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81" r:id="rId3"/>
    <p:sldId id="259" r:id="rId4"/>
    <p:sldId id="282" r:id="rId5"/>
    <p:sldId id="260" r:id="rId6"/>
    <p:sldId id="283" r:id="rId7"/>
    <p:sldId id="284" r:id="rId8"/>
    <p:sldId id="285" r:id="rId9"/>
    <p:sldId id="286" r:id="rId10"/>
    <p:sldId id="280" r:id="rId11"/>
    <p:sldId id="287" r:id="rId12"/>
    <p:sldId id="288" r:id="rId13"/>
    <p:sldId id="261" r:id="rId14"/>
    <p:sldId id="289" r:id="rId15"/>
    <p:sldId id="262" r:id="rId16"/>
    <p:sldId id="278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0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7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7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8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1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8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9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E04C04-86A4-4E46-BE1D-E2F8DB31C9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sz="3200" b="1" dirty="0" smtClean="0"/>
              <a:t>Transform and Conquer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For: CSCI 163A / COEN 179</a:t>
            </a:r>
          </a:p>
          <a:p>
            <a:r>
              <a:rPr lang="en-US" dirty="0" smtClean="0"/>
              <a:t>By: Navid </a:t>
            </a:r>
            <a:r>
              <a:rPr lang="en-US" dirty="0" err="1" smtClean="0"/>
              <a:t>Shaghaghi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65" y="982132"/>
            <a:ext cx="8515668" cy="50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</a:t>
            </a:r>
            <a:r>
              <a:rPr lang="pt-BR" baseline="-25000" dirty="0"/>
              <a:t>sort</a:t>
            </a:r>
            <a:r>
              <a:rPr lang="pt-BR" dirty="0"/>
              <a:t>(n) + </a:t>
            </a:r>
            <a:r>
              <a:rPr lang="pt-BR" dirty="0" smtClean="0"/>
              <a:t>T</a:t>
            </a:r>
            <a:r>
              <a:rPr lang="pt-BR" baseline="-25000" dirty="0" smtClean="0"/>
              <a:t>search</a:t>
            </a:r>
            <a:r>
              <a:rPr lang="pt-BR" dirty="0" smtClean="0"/>
              <a:t>(n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</a:t>
            </a:r>
            <a:r>
              <a:rPr lang="pt-BR" baseline="-25000" dirty="0"/>
              <a:t>sort</a:t>
            </a:r>
            <a:r>
              <a:rPr lang="pt-BR" dirty="0"/>
              <a:t>(n) ∈ </a:t>
            </a:r>
            <a:r>
              <a:rPr lang="el-GR" dirty="0"/>
              <a:t>Θ</a:t>
            </a:r>
            <a:r>
              <a:rPr lang="pt-BR" dirty="0"/>
              <a:t>(n log n)</a:t>
            </a:r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search</a:t>
            </a:r>
            <a:r>
              <a:rPr lang="pt-BR" dirty="0" smtClean="0"/>
              <a:t>(n</a:t>
            </a:r>
            <a:r>
              <a:rPr lang="pt-BR" dirty="0"/>
              <a:t>) ∈ </a:t>
            </a:r>
            <a:r>
              <a:rPr lang="el-GR" dirty="0"/>
              <a:t>Θ</a:t>
            </a:r>
            <a:r>
              <a:rPr lang="pt-BR" dirty="0" smtClean="0"/>
              <a:t>(n)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So,</a:t>
            </a:r>
            <a:endParaRPr lang="en-US" dirty="0"/>
          </a:p>
          <a:p>
            <a:r>
              <a:rPr lang="pt-BR" dirty="0"/>
              <a:t>T(n) ∈ </a:t>
            </a:r>
            <a:r>
              <a:rPr lang="el-GR" dirty="0"/>
              <a:t>Θ</a:t>
            </a:r>
            <a:r>
              <a:rPr lang="pt-BR" dirty="0"/>
              <a:t>(n log n) + </a:t>
            </a:r>
            <a:r>
              <a:rPr lang="el-GR" dirty="0"/>
              <a:t>Θ</a:t>
            </a:r>
            <a:r>
              <a:rPr lang="pt-BR" dirty="0" smtClean="0"/>
              <a:t>(n) </a:t>
            </a:r>
            <a:r>
              <a:rPr lang="pt-BR" dirty="0"/>
              <a:t>= </a:t>
            </a:r>
            <a:r>
              <a:rPr lang="el-GR" dirty="0"/>
              <a:t>Θ</a:t>
            </a:r>
            <a:r>
              <a:rPr lang="pt-BR" dirty="0"/>
              <a:t>(n log n</a:t>
            </a:r>
            <a:r>
              <a:rPr lang="pt-B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Presorting is not always better </a:t>
            </a:r>
            <a:br>
              <a:rPr lang="en-US" dirty="0" smtClean="0"/>
            </a:br>
            <a:r>
              <a:rPr lang="en-US" dirty="0" smtClean="0"/>
              <a:t>than 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Searching for an item in an array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exhaustive_search</a:t>
            </a:r>
            <a:r>
              <a:rPr lang="en-US" dirty="0" smtClean="0"/>
              <a:t>(n) </a:t>
            </a:r>
            <a:r>
              <a:rPr lang="pt-BR" dirty="0"/>
              <a:t>∈ </a:t>
            </a:r>
            <a:r>
              <a:rPr lang="el-GR" dirty="0"/>
              <a:t>Θ</a:t>
            </a:r>
            <a:r>
              <a:rPr lang="pt-BR" dirty="0"/>
              <a:t>(n)</a:t>
            </a:r>
            <a:endParaRPr lang="en-US" dirty="0" smtClean="0"/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Presorting</a:t>
            </a:r>
            <a:r>
              <a:rPr lang="pt-BR" dirty="0" smtClean="0"/>
              <a:t>(n</a:t>
            </a:r>
            <a:r>
              <a:rPr lang="pt-BR" dirty="0"/>
              <a:t>) = T</a:t>
            </a:r>
            <a:r>
              <a:rPr lang="pt-BR" baseline="-25000" dirty="0"/>
              <a:t>sort</a:t>
            </a:r>
            <a:r>
              <a:rPr lang="pt-BR" dirty="0"/>
              <a:t>(n) + </a:t>
            </a:r>
            <a:r>
              <a:rPr lang="pt-BR" dirty="0" smtClean="0"/>
              <a:t>T</a:t>
            </a:r>
            <a:r>
              <a:rPr lang="pt-BR" baseline="-25000" dirty="0" smtClean="0"/>
              <a:t>binary_Seach</a:t>
            </a:r>
            <a:r>
              <a:rPr lang="pt-BR" dirty="0" smtClean="0"/>
              <a:t>(n) Where</a:t>
            </a:r>
            <a:endParaRPr lang="pt-BR" dirty="0"/>
          </a:p>
          <a:p>
            <a:pPr lvl="2"/>
            <a:r>
              <a:rPr lang="pt-BR" dirty="0"/>
              <a:t>T</a:t>
            </a:r>
            <a:r>
              <a:rPr lang="pt-BR" baseline="-25000" dirty="0"/>
              <a:t>sort</a:t>
            </a:r>
            <a:r>
              <a:rPr lang="pt-BR" dirty="0"/>
              <a:t>(n) ∈ </a:t>
            </a:r>
            <a:r>
              <a:rPr lang="el-GR" dirty="0"/>
              <a:t>Θ</a:t>
            </a:r>
            <a:r>
              <a:rPr lang="pt-BR" dirty="0"/>
              <a:t>(n log n)</a:t>
            </a:r>
          </a:p>
          <a:p>
            <a:pPr lvl="2"/>
            <a:r>
              <a:rPr lang="pt-BR" dirty="0" smtClean="0"/>
              <a:t>T</a:t>
            </a:r>
            <a:r>
              <a:rPr lang="pt-BR" baseline="-25000" dirty="0"/>
              <a:t>binary_Seach </a:t>
            </a:r>
            <a:r>
              <a:rPr lang="pt-BR" dirty="0" smtClean="0"/>
              <a:t>(</a:t>
            </a:r>
            <a:r>
              <a:rPr lang="pt-BR" dirty="0"/>
              <a:t>n) ∈ </a:t>
            </a:r>
            <a:r>
              <a:rPr lang="el-GR" dirty="0"/>
              <a:t>Θ</a:t>
            </a:r>
            <a:r>
              <a:rPr lang="pt-BR" dirty="0" smtClean="0"/>
              <a:t>(log n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	So</a:t>
            </a:r>
            <a:r>
              <a:rPr lang="pt-BR" dirty="0"/>
              <a:t>,</a:t>
            </a:r>
            <a:endParaRPr lang="en-US" dirty="0"/>
          </a:p>
          <a:p>
            <a:pPr lvl="1"/>
            <a:r>
              <a:rPr lang="pt-BR" dirty="0" smtClean="0"/>
              <a:t>T</a:t>
            </a:r>
            <a:r>
              <a:rPr lang="pt-BR" baseline="-25000" dirty="0"/>
              <a:t>Presorting </a:t>
            </a:r>
            <a:r>
              <a:rPr lang="pt-BR" dirty="0" smtClean="0"/>
              <a:t>(</a:t>
            </a:r>
            <a:r>
              <a:rPr lang="pt-BR" dirty="0"/>
              <a:t>n) ∈ </a:t>
            </a:r>
            <a:r>
              <a:rPr lang="el-GR" dirty="0"/>
              <a:t>Θ</a:t>
            </a:r>
            <a:r>
              <a:rPr lang="pt-BR" dirty="0"/>
              <a:t>(n log n) + </a:t>
            </a:r>
            <a:r>
              <a:rPr lang="el-GR" dirty="0"/>
              <a:t>Θ</a:t>
            </a:r>
            <a:r>
              <a:rPr lang="pt-BR" dirty="0"/>
              <a:t>(n) = </a:t>
            </a:r>
            <a:r>
              <a:rPr lang="el-GR" dirty="0"/>
              <a:t>Θ</a:t>
            </a:r>
            <a:r>
              <a:rPr lang="pt-BR" dirty="0"/>
              <a:t>(n log n</a:t>
            </a:r>
            <a:r>
              <a:rPr lang="pt-BR" dirty="0" smtClean="0"/>
              <a:t>) &gt; </a:t>
            </a:r>
            <a:r>
              <a:rPr lang="el-GR" dirty="0"/>
              <a:t>Θ</a:t>
            </a:r>
            <a:r>
              <a:rPr lang="pt-BR" dirty="0"/>
              <a:t>(n</a:t>
            </a:r>
            <a:r>
              <a:rPr lang="pt-BR" dirty="0" smtClean="0"/>
              <a:t>) </a:t>
            </a:r>
            <a:r>
              <a:rPr lang="pt-BR" dirty="0" smtClean="0">
                <a:sym typeface="Wingdings" panose="05000000000000000000" pitchFamily="2" charset="2"/>
              </a:rPr>
              <a:t> Presorting is inferior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skipping </a:t>
            </a:r>
            <a:r>
              <a:rPr lang="en-US" smtClean="0"/>
              <a:t>this section.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tree varieties:</a:t>
            </a:r>
          </a:p>
          <a:p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instance-simplification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variety: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binary search tree is transformed into a balanced one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representation-change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variety: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more than one element in a node of a search tree. </a:t>
            </a:r>
            <a:endParaRPr lang="en-US" alt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2-3 trees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2-3-4 trees 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B-trees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slides 15 – 21 of textbook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slides 22 – 25 of textbook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2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and 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CSCI 61 – </a:t>
            </a:r>
            <a:r>
              <a:rPr lang="en-US" smtClean="0"/>
              <a:t>Heaps slides</a:t>
            </a:r>
          </a:p>
          <a:p>
            <a:r>
              <a:rPr lang="en-US" dirty="0" smtClean="0"/>
              <a:t>See slides 26 – 37 of textbook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Horner’s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Problem: computing the value of a </a:t>
            </a:r>
            <a:r>
              <a:rPr lang="en-US" dirty="0" smtClean="0"/>
              <a:t>polynomial p(x</a:t>
            </a:r>
            <a:r>
              <a:rPr lang="en-US" dirty="0"/>
              <a:t>)=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+a</a:t>
            </a:r>
            <a:r>
              <a:rPr lang="en-US" baseline="-25000" dirty="0"/>
              <a:t>n−1</a:t>
            </a:r>
            <a:r>
              <a:rPr lang="en-US" dirty="0"/>
              <a:t>x</a:t>
            </a:r>
            <a:r>
              <a:rPr lang="en-US" baseline="30000" dirty="0"/>
              <a:t>n−1</a:t>
            </a:r>
            <a:r>
              <a:rPr lang="en-US" dirty="0"/>
              <a:t> +...+a</a:t>
            </a:r>
            <a:r>
              <a:rPr lang="en-US" baseline="-25000" dirty="0"/>
              <a:t>1</a:t>
            </a:r>
            <a:r>
              <a:rPr lang="en-US" dirty="0"/>
              <a:t>x +a</a:t>
            </a:r>
            <a:r>
              <a:rPr lang="en-US" baseline="-25000" dirty="0"/>
              <a:t>0</a:t>
            </a:r>
            <a:r>
              <a:rPr lang="en-US" dirty="0"/>
              <a:t>	</a:t>
            </a:r>
          </a:p>
          <a:p>
            <a:r>
              <a:rPr lang="en-US" dirty="0"/>
              <a:t>Horner’s Rule: </a:t>
            </a:r>
            <a:r>
              <a:rPr lang="en-US" dirty="0" smtClean="0"/>
              <a:t>An </a:t>
            </a:r>
            <a:r>
              <a:rPr lang="en-US" dirty="0"/>
              <a:t>optimal algorithm for polynomial evaluation without preprocessing the polynomial’s coefficients</a:t>
            </a:r>
            <a:r>
              <a:rPr lang="en-US" dirty="0" smtClean="0"/>
              <a:t>. (Used </a:t>
            </a:r>
            <a:r>
              <a:rPr lang="en-US" dirty="0"/>
              <a:t>by Isaac Newton 150 years before </a:t>
            </a:r>
            <a:r>
              <a:rPr lang="en-US" dirty="0" smtClean="0"/>
              <a:t>Horner published it.) </a:t>
            </a:r>
          </a:p>
          <a:p>
            <a:r>
              <a:rPr lang="en-US" dirty="0" smtClean="0"/>
              <a:t>A good </a:t>
            </a:r>
            <a:r>
              <a:rPr lang="en-US" dirty="0"/>
              <a:t>example of the representation-change technique since it is based on representing p(x) by a formula different from </a:t>
            </a:r>
            <a:r>
              <a:rPr lang="en-US" dirty="0" smtClean="0"/>
              <a:t>above.</a:t>
            </a:r>
          </a:p>
          <a:p>
            <a:r>
              <a:rPr lang="en-US" dirty="0"/>
              <a:t>This new formula is </a:t>
            </a:r>
            <a:r>
              <a:rPr lang="en-US" dirty="0" smtClean="0"/>
              <a:t>obtained </a:t>
            </a:r>
            <a:r>
              <a:rPr lang="en-US" dirty="0"/>
              <a:t>by successively taking x as a common factor in the remaining polynomials of diminishing </a:t>
            </a:r>
            <a:r>
              <a:rPr lang="en-US" dirty="0" smtClean="0"/>
              <a:t>degrees: p(x</a:t>
            </a:r>
            <a:r>
              <a:rPr lang="en-US" dirty="0"/>
              <a:t>)=(...(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dirty="0"/>
              <a:t> +a</a:t>
            </a:r>
            <a:r>
              <a:rPr lang="en-US" baseline="-25000" dirty="0"/>
              <a:t>n−1</a:t>
            </a:r>
            <a:r>
              <a:rPr lang="en-US" dirty="0"/>
              <a:t>)x +...)x +a</a:t>
            </a:r>
            <a:r>
              <a:rPr lang="en-US" baseline="-25000" dirty="0"/>
              <a:t>0</a:t>
            </a:r>
            <a:r>
              <a:rPr lang="en-US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38356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p(x) = 2x</a:t>
            </a:r>
            <a:r>
              <a:rPr lang="en-US" baseline="30000" dirty="0"/>
              <a:t>4</a:t>
            </a:r>
            <a:r>
              <a:rPr lang="en-US" dirty="0"/>
              <a:t> − x</a:t>
            </a:r>
            <a:r>
              <a:rPr lang="en-US" baseline="30000" dirty="0"/>
              <a:t>3</a:t>
            </a:r>
            <a:r>
              <a:rPr lang="en-US" dirty="0"/>
              <a:t> + 3x</a:t>
            </a:r>
            <a:r>
              <a:rPr lang="en-US" baseline="30000" dirty="0"/>
              <a:t>2</a:t>
            </a:r>
            <a:r>
              <a:rPr lang="en-US" dirty="0"/>
              <a:t> + x − </a:t>
            </a:r>
            <a:r>
              <a:rPr lang="en-US" dirty="0" smtClean="0"/>
              <a:t>5</a:t>
            </a:r>
          </a:p>
          <a:p>
            <a:r>
              <a:rPr lang="en-US" dirty="0" smtClean="0"/>
              <a:t>= x(2x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− x</a:t>
            </a:r>
            <a:r>
              <a:rPr lang="en-US" baseline="30000" dirty="0"/>
              <a:t>2</a:t>
            </a:r>
            <a:r>
              <a:rPr lang="en-US" dirty="0"/>
              <a:t> + 3x + 1) − </a:t>
            </a:r>
            <a:r>
              <a:rPr lang="en-US" dirty="0" smtClean="0"/>
              <a:t>5 = </a:t>
            </a:r>
            <a:r>
              <a:rPr lang="en-US" dirty="0"/>
              <a:t>x(x(2x</a:t>
            </a:r>
            <a:r>
              <a:rPr lang="en-US" baseline="30000" dirty="0"/>
              <a:t>2</a:t>
            </a:r>
            <a:r>
              <a:rPr lang="en-US" dirty="0"/>
              <a:t> − x + 3) + 1) − 5 </a:t>
            </a:r>
            <a:r>
              <a:rPr lang="en-US" dirty="0" smtClean="0"/>
              <a:t> </a:t>
            </a:r>
          </a:p>
          <a:p>
            <a:r>
              <a:rPr lang="en-US" dirty="0" smtClean="0"/>
              <a:t>= </a:t>
            </a:r>
            <a:r>
              <a:rPr lang="en-US" dirty="0"/>
              <a:t>x(x(x(2x − 1) + 3) + 1) − 5.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125008"/>
            <a:ext cx="9601196" cy="18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That’s </a:t>
            </a:r>
            <a:r>
              <a:rPr lang="en-US" sz="2800" b="1" dirty="0"/>
              <a:t>the secret to life . . . replace one worry with another.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			—</a:t>
            </a:r>
            <a:r>
              <a:rPr lang="en-US" dirty="0"/>
              <a:t>Charles M. Schulz (1922–2000),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American </a:t>
            </a:r>
            <a:r>
              <a:rPr lang="en-US" dirty="0"/>
              <a:t>cartoonist,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the </a:t>
            </a:r>
            <a:r>
              <a:rPr lang="en-US" dirty="0"/>
              <a:t>creator of </a:t>
            </a:r>
            <a:r>
              <a:rPr lang="en-US" dirty="0" smtClean="0"/>
              <a:t>Peanuts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57" y="2556932"/>
            <a:ext cx="8666284" cy="35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Efficiency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appreciate how efficient Horner’s rule is, consider only the first term of a polynomial of degree n: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 Just computing this single term by the brute- force algorithm would require n multiplications, whereas Horner’s rule computes, in addition to this term, n − 1 other terms, and it still uses the same number of multiplications!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3381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useful </a:t>
            </a:r>
            <a:r>
              <a:rPr lang="en-US" dirty="0" smtClean="0"/>
              <a:t>byproduct of Horner’s Rule:</a:t>
            </a:r>
          </a:p>
          <a:p>
            <a:r>
              <a:rPr lang="en-US" dirty="0"/>
              <a:t>The intermediate numbers generated by the algorithm in the process of evaluating p(x) at some point x</a:t>
            </a:r>
            <a:r>
              <a:rPr lang="en-US" baseline="-25000" dirty="0"/>
              <a:t>0</a:t>
            </a:r>
            <a:r>
              <a:rPr lang="en-US" dirty="0"/>
              <a:t> turn out to be the coefficients of the quotient of the division of p(x) by x − x</a:t>
            </a:r>
            <a:r>
              <a:rPr lang="en-US" baseline="-25000" dirty="0"/>
              <a:t>0</a:t>
            </a:r>
            <a:r>
              <a:rPr lang="en-US" dirty="0"/>
              <a:t>, and the final result, in addition to being p(x</a:t>
            </a:r>
            <a:r>
              <a:rPr lang="en-US" baseline="-25000" dirty="0"/>
              <a:t>0</a:t>
            </a:r>
            <a:r>
              <a:rPr lang="en-US" dirty="0"/>
              <a:t>), is equal to the remainder of this division</a:t>
            </a:r>
            <a:r>
              <a:rPr lang="en-US" dirty="0" smtClean="0"/>
              <a:t>.</a:t>
            </a:r>
          </a:p>
          <a:p>
            <a:r>
              <a:rPr lang="en-US" dirty="0"/>
              <a:t>Thus, according to Example 1, the quotient and the remainder of the division of 2x</a:t>
            </a:r>
            <a:r>
              <a:rPr lang="en-US" baseline="30000" dirty="0"/>
              <a:t>4</a:t>
            </a:r>
            <a:r>
              <a:rPr lang="en-US" dirty="0"/>
              <a:t> − x</a:t>
            </a:r>
            <a:r>
              <a:rPr lang="en-US" baseline="30000" dirty="0"/>
              <a:t>3</a:t>
            </a:r>
            <a:r>
              <a:rPr lang="en-US" dirty="0"/>
              <a:t> + 3x</a:t>
            </a:r>
            <a:r>
              <a:rPr lang="en-US" baseline="30000" dirty="0"/>
              <a:t>2</a:t>
            </a:r>
            <a:r>
              <a:rPr lang="en-US" dirty="0"/>
              <a:t> + x − 5 by x − 3 are 2x</a:t>
            </a:r>
            <a:r>
              <a:rPr lang="en-US" baseline="30000" dirty="0"/>
              <a:t>3</a:t>
            </a:r>
            <a:r>
              <a:rPr lang="en-US" dirty="0"/>
              <a:t> + 5x</a:t>
            </a:r>
            <a:r>
              <a:rPr lang="en-US" baseline="30000" dirty="0"/>
              <a:t>2</a:t>
            </a:r>
            <a:r>
              <a:rPr lang="en-US" dirty="0"/>
              <a:t> + 18x + 55 and 160, </a:t>
            </a:r>
            <a:r>
              <a:rPr lang="en-US" dirty="0" smtClean="0"/>
              <a:t>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need to solve a problem, reduce it to another problem that you know how to </a:t>
            </a:r>
            <a:r>
              <a:rPr lang="en-US" dirty="0" smtClean="0"/>
              <a:t>solve. (Remember the Joke about Engineer boiling water.)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Lowest Common Multiple (</a:t>
            </a:r>
            <a:r>
              <a:rPr lang="en-US" dirty="0"/>
              <a:t>lcm</a:t>
            </a:r>
            <a:r>
              <a:rPr lang="en-US" dirty="0" smtClean="0"/>
              <a:t>) of two number</a:t>
            </a:r>
          </a:p>
          <a:p>
            <a:pPr lvl="1"/>
            <a:r>
              <a:rPr lang="en-US" dirty="0" smtClean="0"/>
              <a:t>Counting Paths in a Graph</a:t>
            </a:r>
          </a:p>
          <a:p>
            <a:pPr lvl="1"/>
            <a:r>
              <a:rPr lang="en-US" dirty="0" smtClean="0"/>
              <a:t>Reduction of Optimization Problems (Maximization </a:t>
            </a:r>
            <a:r>
              <a:rPr lang="en-US" dirty="0" smtClean="0">
                <a:sym typeface="Wingdings" panose="05000000000000000000" pitchFamily="2" charset="2"/>
              </a:rPr>
              <a:t> Minimization)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Linear Programming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Reduction to Graph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Common Multiple (LCM)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least common multiple of two positive integers m and n, denoted lcm(m, n), is defined as the smallest integer that is divisible by both m and n. 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/>
              <a:t>lcm(24, 60) = </a:t>
            </a:r>
            <a:r>
              <a:rPr lang="en-US" dirty="0" smtClean="0"/>
              <a:t>120</a:t>
            </a:r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24 = 2 . 2 . 2 . 3,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60 = 2 . 2 . 3 . 5, </a:t>
            </a:r>
            <a:endParaRPr lang="en-US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 smtClean="0"/>
              <a:t>lcm(24</a:t>
            </a:r>
            <a:r>
              <a:rPr lang="en-US" dirty="0"/>
              <a:t>, 60) = (2 . 2 . 3) . 2 . 5 = 120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	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5042797"/>
            <a:ext cx="2800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f (x) = − max[−f (x</a:t>
            </a:r>
            <a:r>
              <a:rPr lang="en-US" dirty="0" smtClean="0"/>
              <a:t>)]</a:t>
            </a:r>
          </a:p>
          <a:p>
            <a:r>
              <a:rPr lang="da-DK" dirty="0" smtClean="0"/>
              <a:t>max </a:t>
            </a:r>
            <a:r>
              <a:rPr lang="da-DK" dirty="0"/>
              <a:t>f (x) = − min[−f </a:t>
            </a:r>
            <a:r>
              <a:rPr lang="da-DK" dirty="0" smtClean="0"/>
              <a:t>(x)]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84" y="2556932"/>
            <a:ext cx="5127013" cy="33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Reduction to Graph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State-space graph: vertices of a graph typically represent possible states of the problem in question, and edges indicate permitted </a:t>
            </a:r>
            <a:r>
              <a:rPr lang="en-US" dirty="0" err="1"/>
              <a:t>transi</a:t>
            </a:r>
            <a:r>
              <a:rPr lang="en-US" dirty="0"/>
              <a:t>- </a:t>
            </a:r>
            <a:r>
              <a:rPr lang="en-US" dirty="0" err="1"/>
              <a:t>tions</a:t>
            </a:r>
            <a:r>
              <a:rPr lang="en-US" dirty="0"/>
              <a:t> among such states. </a:t>
            </a:r>
            <a:endParaRPr lang="en-US" dirty="0" smtClean="0"/>
          </a:p>
          <a:p>
            <a:r>
              <a:rPr lang="en-US" dirty="0"/>
              <a:t>Example: peasant, wolf, goat, and cabbage </a:t>
            </a:r>
            <a:r>
              <a:rPr lang="en-US" dirty="0" smtClean="0"/>
              <a:t>puzzle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Peasant</a:t>
            </a:r>
            <a:r>
              <a:rPr lang="en-US" dirty="0"/>
              <a:t>, </a:t>
            </a:r>
            <a:r>
              <a:rPr lang="en-US" dirty="0" smtClean="0"/>
              <a:t>Wolf</a:t>
            </a:r>
            <a:r>
              <a:rPr lang="en-US" dirty="0"/>
              <a:t>, </a:t>
            </a:r>
            <a:r>
              <a:rPr lang="en-US" dirty="0" smtClean="0"/>
              <a:t>Goat</a:t>
            </a:r>
            <a:r>
              <a:rPr lang="en-US" dirty="0"/>
              <a:t>, and </a:t>
            </a:r>
            <a:r>
              <a:rPr lang="en-US" dirty="0" smtClean="0"/>
              <a:t>Cabbage </a:t>
            </a:r>
            <a:r>
              <a:rPr lang="en-US" dirty="0"/>
              <a:t>puzzle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188" y="2557463"/>
            <a:ext cx="242362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Transform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Instance </a:t>
            </a:r>
            <a:r>
              <a:rPr lang="en-US" b="1" dirty="0"/>
              <a:t>S</a:t>
            </a:r>
            <a:r>
              <a:rPr lang="en-US" b="1" dirty="0" smtClean="0"/>
              <a:t>implification</a:t>
            </a:r>
            <a:r>
              <a:rPr lang="en-US" dirty="0" smtClean="0"/>
              <a:t>: Transformation </a:t>
            </a:r>
            <a:r>
              <a:rPr lang="en-US" dirty="0"/>
              <a:t>to a simpler or more convenient instance of the same </a:t>
            </a:r>
            <a:r>
              <a:rPr lang="en-US" dirty="0" smtClean="0"/>
              <a:t>problem.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Representation </a:t>
            </a:r>
            <a:r>
              <a:rPr lang="en-US" b="1" dirty="0"/>
              <a:t>C</a:t>
            </a:r>
            <a:r>
              <a:rPr lang="en-US" b="1" dirty="0" smtClean="0"/>
              <a:t>hange:</a:t>
            </a:r>
            <a:r>
              <a:rPr lang="en-US" dirty="0" smtClean="0"/>
              <a:t> Transformation </a:t>
            </a:r>
            <a:r>
              <a:rPr lang="en-US" dirty="0"/>
              <a:t>to a different representation of the same </a:t>
            </a:r>
            <a:r>
              <a:rPr lang="en-US" dirty="0" smtClean="0"/>
              <a:t>instance.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Problem </a:t>
            </a:r>
            <a:r>
              <a:rPr lang="en-US" b="1" dirty="0"/>
              <a:t>R</a:t>
            </a:r>
            <a:r>
              <a:rPr lang="en-US" b="1" dirty="0" smtClean="0"/>
              <a:t>eduction:</a:t>
            </a:r>
            <a:r>
              <a:rPr lang="en-US" dirty="0" smtClean="0"/>
              <a:t> Transformation </a:t>
            </a:r>
            <a:r>
              <a:rPr lang="en-US" dirty="0"/>
              <a:t>to an instance of a different problem for which an algorithm is already </a:t>
            </a:r>
            <a:r>
              <a:rPr lang="en-US" dirty="0" smtClean="0"/>
              <a:t>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Transform-and-conquer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084210"/>
            <a:ext cx="9601196" cy="19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Questions about a list are easier to answer if the list is sorted</a:t>
            </a:r>
          </a:p>
          <a:p>
            <a:r>
              <a:rPr lang="en-US" dirty="0" smtClean="0"/>
              <a:t>Sorting will however incur a time/space cost.</a:t>
            </a:r>
          </a:p>
          <a:p>
            <a:r>
              <a:rPr lang="en-US" dirty="0" smtClean="0"/>
              <a:t>No </a:t>
            </a:r>
            <a:r>
              <a:rPr lang="en-US" dirty="0"/>
              <a:t>general comparison-based sorting algorithm can have a better efficiency than n log n in the worst </a:t>
            </a:r>
            <a:r>
              <a:rPr lang="en-US" dirty="0" smtClean="0"/>
              <a:t>case </a:t>
            </a:r>
            <a:r>
              <a:rPr lang="en-US" dirty="0"/>
              <a:t>and </a:t>
            </a:r>
            <a:r>
              <a:rPr lang="en-US" dirty="0" smtClean="0"/>
              <a:t>average case </a:t>
            </a:r>
            <a:r>
              <a:rPr lang="en-US" dirty="0"/>
              <a:t>efficiency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we can assume a presorting step added to the algorithm we are trying analyze.</a:t>
            </a:r>
          </a:p>
          <a:p>
            <a:r>
              <a:rPr lang="en-US" dirty="0" smtClean="0"/>
              <a:t>Needless to say, this is only beneficial if the run time of the algorithm is improved to be less than or equal to n log n on a sorted input.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Example: </a:t>
            </a:r>
            <a:r>
              <a:rPr lang="en-US" sz="4000" dirty="0"/>
              <a:t>Checking Element Uniqueness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brute-force algorithm </a:t>
            </a:r>
            <a:r>
              <a:rPr lang="en-US" dirty="0" smtClean="0"/>
              <a:t>compares </a:t>
            </a:r>
            <a:r>
              <a:rPr lang="en-US" dirty="0"/>
              <a:t>pairs of the array’s elements until either two equal elements </a:t>
            </a:r>
            <a:r>
              <a:rPr lang="en-US" dirty="0" smtClean="0"/>
              <a:t>are </a:t>
            </a:r>
            <a:r>
              <a:rPr lang="en-US" dirty="0"/>
              <a:t>found or no more </a:t>
            </a:r>
            <a:r>
              <a:rPr lang="en-US" dirty="0" smtClean="0"/>
              <a:t>pairs are </a:t>
            </a:r>
            <a:r>
              <a:rPr lang="en-US" dirty="0"/>
              <a:t>left. 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worst-case efficiency </a:t>
            </a:r>
            <a:r>
              <a:rPr lang="en-US" dirty="0" smtClean="0"/>
              <a:t>is </a:t>
            </a:r>
            <a:r>
              <a:rPr lang="en-US" dirty="0"/>
              <a:t>in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presorting algorithm will first sort the list and therefore only need to check all of the adjacent pairs until it finds a duplicate or reaches the end of the array.</a:t>
            </a:r>
          </a:p>
          <a:p>
            <a:pPr lvl="1"/>
            <a:r>
              <a:rPr lang="en-US" dirty="0" smtClean="0"/>
              <a:t>Its worst-case efficiency is in </a:t>
            </a:r>
            <a:r>
              <a:rPr lang="el-GR" dirty="0" smtClean="0"/>
              <a:t>Θ</a:t>
            </a:r>
            <a:r>
              <a:rPr lang="en-US" dirty="0" smtClean="0"/>
              <a:t>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2644775"/>
            <a:ext cx="9344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</a:t>
            </a:r>
            <a:r>
              <a:rPr lang="pt-BR" baseline="-25000" dirty="0"/>
              <a:t>sort</a:t>
            </a:r>
            <a:r>
              <a:rPr lang="pt-BR" dirty="0"/>
              <a:t>(n) + T</a:t>
            </a:r>
            <a:r>
              <a:rPr lang="pt-BR" baseline="-25000" dirty="0"/>
              <a:t>scan</a:t>
            </a:r>
            <a:r>
              <a:rPr lang="pt-BR" dirty="0"/>
              <a:t>(n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sort</a:t>
            </a:r>
            <a:r>
              <a:rPr lang="pt-BR" dirty="0" smtClean="0"/>
              <a:t>(n</a:t>
            </a:r>
            <a:r>
              <a:rPr lang="pt-BR" dirty="0"/>
              <a:t>) </a:t>
            </a:r>
            <a:r>
              <a:rPr lang="pt-BR" dirty="0" smtClean="0"/>
              <a:t>∈ </a:t>
            </a:r>
            <a:r>
              <a:rPr lang="el-GR" dirty="0" smtClean="0"/>
              <a:t>Θ</a:t>
            </a:r>
            <a:r>
              <a:rPr lang="pt-BR" dirty="0" smtClean="0"/>
              <a:t>(n </a:t>
            </a:r>
            <a:r>
              <a:rPr lang="pt-BR" dirty="0"/>
              <a:t>log 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scan</a:t>
            </a:r>
            <a:r>
              <a:rPr lang="pt-BR" dirty="0" smtClean="0"/>
              <a:t>(n</a:t>
            </a:r>
            <a:r>
              <a:rPr lang="pt-BR" dirty="0"/>
              <a:t>) ∈ </a:t>
            </a:r>
            <a:r>
              <a:rPr lang="el-GR" dirty="0" smtClean="0"/>
              <a:t>Θ</a:t>
            </a:r>
            <a:r>
              <a:rPr lang="pt-BR" dirty="0"/>
              <a:t>(n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So,</a:t>
            </a:r>
            <a:endParaRPr lang="en-US" dirty="0" smtClean="0"/>
          </a:p>
          <a:p>
            <a:r>
              <a:rPr lang="pt-BR" dirty="0"/>
              <a:t>T(n) </a:t>
            </a:r>
            <a:r>
              <a:rPr lang="pt-BR" dirty="0" smtClean="0"/>
              <a:t>∈ </a:t>
            </a:r>
            <a:r>
              <a:rPr lang="el-GR" dirty="0"/>
              <a:t>Θ</a:t>
            </a:r>
            <a:r>
              <a:rPr lang="pt-BR" dirty="0"/>
              <a:t>(n log n) + </a:t>
            </a:r>
            <a:r>
              <a:rPr lang="el-GR" dirty="0"/>
              <a:t>Θ</a:t>
            </a:r>
            <a:r>
              <a:rPr lang="pt-BR" dirty="0"/>
              <a:t>(n) = </a:t>
            </a:r>
            <a:r>
              <a:rPr lang="el-GR" dirty="0"/>
              <a:t>Θ</a:t>
            </a:r>
            <a:r>
              <a:rPr lang="pt-BR" dirty="0"/>
              <a:t>(n log n).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Computing the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Mode: a value that occurs most often in a given list of numbers.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for 5, 1, 5, 7, 6, 5, 7, the mode is 5</a:t>
            </a:r>
            <a:r>
              <a:rPr lang="en-US" dirty="0" smtClean="0"/>
              <a:t>.</a:t>
            </a:r>
          </a:p>
          <a:p>
            <a:r>
              <a:rPr lang="en-US" dirty="0"/>
              <a:t>The brute-force approach to computing a mode would scan the list and compute the frequencies of all its distinct values, then find the value with the largest frequency.</a:t>
            </a:r>
          </a:p>
          <a:p>
            <a:pPr lvl="1"/>
            <a:r>
              <a:rPr lang="en-US" dirty="0" smtClean="0"/>
              <a:t>The worst case occurs when the input list has all unique elements.</a:t>
            </a:r>
          </a:p>
          <a:p>
            <a:pPr lvl="1"/>
            <a:r>
              <a:rPr lang="en-US" dirty="0" smtClean="0"/>
              <a:t>Analysis: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37" y="5166873"/>
            <a:ext cx="4225149" cy="5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25340</TotalTime>
  <Words>1056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Garamond</vt:lpstr>
      <vt:lpstr>Times New Roman</vt:lpstr>
      <vt:lpstr>Wingdings</vt:lpstr>
      <vt:lpstr>Organic</vt:lpstr>
      <vt:lpstr>Algorithms: Transform and Conquer</vt:lpstr>
      <vt:lpstr>Introduction</vt:lpstr>
      <vt:lpstr>Types Of Transform and Conquer</vt:lpstr>
      <vt:lpstr> Transform-and-conquer strategy</vt:lpstr>
      <vt:lpstr>Presorting</vt:lpstr>
      <vt:lpstr>Example: Checking Element Uniqueness in an Array</vt:lpstr>
      <vt:lpstr>Algorithm</vt:lpstr>
      <vt:lpstr>Analysis</vt:lpstr>
      <vt:lpstr>Example: Computing the mode</vt:lpstr>
      <vt:lpstr>PowerPoint Presentation</vt:lpstr>
      <vt:lpstr>Analysis</vt:lpstr>
      <vt:lpstr>Presorting is not always better  than Exhaustive Search</vt:lpstr>
      <vt:lpstr>Gaussian Elimination</vt:lpstr>
      <vt:lpstr>Balanced Search Trees</vt:lpstr>
      <vt:lpstr>AVL Trees</vt:lpstr>
      <vt:lpstr>2-3 Trees</vt:lpstr>
      <vt:lpstr>Heaps and Heapsort</vt:lpstr>
      <vt:lpstr>Horner’s Rule</vt:lpstr>
      <vt:lpstr>Example</vt:lpstr>
      <vt:lpstr>Algorithm</vt:lpstr>
      <vt:lpstr>Time Efficiency Analysis</vt:lpstr>
      <vt:lpstr>Synthetic Division</vt:lpstr>
      <vt:lpstr>Problem Reduction</vt:lpstr>
      <vt:lpstr>Least Common Multiple (LCM)</vt:lpstr>
      <vt:lpstr>Reduction of Optimization Problems</vt:lpstr>
      <vt:lpstr> Reduction to Graph Problems</vt:lpstr>
      <vt:lpstr>Peasant, Wolf, Goat, and Cabbage puzzle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Introduction</dc:title>
  <dc:creator>Navid Shaghaghi</dc:creator>
  <cp:lastModifiedBy>Navid</cp:lastModifiedBy>
  <cp:revision>131</cp:revision>
  <dcterms:created xsi:type="dcterms:W3CDTF">2017-04-10T18:09:07Z</dcterms:created>
  <dcterms:modified xsi:type="dcterms:W3CDTF">2019-05-22T20:17:49Z</dcterms:modified>
</cp:coreProperties>
</file>