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8" r:id="rId2"/>
    <p:sldId id="260" r:id="rId3"/>
    <p:sldId id="259" r:id="rId4"/>
    <p:sldId id="261" r:id="rId5"/>
    <p:sldId id="262" r:id="rId6"/>
    <p:sldId id="264" r:id="rId7"/>
    <p:sldId id="263" r:id="rId8"/>
    <p:sldId id="265" r:id="rId9"/>
    <p:sldId id="266" r:id="rId10"/>
    <p:sldId id="267" r:id="rId11"/>
    <p:sldId id="268" r:id="rId12"/>
    <p:sldId id="269" r:id="rId13"/>
    <p:sldId id="271" r:id="rId14"/>
    <p:sldId id="272" r:id="rId15"/>
    <p:sldId id="270" r:id="rId16"/>
    <p:sldId id="274" r:id="rId17"/>
    <p:sldId id="280" r:id="rId18"/>
    <p:sldId id="276" r:id="rId19"/>
    <p:sldId id="279" r:id="rId20"/>
    <p:sldId id="277" r:id="rId21"/>
    <p:sldId id="275" r:id="rId22"/>
    <p:sldId id="288" r:id="rId23"/>
    <p:sldId id="281" r:id="rId24"/>
    <p:sldId id="282" r:id="rId25"/>
    <p:sldId id="283" r:id="rId26"/>
    <p:sldId id="284" r:id="rId27"/>
    <p:sldId id="285" r:id="rId28"/>
    <p:sldId id="286" r:id="rId29"/>
    <p:sldId id="287" r:id="rId30"/>
    <p:sldId id="273"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8" autoAdjust="0"/>
    <p:restoredTop sz="94660"/>
  </p:normalViewPr>
  <p:slideViewPr>
    <p:cSldViewPr snapToGrid="0">
      <p:cViewPr varScale="1">
        <p:scale>
          <a:sx n="93" d="100"/>
          <a:sy n="93" d="100"/>
        </p:scale>
        <p:origin x="31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9E04C04-86A4-4E46-BE1D-E2F8DB31C9B6}" type="datetimeFigureOut">
              <a:rPr lang="en-US" smtClean="0"/>
              <a:t>5/20/2019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AA456B6-206E-435C-ABBA-8034535160B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9300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E04C04-86A4-4E46-BE1D-E2F8DB31C9B6}"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456B6-206E-435C-ABBA-8034535160BB}" type="slidenum">
              <a:rPr lang="en-US" smtClean="0"/>
              <a:t>‹#›</a:t>
            </a:fld>
            <a:endParaRPr lang="en-US"/>
          </a:p>
        </p:txBody>
      </p:sp>
    </p:spTree>
    <p:extLst>
      <p:ext uri="{BB962C8B-B14F-4D97-AF65-F5344CB8AC3E}">
        <p14:creationId xmlns:p14="http://schemas.microsoft.com/office/powerpoint/2010/main" val="210091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E04C04-86A4-4E46-BE1D-E2F8DB31C9B6}"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2073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E04C04-86A4-4E46-BE1D-E2F8DB31C9B6}"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3271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E04C04-86A4-4E46-BE1D-E2F8DB31C9B6}"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spTree>
    <p:extLst>
      <p:ext uri="{BB962C8B-B14F-4D97-AF65-F5344CB8AC3E}">
        <p14:creationId xmlns:p14="http://schemas.microsoft.com/office/powerpoint/2010/main" val="1047377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E04C04-86A4-4E46-BE1D-E2F8DB31C9B6}"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7784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E04C04-86A4-4E46-BE1D-E2F8DB31C9B6}"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8717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E04C04-86A4-4E46-BE1D-E2F8DB31C9B6}"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3895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E04C04-86A4-4E46-BE1D-E2F8DB31C9B6}"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3092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E04C04-86A4-4E46-BE1D-E2F8DB31C9B6}"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spTree>
    <p:extLst>
      <p:ext uri="{BB962C8B-B14F-4D97-AF65-F5344CB8AC3E}">
        <p14:creationId xmlns:p14="http://schemas.microsoft.com/office/powerpoint/2010/main" val="1231264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E04C04-86A4-4E46-BE1D-E2F8DB31C9B6}"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5085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E04C04-86A4-4E46-BE1D-E2F8DB31C9B6}"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456B6-206E-435C-ABBA-8034535160BB}"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6065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E04C04-86A4-4E46-BE1D-E2F8DB31C9B6}" type="datetimeFigureOut">
              <a:rPr lang="en-US" smtClean="0"/>
              <a:t>5/20/2019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A456B6-206E-435C-ABBA-8034535160B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301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E04C04-86A4-4E46-BE1D-E2F8DB31C9B6}" type="datetimeFigureOut">
              <a:rPr lang="en-US" smtClean="0"/>
              <a:t>5/20/2019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A456B6-206E-435C-ABBA-8034535160B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7499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E04C04-86A4-4E46-BE1D-E2F8DB31C9B6}" type="datetimeFigureOut">
              <a:rPr lang="en-US" smtClean="0"/>
              <a:t>5/20/2019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A456B6-206E-435C-ABBA-8034535160BB}" type="slidenum">
              <a:rPr lang="en-US" smtClean="0"/>
              <a:t>‹#›</a:t>
            </a:fld>
            <a:endParaRPr lang="en-US"/>
          </a:p>
        </p:txBody>
      </p:sp>
    </p:spTree>
    <p:extLst>
      <p:ext uri="{BB962C8B-B14F-4D97-AF65-F5344CB8AC3E}">
        <p14:creationId xmlns:p14="http://schemas.microsoft.com/office/powerpoint/2010/main" val="4180467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E04C04-86A4-4E46-BE1D-E2F8DB31C9B6}"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456B6-206E-435C-ABBA-8034535160B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5501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E04C04-86A4-4E46-BE1D-E2F8DB31C9B6}"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456B6-206E-435C-ABBA-8034535160BB}" type="slidenum">
              <a:rPr lang="en-US" smtClean="0"/>
              <a:t>‹#›</a:t>
            </a:fld>
            <a:endParaRPr lang="en-US"/>
          </a:p>
        </p:txBody>
      </p:sp>
    </p:spTree>
    <p:extLst>
      <p:ext uri="{BB962C8B-B14F-4D97-AF65-F5344CB8AC3E}">
        <p14:creationId xmlns:p14="http://schemas.microsoft.com/office/powerpoint/2010/main" val="319658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E04C04-86A4-4E46-BE1D-E2F8DB31C9B6}" type="datetimeFigureOut">
              <a:rPr lang="en-US" smtClean="0"/>
              <a:t>5/20/2019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A456B6-206E-435C-ABBA-8034535160BB}" type="slidenum">
              <a:rPr lang="en-US" smtClean="0"/>
              <a:t>‹#›</a:t>
            </a:fld>
            <a:endParaRPr lang="en-US"/>
          </a:p>
        </p:txBody>
      </p:sp>
    </p:spTree>
    <p:extLst>
      <p:ext uri="{BB962C8B-B14F-4D97-AF65-F5344CB8AC3E}">
        <p14:creationId xmlns:p14="http://schemas.microsoft.com/office/powerpoint/2010/main" val="56255504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Algorithms:</a:t>
            </a:r>
            <a:br>
              <a:rPr lang="en-US" dirty="0" smtClean="0"/>
            </a:br>
            <a:r>
              <a:rPr lang="en-US" sz="3200" b="1" dirty="0" smtClean="0"/>
              <a:t>Space &amp; Time Trade-Offs</a:t>
            </a:r>
            <a:endParaRPr lang="en-US" sz="4800" b="1" dirty="0"/>
          </a:p>
        </p:txBody>
      </p:sp>
      <p:sp>
        <p:nvSpPr>
          <p:cNvPr id="3" name="Subtitle 2"/>
          <p:cNvSpPr>
            <a:spLocks noGrp="1"/>
          </p:cNvSpPr>
          <p:nvPr>
            <p:ph type="subTitle" idx="1"/>
          </p:nvPr>
        </p:nvSpPr>
        <p:spPr/>
        <p:txBody>
          <a:bodyPr/>
          <a:lstStyle/>
          <a:p>
            <a:r>
              <a:rPr lang="en-US" dirty="0" smtClean="0"/>
              <a:t>For: CSCI 163A / COEN 179</a:t>
            </a:r>
          </a:p>
          <a:p>
            <a:r>
              <a:rPr lang="en-US" dirty="0" smtClean="0"/>
              <a:t>By: Navid </a:t>
            </a:r>
            <a:r>
              <a:rPr lang="en-US" dirty="0" err="1" smtClean="0"/>
              <a:t>Shaghaghi</a:t>
            </a:r>
            <a:endParaRPr lang="en-US" dirty="0"/>
          </a:p>
        </p:txBody>
      </p:sp>
    </p:spTree>
    <p:extLst>
      <p:ext uri="{BB962C8B-B14F-4D97-AF65-F5344CB8AC3E}">
        <p14:creationId xmlns:p14="http://schemas.microsoft.com/office/powerpoint/2010/main" val="3644942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Counting Sort</a:t>
            </a:r>
            <a:endParaRPr lang="en-US" dirty="0"/>
          </a:p>
        </p:txBody>
      </p:sp>
      <p:sp>
        <p:nvSpPr>
          <p:cNvPr id="3" name="Content Placeholder 2"/>
          <p:cNvSpPr>
            <a:spLocks noGrp="1"/>
          </p:cNvSpPr>
          <p:nvPr>
            <p:ph idx="1"/>
          </p:nvPr>
        </p:nvSpPr>
        <p:spPr/>
        <p:txBody>
          <a:bodyPr/>
          <a:lstStyle/>
          <a:p>
            <a:r>
              <a:rPr lang="en-US" b="1" dirty="0" smtClean="0"/>
              <a:t>Definition: Distribution values</a:t>
            </a:r>
            <a:r>
              <a:rPr lang="en-US" dirty="0"/>
              <a:t> </a:t>
            </a:r>
            <a:r>
              <a:rPr lang="en-US" dirty="0" smtClean="0"/>
              <a:t>– Values that indicate </a:t>
            </a:r>
            <a:r>
              <a:rPr lang="en-US" dirty="0"/>
              <a:t>the proper positions for the last </a:t>
            </a:r>
            <a:r>
              <a:rPr lang="en-US" dirty="0" smtClean="0"/>
              <a:t>occurrences </a:t>
            </a:r>
            <a:r>
              <a:rPr lang="en-US" dirty="0"/>
              <a:t>of their elements in the final sorted array. </a:t>
            </a:r>
            <a:endParaRPr lang="en-US" dirty="0" smtClean="0"/>
          </a:p>
          <a:p>
            <a:r>
              <a:rPr lang="en-US" b="1" dirty="0" smtClean="0"/>
              <a:t>Notes:</a:t>
            </a:r>
            <a:r>
              <a:rPr lang="en-US" dirty="0" smtClean="0"/>
              <a:t> </a:t>
            </a:r>
          </a:p>
          <a:p>
            <a:pPr lvl="1"/>
            <a:r>
              <a:rPr lang="en-US" dirty="0" smtClean="0"/>
              <a:t>If </a:t>
            </a:r>
            <a:r>
              <a:rPr lang="en-US" dirty="0"/>
              <a:t>we index array positions from 0 to n − 1, the distribution values must be reduced by 1 to get corresponding element positions</a:t>
            </a:r>
            <a:r>
              <a:rPr lang="en-US" dirty="0" smtClean="0"/>
              <a:t>.</a:t>
            </a:r>
            <a:endParaRPr lang="en-US" dirty="0"/>
          </a:p>
          <a:p>
            <a:pPr lvl="1"/>
            <a:r>
              <a:rPr lang="en-US" dirty="0"/>
              <a:t>It is more convenient to process the input array right to left.</a:t>
            </a:r>
          </a:p>
        </p:txBody>
      </p:sp>
    </p:spTree>
    <p:extLst>
      <p:ext uri="{BB962C8B-B14F-4D97-AF65-F5344CB8AC3E}">
        <p14:creationId xmlns:p14="http://schemas.microsoft.com/office/powerpoint/2010/main" val="268557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pic>
        <p:nvPicPr>
          <p:cNvPr id="4" name="Content Placeholder 3"/>
          <p:cNvPicPr>
            <a:picLocks noGrp="1" noChangeAspect="1"/>
          </p:cNvPicPr>
          <p:nvPr>
            <p:ph idx="1"/>
          </p:nvPr>
        </p:nvPicPr>
        <p:blipFill>
          <a:blip r:embed="rId2"/>
          <a:stretch>
            <a:fillRect/>
          </a:stretch>
        </p:blipFill>
        <p:spPr>
          <a:xfrm>
            <a:off x="2600990" y="2557463"/>
            <a:ext cx="6990020" cy="3317875"/>
          </a:xfrm>
          <a:prstGeom prst="rect">
            <a:avLst/>
          </a:prstGeom>
        </p:spPr>
      </p:pic>
    </p:spTree>
    <p:extLst>
      <p:ext uri="{BB962C8B-B14F-4D97-AF65-F5344CB8AC3E}">
        <p14:creationId xmlns:p14="http://schemas.microsoft.com/office/powerpoint/2010/main" val="27568558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pic>
        <p:nvPicPr>
          <p:cNvPr id="5" name="Picture 4"/>
          <p:cNvPicPr>
            <a:picLocks noChangeAspect="1"/>
          </p:cNvPicPr>
          <p:nvPr/>
        </p:nvPicPr>
        <p:blipFill>
          <a:blip r:embed="rId2"/>
          <a:stretch>
            <a:fillRect/>
          </a:stretch>
        </p:blipFill>
        <p:spPr>
          <a:xfrm>
            <a:off x="4176711" y="2540000"/>
            <a:ext cx="3838575" cy="704850"/>
          </a:xfrm>
          <a:prstGeom prst="rect">
            <a:avLst/>
          </a:prstGeom>
        </p:spPr>
      </p:pic>
      <p:pic>
        <p:nvPicPr>
          <p:cNvPr id="6" name="Picture 5"/>
          <p:cNvPicPr>
            <a:picLocks noChangeAspect="1"/>
          </p:cNvPicPr>
          <p:nvPr/>
        </p:nvPicPr>
        <p:blipFill>
          <a:blip r:embed="rId3"/>
          <a:stretch>
            <a:fillRect/>
          </a:stretch>
        </p:blipFill>
        <p:spPr>
          <a:xfrm>
            <a:off x="3586160" y="3498851"/>
            <a:ext cx="5019675" cy="1943100"/>
          </a:xfrm>
          <a:prstGeom prst="rect">
            <a:avLst/>
          </a:prstGeom>
        </p:spPr>
      </p:pic>
    </p:spTree>
    <p:extLst>
      <p:ext uri="{BB962C8B-B14F-4D97-AF65-F5344CB8AC3E}">
        <p14:creationId xmlns:p14="http://schemas.microsoft.com/office/powerpoint/2010/main" val="402088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b="1" dirty="0" smtClean="0"/>
              <a:t>Process:</a:t>
            </a:r>
          </a:p>
          <a:p>
            <a:pPr lvl="1"/>
            <a:r>
              <a:rPr lang="en-US" dirty="0" smtClean="0"/>
              <a:t>The </a:t>
            </a:r>
            <a:r>
              <a:rPr lang="en-US" dirty="0"/>
              <a:t>last element is 12, and, since its distribution value is 4, we place this 12 in position 4 − 1 = 3 of the array S that will hold the sorted list. </a:t>
            </a:r>
            <a:endParaRPr lang="en-US" dirty="0" smtClean="0"/>
          </a:p>
          <a:p>
            <a:pPr lvl="1"/>
            <a:r>
              <a:rPr lang="en-US" dirty="0" smtClean="0"/>
              <a:t>Then </a:t>
            </a:r>
            <a:r>
              <a:rPr lang="en-US" dirty="0"/>
              <a:t>we decrease the 12’s distribution value by 1 and proceed to the next (from the right) element in the given array.</a:t>
            </a:r>
          </a:p>
        </p:txBody>
      </p:sp>
    </p:spTree>
    <p:extLst>
      <p:ext uri="{BB962C8B-B14F-4D97-AF65-F5344CB8AC3E}">
        <p14:creationId xmlns:p14="http://schemas.microsoft.com/office/powerpoint/2010/main" val="309116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2543175" y="2959100"/>
            <a:ext cx="7105650" cy="2514600"/>
          </a:xfrm>
          <a:prstGeom prst="rect">
            <a:avLst/>
          </a:prstGeom>
        </p:spPr>
      </p:pic>
    </p:spTree>
    <p:extLst>
      <p:ext uri="{BB962C8B-B14F-4D97-AF65-F5344CB8AC3E}">
        <p14:creationId xmlns:p14="http://schemas.microsoft.com/office/powerpoint/2010/main" val="31894790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Efficiency</a:t>
            </a:r>
            <a:endParaRPr lang="en-US" dirty="0"/>
          </a:p>
        </p:txBody>
      </p:sp>
      <p:sp>
        <p:nvSpPr>
          <p:cNvPr id="3" name="Content Placeholder 2"/>
          <p:cNvSpPr>
            <a:spLocks noGrp="1"/>
          </p:cNvSpPr>
          <p:nvPr>
            <p:ph idx="1"/>
          </p:nvPr>
        </p:nvSpPr>
        <p:spPr/>
        <p:txBody>
          <a:bodyPr>
            <a:normAutofit fontScale="92500" lnSpcReduction="20000"/>
          </a:bodyPr>
          <a:lstStyle/>
          <a:p>
            <a:r>
              <a:rPr lang="en-US" dirty="0"/>
              <a:t>Assuming that the range of array values is fixed, </a:t>
            </a:r>
            <a:endParaRPr lang="en-US" dirty="0" smtClean="0"/>
          </a:p>
          <a:p>
            <a:r>
              <a:rPr lang="en-US" dirty="0" smtClean="0"/>
              <a:t>this </a:t>
            </a:r>
            <a:r>
              <a:rPr lang="en-US" dirty="0"/>
              <a:t>is obviously a linear algorithm </a:t>
            </a:r>
            <a:endParaRPr lang="en-US" dirty="0" smtClean="0"/>
          </a:p>
          <a:p>
            <a:r>
              <a:rPr lang="en-US" dirty="0" smtClean="0"/>
              <a:t>because </a:t>
            </a:r>
            <a:r>
              <a:rPr lang="en-US" dirty="0"/>
              <a:t>it makes just two consecutive passes through its input array A</a:t>
            </a:r>
            <a:r>
              <a:rPr lang="en-US" dirty="0" smtClean="0"/>
              <a:t>.</a:t>
            </a:r>
          </a:p>
          <a:p>
            <a:r>
              <a:rPr lang="pt-BR" dirty="0"/>
              <a:t>T(n) = </a:t>
            </a:r>
            <a:r>
              <a:rPr lang="pt-BR" dirty="0" smtClean="0"/>
              <a:t>T</a:t>
            </a:r>
            <a:r>
              <a:rPr lang="pt-BR" baseline="-25000" dirty="0" smtClean="0"/>
              <a:t>Counting</a:t>
            </a:r>
            <a:r>
              <a:rPr lang="pt-BR" dirty="0" smtClean="0"/>
              <a:t>(n</a:t>
            </a:r>
            <a:r>
              <a:rPr lang="pt-BR" dirty="0"/>
              <a:t>) + </a:t>
            </a:r>
            <a:r>
              <a:rPr lang="pt-BR" dirty="0" smtClean="0"/>
              <a:t>T</a:t>
            </a:r>
            <a:r>
              <a:rPr lang="pt-BR" baseline="-25000" dirty="0" smtClean="0"/>
              <a:t>sorting</a:t>
            </a:r>
            <a:r>
              <a:rPr lang="pt-BR" dirty="0" smtClean="0"/>
              <a:t>(n</a:t>
            </a:r>
            <a:r>
              <a:rPr lang="pt-BR" dirty="0"/>
              <a:t>)</a:t>
            </a:r>
          </a:p>
          <a:p>
            <a:pPr lvl="1"/>
            <a:r>
              <a:rPr lang="pt-BR" dirty="0" smtClean="0"/>
              <a:t>T</a:t>
            </a:r>
            <a:r>
              <a:rPr lang="pt-BR" baseline="-25000" dirty="0" smtClean="0"/>
              <a:t>counting</a:t>
            </a:r>
            <a:r>
              <a:rPr lang="pt-BR" dirty="0" smtClean="0"/>
              <a:t>(n</a:t>
            </a:r>
            <a:r>
              <a:rPr lang="pt-BR" dirty="0"/>
              <a:t>) ∈ </a:t>
            </a:r>
            <a:r>
              <a:rPr lang="el-GR" dirty="0"/>
              <a:t>Θ</a:t>
            </a:r>
            <a:r>
              <a:rPr lang="pt-BR" dirty="0" smtClean="0"/>
              <a:t>(n</a:t>
            </a:r>
            <a:r>
              <a:rPr lang="pt-BR" dirty="0"/>
              <a:t>)</a:t>
            </a:r>
          </a:p>
          <a:p>
            <a:pPr lvl="1"/>
            <a:r>
              <a:rPr lang="pt-BR" dirty="0" smtClean="0"/>
              <a:t>T</a:t>
            </a:r>
            <a:r>
              <a:rPr lang="pt-BR" baseline="-25000" dirty="0" smtClean="0"/>
              <a:t>sorting</a:t>
            </a:r>
            <a:r>
              <a:rPr lang="pt-BR" dirty="0" smtClean="0"/>
              <a:t>(n</a:t>
            </a:r>
            <a:r>
              <a:rPr lang="pt-BR" dirty="0"/>
              <a:t>) ∈ </a:t>
            </a:r>
            <a:r>
              <a:rPr lang="el-GR" dirty="0"/>
              <a:t>Θ</a:t>
            </a:r>
            <a:r>
              <a:rPr lang="pt-BR" dirty="0"/>
              <a:t>(n)</a:t>
            </a:r>
          </a:p>
          <a:p>
            <a:pPr marL="457200" lvl="1" indent="0">
              <a:buNone/>
            </a:pPr>
            <a:r>
              <a:rPr lang="pt-BR" dirty="0"/>
              <a:t>So,</a:t>
            </a:r>
            <a:endParaRPr lang="en-US" dirty="0"/>
          </a:p>
          <a:p>
            <a:r>
              <a:rPr lang="pt-BR" dirty="0"/>
              <a:t>T(n) ∈ </a:t>
            </a:r>
            <a:r>
              <a:rPr lang="el-GR" dirty="0"/>
              <a:t>Θ</a:t>
            </a:r>
            <a:r>
              <a:rPr lang="pt-BR" dirty="0" smtClean="0"/>
              <a:t>(n</a:t>
            </a:r>
            <a:r>
              <a:rPr lang="pt-BR" dirty="0"/>
              <a:t>) + </a:t>
            </a:r>
            <a:r>
              <a:rPr lang="el-GR" dirty="0"/>
              <a:t>Θ</a:t>
            </a:r>
            <a:r>
              <a:rPr lang="pt-BR" dirty="0"/>
              <a:t>(n) = </a:t>
            </a:r>
            <a:r>
              <a:rPr lang="el-GR" dirty="0"/>
              <a:t>Θ</a:t>
            </a:r>
            <a:r>
              <a:rPr lang="pt-BR" dirty="0" smtClean="0"/>
              <a:t>(2n) ≈ </a:t>
            </a:r>
            <a:r>
              <a:rPr lang="el-GR" dirty="0"/>
              <a:t>Θ</a:t>
            </a:r>
            <a:r>
              <a:rPr lang="pt-BR" dirty="0" smtClean="0"/>
              <a:t>(n</a:t>
            </a:r>
            <a:r>
              <a:rPr lang="pt-BR" dirty="0"/>
              <a:t>)</a:t>
            </a:r>
            <a:r>
              <a:rPr lang="pt-BR" dirty="0" smtClean="0"/>
              <a:t>.</a:t>
            </a:r>
            <a:endParaRPr lang="en-US" dirty="0"/>
          </a:p>
          <a:p>
            <a:endParaRPr lang="en-US" dirty="0"/>
          </a:p>
        </p:txBody>
      </p:sp>
    </p:spTree>
    <p:extLst>
      <p:ext uri="{BB962C8B-B14F-4D97-AF65-F5344CB8AC3E}">
        <p14:creationId xmlns:p14="http://schemas.microsoft.com/office/powerpoint/2010/main" val="290395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left)">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B-Trees</a:t>
            </a:r>
            <a:endParaRPr lang="en-US" dirty="0"/>
          </a:p>
        </p:txBody>
      </p:sp>
      <p:sp>
        <p:nvSpPr>
          <p:cNvPr id="3" name="Content Placeholder 2"/>
          <p:cNvSpPr>
            <a:spLocks noGrp="1"/>
          </p:cNvSpPr>
          <p:nvPr>
            <p:ph idx="1"/>
          </p:nvPr>
        </p:nvSpPr>
        <p:spPr/>
        <p:txBody>
          <a:bodyPr/>
          <a:lstStyle/>
          <a:p>
            <a:r>
              <a:rPr lang="en-US" dirty="0"/>
              <a:t>A principal device in organizing </a:t>
            </a:r>
            <a:r>
              <a:rPr lang="en-US" dirty="0" smtClean="0"/>
              <a:t>large </a:t>
            </a:r>
            <a:r>
              <a:rPr lang="en-US" dirty="0"/>
              <a:t>data sets is an index, which provides some information about the location of records with indicated key values. </a:t>
            </a:r>
            <a:endParaRPr lang="en-US" dirty="0" smtClean="0"/>
          </a:p>
          <a:p>
            <a:r>
              <a:rPr lang="en-US" dirty="0" smtClean="0"/>
              <a:t>For </a:t>
            </a:r>
            <a:r>
              <a:rPr lang="en-US" dirty="0"/>
              <a:t>data sets of structured records (as opposed to “</a:t>
            </a:r>
            <a:r>
              <a:rPr lang="en-US" dirty="0" smtClean="0"/>
              <a:t>unstructured</a:t>
            </a:r>
            <a:r>
              <a:rPr lang="en-US" dirty="0"/>
              <a:t>” data such as text, images, sound, and video), the most important index organization is the B-tree, introduced by R. Bayer and E. </a:t>
            </a:r>
            <a:r>
              <a:rPr lang="en-US" dirty="0" err="1"/>
              <a:t>McGreight</a:t>
            </a:r>
            <a:r>
              <a:rPr lang="en-US" dirty="0"/>
              <a:t> </a:t>
            </a:r>
          </a:p>
        </p:txBody>
      </p:sp>
    </p:spTree>
    <p:extLst>
      <p:ext uri="{BB962C8B-B14F-4D97-AF65-F5344CB8AC3E}">
        <p14:creationId xmlns:p14="http://schemas.microsoft.com/office/powerpoint/2010/main" val="1486673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r>
              <a:rPr lang="en-US" b="1" dirty="0"/>
              <a:t>Degree</a:t>
            </a:r>
            <a:r>
              <a:rPr lang="en-US" dirty="0"/>
              <a:t> of B-Tree(Min/Max): the number of items in each node</a:t>
            </a:r>
          </a:p>
          <a:p>
            <a:r>
              <a:rPr lang="en-US" b="1" dirty="0"/>
              <a:t>Order</a:t>
            </a:r>
            <a:r>
              <a:rPr lang="en-US" dirty="0"/>
              <a:t> of B-Tree: the number of children each node can have</a:t>
            </a:r>
          </a:p>
          <a:p>
            <a:endParaRPr lang="en-US" dirty="0"/>
          </a:p>
        </p:txBody>
      </p:sp>
    </p:spTree>
    <p:extLst>
      <p:ext uri="{BB962C8B-B14F-4D97-AF65-F5344CB8AC3E}">
        <p14:creationId xmlns:p14="http://schemas.microsoft.com/office/powerpoint/2010/main" val="3436946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key properties of B-Trees</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B-tree of order m ≥ 2 must satisfy the following structural properties:</a:t>
            </a:r>
          </a:p>
          <a:p>
            <a:pPr lvl="1"/>
            <a:r>
              <a:rPr lang="en-US" dirty="0"/>
              <a:t>The root is either a leaf or has between 2 and m children. </a:t>
            </a:r>
            <a:endParaRPr lang="en-US" dirty="0" smtClean="0"/>
          </a:p>
          <a:p>
            <a:pPr lvl="1"/>
            <a:r>
              <a:rPr lang="en-US" dirty="0" smtClean="0"/>
              <a:t>Each </a:t>
            </a:r>
            <a:r>
              <a:rPr lang="en-US" dirty="0"/>
              <a:t>node, except for the root and the leaves, has between ⌈m/2⌉ and m children (and hence between ⌈m/2⌉ − 1 and m − 1 keys). </a:t>
            </a:r>
            <a:endParaRPr lang="en-US" dirty="0" smtClean="0"/>
          </a:p>
          <a:p>
            <a:pPr lvl="1"/>
            <a:r>
              <a:rPr lang="en-US" dirty="0" smtClean="0"/>
              <a:t>The </a:t>
            </a:r>
            <a:r>
              <a:rPr lang="en-US" dirty="0"/>
              <a:t>tree is (perfectly) balanced, i.e., all its leaves are at the same level</a:t>
            </a:r>
          </a:p>
        </p:txBody>
      </p:sp>
    </p:spTree>
    <p:extLst>
      <p:ext uri="{BB962C8B-B14F-4D97-AF65-F5344CB8AC3E}">
        <p14:creationId xmlns:p14="http://schemas.microsoft.com/office/powerpoint/2010/main" val="26748073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1295400" y="2558327"/>
            <a:ext cx="9601200" cy="3316146"/>
          </a:xfrm>
          <a:prstGeom prst="rect">
            <a:avLst/>
          </a:prstGeom>
        </p:spPr>
      </p:pic>
    </p:spTree>
    <p:extLst>
      <p:ext uri="{BB962C8B-B14F-4D97-AF65-F5344CB8AC3E}">
        <p14:creationId xmlns:p14="http://schemas.microsoft.com/office/powerpoint/2010/main" val="3857208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smtClean="0"/>
              <a:t>Things </a:t>
            </a:r>
            <a:r>
              <a:rPr lang="en-US" dirty="0"/>
              <a:t>which matter most must never be at the mercy of things which matter less</a:t>
            </a:r>
            <a:r>
              <a:rPr lang="en-US" dirty="0" smtClean="0"/>
              <a:t>.                                   </a:t>
            </a:r>
          </a:p>
          <a:p>
            <a:pPr marL="0" indent="0">
              <a:buNone/>
            </a:pPr>
            <a:r>
              <a:rPr lang="en-US" dirty="0"/>
              <a:t>	</a:t>
            </a:r>
            <a:r>
              <a:rPr lang="en-US" dirty="0" smtClean="0"/>
              <a:t>								—</a:t>
            </a:r>
            <a:r>
              <a:rPr lang="en-US" dirty="0" err="1"/>
              <a:t>JohannWolfgangvonGo</a:t>
            </a:r>
            <a:r>
              <a:rPr lang="en-US" dirty="0"/>
              <a:t> ̈</a:t>
            </a:r>
            <a:r>
              <a:rPr lang="en-US" dirty="0" err="1" smtClean="0"/>
              <a:t>ethe</a:t>
            </a:r>
            <a:r>
              <a:rPr lang="en-US" dirty="0" smtClean="0"/>
              <a:t>(1749-1832)</a:t>
            </a:r>
          </a:p>
          <a:p>
            <a:r>
              <a:rPr lang="en-US" dirty="0" smtClean="0"/>
              <a:t>Basic Idea:</a:t>
            </a:r>
          </a:p>
          <a:p>
            <a:pPr lvl="1"/>
            <a:r>
              <a:rPr lang="en-US" dirty="0" smtClean="0"/>
              <a:t>If time is at a premium, then we can store values in memory for future usage</a:t>
            </a:r>
          </a:p>
          <a:p>
            <a:pPr lvl="1"/>
            <a:r>
              <a:rPr lang="en-US" dirty="0" smtClean="0"/>
              <a:t>If space is at a premium, then we can do the calculations every time we need the values</a:t>
            </a:r>
            <a:endParaRPr lang="en-US" dirty="0"/>
          </a:p>
        </p:txBody>
      </p:sp>
    </p:spTree>
    <p:extLst>
      <p:ext uri="{BB962C8B-B14F-4D97-AF65-F5344CB8AC3E}">
        <p14:creationId xmlns:p14="http://schemas.microsoft.com/office/powerpoint/2010/main" val="12905362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Each node</a:t>
            </a:r>
            <a:endParaRPr lang="en-US" dirty="0"/>
          </a:p>
        </p:txBody>
      </p:sp>
      <p:pic>
        <p:nvPicPr>
          <p:cNvPr id="4" name="Content Placeholder 3"/>
          <p:cNvPicPr>
            <a:picLocks noGrp="1" noChangeAspect="1"/>
          </p:cNvPicPr>
          <p:nvPr>
            <p:ph idx="1"/>
          </p:nvPr>
        </p:nvPicPr>
        <p:blipFill>
          <a:blip r:embed="rId2"/>
          <a:stretch>
            <a:fillRect/>
          </a:stretch>
        </p:blipFill>
        <p:spPr>
          <a:xfrm>
            <a:off x="1938852" y="2557463"/>
            <a:ext cx="8314296" cy="3317875"/>
          </a:xfrm>
          <a:prstGeom prst="rect">
            <a:avLst/>
          </a:prstGeom>
        </p:spPr>
      </p:pic>
    </p:spTree>
    <p:extLst>
      <p:ext uri="{BB962C8B-B14F-4D97-AF65-F5344CB8AC3E}">
        <p14:creationId xmlns:p14="http://schemas.microsoft.com/office/powerpoint/2010/main" val="24218738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B-Tree Details</a:t>
            </a:r>
            <a:endParaRPr lang="en-US" dirty="0"/>
          </a:p>
        </p:txBody>
      </p:sp>
      <p:sp>
        <p:nvSpPr>
          <p:cNvPr id="3" name="Content Placeholder 2"/>
          <p:cNvSpPr>
            <a:spLocks noGrp="1"/>
          </p:cNvSpPr>
          <p:nvPr>
            <p:ph idx="1"/>
          </p:nvPr>
        </p:nvSpPr>
        <p:spPr/>
        <p:txBody>
          <a:bodyPr/>
          <a:lstStyle/>
          <a:p>
            <a:r>
              <a:rPr lang="en-US" dirty="0" smtClean="0"/>
              <a:t>See my CSCI 61 slide set on B-Trees</a:t>
            </a:r>
            <a:endParaRPr lang="en-US" dirty="0"/>
          </a:p>
        </p:txBody>
      </p:sp>
    </p:spTree>
    <p:extLst>
      <p:ext uri="{BB962C8B-B14F-4D97-AF65-F5344CB8AC3E}">
        <p14:creationId xmlns:p14="http://schemas.microsoft.com/office/powerpoint/2010/main" val="4300532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normAutofit lnSpcReduction="10000"/>
          </a:bodyPr>
          <a:lstStyle/>
          <a:p>
            <a:r>
              <a:rPr lang="en-US" dirty="0"/>
              <a:t>There are other algorithms for implementing insertions into a B-tree. </a:t>
            </a:r>
          </a:p>
          <a:p>
            <a:r>
              <a:rPr lang="en-US" dirty="0"/>
              <a:t>Examples:</a:t>
            </a:r>
          </a:p>
          <a:p>
            <a:pPr lvl="1"/>
            <a:r>
              <a:rPr lang="en-US" dirty="0"/>
              <a:t>To avoid the possibility of recursive node splits, we can split full nodes encountered in searching for an appropriate leaf for the new record. </a:t>
            </a:r>
          </a:p>
          <a:p>
            <a:pPr lvl="1"/>
            <a:r>
              <a:rPr lang="en-US" dirty="0"/>
              <a:t>To avoid some node splits move a key to the node’s sibling. </a:t>
            </a:r>
          </a:p>
          <a:p>
            <a:pPr lvl="2"/>
            <a:r>
              <a:rPr lang="en-US" dirty="0"/>
              <a:t>For example, inserting 65 into the B-tree in Figure 7.8 can be done by moving 60, the smallest key of the full leaf, to its sibling with keys 51 and 55, and replacing the key value of their parent by 65, the new smallest value in he second child. This modification tends to save some space at the expense of a slightly more complicated algorithm.</a:t>
            </a:r>
          </a:p>
          <a:p>
            <a:endParaRPr lang="en-US" dirty="0"/>
          </a:p>
        </p:txBody>
      </p:sp>
    </p:spTree>
    <p:extLst>
      <p:ext uri="{BB962C8B-B14F-4D97-AF65-F5344CB8AC3E}">
        <p14:creationId xmlns:p14="http://schemas.microsoft.com/office/powerpoint/2010/main" val="16626051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in a B-Tree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Starting with the root, we follow a chain of pointers to the leaf that may contain the search key. </a:t>
            </a:r>
            <a:endParaRPr lang="en-US" dirty="0" smtClean="0"/>
          </a:p>
          <a:p>
            <a:pPr marL="457200" indent="-457200">
              <a:buFont typeface="+mj-lt"/>
              <a:buAutoNum type="arabicPeriod"/>
            </a:pPr>
            <a:r>
              <a:rPr lang="en-US" dirty="0" smtClean="0"/>
              <a:t>Then </a:t>
            </a:r>
            <a:r>
              <a:rPr lang="en-US" dirty="0"/>
              <a:t>we search for the search key among the keys of that leaf. </a:t>
            </a:r>
            <a:endParaRPr lang="en-US" dirty="0" smtClean="0"/>
          </a:p>
          <a:p>
            <a:r>
              <a:rPr lang="en-US" dirty="0" smtClean="0"/>
              <a:t>Note: since </a:t>
            </a:r>
            <a:r>
              <a:rPr lang="en-US" dirty="0"/>
              <a:t>keys are stored in sorted order, at both parental nodes and leaves, we can use binary search if the number of keys at a node is large enough to make it worthwhile.</a:t>
            </a:r>
          </a:p>
          <a:p>
            <a:endParaRPr lang="en-US" dirty="0"/>
          </a:p>
        </p:txBody>
      </p:sp>
    </p:spTree>
    <p:extLst>
      <p:ext uri="{BB962C8B-B14F-4D97-AF65-F5344CB8AC3E}">
        <p14:creationId xmlns:p14="http://schemas.microsoft.com/office/powerpoint/2010/main" val="18824470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Analysis: Basic Operation?</a:t>
            </a:r>
            <a:endParaRPr lang="en-US" dirty="0"/>
          </a:p>
        </p:txBody>
      </p:sp>
      <p:sp>
        <p:nvSpPr>
          <p:cNvPr id="3" name="Content Placeholder 2"/>
          <p:cNvSpPr>
            <a:spLocks noGrp="1"/>
          </p:cNvSpPr>
          <p:nvPr>
            <p:ph idx="1"/>
          </p:nvPr>
        </p:nvSpPr>
        <p:spPr/>
        <p:txBody>
          <a:bodyPr>
            <a:normAutofit/>
          </a:bodyPr>
          <a:lstStyle/>
          <a:p>
            <a:r>
              <a:rPr lang="en-US" dirty="0"/>
              <a:t>It is not the number of key </a:t>
            </a:r>
            <a:r>
              <a:rPr lang="en-US" dirty="0" smtClean="0"/>
              <a:t>comparisons that </a:t>
            </a:r>
            <a:r>
              <a:rPr lang="en-US" dirty="0"/>
              <a:t>we should be </a:t>
            </a:r>
            <a:r>
              <a:rPr lang="en-US" dirty="0" smtClean="0"/>
              <a:t>concerned </a:t>
            </a:r>
            <a:r>
              <a:rPr lang="en-US" dirty="0"/>
              <a:t>about </a:t>
            </a:r>
            <a:endParaRPr lang="en-US" dirty="0" smtClean="0"/>
          </a:p>
          <a:p>
            <a:r>
              <a:rPr lang="en-US" dirty="0" smtClean="0"/>
              <a:t>Example: </a:t>
            </a:r>
          </a:p>
          <a:p>
            <a:pPr lvl="1"/>
            <a:r>
              <a:rPr lang="en-US" dirty="0" smtClean="0"/>
              <a:t>When </a:t>
            </a:r>
            <a:r>
              <a:rPr lang="en-US" dirty="0"/>
              <a:t>used for storing a large data file on a disk, the nodes of a B-tree normally correspond to the disk pages. </a:t>
            </a:r>
            <a:endParaRPr lang="en-US" dirty="0" smtClean="0"/>
          </a:p>
          <a:p>
            <a:pPr lvl="1"/>
            <a:r>
              <a:rPr lang="en-US" dirty="0" smtClean="0"/>
              <a:t>Since </a:t>
            </a:r>
            <a:r>
              <a:rPr lang="en-US" dirty="0"/>
              <a:t>the time needed to access a disk page is typically several orders of magnitude larger than the time needed to compare keys in the fast computer </a:t>
            </a:r>
            <a:r>
              <a:rPr lang="en-US" dirty="0" smtClean="0"/>
              <a:t>memory</a:t>
            </a:r>
            <a:r>
              <a:rPr lang="en-US" dirty="0"/>
              <a:t>, it is the number of disk accesses that becomes the principal indicator of the efficiency of this and similar data structures.</a:t>
            </a:r>
          </a:p>
          <a:p>
            <a:endParaRPr lang="en-US" dirty="0"/>
          </a:p>
        </p:txBody>
      </p:sp>
    </p:spTree>
    <p:extLst>
      <p:ext uri="{BB962C8B-B14F-4D97-AF65-F5344CB8AC3E}">
        <p14:creationId xmlns:p14="http://schemas.microsoft.com/office/powerpoint/2010/main" val="16971218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Time Analysis</a:t>
            </a:r>
            <a:endParaRPr lang="en-US" dirty="0"/>
          </a:p>
        </p:txBody>
      </p:sp>
      <p:sp>
        <p:nvSpPr>
          <p:cNvPr id="3" name="Content Placeholder 2"/>
          <p:cNvSpPr>
            <a:spLocks noGrp="1"/>
          </p:cNvSpPr>
          <p:nvPr>
            <p:ph idx="1"/>
          </p:nvPr>
        </p:nvSpPr>
        <p:spPr/>
        <p:txBody>
          <a:bodyPr/>
          <a:lstStyle/>
          <a:p>
            <a:r>
              <a:rPr lang="en-US" dirty="0" smtClean="0"/>
              <a:t>How </a:t>
            </a:r>
            <a:r>
              <a:rPr lang="en-US" dirty="0"/>
              <a:t>many nodes of a B-tree do we need to access during a search for a record with a given key </a:t>
            </a:r>
            <a:r>
              <a:rPr lang="en-US" dirty="0" smtClean="0"/>
              <a:t>value? </a:t>
            </a:r>
          </a:p>
          <a:p>
            <a:pPr lvl="1"/>
            <a:r>
              <a:rPr lang="en-US" dirty="0" smtClean="0"/>
              <a:t>Height </a:t>
            </a:r>
            <a:r>
              <a:rPr lang="en-US" dirty="0"/>
              <a:t>of the </a:t>
            </a:r>
            <a:r>
              <a:rPr lang="en-US" dirty="0" smtClean="0"/>
              <a:t>tree (h) </a:t>
            </a:r>
            <a:r>
              <a:rPr lang="en-US" dirty="0"/>
              <a:t>plus 1. </a:t>
            </a:r>
            <a:endParaRPr lang="en-US" dirty="0" smtClean="0"/>
          </a:p>
          <a:p>
            <a:r>
              <a:rPr lang="en-US" dirty="0" smtClean="0"/>
              <a:t>So how do we estimate the height of a B-Tree? </a:t>
            </a:r>
          </a:p>
          <a:p>
            <a:pPr lvl="1"/>
            <a:r>
              <a:rPr lang="en-US" dirty="0" smtClean="0"/>
              <a:t>Find </a:t>
            </a:r>
            <a:r>
              <a:rPr lang="en-US" dirty="0"/>
              <a:t>the smallest number of keys a B-tree of order m and positive height h can have.</a:t>
            </a:r>
          </a:p>
        </p:txBody>
      </p:sp>
    </p:spTree>
    <p:extLst>
      <p:ext uri="{BB962C8B-B14F-4D97-AF65-F5344CB8AC3E}">
        <p14:creationId xmlns:p14="http://schemas.microsoft.com/office/powerpoint/2010/main" val="26057500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Height of a B-Tree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a:t>
            </a:r>
            <a:r>
              <a:rPr lang="en-US" dirty="0"/>
              <a:t>root of the tree will contain at least one key. </a:t>
            </a:r>
            <a:endParaRPr lang="en-US" dirty="0" smtClean="0"/>
          </a:p>
          <a:p>
            <a:r>
              <a:rPr lang="en-US" dirty="0" smtClean="0"/>
              <a:t>Level </a:t>
            </a:r>
            <a:r>
              <a:rPr lang="en-US" dirty="0"/>
              <a:t>1 will have at least two nodes with at least ⌈m/2⌉ − 1 keys in each of them, for the total minimum number of keys 2(⌈m/2⌉ − 1). </a:t>
            </a:r>
            <a:endParaRPr lang="en-US" dirty="0" smtClean="0"/>
          </a:p>
          <a:p>
            <a:r>
              <a:rPr lang="en-US" dirty="0" smtClean="0"/>
              <a:t>Level </a:t>
            </a:r>
            <a:r>
              <a:rPr lang="en-US" dirty="0"/>
              <a:t>2 will have at least 2⌈m/2⌉ nodes (the children of the nodes on level 1) with at least ⌈m/2⌉ − 1 in each of them, for the total minimum number of keys 2⌈m/2⌉(⌈m/2⌉ − 1). </a:t>
            </a:r>
            <a:endParaRPr lang="en-US" dirty="0" smtClean="0"/>
          </a:p>
          <a:p>
            <a:r>
              <a:rPr lang="en-US" dirty="0" smtClean="0"/>
              <a:t>In </a:t>
            </a:r>
            <a:r>
              <a:rPr lang="en-US" dirty="0"/>
              <a:t>general, the nodes of level </a:t>
            </a:r>
            <a:r>
              <a:rPr lang="en-US" dirty="0" err="1"/>
              <a:t>i</a:t>
            </a:r>
            <a:r>
              <a:rPr lang="en-US" dirty="0"/>
              <a:t>, 1 ≤ </a:t>
            </a:r>
            <a:r>
              <a:rPr lang="en-US" dirty="0" err="1"/>
              <a:t>i</a:t>
            </a:r>
            <a:r>
              <a:rPr lang="en-US" dirty="0"/>
              <a:t> ≤ h − 1, will contain at least 2⌈m/2⌉</a:t>
            </a:r>
            <a:r>
              <a:rPr lang="en-US" baseline="30000" dirty="0"/>
              <a:t>i−1</a:t>
            </a:r>
            <a:r>
              <a:rPr lang="en-US" dirty="0"/>
              <a:t>(⌈m/2⌉ − 1) keys. </a:t>
            </a:r>
            <a:endParaRPr lang="en-US" dirty="0" smtClean="0"/>
          </a:p>
          <a:p>
            <a:r>
              <a:rPr lang="en-US" dirty="0" smtClean="0"/>
              <a:t>Finally</a:t>
            </a:r>
            <a:r>
              <a:rPr lang="en-US" dirty="0"/>
              <a:t>, level h, the leaf level, will have at least 2⌈m/2⌉</a:t>
            </a:r>
            <a:r>
              <a:rPr lang="en-US" baseline="30000" dirty="0"/>
              <a:t>h−1</a:t>
            </a:r>
            <a:r>
              <a:rPr lang="en-US" dirty="0"/>
              <a:t> nodes with at least one key in each.</a:t>
            </a:r>
          </a:p>
        </p:txBody>
      </p:sp>
    </p:spTree>
    <p:extLst>
      <p:ext uri="{BB962C8B-B14F-4D97-AF65-F5344CB8AC3E}">
        <p14:creationId xmlns:p14="http://schemas.microsoft.com/office/powerpoint/2010/main" val="22736662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the Height of a B-Tree</a:t>
            </a:r>
          </a:p>
        </p:txBody>
      </p:sp>
      <p:sp>
        <p:nvSpPr>
          <p:cNvPr id="3" name="Content Placeholder 2"/>
          <p:cNvSpPr>
            <a:spLocks noGrp="1"/>
          </p:cNvSpPr>
          <p:nvPr>
            <p:ph idx="1"/>
          </p:nvPr>
        </p:nvSpPr>
        <p:spPr/>
        <p:txBody>
          <a:bodyPr/>
          <a:lstStyle/>
          <a:p>
            <a:r>
              <a:rPr lang="en-US" dirty="0"/>
              <a:t>Thus, for any B-tree of order m with n nodes and height h &gt; 0, we </a:t>
            </a:r>
            <a:r>
              <a:rPr lang="en-US" dirty="0" smtClean="0"/>
              <a:t>have:</a:t>
            </a:r>
          </a:p>
          <a:p>
            <a:endParaRPr lang="en-US" dirty="0"/>
          </a:p>
          <a:p>
            <a:endParaRPr lang="en-US" dirty="0" smtClean="0"/>
          </a:p>
          <a:p>
            <a:r>
              <a:rPr lang="en-US" dirty="0" smtClean="0"/>
              <a:t>Which reduces to:</a:t>
            </a:r>
          </a:p>
          <a:p>
            <a:endParaRPr lang="en-US" dirty="0" smtClean="0"/>
          </a:p>
          <a:p>
            <a:r>
              <a:rPr lang="en-US" dirty="0" smtClean="0"/>
              <a:t>Solving for h we get:                                         which is in O(log n)</a:t>
            </a:r>
          </a:p>
          <a:p>
            <a:endParaRPr lang="en-US" dirty="0"/>
          </a:p>
        </p:txBody>
      </p:sp>
      <p:pic>
        <p:nvPicPr>
          <p:cNvPr id="4" name="Picture 3"/>
          <p:cNvPicPr>
            <a:picLocks noChangeAspect="1"/>
          </p:cNvPicPr>
          <p:nvPr/>
        </p:nvPicPr>
        <p:blipFill>
          <a:blip r:embed="rId2"/>
          <a:stretch>
            <a:fillRect/>
          </a:stretch>
        </p:blipFill>
        <p:spPr>
          <a:xfrm>
            <a:off x="4190999" y="2981324"/>
            <a:ext cx="5829300" cy="1019175"/>
          </a:xfrm>
          <a:prstGeom prst="rect">
            <a:avLst/>
          </a:prstGeom>
        </p:spPr>
      </p:pic>
      <p:pic>
        <p:nvPicPr>
          <p:cNvPr id="5" name="Picture 4"/>
          <p:cNvPicPr>
            <a:picLocks noChangeAspect="1"/>
          </p:cNvPicPr>
          <p:nvPr/>
        </p:nvPicPr>
        <p:blipFill>
          <a:blip r:embed="rId3"/>
          <a:stretch>
            <a:fillRect/>
          </a:stretch>
        </p:blipFill>
        <p:spPr>
          <a:xfrm>
            <a:off x="4190999" y="4067175"/>
            <a:ext cx="2457450" cy="495300"/>
          </a:xfrm>
          <a:prstGeom prst="rect">
            <a:avLst/>
          </a:prstGeom>
        </p:spPr>
      </p:pic>
      <p:pic>
        <p:nvPicPr>
          <p:cNvPr id="6" name="Picture 5"/>
          <p:cNvPicPr>
            <a:picLocks noChangeAspect="1"/>
          </p:cNvPicPr>
          <p:nvPr/>
        </p:nvPicPr>
        <p:blipFill>
          <a:blip r:embed="rId4"/>
          <a:stretch>
            <a:fillRect/>
          </a:stretch>
        </p:blipFill>
        <p:spPr>
          <a:xfrm>
            <a:off x="4190999" y="4970992"/>
            <a:ext cx="2971800" cy="838200"/>
          </a:xfrm>
          <a:prstGeom prst="rect">
            <a:avLst/>
          </a:prstGeom>
        </p:spPr>
      </p:pic>
    </p:spTree>
    <p:extLst>
      <p:ext uri="{BB962C8B-B14F-4D97-AF65-F5344CB8AC3E}">
        <p14:creationId xmlns:p14="http://schemas.microsoft.com/office/powerpoint/2010/main" val="5890896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Assume we have a file with n = 100 million records and we organize it in a B-Tree of order m. Then the height of the B-Tree will be:</a:t>
            </a:r>
          </a:p>
          <a:p>
            <a:endParaRPr lang="en-US" dirty="0"/>
          </a:p>
          <a:p>
            <a:endParaRPr lang="en-US" dirty="0" smtClean="0"/>
          </a:p>
          <a:p>
            <a:endParaRPr lang="en-US" dirty="0"/>
          </a:p>
          <a:p>
            <a:r>
              <a:rPr lang="en-US" dirty="0" smtClean="0"/>
              <a:t>Which is 1 less than the number of disk accesses needed to find the data we are looking for.</a:t>
            </a:r>
          </a:p>
          <a:p>
            <a:pPr marL="0" indent="0">
              <a:buNone/>
            </a:pPr>
            <a:endParaRPr lang="en-US" dirty="0"/>
          </a:p>
        </p:txBody>
      </p:sp>
      <p:pic>
        <p:nvPicPr>
          <p:cNvPr id="4" name="Picture 3"/>
          <p:cNvPicPr>
            <a:picLocks noChangeAspect="1"/>
          </p:cNvPicPr>
          <p:nvPr/>
        </p:nvPicPr>
        <p:blipFill>
          <a:blip r:embed="rId2"/>
          <a:stretch>
            <a:fillRect/>
          </a:stretch>
        </p:blipFill>
        <p:spPr>
          <a:xfrm>
            <a:off x="3548061" y="3371848"/>
            <a:ext cx="5095875" cy="1381125"/>
          </a:xfrm>
          <a:prstGeom prst="rect">
            <a:avLst/>
          </a:prstGeom>
        </p:spPr>
      </p:pic>
    </p:spTree>
    <p:extLst>
      <p:ext uri="{BB962C8B-B14F-4D97-AF65-F5344CB8AC3E}">
        <p14:creationId xmlns:p14="http://schemas.microsoft.com/office/powerpoint/2010/main" val="32546498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note on B-Tree Time Analysis</a:t>
            </a:r>
            <a:endParaRPr lang="en-US" dirty="0"/>
          </a:p>
        </p:txBody>
      </p:sp>
      <p:sp>
        <p:nvSpPr>
          <p:cNvPr id="3" name="Content Placeholder 2"/>
          <p:cNvSpPr>
            <a:spLocks noGrp="1"/>
          </p:cNvSpPr>
          <p:nvPr>
            <p:ph idx="1"/>
          </p:nvPr>
        </p:nvSpPr>
        <p:spPr/>
        <p:txBody>
          <a:bodyPr>
            <a:normAutofit/>
          </a:bodyPr>
          <a:lstStyle/>
          <a:p>
            <a:r>
              <a:rPr lang="en-US" dirty="0"/>
              <a:t>Searching, </a:t>
            </a:r>
            <a:r>
              <a:rPr lang="en-US" dirty="0" smtClean="0"/>
              <a:t>Insertion and Deletion in B-Trees are </a:t>
            </a:r>
            <a:r>
              <a:rPr lang="en-US" dirty="0"/>
              <a:t>all of the same </a:t>
            </a:r>
            <a:r>
              <a:rPr lang="en-US" dirty="0" smtClean="0"/>
              <a:t>order.</a:t>
            </a:r>
          </a:p>
          <a:p>
            <a:r>
              <a:rPr lang="en-US" dirty="0" smtClean="0"/>
              <a:t>Why?</a:t>
            </a:r>
          </a:p>
          <a:p>
            <a:pPr lvl="1"/>
            <a:r>
              <a:rPr lang="en-US" dirty="0" smtClean="0"/>
              <a:t>Because we need to search before insertion or deletion </a:t>
            </a:r>
          </a:p>
          <a:p>
            <a:pPr lvl="1"/>
            <a:r>
              <a:rPr lang="en-US" dirty="0" smtClean="0"/>
              <a:t>And searching determines </a:t>
            </a:r>
            <a:r>
              <a:rPr lang="en-US" smtClean="0"/>
              <a:t>the bound</a:t>
            </a:r>
            <a:endParaRPr lang="en-US" dirty="0"/>
          </a:p>
          <a:p>
            <a:endParaRPr lang="en-US" dirty="0"/>
          </a:p>
        </p:txBody>
      </p:sp>
    </p:spTree>
    <p:extLst>
      <p:ext uri="{BB962C8B-B14F-4D97-AF65-F5344CB8AC3E}">
        <p14:creationId xmlns:p14="http://schemas.microsoft.com/office/powerpoint/2010/main" val="1302166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t>Varieties </a:t>
            </a:r>
            <a:r>
              <a:rPr lang="en-US" altLang="en-US" dirty="0"/>
              <a:t>of </a:t>
            </a:r>
            <a:r>
              <a:rPr lang="en-US" altLang="en-US" dirty="0" smtClean="0"/>
              <a:t>Space-for-Time Algorithms</a:t>
            </a:r>
            <a:endParaRPr lang="en-US" dirty="0"/>
          </a:p>
        </p:txBody>
      </p:sp>
      <p:sp>
        <p:nvSpPr>
          <p:cNvPr id="3" name="Content Placeholder 2"/>
          <p:cNvSpPr>
            <a:spLocks noGrp="1"/>
          </p:cNvSpPr>
          <p:nvPr>
            <p:ph idx="1"/>
          </p:nvPr>
        </p:nvSpPr>
        <p:spPr/>
        <p:txBody>
          <a:bodyPr>
            <a:normAutofit fontScale="92500" lnSpcReduction="10000"/>
          </a:bodyPr>
          <a:lstStyle/>
          <a:p>
            <a:r>
              <a:rPr lang="en-US" altLang="en-US" b="1" dirty="0"/>
              <a:t>I</a:t>
            </a:r>
            <a:r>
              <a:rPr lang="en-US" altLang="en-US" b="1" dirty="0" smtClean="0"/>
              <a:t>nput enhancement / Preprocessing / Preconditioning  </a:t>
            </a:r>
            <a:r>
              <a:rPr lang="en-US" altLang="en-US" dirty="0">
                <a:cs typeface="Times New Roman" panose="02020603050405020304" pitchFamily="18" charset="0"/>
              </a:rPr>
              <a:t>—</a:t>
            </a:r>
            <a:r>
              <a:rPr lang="en-US" altLang="en-US" dirty="0"/>
              <a:t> preprocess the input </a:t>
            </a:r>
            <a:r>
              <a:rPr lang="en-US" altLang="en-US" dirty="0" smtClean="0"/>
              <a:t>in whole or in part and store the additional information obtained to accelerate solving the problem afterwards</a:t>
            </a:r>
          </a:p>
          <a:p>
            <a:pPr lvl="1"/>
            <a:r>
              <a:rPr lang="en-US" altLang="en-US" sz="2400" dirty="0"/>
              <a:t>C</a:t>
            </a:r>
            <a:r>
              <a:rPr lang="en-US" altLang="en-US" sz="2400" dirty="0" smtClean="0"/>
              <a:t>ounting methods for sorting </a:t>
            </a:r>
          </a:p>
          <a:p>
            <a:pPr lvl="1"/>
            <a:r>
              <a:rPr lang="en-US" altLang="en-US" sz="2400" dirty="0"/>
              <a:t>S</a:t>
            </a:r>
            <a:r>
              <a:rPr lang="en-US" altLang="en-US" sz="2400" dirty="0" smtClean="0"/>
              <a:t>tring </a:t>
            </a:r>
            <a:r>
              <a:rPr lang="en-US" altLang="en-US" sz="2400" dirty="0"/>
              <a:t>searching </a:t>
            </a:r>
            <a:r>
              <a:rPr lang="en-US" altLang="en-US" sz="2400" dirty="0" smtClean="0"/>
              <a:t>algorithms such as Boyer-Moore and </a:t>
            </a:r>
            <a:r>
              <a:rPr lang="en-US" altLang="en-US" sz="2400" dirty="0" err="1" smtClean="0"/>
              <a:t>HorsPool</a:t>
            </a:r>
            <a:endParaRPr lang="en-US" altLang="en-US" sz="2400" dirty="0"/>
          </a:p>
          <a:p>
            <a:r>
              <a:rPr lang="en-US" altLang="en-US" b="1" dirty="0" err="1" smtClean="0"/>
              <a:t>Prestructuring</a:t>
            </a:r>
            <a:r>
              <a:rPr lang="en-US" altLang="en-US" dirty="0" smtClean="0"/>
              <a:t> </a:t>
            </a:r>
            <a:r>
              <a:rPr lang="en-US" altLang="en-US" dirty="0">
                <a:cs typeface="Times New Roman" panose="02020603050405020304" pitchFamily="18" charset="0"/>
              </a:rPr>
              <a:t>—</a:t>
            </a:r>
            <a:r>
              <a:rPr lang="en-US" altLang="en-US" dirty="0"/>
              <a:t> preprocess the input to make accessing its elements easier</a:t>
            </a:r>
          </a:p>
          <a:p>
            <a:pPr lvl="1"/>
            <a:r>
              <a:rPr lang="en-US" altLang="en-US" sz="2400" dirty="0" smtClean="0"/>
              <a:t>Hashing</a:t>
            </a:r>
            <a:endParaRPr lang="en-US" altLang="en-US" sz="2400" dirty="0"/>
          </a:p>
          <a:p>
            <a:pPr lvl="1"/>
            <a:r>
              <a:rPr lang="en-US" altLang="en-US" sz="2400" dirty="0" smtClean="0"/>
              <a:t>Indexing Schemes </a:t>
            </a:r>
            <a:r>
              <a:rPr lang="en-US" altLang="en-US" sz="2400" dirty="0"/>
              <a:t>(e.g., B-trees)</a:t>
            </a:r>
          </a:p>
          <a:p>
            <a:pPr lvl="1">
              <a:buFontTx/>
              <a:buNone/>
            </a:pPr>
            <a:endParaRPr lang="en-US" altLang="en-US" sz="1800" dirty="0"/>
          </a:p>
          <a:p>
            <a:endParaRPr lang="en-US" altLang="en-US" sz="2000" dirty="0"/>
          </a:p>
          <a:p>
            <a:endParaRPr lang="en-US" dirty="0"/>
          </a:p>
        </p:txBody>
      </p:sp>
    </p:spTree>
    <p:extLst>
      <p:ext uri="{BB962C8B-B14F-4D97-AF65-F5344CB8AC3E}">
        <p14:creationId xmlns:p14="http://schemas.microsoft.com/office/powerpoint/2010/main" val="890206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a:t>
            </a:r>
            <a:endParaRPr lang="en-US" dirty="0"/>
          </a:p>
        </p:txBody>
      </p:sp>
      <p:sp>
        <p:nvSpPr>
          <p:cNvPr id="3" name="Content Placeholder 2"/>
          <p:cNvSpPr>
            <a:spLocks noGrp="1"/>
          </p:cNvSpPr>
          <p:nvPr>
            <p:ph idx="1"/>
          </p:nvPr>
        </p:nvSpPr>
        <p:spPr/>
        <p:txBody>
          <a:bodyPr/>
          <a:lstStyle/>
          <a:p>
            <a:r>
              <a:rPr lang="en-US" dirty="0" smtClean="0"/>
              <a:t>See slides 17 - 38 of “</a:t>
            </a:r>
            <a:r>
              <a:rPr lang="en-US" dirty="0"/>
              <a:t>CSCI 61 Lecture 09 _ </a:t>
            </a:r>
            <a:r>
              <a:rPr lang="en-US" dirty="0" smtClean="0"/>
              <a:t>Searching” slide set. Ignore C++ implementation details and examples.</a:t>
            </a:r>
          </a:p>
          <a:p>
            <a:r>
              <a:rPr lang="en-US" dirty="0"/>
              <a:t>See slides 15 – 21 of the textbook’s chapter </a:t>
            </a:r>
            <a:r>
              <a:rPr lang="en-US" dirty="0" smtClean="0"/>
              <a:t>07 Slide set.</a:t>
            </a:r>
            <a:endParaRPr lang="en-US" dirty="0"/>
          </a:p>
        </p:txBody>
      </p:sp>
    </p:spTree>
    <p:extLst>
      <p:ext uri="{BB962C8B-B14F-4D97-AF65-F5344CB8AC3E}">
        <p14:creationId xmlns:p14="http://schemas.microsoft.com/office/powerpoint/2010/main" val="38988238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 vs. B-Trees</a:t>
            </a:r>
            <a:endParaRPr lang="en-US" dirty="0"/>
          </a:p>
        </p:txBody>
      </p:sp>
      <p:sp>
        <p:nvSpPr>
          <p:cNvPr id="3" name="Content Placeholder 2"/>
          <p:cNvSpPr>
            <a:spLocks noGrp="1"/>
          </p:cNvSpPr>
          <p:nvPr>
            <p:ph idx="1"/>
          </p:nvPr>
        </p:nvSpPr>
        <p:spPr/>
        <p:txBody>
          <a:bodyPr/>
          <a:lstStyle/>
          <a:p>
            <a:r>
              <a:rPr lang="en-US" dirty="0" smtClean="0"/>
              <a:t>Asymptotic efficiency</a:t>
            </a:r>
          </a:p>
          <a:p>
            <a:pPr lvl="1"/>
            <a:r>
              <a:rPr lang="en-US" dirty="0" smtClean="0"/>
              <a:t>Hashing: </a:t>
            </a:r>
            <a:r>
              <a:rPr lang="el-GR" dirty="0" smtClean="0"/>
              <a:t>Θ</a:t>
            </a:r>
            <a:r>
              <a:rPr lang="en-US" dirty="0" smtClean="0"/>
              <a:t>(1) on Average and </a:t>
            </a:r>
            <a:r>
              <a:rPr lang="el-GR" dirty="0"/>
              <a:t>Θ</a:t>
            </a:r>
            <a:r>
              <a:rPr lang="en-US" dirty="0" smtClean="0"/>
              <a:t>(n) on very unlikely worst case</a:t>
            </a:r>
          </a:p>
          <a:p>
            <a:pPr lvl="1"/>
            <a:r>
              <a:rPr lang="en-US" dirty="0" smtClean="0"/>
              <a:t>B-Tree: </a:t>
            </a:r>
            <a:r>
              <a:rPr lang="el-GR" dirty="0" smtClean="0"/>
              <a:t>Θ</a:t>
            </a:r>
            <a:r>
              <a:rPr lang="en-US" dirty="0" smtClean="0"/>
              <a:t>(log n) in both Average and </a:t>
            </a:r>
            <a:r>
              <a:rPr lang="en-US" smtClean="0"/>
              <a:t>worst case.</a:t>
            </a:r>
            <a:endParaRPr lang="en-US" dirty="0" smtClean="0"/>
          </a:p>
          <a:p>
            <a:r>
              <a:rPr lang="en-US" dirty="0" smtClean="0"/>
              <a:t>Order Preservation</a:t>
            </a:r>
            <a:endParaRPr lang="en-US" dirty="0"/>
          </a:p>
        </p:txBody>
      </p:sp>
    </p:spTree>
    <p:extLst>
      <p:ext uri="{BB962C8B-B14F-4D97-AF65-F5344CB8AC3E}">
        <p14:creationId xmlns:p14="http://schemas.microsoft.com/office/powerpoint/2010/main" val="3436743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 Notes</a:t>
            </a:r>
            <a:endParaRPr lang="en-US" dirty="0"/>
          </a:p>
        </p:txBody>
      </p:sp>
      <p:sp>
        <p:nvSpPr>
          <p:cNvPr id="3" name="Content Placeholder 2"/>
          <p:cNvSpPr>
            <a:spLocks noGrp="1"/>
          </p:cNvSpPr>
          <p:nvPr>
            <p:ph idx="1"/>
          </p:nvPr>
        </p:nvSpPr>
        <p:spPr/>
        <p:txBody>
          <a:bodyPr/>
          <a:lstStyle/>
          <a:p>
            <a:r>
              <a:rPr lang="en-US" dirty="0" smtClean="0"/>
              <a:t>Time </a:t>
            </a:r>
            <a:r>
              <a:rPr lang="en-US" dirty="0"/>
              <a:t>and s</a:t>
            </a:r>
            <a:r>
              <a:rPr lang="en-US" dirty="0" smtClean="0"/>
              <a:t>pace do </a:t>
            </a:r>
            <a:r>
              <a:rPr lang="en-US" dirty="0"/>
              <a:t>not have to compete with each other in all design situations. In fact, they can align to bring an algorithmic solution that minimizes both the running time and the space </a:t>
            </a:r>
            <a:r>
              <a:rPr lang="en-US" dirty="0" smtClean="0"/>
              <a:t>consumed when </a:t>
            </a:r>
            <a:r>
              <a:rPr lang="en-US" dirty="0"/>
              <a:t>an algorithm uses a </a:t>
            </a:r>
            <a:r>
              <a:rPr lang="en-US" dirty="0" smtClean="0"/>
              <a:t>space-efficient </a:t>
            </a:r>
            <a:r>
              <a:rPr lang="en-US" dirty="0"/>
              <a:t>data structure to represent a problem’s input, which leads, in turn, to a faster algorithm</a:t>
            </a:r>
            <a:r>
              <a:rPr lang="en-US" dirty="0" smtClean="0"/>
              <a:t>.</a:t>
            </a:r>
          </a:p>
          <a:p>
            <a:r>
              <a:rPr lang="en-US" dirty="0" smtClean="0"/>
              <a:t>Space-time trade-offs is also important in </a:t>
            </a:r>
            <a:r>
              <a:rPr lang="en-US" dirty="0"/>
              <a:t>data compression, however, </a:t>
            </a:r>
            <a:r>
              <a:rPr lang="en-US" dirty="0" smtClean="0"/>
              <a:t>in </a:t>
            </a:r>
            <a:r>
              <a:rPr lang="en-US" dirty="0"/>
              <a:t>data </a:t>
            </a:r>
            <a:r>
              <a:rPr lang="en-US" dirty="0" smtClean="0"/>
              <a:t>compression</a:t>
            </a:r>
            <a:r>
              <a:rPr lang="en-US" dirty="0"/>
              <a:t>, size reduction is the goal rather than a technique for solving another problem.</a:t>
            </a:r>
            <a:endParaRPr lang="en-US" dirty="0" smtClean="0"/>
          </a:p>
          <a:p>
            <a:endParaRPr lang="en-US" dirty="0"/>
          </a:p>
        </p:txBody>
      </p:sp>
    </p:spTree>
    <p:extLst>
      <p:ext uri="{BB962C8B-B14F-4D97-AF65-F5344CB8AC3E}">
        <p14:creationId xmlns:p14="http://schemas.microsoft.com/office/powerpoint/2010/main" val="2859640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Counting Sort</a:t>
            </a:r>
            <a:endParaRPr lang="en-US" dirty="0"/>
          </a:p>
        </p:txBody>
      </p:sp>
      <p:sp>
        <p:nvSpPr>
          <p:cNvPr id="3" name="Content Placeholder 2"/>
          <p:cNvSpPr>
            <a:spLocks noGrp="1"/>
          </p:cNvSpPr>
          <p:nvPr>
            <p:ph idx="1"/>
          </p:nvPr>
        </p:nvSpPr>
        <p:spPr/>
        <p:txBody>
          <a:bodyPr/>
          <a:lstStyle/>
          <a:p>
            <a:r>
              <a:rPr lang="en-US" dirty="0"/>
              <a:t>Count the total number of elements smaller than this element and record the results in a table. These numbers will indicate the positions of the elements in the sorted </a:t>
            </a:r>
            <a:r>
              <a:rPr lang="en-US" dirty="0" smtClean="0"/>
              <a:t>list</a:t>
            </a:r>
          </a:p>
          <a:p>
            <a:r>
              <a:rPr lang="en-US" dirty="0" smtClean="0"/>
              <a:t>Example: if </a:t>
            </a:r>
            <a:r>
              <a:rPr lang="en-US" dirty="0"/>
              <a:t>the count is 10 for some element, it should be in the 11th position (with index 10, if we start counting with 0) in the sorted array</a:t>
            </a:r>
            <a:r>
              <a:rPr lang="en-US" dirty="0" smtClean="0"/>
              <a:t>.</a:t>
            </a:r>
            <a:endParaRPr lang="en-US" dirty="0"/>
          </a:p>
        </p:txBody>
      </p:sp>
    </p:spTree>
    <p:extLst>
      <p:ext uri="{BB962C8B-B14F-4D97-AF65-F5344CB8AC3E}">
        <p14:creationId xmlns:p14="http://schemas.microsoft.com/office/powerpoint/2010/main" val="3007336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pic>
        <p:nvPicPr>
          <p:cNvPr id="4" name="Content Placeholder 3"/>
          <p:cNvPicPr>
            <a:picLocks noGrp="1" noChangeAspect="1"/>
          </p:cNvPicPr>
          <p:nvPr>
            <p:ph idx="1"/>
          </p:nvPr>
        </p:nvPicPr>
        <p:blipFill>
          <a:blip r:embed="rId2"/>
          <a:stretch>
            <a:fillRect/>
          </a:stretch>
        </p:blipFill>
        <p:spPr>
          <a:xfrm>
            <a:off x="2500449" y="2557463"/>
            <a:ext cx="7191102" cy="3317875"/>
          </a:xfrm>
          <a:prstGeom prst="rect">
            <a:avLst/>
          </a:prstGeom>
        </p:spPr>
      </p:pic>
    </p:spTree>
    <p:extLst>
      <p:ext uri="{BB962C8B-B14F-4D97-AF65-F5344CB8AC3E}">
        <p14:creationId xmlns:p14="http://schemas.microsoft.com/office/powerpoint/2010/main" val="7232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8" name="Content Placeholder 7"/>
          <p:cNvPicPr>
            <a:picLocks noGrp="1" noChangeAspect="1"/>
          </p:cNvPicPr>
          <p:nvPr>
            <p:ph idx="1"/>
          </p:nvPr>
        </p:nvPicPr>
        <p:blipFill>
          <a:blip r:embed="rId2"/>
          <a:stretch>
            <a:fillRect/>
          </a:stretch>
        </p:blipFill>
        <p:spPr>
          <a:xfrm>
            <a:off x="3051061" y="2557463"/>
            <a:ext cx="6089878" cy="3317875"/>
          </a:xfrm>
          <a:prstGeom prst="rect">
            <a:avLst/>
          </a:prstGeom>
        </p:spPr>
      </p:pic>
    </p:spTree>
    <p:extLst>
      <p:ext uri="{BB962C8B-B14F-4D97-AF65-F5344CB8AC3E}">
        <p14:creationId xmlns:p14="http://schemas.microsoft.com/office/powerpoint/2010/main" val="3643841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r>
              <a:rPr lang="en-US" dirty="0" smtClean="0"/>
              <a:t>On the negative side, </a:t>
            </a:r>
            <a:r>
              <a:rPr lang="en-US" dirty="0"/>
              <a:t>the algorithm</a:t>
            </a:r>
            <a:r>
              <a:rPr lang="en-US" dirty="0" smtClean="0"/>
              <a:t> conducts the same </a:t>
            </a:r>
            <a:r>
              <a:rPr lang="en-US" dirty="0"/>
              <a:t>number of key comparisons as selection sort and in addition uses a linear amount of extra space</a:t>
            </a:r>
            <a:r>
              <a:rPr lang="en-US" dirty="0" smtClean="0"/>
              <a:t>.</a:t>
            </a:r>
          </a:p>
          <a:p>
            <a:r>
              <a:rPr lang="en-US" dirty="0"/>
              <a:t>On the positive side, the algorithm makes the minimum number of key moves possible, placing each of them directly in their final position in a sorted array.</a:t>
            </a:r>
          </a:p>
          <a:p>
            <a:endParaRPr lang="en-US" dirty="0"/>
          </a:p>
        </p:txBody>
      </p:sp>
      <p:pic>
        <p:nvPicPr>
          <p:cNvPr id="5" name="Picture 4"/>
          <p:cNvPicPr>
            <a:picLocks noChangeAspect="1"/>
          </p:cNvPicPr>
          <p:nvPr/>
        </p:nvPicPr>
        <p:blipFill>
          <a:blip r:embed="rId2"/>
          <a:stretch>
            <a:fillRect/>
          </a:stretch>
        </p:blipFill>
        <p:spPr>
          <a:xfrm>
            <a:off x="1552574" y="2474871"/>
            <a:ext cx="9086850" cy="1057275"/>
          </a:xfrm>
          <a:prstGeom prst="rect">
            <a:avLst/>
          </a:prstGeom>
        </p:spPr>
      </p:pic>
    </p:spTree>
    <p:extLst>
      <p:ext uri="{BB962C8B-B14F-4D97-AF65-F5344CB8AC3E}">
        <p14:creationId xmlns:p14="http://schemas.microsoft.com/office/powerpoint/2010/main" val="2204258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where is it useful?</a:t>
            </a:r>
            <a:endParaRPr lang="en-US" dirty="0"/>
          </a:p>
        </p:txBody>
      </p:sp>
      <p:sp>
        <p:nvSpPr>
          <p:cNvPr id="3" name="Content Placeholder 2"/>
          <p:cNvSpPr>
            <a:spLocks noGrp="1"/>
          </p:cNvSpPr>
          <p:nvPr>
            <p:ph idx="1"/>
          </p:nvPr>
        </p:nvSpPr>
        <p:spPr/>
        <p:txBody>
          <a:bodyPr/>
          <a:lstStyle/>
          <a:p>
            <a:r>
              <a:rPr lang="en-US" dirty="0"/>
              <a:t>The counting idea does work productively in a situation in which elements to be sorted belong to a known small set of values</a:t>
            </a:r>
            <a:r>
              <a:rPr lang="en-US" dirty="0" smtClean="0"/>
              <a:t>.</a:t>
            </a:r>
          </a:p>
          <a:p>
            <a:r>
              <a:rPr lang="en-US" dirty="0"/>
              <a:t>For </a:t>
            </a:r>
            <a:r>
              <a:rPr lang="en-US" dirty="0" smtClean="0"/>
              <a:t>example if </a:t>
            </a:r>
            <a:r>
              <a:rPr lang="en-US" dirty="0"/>
              <a:t>we have to sort a list whose values can be either </a:t>
            </a:r>
            <a:r>
              <a:rPr lang="en-US" dirty="0" smtClean="0"/>
              <a:t>0 </a:t>
            </a:r>
            <a:r>
              <a:rPr lang="en-US" dirty="0"/>
              <a:t>or </a:t>
            </a:r>
            <a:r>
              <a:rPr lang="en-US" dirty="0" smtClean="0"/>
              <a:t>1</a:t>
            </a:r>
            <a:r>
              <a:rPr lang="en-US" dirty="0"/>
              <a:t>. we can scan the list to compute the number of </a:t>
            </a:r>
            <a:r>
              <a:rPr lang="en-US" dirty="0" smtClean="0"/>
              <a:t>0’s </a:t>
            </a:r>
            <a:r>
              <a:rPr lang="en-US" dirty="0"/>
              <a:t>and the number of </a:t>
            </a:r>
            <a:r>
              <a:rPr lang="en-US" dirty="0" smtClean="0"/>
              <a:t>1’s </a:t>
            </a:r>
            <a:r>
              <a:rPr lang="en-US" dirty="0"/>
              <a:t>in it and then, on the second pass, simply make the appropriate number of the first elements equal to </a:t>
            </a:r>
            <a:r>
              <a:rPr lang="en-US" dirty="0" smtClean="0"/>
              <a:t>0 </a:t>
            </a:r>
            <a:r>
              <a:rPr lang="en-US" dirty="0"/>
              <a:t>and the remaining elements equal to </a:t>
            </a:r>
            <a:r>
              <a:rPr lang="en-US" dirty="0" smtClean="0"/>
              <a:t>1.</a:t>
            </a:r>
            <a:endParaRPr lang="en-US" dirty="0"/>
          </a:p>
        </p:txBody>
      </p:sp>
    </p:spTree>
    <p:extLst>
      <p:ext uri="{BB962C8B-B14F-4D97-AF65-F5344CB8AC3E}">
        <p14:creationId xmlns:p14="http://schemas.microsoft.com/office/powerpoint/2010/main" val="12945899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22799</TotalTime>
  <Words>1551</Words>
  <Application>Microsoft Office PowerPoint</Application>
  <PresentationFormat>Widescreen</PresentationFormat>
  <Paragraphs>121</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Garamond</vt:lpstr>
      <vt:lpstr>Times New Roman</vt:lpstr>
      <vt:lpstr>Organic</vt:lpstr>
      <vt:lpstr>Algorithms: Space &amp; Time Trade-Offs</vt:lpstr>
      <vt:lpstr>Introduction</vt:lpstr>
      <vt:lpstr>Varieties of Space-for-Time Algorithms</vt:lpstr>
      <vt:lpstr>Side Notes</vt:lpstr>
      <vt:lpstr>Comparison Counting Sort</vt:lpstr>
      <vt:lpstr>Algorithm</vt:lpstr>
      <vt:lpstr>Example</vt:lpstr>
      <vt:lpstr>Efficiency</vt:lpstr>
      <vt:lpstr>So, where is it useful?</vt:lpstr>
      <vt:lpstr>Distributed Counting Sort</vt:lpstr>
      <vt:lpstr>Algorithm</vt:lpstr>
      <vt:lpstr>Example</vt:lpstr>
      <vt:lpstr>Example</vt:lpstr>
      <vt:lpstr>Example</vt:lpstr>
      <vt:lpstr>Time Efficiency</vt:lpstr>
      <vt:lpstr>B-Trees</vt:lpstr>
      <vt:lpstr>Definitions</vt:lpstr>
      <vt:lpstr>Some key properties of B-Trees</vt:lpstr>
      <vt:lpstr>Example</vt:lpstr>
      <vt:lpstr>Each node</vt:lpstr>
      <vt:lpstr>B-Tree Details</vt:lpstr>
      <vt:lpstr>Notes</vt:lpstr>
      <vt:lpstr>Searching in a B-Tree</vt:lpstr>
      <vt:lpstr>Time Analysis: Basic Operation?</vt:lpstr>
      <vt:lpstr>Time Analysis</vt:lpstr>
      <vt:lpstr>Finding the Height of a B-Tree</vt:lpstr>
      <vt:lpstr>Finding the Height of a B-Tree</vt:lpstr>
      <vt:lpstr>Example</vt:lpstr>
      <vt:lpstr>Final note on B-Tree Time Analysis</vt:lpstr>
      <vt:lpstr>Hashing</vt:lpstr>
      <vt:lpstr>Hashing vs. B-Trees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Introduction</dc:title>
  <dc:creator>Navid Shaghaghi</dc:creator>
  <cp:lastModifiedBy>Navid</cp:lastModifiedBy>
  <cp:revision>129</cp:revision>
  <dcterms:created xsi:type="dcterms:W3CDTF">2017-04-10T18:09:07Z</dcterms:created>
  <dcterms:modified xsi:type="dcterms:W3CDTF">2019-05-22T19:52:03Z</dcterms:modified>
</cp:coreProperties>
</file>