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8" r:id="rId12"/>
    <p:sldId id="275" r:id="rId13"/>
    <p:sldId id="280" r:id="rId14"/>
    <p:sldId id="276" r:id="rId15"/>
    <p:sldId id="279" r:id="rId16"/>
    <p:sldId id="277" r:id="rId17"/>
    <p:sldId id="281" r:id="rId18"/>
    <p:sldId id="282" r:id="rId19"/>
    <p:sldId id="283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16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67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1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3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5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403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1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35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78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6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4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4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4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F1B5D6-CE88-4BFD-B76B-1EAA06F8E5D7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173406-B4FD-4DB5-AD35-473034EBD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1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Structures:</a:t>
            </a:r>
            <a:br>
              <a:rPr lang="en-US" dirty="0" smtClean="0"/>
            </a:br>
            <a:r>
              <a:rPr lang="en-US" b="1" dirty="0" smtClean="0"/>
              <a:t>B-Trees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For: CSCI 61</a:t>
            </a:r>
          </a:p>
          <a:p>
            <a:r>
              <a:rPr lang="en-US" dirty="0" smtClean="0"/>
              <a:t>By: Navid </a:t>
            </a:r>
            <a:r>
              <a:rPr lang="en-US" dirty="0" err="1" smtClean="0"/>
              <a:t>Shaghaghi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an Item in a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Basic Idea: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if the target is in the root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If the target is not in the root and the root has children then there is only one subtree we need to search. Hence we do a recursive call on that subtree.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Example 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2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local variable, </a:t>
            </a:r>
            <a:r>
              <a:rPr lang="en-US" dirty="0" err="1" smtClean="0"/>
              <a:t>i</a:t>
            </a:r>
            <a:r>
              <a:rPr lang="en-US" dirty="0" smtClean="0"/>
              <a:t>, equal to the first index such that date[</a:t>
            </a:r>
            <a:r>
              <a:rPr lang="en-US" dirty="0" err="1" smtClean="0"/>
              <a:t>i</a:t>
            </a:r>
            <a:r>
              <a:rPr lang="en-US" dirty="0" smtClean="0"/>
              <a:t>] is not less than the target. If there is no such index, then set </a:t>
            </a:r>
            <a:r>
              <a:rPr lang="en-US" dirty="0" err="1" smtClean="0"/>
              <a:t>i</a:t>
            </a:r>
            <a:r>
              <a:rPr lang="en-US" dirty="0" smtClean="0"/>
              <a:t> equal to </a:t>
            </a:r>
            <a:r>
              <a:rPr lang="en-US" dirty="0" err="1" smtClean="0"/>
              <a:t>data_count</a:t>
            </a:r>
            <a:r>
              <a:rPr lang="en-US" dirty="0" smtClean="0"/>
              <a:t>, indicating that all of the entries are less than the target.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(we found the target at data[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457200" lvl="1" indent="0">
              <a:buNone/>
            </a:pPr>
            <a:r>
              <a:rPr lang="en-US" dirty="0" smtClean="0"/>
              <a:t>	Return 1;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lse if (the root has no children)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  <a:p>
            <a:pPr marL="457200" lvl="1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subset[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smtClean="0">
                <a:sym typeface="Wingdings" panose="05000000000000000000" pitchFamily="2" charset="2"/>
              </a:rPr>
              <a:t> count(target);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Inserting an Item into a B-Tree (Basic Idea)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a loose insertion into the B-Tree</a:t>
            </a:r>
          </a:p>
          <a:p>
            <a:pPr lvl="1"/>
            <a:r>
              <a:rPr lang="en-US" dirty="0" smtClean="0"/>
              <a:t>This will enter the new entry into the root of the closest subtree and has the possibility of violating the MAXIMUM value of the root.</a:t>
            </a:r>
          </a:p>
          <a:p>
            <a:pPr lvl="1"/>
            <a:r>
              <a:rPr lang="en-US" dirty="0" smtClean="0"/>
              <a:t> If a violation occurs then the program needs to handle that as we shall see soon.</a:t>
            </a:r>
          </a:p>
          <a:p>
            <a:r>
              <a:rPr lang="en-US" dirty="0" smtClean="0"/>
              <a:t>See Example on Board</a:t>
            </a:r>
          </a:p>
        </p:txBody>
      </p:sp>
    </p:spTree>
    <p:extLst>
      <p:ext uri="{BB962C8B-B14F-4D97-AF65-F5344CB8AC3E}">
        <p14:creationId xmlns:p14="http://schemas.microsoft.com/office/powerpoint/2010/main" val="1804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Item into a </a:t>
            </a:r>
            <a:r>
              <a:rPr lang="en-US" dirty="0" smtClean="0"/>
              <a:t>B-Tree (Pseudocode)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 smtClean="0"/>
              <a:t>loose_insert</a:t>
            </a:r>
            <a:r>
              <a:rPr lang="en-US" dirty="0" smtClean="0"/>
              <a:t>(entry</a:t>
            </a:r>
            <a:r>
              <a:rPr lang="en-US" dirty="0"/>
              <a:t>))</a:t>
            </a:r>
          </a:p>
          <a:p>
            <a:pPr marL="457200" lvl="1" indent="0">
              <a:buNone/>
            </a:pPr>
            <a:r>
              <a:rPr lang="en-US" dirty="0"/>
              <a:t>Return false since </a:t>
            </a:r>
            <a:r>
              <a:rPr lang="en-US" dirty="0" err="1"/>
              <a:t>loose_insert</a:t>
            </a:r>
            <a:r>
              <a:rPr lang="en-US" dirty="0"/>
              <a:t> did not </a:t>
            </a:r>
            <a:r>
              <a:rPr lang="en-US" dirty="0" smtClean="0"/>
              <a:t>add </a:t>
            </a:r>
            <a:r>
              <a:rPr lang="en-US" dirty="0"/>
              <a:t>a new entry to the set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data_count</a:t>
            </a:r>
            <a:r>
              <a:rPr lang="en-US" dirty="0"/>
              <a:t> &gt; MAXIMUM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Fix the root of the entire tree so that it no longer has too many entries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true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Loose Insertion into a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local variable, </a:t>
            </a:r>
            <a:r>
              <a:rPr lang="en-US" dirty="0" err="1" smtClean="0"/>
              <a:t>i</a:t>
            </a:r>
            <a:r>
              <a:rPr lang="en-US" dirty="0" smtClean="0"/>
              <a:t>, equal to the first index such that data[</a:t>
            </a:r>
            <a:r>
              <a:rPr lang="en-US" dirty="0" err="1" smtClean="0"/>
              <a:t>i</a:t>
            </a:r>
            <a:r>
              <a:rPr lang="en-US" dirty="0" smtClean="0"/>
              <a:t>] is not less than entry. If there is no such index, then set </a:t>
            </a:r>
            <a:r>
              <a:rPr lang="en-US" dirty="0" err="1" smtClean="0"/>
              <a:t>i</a:t>
            </a:r>
            <a:r>
              <a:rPr lang="en-US" dirty="0" smtClean="0"/>
              <a:t> equal to </a:t>
            </a:r>
            <a:r>
              <a:rPr lang="en-US" dirty="0" err="1" smtClean="0"/>
              <a:t>data_count</a:t>
            </a:r>
            <a:r>
              <a:rPr lang="en-US" dirty="0" smtClean="0"/>
              <a:t>, indicating that all of the entries are less than the target.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(we found the new entry at data[</a:t>
            </a:r>
            <a:r>
              <a:rPr lang="en-US" dirty="0" err="1" smtClean="0"/>
              <a:t>i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False (since the entry is already in the set)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(the root has no children)</a:t>
            </a:r>
          </a:p>
          <a:p>
            <a:pPr marL="914400" lvl="2" indent="0">
              <a:buNone/>
            </a:pPr>
            <a:r>
              <a:rPr lang="en-US" dirty="0" smtClean="0"/>
              <a:t>Add the new entry to the root at data[</a:t>
            </a:r>
            <a:r>
              <a:rPr lang="en-US" dirty="0" err="1" smtClean="0"/>
              <a:t>i</a:t>
            </a:r>
            <a:r>
              <a:rPr lang="en-US" dirty="0" smtClean="0"/>
              <a:t>] (the original entries at data[</a:t>
            </a:r>
            <a:r>
              <a:rPr lang="en-US" dirty="0" err="1" smtClean="0"/>
              <a:t>i</a:t>
            </a:r>
            <a:r>
              <a:rPr lang="en-US" dirty="0" smtClean="0"/>
              <a:t>] and afterwards must be shifted right to make room for the new entry.) Return true to indicate we added the entry.</a:t>
            </a:r>
          </a:p>
          <a:p>
            <a:pPr marL="457200" lvl="1" indent="0">
              <a:buNone/>
            </a:pPr>
            <a:r>
              <a:rPr lang="en-US" dirty="0" smtClean="0"/>
              <a:t>else{</a:t>
            </a:r>
          </a:p>
        </p:txBody>
      </p:sp>
    </p:spTree>
    <p:extLst>
      <p:ext uri="{BB962C8B-B14F-4D97-AF65-F5344CB8AC3E}">
        <p14:creationId xmlns:p14="http://schemas.microsoft.com/office/powerpoint/2010/main" val="2131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	Save the value from the recursive call subset[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loose_insert</a:t>
            </a:r>
            <a:r>
              <a:rPr lang="en-US" dirty="0">
                <a:sym typeface="Wingdings" panose="05000000000000000000" pitchFamily="2" charset="2"/>
              </a:rPr>
              <a:t>(entry)</a:t>
            </a:r>
          </a:p>
          <a:p>
            <a:pPr marL="914400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Then </a:t>
            </a:r>
            <a:r>
              <a:rPr lang="en-US" dirty="0">
                <a:sym typeface="Wingdings" panose="05000000000000000000" pitchFamily="2" charset="2"/>
              </a:rPr>
              <a:t>check whether the </a:t>
            </a:r>
            <a:r>
              <a:rPr lang="en-US" dirty="0" smtClean="0">
                <a:sym typeface="Wingdings" panose="05000000000000000000" pitchFamily="2" charset="2"/>
              </a:rPr>
              <a:t>root </a:t>
            </a:r>
            <a:r>
              <a:rPr lang="en-US" dirty="0">
                <a:sym typeface="Wingdings" panose="05000000000000000000" pitchFamily="2" charset="2"/>
              </a:rPr>
              <a:t>of the subset[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 now has an excess entry; if so, then fix the </a:t>
            </a:r>
            <a:r>
              <a:rPr lang="en-US" dirty="0" smtClean="0">
                <a:sym typeface="Wingdings" panose="05000000000000000000" pitchFamily="2" charset="2"/>
              </a:rPr>
              <a:t>problem</a:t>
            </a:r>
            <a:endParaRPr lang="en-US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Return the saved value from the recursive call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an excess in a node’s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fix a child with MAXIMUM + 1 entries, the child node is split into two nodes that each contain MINIMUM entries. This leaves one extra entry, which is passed upward to the parent</a:t>
            </a:r>
          </a:p>
          <a:p>
            <a:r>
              <a:rPr lang="en-US" dirty="0" smtClean="0"/>
              <a:t>See example on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Removing an Item from a B-Tree (Basic Idea)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</a:t>
            </a:r>
            <a:r>
              <a:rPr lang="en-US" dirty="0" smtClean="0"/>
              <a:t>loose deletion from </a:t>
            </a:r>
            <a:r>
              <a:rPr lang="en-US" dirty="0"/>
              <a:t>the B-Tree</a:t>
            </a:r>
          </a:p>
          <a:p>
            <a:pPr lvl="1"/>
            <a:r>
              <a:rPr lang="en-US" dirty="0"/>
              <a:t>This will </a:t>
            </a:r>
            <a:r>
              <a:rPr lang="en-US" dirty="0" smtClean="0"/>
              <a:t>remove an entry from </a:t>
            </a:r>
            <a:r>
              <a:rPr lang="en-US" dirty="0"/>
              <a:t>the root of the closest subtree and has the possibility of violating the </a:t>
            </a:r>
            <a:r>
              <a:rPr lang="en-US" dirty="0" smtClean="0"/>
              <a:t>MINIMUM </a:t>
            </a:r>
            <a:r>
              <a:rPr lang="en-US" dirty="0"/>
              <a:t>value of the root.</a:t>
            </a:r>
          </a:p>
          <a:p>
            <a:pPr lvl="1"/>
            <a:r>
              <a:rPr lang="en-US" dirty="0"/>
              <a:t> If a violation occurs then the program needs to handle that as we shall see soon.</a:t>
            </a:r>
          </a:p>
          <a:p>
            <a:r>
              <a:rPr lang="en-US" dirty="0"/>
              <a:t>See Example on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7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Removing an Item from a </a:t>
            </a:r>
            <a:r>
              <a:rPr lang="en-US" sz="3600" dirty="0" smtClean="0"/>
              <a:t>B-Tree (Pseudo Code)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If(!</a:t>
            </a:r>
            <a:r>
              <a:rPr lang="en-US" dirty="0" err="1" smtClean="0"/>
              <a:t>loose_erase</a:t>
            </a:r>
            <a:r>
              <a:rPr lang="en-US" dirty="0" smtClean="0"/>
              <a:t>(target))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false since </a:t>
            </a:r>
            <a:r>
              <a:rPr lang="en-US" dirty="0" err="1" smtClean="0"/>
              <a:t>loose_erase</a:t>
            </a:r>
            <a:r>
              <a:rPr lang="en-US" dirty="0" smtClean="0"/>
              <a:t> did not remove an entry from the set</a:t>
            </a:r>
          </a:p>
          <a:p>
            <a:pPr marL="0" indent="0">
              <a:buNone/>
            </a:pPr>
            <a:r>
              <a:rPr lang="en-US" dirty="0" smtClean="0"/>
              <a:t>If((</a:t>
            </a:r>
            <a:r>
              <a:rPr lang="en-US" dirty="0" err="1" smtClean="0"/>
              <a:t>data_count</a:t>
            </a:r>
            <a:r>
              <a:rPr lang="en-US" dirty="0" smtClean="0"/>
              <a:t> == 0) &amp;&amp; (</a:t>
            </a:r>
            <a:r>
              <a:rPr lang="en-US" dirty="0" err="1" smtClean="0"/>
              <a:t>child_count</a:t>
            </a:r>
            <a:r>
              <a:rPr lang="en-US" dirty="0" smtClean="0"/>
              <a:t> == 1))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Fix the root of the entire tree so that it no longer has zero entries</a:t>
            </a:r>
          </a:p>
          <a:p>
            <a:pPr marL="0" indent="0">
              <a:buNone/>
            </a:pPr>
            <a:r>
              <a:rPr lang="en-US" dirty="0" smtClean="0"/>
              <a:t>Return true since an entry was removed from the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Loos Erase from a B-Tree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local Variable, </a:t>
            </a:r>
            <a:r>
              <a:rPr lang="en-US" dirty="0" err="1" smtClean="0"/>
              <a:t>i</a:t>
            </a:r>
            <a:r>
              <a:rPr lang="en-US" dirty="0" smtClean="0"/>
              <a:t>, equal to the first index such that data[</a:t>
            </a:r>
            <a:r>
              <a:rPr lang="en-US" dirty="0" err="1" smtClean="0"/>
              <a:t>i</a:t>
            </a:r>
            <a:r>
              <a:rPr lang="en-US" dirty="0" smtClean="0"/>
              <a:t>] is not less than target. If there is no such index, then set </a:t>
            </a:r>
            <a:r>
              <a:rPr lang="en-US" dirty="0" err="1" smtClean="0"/>
              <a:t>i</a:t>
            </a:r>
            <a:r>
              <a:rPr lang="en-US" dirty="0" smtClean="0"/>
              <a:t> equal to </a:t>
            </a:r>
            <a:r>
              <a:rPr lang="en-US" dirty="0" err="1" smtClean="0"/>
              <a:t>data_count</a:t>
            </a:r>
            <a:r>
              <a:rPr lang="en-US" dirty="0" smtClean="0"/>
              <a:t>, indicating that all of the entries are less than the target.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Deal with one of these four possibilities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The root has no children and we did not find the target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The root has no children and we found the target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The root has children and we did not find the target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The root has children and we did found the target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Unbalanced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levels of the tree are only sparsely filled</a:t>
            </a:r>
          </a:p>
          <a:p>
            <a:r>
              <a:rPr lang="en-US" dirty="0" smtClean="0"/>
              <a:t>resulting in long, deep paths </a:t>
            </a:r>
          </a:p>
          <a:p>
            <a:r>
              <a:rPr lang="en-US" dirty="0" smtClean="0"/>
              <a:t>which defeat the whole purpose of binary trees in the first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400" dirty="0" smtClean="0">
                <a:latin typeface="+mj-lt"/>
              </a:rPr>
              <a:t>Cases a and b delineated: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1" indent="0">
              <a:buNone/>
            </a:pPr>
            <a:r>
              <a:rPr lang="en-US" sz="2800" dirty="0" smtClean="0"/>
              <a:t>a) </a:t>
            </a:r>
            <a:r>
              <a:rPr lang="en-US" sz="2800" b="1" dirty="0" smtClean="0"/>
              <a:t>The </a:t>
            </a:r>
            <a:r>
              <a:rPr lang="en-US" sz="2800" b="1" dirty="0"/>
              <a:t>root has no children and we did not find the </a:t>
            </a:r>
            <a:r>
              <a:rPr lang="en-US" sz="2800" b="1" dirty="0" smtClean="0"/>
              <a:t>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 </a:t>
            </a:r>
            <a:r>
              <a:rPr lang="en-US" dirty="0"/>
              <a:t>w</a:t>
            </a:r>
            <a:r>
              <a:rPr lang="en-US" dirty="0" smtClean="0"/>
              <a:t>ork to do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false</a:t>
            </a:r>
          </a:p>
          <a:p>
            <a:pPr marL="0" lvl="1" indent="0">
              <a:buNone/>
            </a:pPr>
            <a:r>
              <a:rPr lang="en-US" dirty="0" smtClean="0"/>
              <a:t>b) </a:t>
            </a:r>
            <a:r>
              <a:rPr lang="en-US" sz="2800" b="1" dirty="0"/>
              <a:t>The root has no children and we </a:t>
            </a:r>
            <a:r>
              <a:rPr lang="en-US" sz="2800" b="1" dirty="0" smtClean="0"/>
              <a:t>found the target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the target from the data </a:t>
            </a:r>
            <a:r>
              <a:rPr lang="en-US" dirty="0" smtClean="0"/>
              <a:t>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the root of subset[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 is left with MINIMUM – 1 entries then call </a:t>
            </a:r>
            <a:r>
              <a:rPr lang="en-US" dirty="0" err="1">
                <a:sym typeface="Wingdings" panose="05000000000000000000" pitchFamily="2" charset="2"/>
              </a:rPr>
              <a:t>fix_shortage</a:t>
            </a:r>
            <a:r>
              <a:rPr lang="en-US" dirty="0">
                <a:sym typeface="Wingdings" panose="05000000000000000000" pitchFamily="2" charset="2"/>
              </a:rPr>
              <a:t> function to fix the </a:t>
            </a:r>
            <a:r>
              <a:rPr lang="en-US" dirty="0" smtClean="0">
                <a:sym typeface="Wingdings" panose="05000000000000000000" pitchFamily="2" charset="2"/>
              </a:rPr>
              <a:t>problem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Return True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0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897065"/>
            <a:ext cx="9601196" cy="4978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) </a:t>
            </a:r>
            <a:r>
              <a:rPr lang="en-US" b="1" dirty="0"/>
              <a:t>The root has children </a:t>
            </a:r>
            <a:r>
              <a:rPr lang="en-US" b="1" dirty="0" smtClean="0"/>
              <a:t>and </a:t>
            </a:r>
            <a:r>
              <a:rPr lang="en-US" b="1" dirty="0"/>
              <a:t>we did not find the </a:t>
            </a:r>
            <a:r>
              <a:rPr lang="en-US" b="1" dirty="0" smtClean="0"/>
              <a:t>target</a:t>
            </a:r>
          </a:p>
          <a:p>
            <a:pPr marL="0" indent="0">
              <a:buNone/>
            </a:pPr>
            <a:r>
              <a:rPr lang="en-US" dirty="0" smtClean="0"/>
              <a:t>	Make </a:t>
            </a:r>
            <a:r>
              <a:rPr lang="en-US" dirty="0"/>
              <a:t>recursive call: subset[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loose_erase</a:t>
            </a:r>
            <a:r>
              <a:rPr lang="en-US" dirty="0">
                <a:sym typeface="Wingdings" panose="05000000000000000000" pitchFamily="2" charset="2"/>
              </a:rPr>
              <a:t>(target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b="1" dirty="0"/>
              <a:t>The root has children </a:t>
            </a:r>
            <a:r>
              <a:rPr lang="en-US" b="1" dirty="0" smtClean="0"/>
              <a:t>and </a:t>
            </a:r>
            <a:r>
              <a:rPr lang="en-US" b="1" dirty="0"/>
              <a:t>we found the target</a:t>
            </a:r>
          </a:p>
          <a:p>
            <a:pPr lvl="1"/>
            <a:r>
              <a:rPr lang="en-US" dirty="0" smtClean="0"/>
              <a:t>Problem</a:t>
            </a:r>
            <a:r>
              <a:rPr lang="en-US" dirty="0" smtClean="0"/>
              <a:t>: Since there are children the removing the entry would violate rule 4</a:t>
            </a:r>
          </a:p>
          <a:p>
            <a:pPr lvl="1"/>
            <a:r>
              <a:rPr lang="en-US" dirty="0" smtClean="0"/>
              <a:t>Solution:</a:t>
            </a:r>
          </a:p>
          <a:p>
            <a:pPr lvl="2"/>
            <a:r>
              <a:rPr lang="en-US" dirty="0" smtClean="0"/>
              <a:t>Go into subset[</a:t>
            </a:r>
            <a:r>
              <a:rPr lang="en-US" dirty="0" err="1" smtClean="0"/>
              <a:t>i</a:t>
            </a:r>
            <a:r>
              <a:rPr lang="en-US" dirty="0" smtClean="0"/>
              <a:t>] and remove the largest item using subset[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remove_biggest</a:t>
            </a:r>
            <a:r>
              <a:rPr lang="en-US" dirty="0" smtClean="0">
                <a:sym typeface="Wingdings" panose="05000000000000000000" pitchFamily="2" charset="2"/>
              </a:rPr>
              <a:t>(data[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If the root of subset[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 is left with MINIMUM – 1 entries then call </a:t>
            </a:r>
            <a:r>
              <a:rPr lang="en-US" dirty="0" err="1">
                <a:sym typeface="Wingdings" panose="05000000000000000000" pitchFamily="2" charset="2"/>
              </a:rPr>
              <a:t>fix_shortage</a:t>
            </a:r>
            <a:r>
              <a:rPr lang="en-US" dirty="0">
                <a:sym typeface="Wingdings" panose="05000000000000000000" pitchFamily="2" charset="2"/>
              </a:rPr>
              <a:t> function to fix the </a:t>
            </a:r>
            <a:r>
              <a:rPr lang="en-US" dirty="0" smtClean="0">
                <a:sym typeface="Wingdings" panose="05000000000000000000" pitchFamily="2" charset="2"/>
              </a:rPr>
              <a:t>problem</a:t>
            </a:r>
            <a:endParaRPr lang="en-US" dirty="0" smtClean="0"/>
          </a:p>
          <a:p>
            <a:pPr lvl="2"/>
            <a:r>
              <a:rPr lang="en-US" dirty="0" smtClean="0"/>
              <a:t>Take a copy of the removed item and place it into data[</a:t>
            </a:r>
            <a:r>
              <a:rPr lang="en-US" dirty="0" err="1" smtClean="0"/>
              <a:t>i</a:t>
            </a:r>
            <a:r>
              <a:rPr lang="en-US" dirty="0" smtClean="0"/>
              <a:t>] (i.e. overwriting the target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dirty="0" smtClean="0"/>
              <a:t>examples on bard and page 565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3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Remove_biggest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root has no children:</a:t>
            </a:r>
          </a:p>
          <a:p>
            <a:pPr lvl="1"/>
            <a:r>
              <a:rPr lang="en-US" dirty="0" smtClean="0"/>
              <a:t>Copy the last item of data to a reference parameter</a:t>
            </a:r>
          </a:p>
          <a:p>
            <a:pPr lvl="1"/>
            <a:r>
              <a:rPr lang="en-US" dirty="0" smtClean="0"/>
              <a:t>Remove the entry</a:t>
            </a:r>
          </a:p>
          <a:p>
            <a:pPr lvl="1"/>
            <a:r>
              <a:rPr lang="en-US" dirty="0" smtClean="0"/>
              <a:t>Subtract one from </a:t>
            </a:r>
            <a:r>
              <a:rPr lang="en-US" dirty="0" err="1" smtClean="0"/>
              <a:t>data_count</a:t>
            </a:r>
            <a:endParaRPr lang="en-US" dirty="0" smtClean="0"/>
          </a:p>
          <a:p>
            <a:r>
              <a:rPr lang="en-US" dirty="0" smtClean="0"/>
              <a:t>If the root has children:</a:t>
            </a:r>
          </a:p>
          <a:p>
            <a:pPr lvl="1"/>
            <a:r>
              <a:rPr lang="en-US" dirty="0" smtClean="0"/>
              <a:t>Make a recursive call to remove the largest entry from the rightmost child:</a:t>
            </a:r>
          </a:p>
          <a:p>
            <a:pPr lvl="1"/>
            <a:r>
              <a:rPr lang="en-US" dirty="0" smtClean="0"/>
              <a:t>Subset[child_count-1]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remove_biggest</a:t>
            </a:r>
            <a:r>
              <a:rPr lang="en-US" dirty="0" smtClean="0">
                <a:sym typeface="Wingdings" panose="05000000000000000000" pitchFamily="2" charset="2"/>
              </a:rPr>
              <a:t>(</a:t>
            </a:r>
            <a:r>
              <a:rPr lang="en-US" dirty="0" err="1" smtClean="0">
                <a:sym typeface="Wingdings" panose="05000000000000000000" pitchFamily="2" charset="2"/>
              </a:rPr>
              <a:t>removed_entry</a:t>
            </a:r>
            <a:r>
              <a:rPr lang="en-US" dirty="0" smtClean="0">
                <a:sym typeface="Wingdings" panose="05000000000000000000" pitchFamily="2" charset="2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a shortage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4 cases:</a:t>
            </a:r>
          </a:p>
          <a:p>
            <a:pPr lvl="1"/>
            <a:r>
              <a:rPr lang="en-US" dirty="0" smtClean="0"/>
              <a:t>Transfer an extra entry from subset[i-1]</a:t>
            </a:r>
          </a:p>
          <a:p>
            <a:pPr lvl="1"/>
            <a:r>
              <a:rPr lang="en-US" dirty="0" smtClean="0"/>
              <a:t>Transfer an extra entry from subset[i+1]</a:t>
            </a:r>
          </a:p>
          <a:p>
            <a:pPr lvl="1"/>
            <a:r>
              <a:rPr lang="en-US" dirty="0" smtClean="0"/>
              <a:t>Combine subset[</a:t>
            </a:r>
            <a:r>
              <a:rPr lang="en-US" dirty="0" err="1" smtClean="0"/>
              <a:t>i</a:t>
            </a:r>
            <a:r>
              <a:rPr lang="en-US" dirty="0" smtClean="0"/>
              <a:t>] with subset[i-1]</a:t>
            </a:r>
          </a:p>
          <a:p>
            <a:pPr lvl="1"/>
            <a:r>
              <a:rPr lang="en-US" dirty="0"/>
              <a:t>Combine subset[</a:t>
            </a:r>
            <a:r>
              <a:rPr lang="en-US" dirty="0" err="1"/>
              <a:t>i</a:t>
            </a:r>
            <a:r>
              <a:rPr lang="en-US" dirty="0"/>
              <a:t>] with </a:t>
            </a:r>
            <a:r>
              <a:rPr lang="en-US" dirty="0" smtClean="0"/>
              <a:t>subset[i+1</a:t>
            </a:r>
            <a:r>
              <a:rPr lang="en-US" dirty="0"/>
              <a:t>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3600" dirty="0" smtClean="0"/>
              <a:t>Transferring </a:t>
            </a:r>
            <a:r>
              <a:rPr lang="en-US" sz="3600" dirty="0"/>
              <a:t>an extra entry from </a:t>
            </a:r>
            <a:r>
              <a:rPr lang="en-US" sz="3600" dirty="0" smtClean="0"/>
              <a:t>subset[i-1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Transfer data[i-1] down to the front of subset[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en-US" dirty="0" smtClean="0">
                <a:sym typeface="Wingdings" panose="05000000000000000000" pitchFamily="2" charset="2"/>
              </a:rPr>
              <a:t>data.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Remember to shift over existing entries to make room, and add one to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]</a:t>
            </a:r>
            <a:r>
              <a:rPr lang="en-US" dirty="0" err="1" smtClean="0">
                <a:sym typeface="Wingdings" panose="05000000000000000000" pitchFamily="2" charset="2"/>
              </a:rPr>
              <a:t>data_count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Transfer the final item of subset[i-1]</a:t>
            </a:r>
            <a:r>
              <a:rPr lang="en-US" dirty="0" smtClean="0">
                <a:sym typeface="Wingdings" panose="05000000000000000000" pitchFamily="2" charset="2"/>
              </a:rPr>
              <a:t>data up to replace data[i-1], and subtract one from subset[i-1]</a:t>
            </a:r>
            <a:r>
              <a:rPr lang="en-US" dirty="0" err="1" smtClean="0">
                <a:sym typeface="Wingdings" panose="05000000000000000000" pitchFamily="2" charset="2"/>
              </a:rPr>
              <a:t>data_count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If subset[i-1] has children, transfer the final child of subset[i-1] over to the front of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Shift over the existing array at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]subset to make room at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]subset[0]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Add one to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]</a:t>
            </a:r>
            <a:r>
              <a:rPr lang="en-US" dirty="0" err="1" smtClean="0">
                <a:sym typeface="Wingdings" panose="05000000000000000000" pitchFamily="2" charset="2"/>
              </a:rPr>
              <a:t>child_count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Subtract one from subset[i-1]</a:t>
            </a:r>
            <a:r>
              <a:rPr lang="en-US" dirty="0" err="1" smtClean="0">
                <a:sym typeface="Wingdings" panose="05000000000000000000" pitchFamily="2" charset="2"/>
              </a:rPr>
              <a:t>child_count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8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an extra entry from </a:t>
            </a:r>
            <a:r>
              <a:rPr lang="en-US" dirty="0" smtClean="0"/>
              <a:t>subset[i+1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transferring an extra entry from subset[i-1]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sz="4000" dirty="0" smtClean="0"/>
              <a:t>Combining </a:t>
            </a:r>
            <a:r>
              <a:rPr lang="en-US" sz="4000" dirty="0"/>
              <a:t>subset[</a:t>
            </a:r>
            <a:r>
              <a:rPr lang="en-US" sz="4000" dirty="0" err="1"/>
              <a:t>i</a:t>
            </a:r>
            <a:r>
              <a:rPr lang="en-US" sz="4000" dirty="0"/>
              <a:t>] with subset[i-1</a:t>
            </a:r>
            <a:r>
              <a:rPr lang="en-US" sz="4000" dirty="0" smtClean="0"/>
              <a:t>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Transfer data[i-1] down to the end of subset[i-1]</a:t>
            </a:r>
            <a:r>
              <a:rPr lang="en-US" dirty="0" smtClean="0">
                <a:sym typeface="Wingdings" panose="05000000000000000000" pitchFamily="2" charset="2"/>
              </a:rPr>
              <a:t>data which removes the item from the root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Shift all the rest of the items left to fill the gap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Subtract 1 from </a:t>
            </a:r>
            <a:r>
              <a:rPr lang="en-US" dirty="0" err="1" smtClean="0">
                <a:sym typeface="Wingdings" panose="05000000000000000000" pitchFamily="2" charset="2"/>
              </a:rPr>
              <a:t>data_count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Add 1 to subset[i-1]</a:t>
            </a:r>
            <a:r>
              <a:rPr lang="en-US" dirty="0" err="1" smtClean="0">
                <a:sym typeface="Wingdings" panose="05000000000000000000" pitchFamily="2" charset="2"/>
              </a:rPr>
              <a:t>data_count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Transfer all items and children from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to the end of subset[i-1]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Update the values of subset[i-1]</a:t>
            </a:r>
            <a:r>
              <a:rPr lang="en-US" dirty="0" err="1" smtClean="0">
                <a:sym typeface="Wingdings" panose="05000000000000000000" pitchFamily="2" charset="2"/>
              </a:rPr>
              <a:t>data_count</a:t>
            </a:r>
            <a:r>
              <a:rPr lang="en-US" dirty="0" smtClean="0">
                <a:sym typeface="Wingdings" panose="05000000000000000000" pitchFamily="2" charset="2"/>
              </a:rPr>
              <a:t> and subset[i-1]</a:t>
            </a:r>
            <a:r>
              <a:rPr lang="en-US" dirty="0" err="1" smtClean="0">
                <a:sym typeface="Wingdings" panose="05000000000000000000" pitchFamily="2" charset="2"/>
              </a:rPr>
              <a:t>child_count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Zero out the values of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data_count</a:t>
            </a:r>
            <a:r>
              <a:rPr lang="en-US" dirty="0">
                <a:sym typeface="Wingdings" panose="05000000000000000000" pitchFamily="2" charset="2"/>
              </a:rPr>
              <a:t> and subset[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]</a:t>
            </a:r>
            <a:r>
              <a:rPr lang="en-US" dirty="0" err="1" smtClean="0">
                <a:sym typeface="Wingdings" panose="05000000000000000000" pitchFamily="2" charset="2"/>
              </a:rPr>
              <a:t>child_count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Delete the node subset[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] and shift all the rest leftwards to fill the gap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</a:t>
            </a:r>
            <a:r>
              <a:rPr lang="en-US" dirty="0" err="1" smtClean="0">
                <a:sym typeface="Wingdings" panose="05000000000000000000" pitchFamily="2" charset="2"/>
              </a:rPr>
              <a:t>child_count</a:t>
            </a:r>
            <a:r>
              <a:rPr lang="en-US" dirty="0" smtClean="0">
                <a:sym typeface="Wingdings" panose="05000000000000000000" pitchFamily="2" charset="2"/>
              </a:rPr>
              <a:t> by 1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subset[</a:t>
            </a:r>
            <a:r>
              <a:rPr lang="en-US" dirty="0" err="1"/>
              <a:t>i</a:t>
            </a:r>
            <a:r>
              <a:rPr lang="en-US" dirty="0"/>
              <a:t>] with </a:t>
            </a:r>
            <a:r>
              <a:rPr lang="en-US" dirty="0" smtClean="0"/>
              <a:t>subset[i+1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combining subset[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  <a:r>
              <a:rPr lang="en-US" smtClean="0"/>
              <a:t>with subset[i+1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self-balancing tree data structure </a:t>
            </a:r>
          </a:p>
          <a:p>
            <a:r>
              <a:rPr lang="en-US" dirty="0" smtClean="0"/>
              <a:t>Keeps data sorted and allows searches, sequential access, insertions, and deletions in logarithmic time.</a:t>
            </a:r>
          </a:p>
          <a:p>
            <a:r>
              <a:rPr lang="en-US" dirty="0" smtClean="0"/>
              <a:t>A node can have more than one data entry and two children </a:t>
            </a:r>
          </a:p>
          <a:p>
            <a:r>
              <a:rPr lang="en-US" dirty="0" smtClean="0"/>
              <a:t>Unlike self-balancing binary search trees, the B-tree is optimized for systems that read and write large blocks of data. B-trees are a good example of a data structure for external memory. It is commonly used in databases and filesystems.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2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 vs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or more equal entries may exist in a bag but not in a set</a:t>
            </a:r>
          </a:p>
          <a:p>
            <a:r>
              <a:rPr lang="en-US" dirty="0" smtClean="0"/>
              <a:t>Stated another way: set entries are unique where bag entries are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B-Tree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root may have as few as one entry (or even no entries if it also has no children); every other node has at least MINIMUM entries.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maximum number of entries in a node is twice the value of MINIMUM</a:t>
            </a:r>
          </a:p>
          <a:p>
            <a:pPr marL="0" indent="0">
              <a:buNone/>
            </a:pPr>
            <a:r>
              <a:rPr lang="en-US" dirty="0" smtClean="0"/>
              <a:t>Note: Even though MINIMUM can be 1 it is usually within the 100s or even 1000s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The  entries of each B-tree node are stored in a partially filled array</a:t>
            </a:r>
            <a:r>
              <a:rPr lang="en-US" smtClean="0"/>
              <a:t>, stored </a:t>
            </a:r>
            <a:r>
              <a:rPr lang="en-US" dirty="0" smtClean="0"/>
              <a:t>from the smallest entry (at index 0) to the largest entry (at the final used position of the array).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The number of subtrees below a </a:t>
            </a:r>
            <a:r>
              <a:rPr lang="en-US" dirty="0" err="1" smtClean="0"/>
              <a:t>nonleaf</a:t>
            </a:r>
            <a:r>
              <a:rPr lang="en-US" dirty="0" smtClean="0"/>
              <a:t> node is always one more than the number of entries in the node.</a:t>
            </a:r>
          </a:p>
          <a:p>
            <a:pPr marL="457200" lvl="1" indent="0">
              <a:buNone/>
            </a:pPr>
            <a:r>
              <a:rPr lang="en-US" dirty="0" smtClean="0"/>
              <a:t>Example: if a node has 42 entries then this node will have 43 children/subtrees referred to (from left to right) as “subtree number 0, subtree number 1, …”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0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For any non-leaf node: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An entry at index </a:t>
            </a:r>
            <a:r>
              <a:rPr lang="en-US" dirty="0" err="1" smtClean="0"/>
              <a:t>i</a:t>
            </a:r>
            <a:r>
              <a:rPr lang="en-US" dirty="0" smtClean="0"/>
              <a:t> is greater than all the entries in subtree number </a:t>
            </a:r>
            <a:r>
              <a:rPr lang="en-US" dirty="0" err="1" smtClean="0"/>
              <a:t>i</a:t>
            </a:r>
            <a:r>
              <a:rPr lang="en-US" dirty="0" smtClean="0"/>
              <a:t> of the node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An entry at index </a:t>
            </a:r>
            <a:r>
              <a:rPr lang="en-US" dirty="0" err="1" smtClean="0"/>
              <a:t>i</a:t>
            </a:r>
            <a:r>
              <a:rPr lang="en-US" dirty="0" smtClean="0"/>
              <a:t> is less than all the entries in subtree number </a:t>
            </a:r>
            <a:r>
              <a:rPr lang="en-US" dirty="0" err="1" smtClean="0"/>
              <a:t>i</a:t>
            </a:r>
            <a:r>
              <a:rPr lang="en-US" dirty="0" smtClean="0"/>
              <a:t> + 1 of the node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Every leaf in a B-tree has the same depth (meaning a B-Tree is balanced).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524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B-Tree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of a B-Tree of 10 integers with MINIMUM set to 1 on the board. Can we verify that all six B-Tree rules are satisfied?</a:t>
            </a:r>
          </a:p>
          <a:p>
            <a:r>
              <a:rPr lang="en-US" dirty="0" smtClean="0"/>
              <a:t>See </a:t>
            </a:r>
            <a:r>
              <a:rPr lang="en-US" smtClean="0"/>
              <a:t>set.h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Invariant for the set class implemented with a B-Tree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items of the set are stored in a B-Tree, satisfying the six B-Tree rules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number of entries in the tree’s root is stored in the member variable </a:t>
            </a:r>
            <a:r>
              <a:rPr lang="en-US" dirty="0" err="1" smtClean="0"/>
              <a:t>data_count</a:t>
            </a:r>
            <a:r>
              <a:rPr lang="en-US" dirty="0" smtClean="0"/>
              <a:t>, and the number of sub-trees of the root is stored in the member variable </a:t>
            </a:r>
            <a:r>
              <a:rPr lang="en-US" dirty="0" err="1" smtClean="0"/>
              <a:t>child_count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root’s entries are stored in data[0] through data[data_count-1]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the root has subtrees, ten these subtrees are stored in sets pointed to by the pointers subset[0] through subset[child_count-1]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3650</TotalTime>
  <Words>1418</Words>
  <Application>Microsoft Office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Wingdings</vt:lpstr>
      <vt:lpstr>Organic</vt:lpstr>
      <vt:lpstr>Data Structures: B-Trees</vt:lpstr>
      <vt:lpstr>The problem of Unbalanced Trees</vt:lpstr>
      <vt:lpstr>B-Trees</vt:lpstr>
      <vt:lpstr>Bag vs Set</vt:lpstr>
      <vt:lpstr>B-Tree Rules</vt:lpstr>
      <vt:lpstr>B-Tree Rules</vt:lpstr>
      <vt:lpstr>B-Tree Rules</vt:lpstr>
      <vt:lpstr>B-Tree Example</vt:lpstr>
      <vt:lpstr>Invariant for the set class implemented with a B-Tree</vt:lpstr>
      <vt:lpstr>Searching for an Item in a B-Tree</vt:lpstr>
      <vt:lpstr>Searching for a target</vt:lpstr>
      <vt:lpstr>Inserting an Item into a B-Tree (Basic Idea)</vt:lpstr>
      <vt:lpstr>Inserting an Item into a B-Tree (Pseudocode)</vt:lpstr>
      <vt:lpstr>The Loose Insertion into a B-Tree</vt:lpstr>
      <vt:lpstr>PowerPoint Presentation</vt:lpstr>
      <vt:lpstr>Fixing an excess in a node’s entries</vt:lpstr>
      <vt:lpstr>Removing an Item from a B-Tree (Basic Idea)</vt:lpstr>
      <vt:lpstr>Removing an Item from a B-Tree (Pseudo Code)</vt:lpstr>
      <vt:lpstr>The Loos Erase from a B-Tree</vt:lpstr>
      <vt:lpstr>Cases a and b delineated:</vt:lpstr>
      <vt:lpstr>PowerPoint Presentation</vt:lpstr>
      <vt:lpstr>Remove_biggest</vt:lpstr>
      <vt:lpstr>Fixing a shortage</vt:lpstr>
      <vt:lpstr>Transferring an extra entry from subset[i-1]</vt:lpstr>
      <vt:lpstr>Transferring an extra entry from subset[i+1]</vt:lpstr>
      <vt:lpstr>Combining subset[i] with subset[i-1]</vt:lpstr>
      <vt:lpstr>Combining subset[i] with subset[i+1]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Navid Shaghaghi</dc:creator>
  <cp:lastModifiedBy>Navid</cp:lastModifiedBy>
  <cp:revision>78</cp:revision>
  <dcterms:created xsi:type="dcterms:W3CDTF">2017-04-24T19:55:08Z</dcterms:created>
  <dcterms:modified xsi:type="dcterms:W3CDTF">2018-05-03T20:50:12Z</dcterms:modified>
</cp:coreProperties>
</file>