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5" r:id="rId9"/>
    <p:sldId id="266" r:id="rId10"/>
    <p:sldId id="264" r:id="rId11"/>
    <p:sldId id="267" r:id="rId12"/>
    <p:sldId id="268" r:id="rId13"/>
    <p:sldId id="269" r:id="rId14"/>
    <p:sldId id="270" r:id="rId15"/>
    <p:sldId id="271" r:id="rId16"/>
    <p:sldId id="272" r:id="rId17"/>
    <p:sldId id="273" r:id="rId18"/>
    <p:sldId id="274" r:id="rId19"/>
    <p:sldId id="275" r:id="rId20"/>
    <p:sldId id="285" r:id="rId21"/>
    <p:sldId id="287" r:id="rId22"/>
    <p:sldId id="286" r:id="rId23"/>
    <p:sldId id="281" r:id="rId24"/>
    <p:sldId id="288" r:id="rId25"/>
    <p:sldId id="284" r:id="rId26"/>
    <p:sldId id="289" r:id="rId27"/>
    <p:sldId id="283" r:id="rId28"/>
    <p:sldId id="282" r:id="rId29"/>
    <p:sldId id="290" r:id="rId30"/>
    <p:sldId id="279" r:id="rId31"/>
    <p:sldId id="280" r:id="rId32"/>
    <p:sldId id="277" r:id="rId33"/>
    <p:sldId id="292" r:id="rId34"/>
    <p:sldId id="291" r:id="rId35"/>
    <p:sldId id="293" r:id="rId36"/>
    <p:sldId id="294" r:id="rId37"/>
    <p:sldId id="295"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96" autoAdjust="0"/>
    <p:restoredTop sz="94660"/>
  </p:normalViewPr>
  <p:slideViewPr>
    <p:cSldViewPr snapToGrid="0">
      <p:cViewPr varScale="1">
        <p:scale>
          <a:sx n="70" d="100"/>
          <a:sy n="70"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450E422-CD59-47EE-ADF3-C67C9CD6955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51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528AD-EB5B-40DB-AE72-17F0491F60A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0E422-CD59-47EE-ADF3-C67C9CD6955B}" type="slidenum">
              <a:rPr lang="en-US" smtClean="0"/>
              <a:t>‹#›</a:t>
            </a:fld>
            <a:endParaRPr lang="en-US"/>
          </a:p>
        </p:txBody>
      </p:sp>
    </p:spTree>
    <p:extLst>
      <p:ext uri="{BB962C8B-B14F-4D97-AF65-F5344CB8AC3E}">
        <p14:creationId xmlns:p14="http://schemas.microsoft.com/office/powerpoint/2010/main" val="371694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326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spTree>
    <p:extLst>
      <p:ext uri="{BB962C8B-B14F-4D97-AF65-F5344CB8AC3E}">
        <p14:creationId xmlns:p14="http://schemas.microsoft.com/office/powerpoint/2010/main" val="906519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698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461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61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spTree>
    <p:extLst>
      <p:ext uri="{BB962C8B-B14F-4D97-AF65-F5344CB8AC3E}">
        <p14:creationId xmlns:p14="http://schemas.microsoft.com/office/powerpoint/2010/main" val="291714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528AD-EB5B-40DB-AE72-17F0491F60A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50E422-CD59-47EE-ADF3-C67C9CD6955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9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4528AD-EB5B-40DB-AE72-17F0491F60A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0E422-CD59-47EE-ADF3-C67C9CD6955B}"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36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4528AD-EB5B-40DB-AE72-17F0491F60AC}"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50E422-CD59-47EE-ADF3-C67C9CD6955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6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4528AD-EB5B-40DB-AE72-17F0491F60AC}"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50E422-CD59-47EE-ADF3-C67C9CD6955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37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528AD-EB5B-40DB-AE72-17F0491F60AC}" type="datetimeFigureOut">
              <a:rPr lang="en-US" smtClean="0"/>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50E422-CD59-47EE-ADF3-C67C9CD6955B}" type="slidenum">
              <a:rPr lang="en-US" smtClean="0"/>
              <a:t>‹#›</a:t>
            </a:fld>
            <a:endParaRPr lang="en-US"/>
          </a:p>
        </p:txBody>
      </p:sp>
    </p:spTree>
    <p:extLst>
      <p:ext uri="{BB962C8B-B14F-4D97-AF65-F5344CB8AC3E}">
        <p14:creationId xmlns:p14="http://schemas.microsoft.com/office/powerpoint/2010/main" val="231652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528AD-EB5B-40DB-AE72-17F0491F60A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0E422-CD59-47EE-ADF3-C67C9CD6955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749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528AD-EB5B-40DB-AE72-17F0491F60A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50E422-CD59-47EE-ADF3-C67C9CD6955B}" type="slidenum">
              <a:rPr lang="en-US" smtClean="0"/>
              <a:t>‹#›</a:t>
            </a:fld>
            <a:endParaRPr lang="en-US"/>
          </a:p>
        </p:txBody>
      </p:sp>
    </p:spTree>
    <p:extLst>
      <p:ext uri="{BB962C8B-B14F-4D97-AF65-F5344CB8AC3E}">
        <p14:creationId xmlns:p14="http://schemas.microsoft.com/office/powerpoint/2010/main" val="351588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4528AD-EB5B-40DB-AE72-17F0491F60AC}" type="datetimeFigureOut">
              <a:rPr lang="en-US" smtClean="0"/>
              <a:t>11/13/2017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50E422-CD59-47EE-ADF3-C67C9CD6955B}" type="slidenum">
              <a:rPr lang="en-US" smtClean="0"/>
              <a:t>‹#›</a:t>
            </a:fld>
            <a:endParaRPr lang="en-US"/>
          </a:p>
        </p:txBody>
      </p:sp>
    </p:spTree>
    <p:extLst>
      <p:ext uri="{BB962C8B-B14F-4D97-AF65-F5344CB8AC3E}">
        <p14:creationId xmlns:p14="http://schemas.microsoft.com/office/powerpoint/2010/main" val="39545391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br>
              <a:rPr lang="en-US" dirty="0" smtClean="0"/>
            </a:br>
            <a:r>
              <a:rPr lang="en-US" b="1" dirty="0" smtClean="0"/>
              <a:t>Searching</a:t>
            </a:r>
            <a:endParaRPr lang="en-US" b="1" dirty="0"/>
          </a:p>
        </p:txBody>
      </p:sp>
      <p:sp>
        <p:nvSpPr>
          <p:cNvPr id="3" name="Subtitle 2"/>
          <p:cNvSpPr>
            <a:spLocks noGrp="1"/>
          </p:cNvSpPr>
          <p:nvPr>
            <p:ph type="subTitle" idx="1"/>
          </p:nvPr>
        </p:nvSpPr>
        <p:spPr/>
        <p:txBody>
          <a:bodyPr/>
          <a:lstStyle/>
          <a:p>
            <a:r>
              <a:rPr lang="en-US" dirty="0" smtClean="0"/>
              <a:t>For: CSCI 61</a:t>
            </a:r>
          </a:p>
          <a:p>
            <a:r>
              <a:rPr lang="en-US" dirty="0" smtClean="0"/>
              <a:t>By: Navid </a:t>
            </a:r>
            <a:r>
              <a:rPr lang="en-US" dirty="0" err="1" smtClean="0"/>
              <a:t>Shaghaghi</a:t>
            </a:r>
            <a:endParaRPr lang="en-US" dirty="0"/>
          </a:p>
        </p:txBody>
      </p:sp>
    </p:spTree>
    <p:extLst>
      <p:ext uri="{BB962C8B-B14F-4D97-AF65-F5344CB8AC3E}">
        <p14:creationId xmlns:p14="http://schemas.microsoft.com/office/powerpoint/2010/main" val="1923118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Function Implementation</a:t>
            </a:r>
            <a:endParaRPr lang="en-US" dirty="0"/>
          </a:p>
        </p:txBody>
      </p:sp>
      <p:sp>
        <p:nvSpPr>
          <p:cNvPr id="3" name="Content Placeholder 2"/>
          <p:cNvSpPr>
            <a:spLocks noGrp="1"/>
          </p:cNvSpPr>
          <p:nvPr>
            <p:ph idx="1"/>
          </p:nvPr>
        </p:nvSpPr>
        <p:spPr/>
        <p:txBody>
          <a:bodyPr/>
          <a:lstStyle/>
          <a:p>
            <a:r>
              <a:rPr lang="en-US" dirty="0" smtClean="0"/>
              <a:t>See search.cxx</a:t>
            </a:r>
            <a:endParaRPr lang="en-US" dirty="0"/>
          </a:p>
        </p:txBody>
      </p:sp>
    </p:spTree>
    <p:extLst>
      <p:ext uri="{BB962C8B-B14F-4D97-AF65-F5344CB8AC3E}">
        <p14:creationId xmlns:p14="http://schemas.microsoft.com/office/powerpoint/2010/main" val="3669557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Indexing Errors</a:t>
            </a:r>
            <a:endParaRPr lang="en-US" dirty="0"/>
          </a:p>
        </p:txBody>
      </p:sp>
      <p:sp>
        <p:nvSpPr>
          <p:cNvPr id="3" name="Content Placeholder 2"/>
          <p:cNvSpPr>
            <a:spLocks noGrp="1"/>
          </p:cNvSpPr>
          <p:nvPr>
            <p:ph idx="1"/>
          </p:nvPr>
        </p:nvSpPr>
        <p:spPr/>
        <p:txBody>
          <a:bodyPr/>
          <a:lstStyle/>
          <a:p>
            <a:r>
              <a:rPr lang="en-US" dirty="0" smtClean="0"/>
              <a:t>Calculating the size of the array for the recursive call.</a:t>
            </a:r>
          </a:p>
          <a:p>
            <a:pPr lvl="1"/>
            <a:r>
              <a:rPr lang="en-US" dirty="0" smtClean="0"/>
              <a:t>Example: How many entries are there in the first segment? Why? See board.</a:t>
            </a:r>
          </a:p>
          <a:p>
            <a:r>
              <a:rPr lang="en-US" dirty="0" smtClean="0"/>
              <a:t>Ensuring the </a:t>
            </a:r>
            <a:r>
              <a:rPr lang="en-US" dirty="0" err="1" smtClean="0"/>
              <a:t>size_t</a:t>
            </a:r>
            <a:r>
              <a:rPr lang="en-US" dirty="0" smtClean="0"/>
              <a:t> values do not become negative.</a:t>
            </a:r>
          </a:p>
          <a:p>
            <a:pPr lvl="1"/>
            <a:r>
              <a:rPr lang="en-US" dirty="0" smtClean="0"/>
              <a:t>Avoid expressions such as:</a:t>
            </a:r>
          </a:p>
          <a:p>
            <a:pPr lvl="2"/>
            <a:r>
              <a:rPr lang="en-US" dirty="0" smtClean="0"/>
              <a:t>first – 1</a:t>
            </a:r>
          </a:p>
          <a:p>
            <a:pPr lvl="2"/>
            <a:r>
              <a:rPr lang="en-US" dirty="0"/>
              <a:t>s</a:t>
            </a:r>
            <a:r>
              <a:rPr lang="en-US" dirty="0" smtClean="0"/>
              <a:t>ize – 1</a:t>
            </a:r>
          </a:p>
          <a:p>
            <a:pPr lvl="2"/>
            <a:r>
              <a:rPr lang="en-US" dirty="0" smtClean="0"/>
              <a:t>middle – 1</a:t>
            </a:r>
          </a:p>
          <a:p>
            <a:pPr lvl="2"/>
            <a:endParaRPr lang="en-US" dirty="0"/>
          </a:p>
        </p:txBody>
      </p:sp>
    </p:spTree>
    <p:extLst>
      <p:ext uri="{BB962C8B-B14F-4D97-AF65-F5344CB8AC3E}">
        <p14:creationId xmlns:p14="http://schemas.microsoft.com/office/powerpoint/2010/main" val="120893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 Analysis</a:t>
            </a:r>
            <a:endParaRPr lang="en-US" dirty="0"/>
          </a:p>
        </p:txBody>
      </p:sp>
      <p:sp>
        <p:nvSpPr>
          <p:cNvPr id="3" name="Content Placeholder 2"/>
          <p:cNvSpPr>
            <a:spLocks noGrp="1"/>
          </p:cNvSpPr>
          <p:nvPr>
            <p:ph idx="1"/>
          </p:nvPr>
        </p:nvSpPr>
        <p:spPr/>
        <p:txBody>
          <a:bodyPr/>
          <a:lstStyle/>
          <a:p>
            <a:r>
              <a:rPr lang="en-US" dirty="0" smtClean="0"/>
              <a:t>See Board</a:t>
            </a:r>
            <a:endParaRPr lang="en-US" dirty="0"/>
          </a:p>
        </p:txBody>
      </p:sp>
    </p:spTree>
    <p:extLst>
      <p:ext uri="{BB962C8B-B14F-4D97-AF65-F5344CB8AC3E}">
        <p14:creationId xmlns:p14="http://schemas.microsoft.com/office/powerpoint/2010/main" val="250787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Analysis Result</a:t>
            </a:r>
            <a:endParaRPr lang="en-US" dirty="0"/>
          </a:p>
        </p:txBody>
      </p:sp>
      <p:sp>
        <p:nvSpPr>
          <p:cNvPr id="3" name="Content Placeholder 2"/>
          <p:cNvSpPr>
            <a:spLocks noGrp="1"/>
          </p:cNvSpPr>
          <p:nvPr>
            <p:ph idx="1"/>
          </p:nvPr>
        </p:nvSpPr>
        <p:spPr/>
        <p:txBody>
          <a:bodyPr/>
          <a:lstStyle/>
          <a:p>
            <a:r>
              <a:rPr lang="en-US" dirty="0" smtClean="0"/>
              <a:t>Worst-case: O(log</a:t>
            </a:r>
            <a:r>
              <a:rPr lang="en-US" baseline="-25000" dirty="0" smtClean="0"/>
              <a:t>2</a:t>
            </a:r>
            <a:r>
              <a:rPr lang="en-US" dirty="0" smtClean="0"/>
              <a:t>n)</a:t>
            </a:r>
          </a:p>
          <a:p>
            <a:r>
              <a:rPr lang="en-US" dirty="0" smtClean="0"/>
              <a:t>Average-case: Half of the worst-case so still O(log</a:t>
            </a:r>
            <a:r>
              <a:rPr lang="en-US" baseline="-25000" dirty="0" smtClean="0"/>
              <a:t>2</a:t>
            </a:r>
            <a:r>
              <a:rPr lang="en-US" dirty="0" smtClean="0"/>
              <a:t>n)</a:t>
            </a:r>
            <a:endParaRPr lang="en-US" dirty="0"/>
          </a:p>
        </p:txBody>
      </p:sp>
    </p:spTree>
    <p:extLst>
      <p:ext uri="{BB962C8B-B14F-4D97-AF65-F5344CB8AC3E}">
        <p14:creationId xmlns:p14="http://schemas.microsoft.com/office/powerpoint/2010/main" val="1778655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STL Search 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Function for sorted Range:</a:t>
            </a:r>
          </a:p>
          <a:p>
            <a:pPr marL="457200" lvl="1" indent="0">
              <a:buNone/>
            </a:pPr>
            <a:r>
              <a:rPr lang="en-US" dirty="0"/>
              <a:t>b</a:t>
            </a:r>
            <a:r>
              <a:rPr lang="en-US" dirty="0" smtClean="0"/>
              <a:t>ool </a:t>
            </a:r>
            <a:r>
              <a:rPr lang="en-US" dirty="0" err="1" smtClean="0"/>
              <a:t>binary_search</a:t>
            </a:r>
            <a:r>
              <a:rPr lang="en-US" dirty="0" smtClean="0"/>
              <a:t> (Iterator first, Iterator last, </a:t>
            </a:r>
            <a:r>
              <a:rPr lang="en-US" dirty="0" err="1" smtClean="0"/>
              <a:t>const</a:t>
            </a:r>
            <a:r>
              <a:rPr lang="en-US" dirty="0" smtClean="0"/>
              <a:t> Item&amp; target)</a:t>
            </a:r>
          </a:p>
          <a:p>
            <a:pPr lvl="1"/>
            <a:r>
              <a:rPr lang="en-US" dirty="0" smtClean="0"/>
              <a:t>Searches the range [first … last) for the target</a:t>
            </a:r>
          </a:p>
          <a:p>
            <a:pPr lvl="1"/>
            <a:r>
              <a:rPr lang="en-US" dirty="0" smtClean="0"/>
              <a:t>Returns true if the target is in the range and false otherwise</a:t>
            </a:r>
          </a:p>
          <a:p>
            <a:pPr marL="457200" lvl="1" indent="0">
              <a:buNone/>
            </a:pPr>
            <a:r>
              <a:rPr lang="en-US" dirty="0" smtClean="0"/>
              <a:t>Iterator </a:t>
            </a:r>
            <a:r>
              <a:rPr lang="en-US" dirty="0" err="1" smtClean="0"/>
              <a:t>lower_bound</a:t>
            </a:r>
            <a:r>
              <a:rPr lang="en-US" dirty="0" smtClean="0"/>
              <a:t> (</a:t>
            </a:r>
            <a:r>
              <a:rPr lang="en-US" dirty="0"/>
              <a:t>Iterator first, Iterator </a:t>
            </a:r>
            <a:r>
              <a:rPr lang="en-US" dirty="0" smtClean="0"/>
              <a:t>last, </a:t>
            </a:r>
            <a:r>
              <a:rPr lang="en-US" dirty="0" err="1"/>
              <a:t>const</a:t>
            </a:r>
            <a:r>
              <a:rPr lang="en-US" dirty="0"/>
              <a:t> Item&amp; target</a:t>
            </a:r>
            <a:r>
              <a:rPr lang="en-US" dirty="0" smtClean="0"/>
              <a:t>)</a:t>
            </a:r>
          </a:p>
          <a:p>
            <a:pPr lvl="1"/>
            <a:r>
              <a:rPr lang="en-US" dirty="0" smtClean="0"/>
              <a:t>An iterator that refers to the first occurrence of the target in the range</a:t>
            </a:r>
            <a:endParaRPr lang="en-US" dirty="0"/>
          </a:p>
          <a:p>
            <a:pPr marL="457200" lvl="1" indent="0">
              <a:buNone/>
            </a:pPr>
            <a:r>
              <a:rPr lang="en-US" dirty="0"/>
              <a:t>Iterator </a:t>
            </a:r>
            <a:r>
              <a:rPr lang="en-US" dirty="0" err="1" smtClean="0"/>
              <a:t>upper_bound</a:t>
            </a:r>
            <a:r>
              <a:rPr lang="en-US" dirty="0" smtClean="0"/>
              <a:t> </a:t>
            </a:r>
            <a:r>
              <a:rPr lang="en-US" dirty="0"/>
              <a:t>(Iterator first, Iterator last, </a:t>
            </a:r>
            <a:r>
              <a:rPr lang="en-US" dirty="0" err="1"/>
              <a:t>const</a:t>
            </a:r>
            <a:r>
              <a:rPr lang="en-US" dirty="0"/>
              <a:t> Item&amp; target</a:t>
            </a:r>
            <a:r>
              <a:rPr lang="en-US" dirty="0" smtClean="0"/>
              <a:t>)</a:t>
            </a:r>
          </a:p>
          <a:p>
            <a:pPr lvl="1"/>
            <a:r>
              <a:rPr lang="en-US" dirty="0" smtClean="0"/>
              <a:t>An iterator that refers to the first item that is bigger than the target</a:t>
            </a:r>
          </a:p>
          <a:p>
            <a:pPr lvl="1"/>
            <a:endParaRPr lang="en-US" dirty="0" smtClean="0"/>
          </a:p>
          <a:p>
            <a:pPr marL="457200" lvl="1" indent="0">
              <a:buNone/>
            </a:pPr>
            <a:endParaRPr lang="en-US" dirty="0"/>
          </a:p>
        </p:txBody>
      </p:sp>
    </p:spTree>
    <p:extLst>
      <p:ext uri="{BB962C8B-B14F-4D97-AF65-F5344CB8AC3E}">
        <p14:creationId xmlns:p14="http://schemas.microsoft.com/office/powerpoint/2010/main" val="1744612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Search Functions</a:t>
            </a:r>
          </a:p>
        </p:txBody>
      </p:sp>
      <p:sp>
        <p:nvSpPr>
          <p:cNvPr id="3" name="Content Placeholder 2"/>
          <p:cNvSpPr>
            <a:spLocks noGrp="1"/>
          </p:cNvSpPr>
          <p:nvPr>
            <p:ph idx="1"/>
          </p:nvPr>
        </p:nvSpPr>
        <p:spPr/>
        <p:txBody>
          <a:bodyPr/>
          <a:lstStyle/>
          <a:p>
            <a:r>
              <a:rPr lang="en-US" dirty="0" smtClean="0"/>
              <a:t>Functions for Unsorted Ranges</a:t>
            </a:r>
          </a:p>
          <a:p>
            <a:pPr marL="457200" lvl="1" indent="0">
              <a:buNone/>
            </a:pPr>
            <a:r>
              <a:rPr lang="en-US" dirty="0" err="1" smtClean="0"/>
              <a:t>difference_type</a:t>
            </a:r>
            <a:r>
              <a:rPr lang="en-US" dirty="0" smtClean="0"/>
              <a:t> count (Iterator first, Iterator last, </a:t>
            </a:r>
            <a:r>
              <a:rPr lang="en-US" dirty="0" err="1"/>
              <a:t>const</a:t>
            </a:r>
            <a:r>
              <a:rPr lang="en-US" dirty="0"/>
              <a:t> Item&amp; target</a:t>
            </a:r>
            <a:r>
              <a:rPr lang="en-US" dirty="0" smtClean="0"/>
              <a:t>)</a:t>
            </a:r>
          </a:p>
          <a:p>
            <a:pPr lvl="1"/>
            <a:r>
              <a:rPr lang="en-US" dirty="0" smtClean="0"/>
              <a:t>Returns the number of times the target appears in the range</a:t>
            </a:r>
          </a:p>
          <a:p>
            <a:pPr lvl="1"/>
            <a:r>
              <a:rPr lang="en-US" dirty="0" err="1" smtClean="0"/>
              <a:t>difference_type</a:t>
            </a:r>
            <a:r>
              <a:rPr lang="en-US" dirty="0" smtClean="0"/>
              <a:t> allows the computer to store integers that might be too large for an </a:t>
            </a:r>
            <a:r>
              <a:rPr lang="en-US" dirty="0" err="1" smtClean="0"/>
              <a:t>int</a:t>
            </a:r>
            <a:endParaRPr lang="en-US" dirty="0" smtClean="0"/>
          </a:p>
          <a:p>
            <a:pPr marL="457200" lvl="1" indent="0">
              <a:buNone/>
            </a:pPr>
            <a:r>
              <a:rPr lang="en-US" dirty="0" smtClean="0"/>
              <a:t>iterator find (</a:t>
            </a:r>
            <a:r>
              <a:rPr lang="en-US" dirty="0"/>
              <a:t>Iterator first, </a:t>
            </a:r>
            <a:r>
              <a:rPr lang="en-US" dirty="0" smtClean="0"/>
              <a:t>Iterator </a:t>
            </a:r>
            <a:r>
              <a:rPr lang="en-US" dirty="0"/>
              <a:t>last, </a:t>
            </a:r>
            <a:r>
              <a:rPr lang="en-US" dirty="0" err="1"/>
              <a:t>const</a:t>
            </a:r>
            <a:r>
              <a:rPr lang="en-US" dirty="0"/>
              <a:t> Item&amp; target</a:t>
            </a:r>
            <a:r>
              <a:rPr lang="en-US" dirty="0" smtClean="0"/>
              <a:t>)</a:t>
            </a:r>
          </a:p>
          <a:p>
            <a:pPr lvl="1"/>
            <a:r>
              <a:rPr lang="en-US" dirty="0" smtClean="0"/>
              <a:t>Returns the index of the first occurrence of the target in the range</a:t>
            </a:r>
            <a:endParaRPr lang="en-US" dirty="0"/>
          </a:p>
          <a:p>
            <a:pPr lvl="1"/>
            <a:endParaRPr lang="en-US" dirty="0"/>
          </a:p>
          <a:p>
            <a:pPr lvl="1"/>
            <a:endParaRPr lang="en-US" dirty="0"/>
          </a:p>
        </p:txBody>
      </p:sp>
    </p:spTree>
    <p:extLst>
      <p:ext uri="{BB962C8B-B14F-4D97-AF65-F5344CB8AC3E}">
        <p14:creationId xmlns:p14="http://schemas.microsoft.com/office/powerpoint/2010/main" val="549719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Search Functions</a:t>
            </a:r>
          </a:p>
        </p:txBody>
      </p:sp>
      <p:sp>
        <p:nvSpPr>
          <p:cNvPr id="3" name="Content Placeholder 2"/>
          <p:cNvSpPr>
            <a:spLocks noGrp="1"/>
          </p:cNvSpPr>
          <p:nvPr>
            <p:ph idx="1"/>
          </p:nvPr>
        </p:nvSpPr>
        <p:spPr/>
        <p:txBody>
          <a:bodyPr/>
          <a:lstStyle/>
          <a:p>
            <a:pPr marL="285750" lvl="1"/>
            <a:r>
              <a:rPr lang="en-US" dirty="0" smtClean="0"/>
              <a:t>To determine if a copy of a sequence occurs as a continuous piece somewhere within a second sequence:</a:t>
            </a:r>
          </a:p>
          <a:p>
            <a:pPr marL="0" lvl="1" indent="0">
              <a:buNone/>
            </a:pPr>
            <a:r>
              <a:rPr lang="en-US" dirty="0" smtClean="0"/>
              <a:t>	iterator search </a:t>
            </a:r>
            <a:r>
              <a:rPr lang="en-US" dirty="0"/>
              <a:t>(</a:t>
            </a:r>
            <a:r>
              <a:rPr lang="en-US" dirty="0" smtClean="0"/>
              <a:t>Iterator1 </a:t>
            </a:r>
            <a:r>
              <a:rPr lang="en-US" dirty="0"/>
              <a:t>first, </a:t>
            </a:r>
            <a:r>
              <a:rPr lang="en-US" dirty="0" smtClean="0"/>
              <a:t>Iterator1 </a:t>
            </a:r>
            <a:r>
              <a:rPr lang="en-US" dirty="0"/>
              <a:t>last, </a:t>
            </a:r>
            <a:r>
              <a:rPr lang="en-US" dirty="0" smtClean="0"/>
              <a:t>Iterator2 </a:t>
            </a:r>
            <a:r>
              <a:rPr lang="en-US" dirty="0" err="1" smtClean="0"/>
              <a:t>target_first</a:t>
            </a:r>
            <a:r>
              <a:rPr lang="en-US" dirty="0"/>
              <a:t>, </a:t>
            </a:r>
            <a:r>
              <a:rPr lang="en-US" dirty="0" smtClean="0"/>
              <a:t>Iterator2 </a:t>
            </a:r>
            <a:r>
              <a:rPr lang="en-US" dirty="0" err="1" smtClean="0"/>
              <a:t>target_last</a:t>
            </a:r>
            <a:r>
              <a:rPr lang="en-US" dirty="0" smtClean="0"/>
              <a:t>)</a:t>
            </a:r>
            <a:endParaRPr lang="en-US" dirty="0"/>
          </a:p>
          <a:p>
            <a:endParaRPr lang="en-US" dirty="0"/>
          </a:p>
        </p:txBody>
      </p:sp>
    </p:spTree>
    <p:extLst>
      <p:ext uri="{BB962C8B-B14F-4D97-AF65-F5344CB8AC3E}">
        <p14:creationId xmlns:p14="http://schemas.microsoft.com/office/powerpoint/2010/main" val="2260828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Open-Address Hashing (or Open Addressing)</a:t>
            </a:r>
            <a:endParaRPr lang="en-US" dirty="0"/>
          </a:p>
        </p:txBody>
      </p:sp>
      <p:sp>
        <p:nvSpPr>
          <p:cNvPr id="3" name="Content Placeholder 2"/>
          <p:cNvSpPr>
            <a:spLocks noGrp="1"/>
          </p:cNvSpPr>
          <p:nvPr>
            <p:ph idx="1"/>
          </p:nvPr>
        </p:nvSpPr>
        <p:spPr/>
        <p:txBody>
          <a:bodyPr/>
          <a:lstStyle/>
          <a:p>
            <a:r>
              <a:rPr lang="en-US" dirty="0" smtClean="0"/>
              <a:t>Worst-case behavior: O(n)</a:t>
            </a:r>
          </a:p>
          <a:p>
            <a:r>
              <a:rPr lang="en-US" dirty="0" smtClean="0"/>
              <a:t>Average-case: Way faster (depending on various things)</a:t>
            </a:r>
          </a:p>
          <a:p>
            <a:r>
              <a:rPr lang="en-US" dirty="0" smtClean="0"/>
              <a:t>Easy to add and delete items unlike in Binary Search</a:t>
            </a:r>
            <a:endParaRPr lang="en-US" dirty="0"/>
          </a:p>
        </p:txBody>
      </p:sp>
    </p:spTree>
    <p:extLst>
      <p:ext uri="{BB962C8B-B14F-4D97-AF65-F5344CB8AC3E}">
        <p14:creationId xmlns:p14="http://schemas.microsoft.com/office/powerpoint/2010/main" val="3515398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a:t>
            </a:r>
            <a:endParaRPr lang="en-US" dirty="0"/>
          </a:p>
        </p:txBody>
      </p:sp>
      <p:sp>
        <p:nvSpPr>
          <p:cNvPr id="3" name="Content Placeholder 2"/>
          <p:cNvSpPr>
            <a:spLocks noGrp="1"/>
          </p:cNvSpPr>
          <p:nvPr>
            <p:ph idx="1"/>
          </p:nvPr>
        </p:nvSpPr>
        <p:spPr/>
        <p:txBody>
          <a:bodyPr/>
          <a:lstStyle/>
          <a:p>
            <a:r>
              <a:rPr lang="en-US" dirty="0" smtClean="0"/>
              <a:t>In C: A </a:t>
            </a:r>
            <a:r>
              <a:rPr lang="en-US" dirty="0"/>
              <a:t>physically grouped list of variables to be placed under one name in a block of memory, allowing the different variables to be accessed via a single pointer, or the </a:t>
            </a:r>
            <a:r>
              <a:rPr lang="en-US" dirty="0" err="1"/>
              <a:t>struct</a:t>
            </a:r>
            <a:r>
              <a:rPr lang="en-US" dirty="0"/>
              <a:t> declared name which returns the same address</a:t>
            </a:r>
            <a:r>
              <a:rPr lang="en-US" dirty="0" smtClean="0"/>
              <a:t>. (Basically a pseudo class)</a:t>
            </a:r>
            <a:endParaRPr lang="en-US" dirty="0"/>
          </a:p>
          <a:p>
            <a:r>
              <a:rPr lang="en-US" dirty="0" smtClean="0"/>
              <a:t>In C++: A Special kind of class where all members are public (unless stated otherwise).</a:t>
            </a:r>
            <a:endParaRPr lang="en-US" dirty="0"/>
          </a:p>
        </p:txBody>
      </p:sp>
    </p:spTree>
    <p:extLst>
      <p:ext uri="{BB962C8B-B14F-4D97-AF65-F5344CB8AC3E}">
        <p14:creationId xmlns:p14="http://schemas.microsoft.com/office/powerpoint/2010/main" val="2728238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a:t>
            </a:r>
            <a:r>
              <a:rPr lang="en-US" dirty="0" smtClean="0"/>
              <a:t> Example</a:t>
            </a:r>
            <a:endParaRPr lang="en-US" dirty="0"/>
          </a:p>
        </p:txBody>
      </p:sp>
      <p:sp>
        <p:nvSpPr>
          <p:cNvPr id="3" name="Content Placeholder 2"/>
          <p:cNvSpPr>
            <a:spLocks noGrp="1"/>
          </p:cNvSpPr>
          <p:nvPr>
            <p:ph idx="1"/>
          </p:nvPr>
        </p:nvSpPr>
        <p:spPr/>
        <p:txBody>
          <a:bodyPr/>
          <a:lstStyle/>
          <a:p>
            <a:pPr marL="0" indent="0">
              <a:buNone/>
            </a:pPr>
            <a:r>
              <a:rPr lang="en-US" dirty="0" err="1" smtClean="0"/>
              <a:t>Struct</a:t>
            </a:r>
            <a:r>
              <a:rPr lang="en-US" dirty="0" smtClean="0"/>
              <a:t> tractor{</a:t>
            </a:r>
          </a:p>
          <a:p>
            <a:pPr marL="0" indent="0">
              <a:buNone/>
            </a:pPr>
            <a:r>
              <a:rPr lang="en-US" dirty="0" smtClean="0"/>
              <a:t>	</a:t>
            </a:r>
            <a:r>
              <a:rPr lang="en-US" dirty="0" err="1" smtClean="0"/>
              <a:t>int</a:t>
            </a:r>
            <a:r>
              <a:rPr lang="en-US" dirty="0" smtClean="0"/>
              <a:t> key;				//The stock number</a:t>
            </a:r>
          </a:p>
          <a:p>
            <a:pPr marL="0" indent="0">
              <a:buNone/>
            </a:pPr>
            <a:r>
              <a:rPr lang="en-US" dirty="0"/>
              <a:t>	</a:t>
            </a:r>
            <a:r>
              <a:rPr lang="en-US" dirty="0" smtClean="0"/>
              <a:t>double cost;		//The Price in dollars</a:t>
            </a:r>
          </a:p>
          <a:p>
            <a:pPr marL="0" indent="0">
              <a:buNone/>
            </a:pPr>
            <a:r>
              <a:rPr lang="en-US" dirty="0"/>
              <a:t>	</a:t>
            </a:r>
            <a:r>
              <a:rPr lang="en-US" dirty="0" err="1" smtClean="0"/>
              <a:t>int</a:t>
            </a:r>
            <a:r>
              <a:rPr lang="en-US" dirty="0" smtClean="0"/>
              <a:t> horsepower;	//Size of the engine</a:t>
            </a:r>
          </a:p>
          <a:p>
            <a:pPr marL="0" indent="0">
              <a:buNone/>
            </a:pPr>
            <a:r>
              <a:rPr lang="en-US" dirty="0" smtClean="0"/>
              <a:t>};</a:t>
            </a:r>
          </a:p>
          <a:p>
            <a:pPr marL="0" indent="0">
              <a:buNone/>
            </a:pPr>
            <a:r>
              <a:rPr lang="en-US" dirty="0" smtClean="0"/>
              <a:t>tractor data[50];		//Array of 50 tractor records</a:t>
            </a:r>
            <a:endParaRPr lang="en-US" dirty="0"/>
          </a:p>
        </p:txBody>
      </p:sp>
    </p:spTree>
    <p:extLst>
      <p:ext uri="{BB962C8B-B14F-4D97-AF65-F5344CB8AC3E}">
        <p14:creationId xmlns:p14="http://schemas.microsoft.com/office/powerpoint/2010/main" val="226402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Algorithm</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A </a:t>
            </a:r>
            <a:r>
              <a:rPr lang="en-US" dirty="0"/>
              <a:t>search algorithm is an algorithm that retrieves information stored within some data </a:t>
            </a:r>
            <a:r>
              <a:rPr lang="en-US" dirty="0" smtClean="0"/>
              <a:t>structure</a:t>
            </a:r>
          </a:p>
          <a:p>
            <a:r>
              <a:rPr lang="en-US" dirty="0" smtClean="0"/>
              <a:t>We will look at:</a:t>
            </a:r>
          </a:p>
          <a:p>
            <a:pPr lvl="1"/>
            <a:r>
              <a:rPr lang="en-US" dirty="0" smtClean="0"/>
              <a:t>Serial Search</a:t>
            </a:r>
          </a:p>
          <a:p>
            <a:pPr lvl="1"/>
            <a:r>
              <a:rPr lang="en-US" dirty="0" smtClean="0"/>
              <a:t>Binary Search</a:t>
            </a:r>
          </a:p>
          <a:p>
            <a:pPr lvl="1"/>
            <a:r>
              <a:rPr lang="en-US" dirty="0" smtClean="0"/>
              <a:t>Search by Hashing</a:t>
            </a:r>
          </a:p>
          <a:p>
            <a:r>
              <a:rPr lang="en-US" dirty="0" smtClean="0"/>
              <a:t>We will also use search algorithms to develop techniques for analyzing the running times of algorithms.</a:t>
            </a:r>
            <a:endParaRPr lang="en-US" dirty="0"/>
          </a:p>
        </p:txBody>
      </p:sp>
    </p:spTree>
    <p:extLst>
      <p:ext uri="{BB962C8B-B14F-4D97-AF65-F5344CB8AC3E}">
        <p14:creationId xmlns:p14="http://schemas.microsoft.com/office/powerpoint/2010/main" val="3435375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possible </a:t>
            </a:r>
            <a:r>
              <a:rPr lang="en-US" dirty="0" err="1"/>
              <a:t>h</a:t>
            </a:r>
            <a:r>
              <a:rPr lang="en-US" dirty="0" err="1" smtClean="0"/>
              <a:t>ashings</a:t>
            </a:r>
            <a:r>
              <a:rPr lang="en-US" dirty="0" smtClean="0"/>
              <a:t> for tractor</a:t>
            </a:r>
            <a:endParaRPr lang="en-US" dirty="0"/>
          </a:p>
        </p:txBody>
      </p:sp>
      <p:sp>
        <p:nvSpPr>
          <p:cNvPr id="3" name="Content Placeholder 2"/>
          <p:cNvSpPr>
            <a:spLocks noGrp="1"/>
          </p:cNvSpPr>
          <p:nvPr>
            <p:ph idx="1"/>
          </p:nvPr>
        </p:nvSpPr>
        <p:spPr/>
        <p:txBody>
          <a:bodyPr/>
          <a:lstStyle/>
          <a:p>
            <a:r>
              <a:rPr lang="en-US" dirty="0" smtClean="0"/>
              <a:t>See Board</a:t>
            </a:r>
          </a:p>
          <a:p>
            <a:pPr lvl="1"/>
            <a:r>
              <a:rPr lang="en-US" dirty="0" smtClean="0"/>
              <a:t>data[ key ]</a:t>
            </a:r>
          </a:p>
          <a:p>
            <a:pPr lvl="1"/>
            <a:r>
              <a:rPr lang="en-US" dirty="0"/>
              <a:t>data[ </a:t>
            </a:r>
            <a:r>
              <a:rPr lang="en-US" dirty="0" smtClean="0"/>
              <a:t>key / 100 ]</a:t>
            </a:r>
            <a:endParaRPr lang="en-US" dirty="0"/>
          </a:p>
          <a:p>
            <a:pPr lvl="1"/>
            <a:r>
              <a:rPr lang="en-US" dirty="0"/>
              <a:t>data[ </a:t>
            </a:r>
            <a:r>
              <a:rPr lang="en-US" dirty="0" smtClean="0"/>
              <a:t>key % 100 </a:t>
            </a:r>
            <a:r>
              <a:rPr lang="en-US" dirty="0"/>
              <a:t>]</a:t>
            </a:r>
          </a:p>
          <a:p>
            <a:pPr lvl="1"/>
            <a:endParaRPr lang="en-US" dirty="0" smtClean="0"/>
          </a:p>
          <a:p>
            <a:endParaRPr lang="en-US" dirty="0"/>
          </a:p>
        </p:txBody>
      </p:sp>
    </p:spTree>
    <p:extLst>
      <p:ext uri="{BB962C8B-B14F-4D97-AF65-F5344CB8AC3E}">
        <p14:creationId xmlns:p14="http://schemas.microsoft.com/office/powerpoint/2010/main" val="1427303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277" y="2285999"/>
            <a:ext cx="5213445" cy="3806643"/>
          </a:xfrm>
        </p:spPr>
      </p:pic>
    </p:spTree>
    <p:extLst>
      <p:ext uri="{BB962C8B-B14F-4D97-AF65-F5344CB8AC3E}">
        <p14:creationId xmlns:p14="http://schemas.microsoft.com/office/powerpoint/2010/main" val="4203482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Terminology</a:t>
            </a:r>
            <a:endParaRPr lang="en-US" dirty="0"/>
          </a:p>
        </p:txBody>
      </p:sp>
      <p:sp>
        <p:nvSpPr>
          <p:cNvPr id="3" name="Content Placeholder 2"/>
          <p:cNvSpPr>
            <a:spLocks noGrp="1"/>
          </p:cNvSpPr>
          <p:nvPr>
            <p:ph idx="1"/>
          </p:nvPr>
        </p:nvSpPr>
        <p:spPr/>
        <p:txBody>
          <a:bodyPr/>
          <a:lstStyle/>
          <a:p>
            <a:r>
              <a:rPr lang="en-US" dirty="0" smtClean="0"/>
              <a:t>Key: The unique identifying value for each record </a:t>
            </a:r>
          </a:p>
          <a:p>
            <a:r>
              <a:rPr lang="en-US" dirty="0" smtClean="0"/>
              <a:t>Hash </a:t>
            </a:r>
            <a:r>
              <a:rPr lang="en-US" dirty="0"/>
              <a:t>Function: any function that can be used to map data of arbitrary size </a:t>
            </a:r>
            <a:r>
              <a:rPr lang="en-US" dirty="0" smtClean="0"/>
              <a:t>(ex: keys) to </a:t>
            </a:r>
            <a:r>
              <a:rPr lang="en-US" dirty="0"/>
              <a:t>data of fixed </a:t>
            </a:r>
            <a:r>
              <a:rPr lang="en-US" dirty="0" smtClean="0"/>
              <a:t>size (ex: array index)</a:t>
            </a:r>
          </a:p>
          <a:p>
            <a:r>
              <a:rPr lang="en-US" dirty="0" smtClean="0"/>
              <a:t>Bucket: the value of the array storing the actual data as key-value pairs</a:t>
            </a:r>
          </a:p>
          <a:p>
            <a:r>
              <a:rPr lang="en-US" dirty="0"/>
              <a:t>Collision: when the hash function generates the same index for more than one key</a:t>
            </a:r>
            <a:endParaRPr lang="en-US" dirty="0" smtClean="0"/>
          </a:p>
        </p:txBody>
      </p:sp>
    </p:spTree>
    <p:extLst>
      <p:ext uri="{BB962C8B-B14F-4D97-AF65-F5344CB8AC3E}">
        <p14:creationId xmlns:p14="http://schemas.microsoft.com/office/powerpoint/2010/main" val="1747689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Open-Address hashing Algorithm</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dirty="0" smtClean="0"/>
              <a:t>For a record with key value given by key, compute the index hash(key)</a:t>
            </a:r>
          </a:p>
          <a:p>
            <a:pPr marL="457200" indent="-457200">
              <a:buFont typeface="+mj-lt"/>
              <a:buAutoNum type="arabicPeriod"/>
            </a:pPr>
            <a:r>
              <a:rPr lang="en-US" dirty="0" smtClean="0"/>
              <a:t>If </a:t>
            </a:r>
            <a:r>
              <a:rPr lang="en-US" dirty="0" smtClean="0"/>
              <a:t>data[hash(key</a:t>
            </a:r>
            <a:r>
              <a:rPr lang="en-US" dirty="0" smtClean="0"/>
              <a:t>)] does not already contain a record, then store the record in </a:t>
            </a:r>
            <a:r>
              <a:rPr lang="en-US" dirty="0" smtClean="0"/>
              <a:t>data[hash(key</a:t>
            </a:r>
            <a:r>
              <a:rPr lang="en-US" dirty="0" smtClean="0"/>
              <a:t>)] and end the storage algorithm.</a:t>
            </a:r>
          </a:p>
          <a:p>
            <a:pPr marL="457200" indent="-457200">
              <a:buFont typeface="+mj-lt"/>
              <a:buAutoNum type="arabicPeriod"/>
            </a:pPr>
            <a:r>
              <a:rPr lang="en-US" dirty="0" smtClean="0"/>
              <a:t>If the location </a:t>
            </a:r>
            <a:r>
              <a:rPr lang="en-US" dirty="0" smtClean="0"/>
              <a:t>data[hash(key</a:t>
            </a:r>
            <a:r>
              <a:rPr lang="en-US" dirty="0" smtClean="0"/>
              <a:t>)] already contains a record, then </a:t>
            </a:r>
            <a:r>
              <a:rPr lang="en-US" smtClean="0"/>
              <a:t>try </a:t>
            </a:r>
            <a:r>
              <a:rPr lang="en-US" smtClean="0"/>
              <a:t>data[hash(key</a:t>
            </a:r>
            <a:r>
              <a:rPr lang="en-US" dirty="0" smtClean="0"/>
              <a:t>)+1]. If that location already contains a record, then try </a:t>
            </a:r>
            <a:r>
              <a:rPr lang="en-US" dirty="0" smtClean="0"/>
              <a:t>data[hash(key</a:t>
            </a:r>
            <a:r>
              <a:rPr lang="en-US" dirty="0" smtClean="0"/>
              <a:t>)+2], and so forth until a vacant position is found. If/when the highest numbered array position is reached, simply go to the start of the array. Example: if the array indexes are 0…99, and 98 is the key, then try 98, 99, 0, 1, and so on in that order.</a:t>
            </a:r>
            <a:endParaRPr lang="en-US" dirty="0"/>
          </a:p>
        </p:txBody>
      </p:sp>
    </p:spTree>
    <p:extLst>
      <p:ext uri="{BB962C8B-B14F-4D97-AF65-F5344CB8AC3E}">
        <p14:creationId xmlns:p14="http://schemas.microsoft.com/office/powerpoint/2010/main" val="622346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 </a:t>
            </a:r>
            <a:r>
              <a:rPr lang="en-US" dirty="0"/>
              <a:t>C</a:t>
            </a:r>
            <a:r>
              <a:rPr lang="en-US" dirty="0" smtClean="0"/>
              <a:t>ollision </a:t>
            </a:r>
            <a:r>
              <a:rPr lang="en-US" dirty="0"/>
              <a:t>H</a:t>
            </a:r>
            <a:r>
              <a:rPr lang="en-US" dirty="0" smtClean="0"/>
              <a:t>andling</a:t>
            </a:r>
            <a:endParaRPr lang="en-US" dirty="0"/>
          </a:p>
        </p:txBody>
      </p:sp>
      <p:sp>
        <p:nvSpPr>
          <p:cNvPr id="3" name="Content Placeholder 2"/>
          <p:cNvSpPr>
            <a:spLocks noGrp="1"/>
          </p:cNvSpPr>
          <p:nvPr>
            <p:ph idx="1"/>
          </p:nvPr>
        </p:nvSpPr>
        <p:spPr/>
        <p:txBody>
          <a:bodyPr/>
          <a:lstStyle/>
          <a:p>
            <a:r>
              <a:rPr lang="en-US" dirty="0"/>
              <a:t>I</a:t>
            </a:r>
            <a:r>
              <a:rPr lang="en-US" dirty="0" smtClean="0"/>
              <a:t>n open address hashing collisions are resolved by placing the item in the next open spot of the array. This is called </a:t>
            </a:r>
            <a:r>
              <a:rPr lang="en-US" b="1" dirty="0" smtClean="0"/>
              <a:t>linear probing</a:t>
            </a:r>
            <a:r>
              <a:rPr lang="en-US" dirty="0" smtClean="0"/>
              <a:t>.</a:t>
            </a:r>
          </a:p>
          <a:p>
            <a:r>
              <a:rPr lang="en-US" dirty="0" smtClean="0"/>
              <a:t>Requirement: The array needs to be initialized so the testing can occur. But what should we initialize it to? That depends on the data. If the values are always going to positive then perhaps a negative value such as -1 will suffice. </a:t>
            </a:r>
          </a:p>
          <a:p>
            <a:endParaRPr lang="en-US" dirty="0"/>
          </a:p>
        </p:txBody>
      </p:sp>
    </p:spTree>
    <p:extLst>
      <p:ext uri="{BB962C8B-B14F-4D97-AF65-F5344CB8AC3E}">
        <p14:creationId xmlns:p14="http://schemas.microsoft.com/office/powerpoint/2010/main" val="1972051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table Class</a:t>
            </a:r>
            <a:endParaRPr lang="en-US" dirty="0"/>
          </a:p>
        </p:txBody>
      </p:sp>
      <p:sp>
        <p:nvSpPr>
          <p:cNvPr id="3" name="Content Placeholder 2"/>
          <p:cNvSpPr>
            <a:spLocks noGrp="1"/>
          </p:cNvSpPr>
          <p:nvPr>
            <p:ph idx="1"/>
          </p:nvPr>
        </p:nvSpPr>
        <p:spPr/>
        <p:txBody>
          <a:bodyPr/>
          <a:lstStyle/>
          <a:p>
            <a:r>
              <a:rPr lang="en-US" dirty="0" smtClean="0"/>
              <a:t>A container of records with operations for inserting, deleting, and locating records.</a:t>
            </a:r>
          </a:p>
          <a:p>
            <a:r>
              <a:rPr lang="en-US" dirty="0" smtClean="0"/>
              <a:t>Difference with bag: each table operation is controlled by a single key field of the record rather than the entire item value</a:t>
            </a:r>
          </a:p>
          <a:p>
            <a:r>
              <a:rPr lang="en-US" dirty="0" smtClean="0"/>
              <a:t>A </a:t>
            </a:r>
            <a:r>
              <a:rPr lang="en-US" dirty="0"/>
              <a:t>template class that depends on the datatype of the records being </a:t>
            </a:r>
            <a:r>
              <a:rPr lang="en-US" dirty="0" smtClean="0"/>
              <a:t>stored</a:t>
            </a:r>
          </a:p>
          <a:p>
            <a:r>
              <a:rPr lang="en-US" dirty="0" smtClean="0"/>
              <a:t>If a hash function is used to implement the table, then the table is called a hash table.</a:t>
            </a:r>
            <a:endParaRPr lang="en-US" dirty="0"/>
          </a:p>
          <a:p>
            <a:endParaRPr lang="en-US" dirty="0"/>
          </a:p>
        </p:txBody>
      </p:sp>
    </p:spTree>
    <p:extLst>
      <p:ext uri="{BB962C8B-B14F-4D97-AF65-F5344CB8AC3E}">
        <p14:creationId xmlns:p14="http://schemas.microsoft.com/office/powerpoint/2010/main" val="30896638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Member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Constructor: The default constructor creates a table with a capacity of 811 records.</a:t>
            </a:r>
          </a:p>
          <a:p>
            <a:pPr marL="0" indent="0">
              <a:buNone/>
            </a:pPr>
            <a:r>
              <a:rPr lang="en-US" dirty="0" smtClean="0"/>
              <a:t>	Example: table&lt;tractor&gt; </a:t>
            </a:r>
            <a:r>
              <a:rPr lang="en-US" dirty="0" err="1" smtClean="0"/>
              <a:t>deere</a:t>
            </a:r>
            <a:r>
              <a:rPr lang="en-US" dirty="0" smtClean="0"/>
              <a:t>;</a:t>
            </a:r>
            <a:endParaRPr lang="en-US" dirty="0"/>
          </a:p>
          <a:p>
            <a:r>
              <a:rPr lang="en-US" dirty="0" smtClean="0"/>
              <a:t>void insert(</a:t>
            </a:r>
            <a:r>
              <a:rPr lang="en-US" dirty="0" err="1" smtClean="0"/>
              <a:t>const</a:t>
            </a:r>
            <a:r>
              <a:rPr lang="en-US" dirty="0" smtClean="0"/>
              <a:t> </a:t>
            </a:r>
            <a:r>
              <a:rPr lang="en-US" dirty="0" err="1" smtClean="0"/>
              <a:t>RecordType</a:t>
            </a:r>
            <a:r>
              <a:rPr lang="en-US" dirty="0" smtClean="0"/>
              <a:t>&amp; entry); //</a:t>
            </a:r>
            <a:r>
              <a:rPr lang="en-US" sz="1800" dirty="0" smtClean="0"/>
              <a:t>If key already exists, the record is overwritten</a:t>
            </a:r>
            <a:endParaRPr lang="en-US" dirty="0" smtClean="0"/>
          </a:p>
          <a:p>
            <a:r>
              <a:rPr lang="en-US" dirty="0" smtClean="0"/>
              <a:t>bool </a:t>
            </a:r>
            <a:r>
              <a:rPr lang="en-US" dirty="0" err="1" smtClean="0"/>
              <a:t>is_present</a:t>
            </a:r>
            <a:r>
              <a:rPr lang="en-US" dirty="0" smtClean="0"/>
              <a:t>(</a:t>
            </a:r>
            <a:r>
              <a:rPr lang="en-US" dirty="0" err="1" smtClean="0"/>
              <a:t>int</a:t>
            </a:r>
            <a:r>
              <a:rPr lang="en-US" dirty="0" smtClean="0"/>
              <a:t> key) </a:t>
            </a:r>
            <a:r>
              <a:rPr lang="en-US" dirty="0" err="1" smtClean="0"/>
              <a:t>const</a:t>
            </a:r>
            <a:r>
              <a:rPr lang="en-US" dirty="0" smtClean="0"/>
              <a:t>;</a:t>
            </a:r>
          </a:p>
          <a:p>
            <a:r>
              <a:rPr lang="en-US" dirty="0" smtClean="0"/>
              <a:t>void find(</a:t>
            </a:r>
            <a:r>
              <a:rPr lang="en-US" dirty="0" err="1" smtClean="0"/>
              <a:t>int</a:t>
            </a:r>
            <a:r>
              <a:rPr lang="en-US" dirty="0" smtClean="0"/>
              <a:t> key, bool&amp; found, </a:t>
            </a:r>
            <a:r>
              <a:rPr lang="en-US" dirty="0" err="1" smtClean="0"/>
              <a:t>RecordType</a:t>
            </a:r>
            <a:r>
              <a:rPr lang="en-US" dirty="0" smtClean="0"/>
              <a:t>&amp; result) </a:t>
            </a:r>
            <a:r>
              <a:rPr lang="en-US" dirty="0" err="1" smtClean="0"/>
              <a:t>const</a:t>
            </a:r>
            <a:r>
              <a:rPr lang="en-US" dirty="0" smtClean="0"/>
              <a:t>;</a:t>
            </a:r>
          </a:p>
          <a:p>
            <a:r>
              <a:rPr lang="en-US" dirty="0" smtClean="0"/>
              <a:t>void remove(</a:t>
            </a:r>
            <a:r>
              <a:rPr lang="en-US" dirty="0" err="1" smtClean="0"/>
              <a:t>int</a:t>
            </a:r>
            <a:r>
              <a:rPr lang="en-US" dirty="0" smtClean="0"/>
              <a:t> key);</a:t>
            </a:r>
            <a:endParaRPr lang="en-US" dirty="0"/>
          </a:p>
        </p:txBody>
      </p:sp>
    </p:spTree>
    <p:extLst>
      <p:ext uri="{BB962C8B-B14F-4D97-AF65-F5344CB8AC3E}">
        <p14:creationId xmlns:p14="http://schemas.microsoft.com/office/powerpoint/2010/main" val="792809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Invariant for the Table Class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number of records in the table is in the member variable: used</a:t>
            </a:r>
          </a:p>
          <a:p>
            <a:pPr marL="457200" indent="-457200">
              <a:buFont typeface="+mj-lt"/>
              <a:buAutoNum type="arabicPeriod"/>
            </a:pPr>
            <a:r>
              <a:rPr lang="en-US" dirty="0" smtClean="0"/>
              <a:t>The actual records of the table are stored in an array ‘data’, with a maximum of CAPACITY entries. Each used spot in the array has a non-negative key. An unused record in the array has its key </a:t>
            </a:r>
            <a:r>
              <a:rPr lang="en-US" smtClean="0"/>
              <a:t>field set to </a:t>
            </a:r>
            <a:r>
              <a:rPr lang="en-US" dirty="0" smtClean="0"/>
              <a:t>the constant NEVER_USED (if it has never been used – defined as -1) or the constant PREVIOUSLY_USED (if it once was used but is now vacant – defined as -2). This will increase efficiency as we will see in the implementation of the find function.</a:t>
            </a:r>
            <a:endParaRPr lang="en-US" dirty="0"/>
          </a:p>
        </p:txBody>
      </p:sp>
    </p:spTree>
    <p:extLst>
      <p:ext uri="{BB962C8B-B14F-4D97-AF65-F5344CB8AC3E}">
        <p14:creationId xmlns:p14="http://schemas.microsoft.com/office/powerpoint/2010/main" val="4010045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 Functions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size_t</a:t>
            </a:r>
            <a:r>
              <a:rPr lang="en-US" dirty="0" smtClean="0"/>
              <a:t> hash(</a:t>
            </a:r>
            <a:r>
              <a:rPr lang="en-US" dirty="0" err="1" smtClean="0"/>
              <a:t>int</a:t>
            </a:r>
            <a:r>
              <a:rPr lang="en-US" dirty="0" smtClean="0"/>
              <a:t> key) </a:t>
            </a:r>
            <a:r>
              <a:rPr lang="en-US" dirty="0" err="1" smtClean="0"/>
              <a:t>const</a:t>
            </a:r>
            <a:r>
              <a:rPr lang="en-US" dirty="0" smtClean="0"/>
              <a:t>; //Hashes the key to the array index.</a:t>
            </a:r>
          </a:p>
          <a:p>
            <a:pPr marL="0" indent="0">
              <a:buNone/>
            </a:pPr>
            <a:r>
              <a:rPr lang="en-US" dirty="0" err="1"/>
              <a:t>s</a:t>
            </a:r>
            <a:r>
              <a:rPr lang="en-US" dirty="0" err="1" smtClean="0"/>
              <a:t>ize_t</a:t>
            </a:r>
            <a:r>
              <a:rPr lang="en-US" dirty="0" smtClean="0"/>
              <a:t> </a:t>
            </a:r>
            <a:r>
              <a:rPr lang="en-US" dirty="0" err="1" smtClean="0"/>
              <a:t>next_index</a:t>
            </a:r>
            <a:r>
              <a:rPr lang="en-US" dirty="0" smtClean="0"/>
              <a:t>(</a:t>
            </a:r>
            <a:r>
              <a:rPr lang="en-US" dirty="0" err="1" smtClean="0"/>
              <a:t>size_t</a:t>
            </a:r>
            <a:r>
              <a:rPr lang="en-US" dirty="0" smtClean="0"/>
              <a:t> index) </a:t>
            </a:r>
            <a:r>
              <a:rPr lang="en-US" dirty="0" err="1" smtClean="0"/>
              <a:t>const</a:t>
            </a:r>
            <a:r>
              <a:rPr lang="en-US" dirty="0" smtClean="0"/>
              <a:t>; //Used to step through the array’s 												    indices with wraparound</a:t>
            </a:r>
          </a:p>
          <a:p>
            <a:pPr marL="0" indent="0">
              <a:buNone/>
            </a:pPr>
            <a:r>
              <a:rPr lang="en-US" dirty="0" smtClean="0"/>
              <a:t>void </a:t>
            </a:r>
            <a:r>
              <a:rPr lang="en-US" dirty="0" err="1" smtClean="0"/>
              <a:t>find_index</a:t>
            </a:r>
            <a:r>
              <a:rPr lang="en-US" dirty="0" smtClean="0"/>
              <a:t>(</a:t>
            </a:r>
            <a:r>
              <a:rPr lang="en-US" dirty="0" err="1" smtClean="0"/>
              <a:t>int</a:t>
            </a:r>
            <a:r>
              <a:rPr lang="en-US" dirty="0" smtClean="0"/>
              <a:t> key, bool&amp; found, </a:t>
            </a:r>
            <a:r>
              <a:rPr lang="en-US" dirty="0" err="1" smtClean="0"/>
              <a:t>size_t</a:t>
            </a:r>
            <a:r>
              <a:rPr lang="en-US" dirty="0" smtClean="0"/>
              <a:t>&amp; index) </a:t>
            </a:r>
            <a:r>
              <a:rPr lang="en-US" dirty="0" err="1" smtClean="0"/>
              <a:t>const</a:t>
            </a:r>
            <a:r>
              <a:rPr lang="en-US" dirty="0" smtClean="0"/>
              <a:t>;</a:t>
            </a:r>
          </a:p>
          <a:p>
            <a:pPr marL="0" indent="0">
              <a:buNone/>
            </a:pPr>
            <a:r>
              <a:rPr lang="en-US" dirty="0" smtClean="0"/>
              <a:t>// intended to find the array index of a record with a particular key.</a:t>
            </a:r>
          </a:p>
          <a:p>
            <a:pPr marL="0" indent="0">
              <a:buNone/>
            </a:pPr>
            <a:r>
              <a:rPr lang="en-US" dirty="0"/>
              <a:t>b</a:t>
            </a:r>
            <a:r>
              <a:rPr lang="en-US" dirty="0" smtClean="0"/>
              <a:t>ool </a:t>
            </a:r>
            <a:r>
              <a:rPr lang="en-US" dirty="0" err="1" smtClean="0"/>
              <a:t>never_used</a:t>
            </a:r>
            <a:r>
              <a:rPr lang="en-US" dirty="0" smtClean="0"/>
              <a:t>(</a:t>
            </a:r>
            <a:r>
              <a:rPr lang="en-US" dirty="0" err="1" smtClean="0"/>
              <a:t>size_t</a:t>
            </a:r>
            <a:r>
              <a:rPr lang="en-US" dirty="0" smtClean="0"/>
              <a:t> index) </a:t>
            </a:r>
            <a:r>
              <a:rPr lang="en-US" dirty="0" err="1" smtClean="0"/>
              <a:t>const</a:t>
            </a:r>
            <a:r>
              <a:rPr lang="en-US" dirty="0" smtClean="0"/>
              <a:t>; </a:t>
            </a:r>
          </a:p>
          <a:p>
            <a:pPr marL="0" indent="0">
              <a:buNone/>
            </a:pPr>
            <a:r>
              <a:rPr lang="en-US" dirty="0" smtClean="0"/>
              <a:t>bool </a:t>
            </a:r>
            <a:r>
              <a:rPr lang="en-US" dirty="0" err="1" smtClean="0"/>
              <a:t>is_vacant</a:t>
            </a:r>
            <a:r>
              <a:rPr lang="en-US" dirty="0" smtClean="0"/>
              <a:t>(</a:t>
            </a:r>
            <a:r>
              <a:rPr lang="en-US" dirty="0" err="1" smtClean="0"/>
              <a:t>size_t</a:t>
            </a:r>
            <a:r>
              <a:rPr lang="en-US" dirty="0" smtClean="0"/>
              <a:t> index) </a:t>
            </a:r>
            <a:r>
              <a:rPr lang="en-US" dirty="0" err="1" smtClean="0"/>
              <a:t>const</a:t>
            </a:r>
            <a:r>
              <a:rPr lang="en-US" dirty="0" smtClean="0"/>
              <a:t>;</a:t>
            </a:r>
            <a:endParaRPr lang="en-US" dirty="0"/>
          </a:p>
        </p:txBody>
      </p:sp>
    </p:spTree>
    <p:extLst>
      <p:ext uri="{BB962C8B-B14F-4D97-AF65-F5344CB8AC3E}">
        <p14:creationId xmlns:p14="http://schemas.microsoft.com/office/powerpoint/2010/main" val="1122231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all the </a:t>
            </a:r>
            <a:r>
              <a:rPr lang="en-US" dirty="0" err="1" smtClean="0"/>
              <a:t>size_t</a:t>
            </a:r>
            <a:r>
              <a:rPr lang="en-US" dirty="0" smtClean="0"/>
              <a:t>?</a:t>
            </a:r>
            <a:endParaRPr lang="en-US" dirty="0"/>
          </a:p>
        </p:txBody>
      </p:sp>
      <p:sp>
        <p:nvSpPr>
          <p:cNvPr id="3" name="Content Placeholder 2"/>
          <p:cNvSpPr>
            <a:spLocks noGrp="1"/>
          </p:cNvSpPr>
          <p:nvPr>
            <p:ph idx="1"/>
          </p:nvPr>
        </p:nvSpPr>
        <p:spPr/>
        <p:txBody>
          <a:bodyPr/>
          <a:lstStyle/>
          <a:p>
            <a:r>
              <a:rPr lang="en-US" dirty="0" smtClean="0"/>
              <a:t>Because doing so helps us easily identify the purpose of various values. They are intended to be used as array indexes and not mere integers. </a:t>
            </a:r>
            <a:endParaRPr lang="en-US" dirty="0"/>
          </a:p>
        </p:txBody>
      </p:sp>
    </p:spTree>
    <p:extLst>
      <p:ext uri="{BB962C8B-B14F-4D97-AF65-F5344CB8AC3E}">
        <p14:creationId xmlns:p14="http://schemas.microsoft.com/office/powerpoint/2010/main" val="415138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Search</a:t>
            </a:r>
            <a:endParaRPr lang="en-US" dirty="0"/>
          </a:p>
        </p:txBody>
      </p:sp>
      <p:sp>
        <p:nvSpPr>
          <p:cNvPr id="3" name="Content Placeholder 2"/>
          <p:cNvSpPr>
            <a:spLocks noGrp="1"/>
          </p:cNvSpPr>
          <p:nvPr>
            <p:ph idx="1"/>
          </p:nvPr>
        </p:nvSpPr>
        <p:spPr/>
        <p:txBody>
          <a:bodyPr/>
          <a:lstStyle/>
          <a:p>
            <a:r>
              <a:rPr lang="en-US" dirty="0" smtClean="0"/>
              <a:t>Steps through part (or all) of an array one item at a time looking for a desired item.</a:t>
            </a:r>
          </a:p>
          <a:p>
            <a:r>
              <a:rPr lang="en-US" dirty="0" smtClean="0"/>
              <a:t>Ends when either:</a:t>
            </a:r>
          </a:p>
          <a:p>
            <a:pPr lvl="1"/>
            <a:r>
              <a:rPr lang="en-US" dirty="0" smtClean="0"/>
              <a:t>The item has been found</a:t>
            </a:r>
          </a:p>
          <a:p>
            <a:pPr lvl="1"/>
            <a:r>
              <a:rPr lang="en-US" dirty="0" smtClean="0"/>
              <a:t>Every item has been examined without success</a:t>
            </a:r>
          </a:p>
          <a:p>
            <a:r>
              <a:rPr lang="en-US" dirty="0" smtClean="0"/>
              <a:t>Not efficient but easy to implement</a:t>
            </a:r>
          </a:p>
          <a:p>
            <a:pPr lvl="1"/>
            <a:r>
              <a:rPr lang="en-US" dirty="0" smtClean="0"/>
              <a:t>Sometimes that’s all we need</a:t>
            </a:r>
            <a:endParaRPr lang="en-US" dirty="0"/>
          </a:p>
        </p:txBody>
      </p:sp>
    </p:spTree>
    <p:extLst>
      <p:ext uri="{BB962C8B-B14F-4D97-AF65-F5344CB8AC3E}">
        <p14:creationId xmlns:p14="http://schemas.microsoft.com/office/powerpoint/2010/main" val="1246154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Class Implementation</a:t>
            </a:r>
            <a:endParaRPr lang="en-US" dirty="0"/>
          </a:p>
        </p:txBody>
      </p:sp>
      <p:sp>
        <p:nvSpPr>
          <p:cNvPr id="3" name="Content Placeholder 2"/>
          <p:cNvSpPr>
            <a:spLocks noGrp="1"/>
          </p:cNvSpPr>
          <p:nvPr>
            <p:ph idx="1"/>
          </p:nvPr>
        </p:nvSpPr>
        <p:spPr/>
        <p:txBody>
          <a:bodyPr/>
          <a:lstStyle/>
          <a:p>
            <a:r>
              <a:rPr lang="en-US" dirty="0" smtClean="0"/>
              <a:t>See table1.h and table1.template</a:t>
            </a:r>
            <a:endParaRPr lang="en-US" dirty="0"/>
          </a:p>
        </p:txBody>
      </p:sp>
    </p:spTree>
    <p:extLst>
      <p:ext uri="{BB962C8B-B14F-4D97-AF65-F5344CB8AC3E}">
        <p14:creationId xmlns:p14="http://schemas.microsoft.com/office/powerpoint/2010/main" val="1882471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Choosing a Has Function to Reduce Collisions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Division Hash Function </a:t>
            </a:r>
          </a:p>
          <a:p>
            <a:pPr lvl="1"/>
            <a:r>
              <a:rPr lang="en-US" dirty="0" smtClean="0"/>
              <a:t>Most common </a:t>
            </a:r>
          </a:p>
          <a:p>
            <a:pPr lvl="1"/>
            <a:r>
              <a:rPr lang="en-US" dirty="0" smtClean="0"/>
              <a:t>Uses mod -- Example: key % CAPACITY</a:t>
            </a:r>
          </a:p>
          <a:p>
            <a:pPr lvl="1"/>
            <a:r>
              <a:rPr lang="en-US" dirty="0" smtClean="0"/>
              <a:t>A good choice is a table size that is a prime number of the form 4K+3 -- Example: 811 (4 * 202 + 3)</a:t>
            </a:r>
          </a:p>
          <a:p>
            <a:r>
              <a:rPr lang="en-US" dirty="0" err="1" smtClean="0"/>
              <a:t>Midsquare</a:t>
            </a:r>
            <a:r>
              <a:rPr lang="en-US" dirty="0" smtClean="0"/>
              <a:t> Hash Function </a:t>
            </a:r>
          </a:p>
          <a:p>
            <a:pPr lvl="1"/>
            <a:r>
              <a:rPr lang="en-US" dirty="0" smtClean="0"/>
              <a:t>The key is multiplied by itself. The hash function returns some middle digits of the result.</a:t>
            </a:r>
          </a:p>
          <a:p>
            <a:r>
              <a:rPr lang="en-US" dirty="0" smtClean="0"/>
              <a:t>Multiplicative Hash Function</a:t>
            </a:r>
          </a:p>
          <a:p>
            <a:pPr lvl="1"/>
            <a:r>
              <a:rPr lang="en-US" dirty="0" smtClean="0"/>
              <a:t>The key is multiplied by a constant less than one. The hash function returns the first few digits of a fractional part of the result.</a:t>
            </a:r>
            <a:endParaRPr lang="en-US" dirty="0"/>
          </a:p>
        </p:txBody>
      </p:sp>
    </p:spTree>
    <p:extLst>
      <p:ext uri="{BB962C8B-B14F-4D97-AF65-F5344CB8AC3E}">
        <p14:creationId xmlns:p14="http://schemas.microsoft.com/office/powerpoint/2010/main" val="522283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Clustering</a:t>
            </a:r>
            <a:endParaRPr lang="en-US" dirty="0"/>
          </a:p>
        </p:txBody>
      </p:sp>
      <p:sp>
        <p:nvSpPr>
          <p:cNvPr id="3" name="Content Placeholder 2"/>
          <p:cNvSpPr>
            <a:spLocks noGrp="1"/>
          </p:cNvSpPr>
          <p:nvPr>
            <p:ph idx="1"/>
          </p:nvPr>
        </p:nvSpPr>
        <p:spPr/>
        <p:txBody>
          <a:bodyPr/>
          <a:lstStyle/>
          <a:p>
            <a:r>
              <a:rPr lang="en-US" dirty="0" smtClean="0"/>
              <a:t>Given Open Address Hashing’s linier probing, when several different keys are hashed to the same array location the result is a small cluster of elements one after another with gaps of empty array locations in between.</a:t>
            </a:r>
          </a:p>
          <a:p>
            <a:r>
              <a:rPr lang="en-US" dirty="0" smtClean="0"/>
              <a:t>As the array reaches its capacity the clusters tend to merge into larger and larger clusters.</a:t>
            </a:r>
          </a:p>
          <a:p>
            <a:r>
              <a:rPr lang="en-US" dirty="0" smtClean="0"/>
              <a:t>If the key values happen to be consecutive numbers then a “division hash function” makes clustering even worse.</a:t>
            </a:r>
          </a:p>
          <a:p>
            <a:endParaRPr lang="en-US" dirty="0"/>
          </a:p>
        </p:txBody>
      </p:sp>
    </p:spTree>
    <p:extLst>
      <p:ext uri="{BB962C8B-B14F-4D97-AF65-F5344CB8AC3E}">
        <p14:creationId xmlns:p14="http://schemas.microsoft.com/office/powerpoint/2010/main" val="3581141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Clustering a Problem?</a:t>
            </a:r>
            <a:endParaRPr lang="en-US" dirty="0"/>
          </a:p>
        </p:txBody>
      </p:sp>
      <p:sp>
        <p:nvSpPr>
          <p:cNvPr id="3" name="Content Placeholder 2"/>
          <p:cNvSpPr>
            <a:spLocks noGrp="1"/>
          </p:cNvSpPr>
          <p:nvPr>
            <p:ph idx="1"/>
          </p:nvPr>
        </p:nvSpPr>
        <p:spPr/>
        <p:txBody>
          <a:bodyPr/>
          <a:lstStyle/>
          <a:p>
            <a:r>
              <a:rPr lang="en-US" dirty="0" smtClean="0"/>
              <a:t>As clustering gets worse, insertions longer because the insert function must step all the way through a cluster to find a vacant location.</a:t>
            </a:r>
          </a:p>
          <a:p>
            <a:r>
              <a:rPr lang="en-US" dirty="0" smtClean="0"/>
              <a:t>Hence, elements are inserted farther and farther from their correct hashed index and searches require more time.</a:t>
            </a:r>
          </a:p>
          <a:p>
            <a:r>
              <a:rPr lang="en-US" dirty="0" smtClean="0"/>
              <a:t>The most Common technique to avoid clustering is </a:t>
            </a:r>
            <a:r>
              <a:rPr lang="en-US" b="1" dirty="0" smtClean="0"/>
              <a:t>double hashing</a:t>
            </a:r>
            <a:r>
              <a:rPr lang="en-US" dirty="0" smtClean="0"/>
              <a:t>.</a:t>
            </a:r>
            <a:endParaRPr lang="en-US" dirty="0"/>
          </a:p>
        </p:txBody>
      </p:sp>
    </p:spTree>
    <p:extLst>
      <p:ext uri="{BB962C8B-B14F-4D97-AF65-F5344CB8AC3E}">
        <p14:creationId xmlns:p14="http://schemas.microsoft.com/office/powerpoint/2010/main" val="889252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normAutofit fontScale="92500"/>
          </a:bodyPr>
          <a:lstStyle/>
          <a:p>
            <a:r>
              <a:rPr lang="en-US" dirty="0" smtClean="0"/>
              <a:t>Uses 2 hashing functions. </a:t>
            </a:r>
          </a:p>
          <a:p>
            <a:pPr lvl="1"/>
            <a:r>
              <a:rPr lang="en-US" dirty="0" smtClean="0"/>
              <a:t>One to hash the key value to an array index  -- hash1()</a:t>
            </a:r>
          </a:p>
          <a:p>
            <a:pPr lvl="1"/>
            <a:r>
              <a:rPr lang="en-US" dirty="0" smtClean="0"/>
              <a:t>A second one to determine how we move through an array to resolve a collision. – hash2()</a:t>
            </a:r>
          </a:p>
          <a:p>
            <a:r>
              <a:rPr lang="en-US" dirty="0" smtClean="0"/>
              <a:t>So if hash1(key) results in a collision then we use hash2(key) to determine how far forward to move through the array n looking for a vacant spot.</a:t>
            </a:r>
          </a:p>
          <a:p>
            <a:r>
              <a:rPr lang="en-US" dirty="0" smtClean="0"/>
              <a:t>Example: Suppose hash1(key) is 330 which results in a collision. We use hash2(key) and suppose we get 7. We then attempt to insert the record in location 330 + 7 = 337 of the array. If 337 is yet another collision then we use 337 + 7 = 344, etc.</a:t>
            </a:r>
            <a:endParaRPr lang="en-US" dirty="0"/>
          </a:p>
        </p:txBody>
      </p:sp>
    </p:spTree>
    <p:extLst>
      <p:ext uri="{BB962C8B-B14F-4D97-AF65-F5344CB8AC3E}">
        <p14:creationId xmlns:p14="http://schemas.microsoft.com/office/powerpoint/2010/main" val="173604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considerations: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We need to be carful and not cause an “index out of bounds” error by making sure the index is between 0 and capacity-1. We can use the mod operator to handle this:</a:t>
            </a:r>
          </a:p>
          <a:p>
            <a:pPr marL="457200" lvl="1" indent="0">
              <a:buNone/>
            </a:pPr>
            <a:r>
              <a:rPr lang="en-US" dirty="0" smtClean="0"/>
              <a:t>(</a:t>
            </a:r>
            <a:r>
              <a:rPr lang="en-US" dirty="0" err="1" smtClean="0"/>
              <a:t>i</a:t>
            </a:r>
            <a:r>
              <a:rPr lang="en-US" dirty="0" smtClean="0"/>
              <a:t> + has2(key)) % CAPACITY</a:t>
            </a:r>
          </a:p>
          <a:p>
            <a:pPr marL="457200" indent="-457200">
              <a:buFont typeface="+mj-lt"/>
              <a:buAutoNum type="arabicPeriod"/>
            </a:pPr>
            <a:r>
              <a:rPr lang="en-US" dirty="0" smtClean="0"/>
              <a:t>As we step through the array we must ensure that every array position is examined. One way to avid this is to ensure that the array’s capacity is relatively prime with respect to the value returned by hash2(key)</a:t>
            </a:r>
          </a:p>
          <a:p>
            <a:pPr marL="457200" indent="-457200">
              <a:buFont typeface="+mj-lt"/>
              <a:buAutoNum type="arabicPeriod"/>
            </a:pPr>
            <a:endParaRPr lang="en-US" dirty="0" smtClean="0"/>
          </a:p>
        </p:txBody>
      </p:sp>
    </p:spTree>
    <p:extLst>
      <p:ext uri="{BB962C8B-B14F-4D97-AF65-F5344CB8AC3E}">
        <p14:creationId xmlns:p14="http://schemas.microsoft.com/office/powerpoint/2010/main" val="890539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accomplish #2?</a:t>
            </a:r>
            <a:endParaRPr lang="en-US" dirty="0"/>
          </a:p>
        </p:txBody>
      </p:sp>
      <p:sp>
        <p:nvSpPr>
          <p:cNvPr id="3" name="Content Placeholder 2"/>
          <p:cNvSpPr>
            <a:spLocks noGrp="1"/>
          </p:cNvSpPr>
          <p:nvPr>
            <p:ph idx="1"/>
          </p:nvPr>
        </p:nvSpPr>
        <p:spPr/>
        <p:txBody>
          <a:bodyPr/>
          <a:lstStyle/>
          <a:p>
            <a:r>
              <a:rPr lang="en-US" dirty="0" smtClean="0"/>
              <a:t>Choose CAPACITY as a prime number, and have hash2 return values in the range 1 through CAPACITY -1.</a:t>
            </a:r>
          </a:p>
          <a:p>
            <a:r>
              <a:rPr lang="en-US" dirty="0" smtClean="0"/>
              <a:t>Computer Scientist Donald Knuth suggested:</a:t>
            </a:r>
          </a:p>
          <a:p>
            <a:pPr marL="457200" indent="-457200">
              <a:buFont typeface="+mj-lt"/>
              <a:buAutoNum type="arabicPeriod"/>
            </a:pPr>
            <a:r>
              <a:rPr lang="en-US" dirty="0" smtClean="0"/>
              <a:t>CAPACITY and CAPACITY – 2 are twin primes (Example: 811 and 809)</a:t>
            </a:r>
          </a:p>
          <a:p>
            <a:pPr marL="457200" indent="-457200">
              <a:buFont typeface="+mj-lt"/>
              <a:buAutoNum type="arabicPeriod"/>
            </a:pPr>
            <a:r>
              <a:rPr lang="en-US" dirty="0"/>
              <a:t>h</a:t>
            </a:r>
            <a:r>
              <a:rPr lang="en-US" dirty="0" smtClean="0"/>
              <a:t>ash1(key) = key % CAPACITY</a:t>
            </a:r>
          </a:p>
          <a:p>
            <a:pPr marL="457200" indent="-457200">
              <a:buFont typeface="+mj-lt"/>
              <a:buAutoNum type="arabicPeriod"/>
            </a:pPr>
            <a:r>
              <a:rPr lang="en-US" dirty="0" smtClean="0"/>
              <a:t>hash2(key) = 1 + (key % (CAPACITY – 2)) //This will never return a value above CAPACITY – 2 (So &lt; CAPACITY – 1 has been achieved) </a:t>
            </a:r>
            <a:endParaRPr lang="en-US" dirty="0"/>
          </a:p>
        </p:txBody>
      </p:sp>
    </p:spTree>
    <p:extLst>
      <p:ext uri="{BB962C8B-B14F-4D97-AF65-F5344CB8AC3E}">
        <p14:creationId xmlns:p14="http://schemas.microsoft.com/office/powerpoint/2010/main" val="3318291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add this to our table class?</a:t>
            </a:r>
            <a:endParaRPr lang="en-US" dirty="0"/>
          </a:p>
        </p:txBody>
      </p:sp>
      <p:sp>
        <p:nvSpPr>
          <p:cNvPr id="3" name="Content Placeholder 2"/>
          <p:cNvSpPr>
            <a:spLocks noGrp="1"/>
          </p:cNvSpPr>
          <p:nvPr>
            <p:ph idx="1"/>
          </p:nvPr>
        </p:nvSpPr>
        <p:spPr/>
        <p:txBody>
          <a:bodyPr/>
          <a:lstStyle/>
          <a:p>
            <a:r>
              <a:rPr lang="en-US" dirty="0" smtClean="0"/>
              <a:t>Crate a hash2(key) function</a:t>
            </a:r>
          </a:p>
          <a:p>
            <a:r>
              <a:rPr lang="en-US" dirty="0" smtClean="0"/>
              <a:t>Change </a:t>
            </a:r>
            <a:r>
              <a:rPr lang="en-US" dirty="0" err="1" smtClean="0"/>
              <a:t>next_index</a:t>
            </a:r>
            <a:r>
              <a:rPr lang="en-US" dirty="0" smtClean="0"/>
              <a:t> to return: (</a:t>
            </a:r>
            <a:r>
              <a:rPr lang="en-US" dirty="0" err="1" smtClean="0"/>
              <a:t>i</a:t>
            </a:r>
            <a:r>
              <a:rPr lang="en-US" dirty="0" smtClean="0"/>
              <a:t> + hash2(key)) % CAPACITY</a:t>
            </a:r>
            <a:endParaRPr lang="en-US" dirty="0"/>
          </a:p>
        </p:txBody>
      </p:sp>
    </p:spTree>
    <p:extLst>
      <p:ext uri="{BB962C8B-B14F-4D97-AF65-F5344CB8AC3E}">
        <p14:creationId xmlns:p14="http://schemas.microsoft.com/office/powerpoint/2010/main" val="2058615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Hashing (or Chaining)</a:t>
            </a:r>
            <a:endParaRPr lang="en-US" dirty="0"/>
          </a:p>
        </p:txBody>
      </p:sp>
      <p:sp>
        <p:nvSpPr>
          <p:cNvPr id="3" name="Content Placeholder 2"/>
          <p:cNvSpPr>
            <a:spLocks noGrp="1"/>
          </p:cNvSpPr>
          <p:nvPr>
            <p:ph idx="1"/>
          </p:nvPr>
        </p:nvSpPr>
        <p:spPr/>
        <p:txBody>
          <a:bodyPr>
            <a:normAutofit fontScale="92500"/>
          </a:bodyPr>
          <a:lstStyle/>
          <a:p>
            <a:r>
              <a:rPr lang="en-US" dirty="0" smtClean="0"/>
              <a:t>Each component of the hash table’s array can hold more than one entry</a:t>
            </a:r>
          </a:p>
          <a:p>
            <a:r>
              <a:rPr lang="en-US" dirty="0" smtClean="0"/>
              <a:t>Hence, if a collision occurs we simply place the new entry in its proper array location along with other entries that happened to hash to the same array index</a:t>
            </a:r>
          </a:p>
          <a:p>
            <a:r>
              <a:rPr lang="en-US" dirty="0" smtClean="0"/>
              <a:t>How? Each array location houses a data structure rather than a single value.</a:t>
            </a:r>
          </a:p>
          <a:p>
            <a:r>
              <a:rPr lang="en-US" dirty="0" smtClean="0"/>
              <a:t>The most common is a linked list. In this case each array location houses a head pointer to the linked list of all the key-value pairs that hash to that index.</a:t>
            </a:r>
          </a:p>
          <a:p>
            <a:r>
              <a:rPr lang="en-US" dirty="0" smtClean="0"/>
              <a:t>See </a:t>
            </a:r>
            <a:r>
              <a:rPr lang="en-US" dirty="0"/>
              <a:t>t</a:t>
            </a:r>
            <a:r>
              <a:rPr lang="en-US" dirty="0" smtClean="0"/>
              <a:t>able2.h – implementation (table2.template) left for students.</a:t>
            </a:r>
            <a:endParaRPr lang="en-US" dirty="0"/>
          </a:p>
        </p:txBody>
      </p:sp>
    </p:spTree>
    <p:extLst>
      <p:ext uri="{BB962C8B-B14F-4D97-AF65-F5344CB8AC3E}">
        <p14:creationId xmlns:p14="http://schemas.microsoft.com/office/powerpoint/2010/main" val="1752637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Search - Analysis</a:t>
            </a:r>
            <a:endParaRPr lang="en-US" dirty="0"/>
          </a:p>
        </p:txBody>
      </p:sp>
      <p:sp>
        <p:nvSpPr>
          <p:cNvPr id="3" name="Content Placeholder 2"/>
          <p:cNvSpPr>
            <a:spLocks noGrp="1"/>
          </p:cNvSpPr>
          <p:nvPr>
            <p:ph idx="1"/>
          </p:nvPr>
        </p:nvSpPr>
        <p:spPr/>
        <p:txBody>
          <a:bodyPr/>
          <a:lstStyle/>
          <a:p>
            <a:r>
              <a:rPr lang="en-US" dirty="0" smtClean="0"/>
              <a:t>Reminder: </a:t>
            </a:r>
          </a:p>
          <a:p>
            <a:pPr lvl="1"/>
            <a:r>
              <a:rPr lang="en-US" dirty="0" smtClean="0"/>
              <a:t>We count the number of operations required by the algorithm rather than measuring the actual elapsed time.</a:t>
            </a:r>
          </a:p>
          <a:p>
            <a:pPr lvl="2"/>
            <a:r>
              <a:rPr lang="en-US" dirty="0" smtClean="0"/>
              <a:t>Example: array accesses</a:t>
            </a:r>
          </a:p>
          <a:p>
            <a:pPr lvl="1"/>
            <a:r>
              <a:rPr lang="en-US" dirty="0" smtClean="0"/>
              <a:t>We consider the worst-case (how many operations the algorithm performs on the worst possible input), average-case, and base-case </a:t>
            </a:r>
            <a:r>
              <a:rPr lang="en-US" dirty="0"/>
              <a:t>running </a:t>
            </a:r>
            <a:r>
              <a:rPr lang="en-US" dirty="0" smtClean="0"/>
              <a:t>times</a:t>
            </a:r>
            <a:endParaRPr lang="en-US" dirty="0"/>
          </a:p>
          <a:p>
            <a:pPr lvl="2"/>
            <a:r>
              <a:rPr lang="en-US" dirty="0" smtClean="0"/>
              <a:t>Example: For Serial Search the worst case occurs when the target is not present in the array </a:t>
            </a:r>
          </a:p>
        </p:txBody>
      </p:sp>
    </p:spTree>
    <p:extLst>
      <p:ext uri="{BB962C8B-B14F-4D97-AF65-F5344CB8AC3E}">
        <p14:creationId xmlns:p14="http://schemas.microsoft.com/office/powerpoint/2010/main" val="1563413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Search - Analysis</a:t>
            </a:r>
          </a:p>
        </p:txBody>
      </p:sp>
      <p:sp>
        <p:nvSpPr>
          <p:cNvPr id="3" name="Content Placeholder 2"/>
          <p:cNvSpPr>
            <a:spLocks noGrp="1"/>
          </p:cNvSpPr>
          <p:nvPr>
            <p:ph idx="1"/>
          </p:nvPr>
        </p:nvSpPr>
        <p:spPr/>
        <p:txBody>
          <a:bodyPr/>
          <a:lstStyle/>
          <a:p>
            <a:r>
              <a:rPr lang="en-US" dirty="0" smtClean="0"/>
              <a:t>For an array of n elements, </a:t>
            </a:r>
          </a:p>
          <a:p>
            <a:pPr lvl="1"/>
            <a:r>
              <a:rPr lang="en-US" dirty="0" smtClean="0"/>
              <a:t>the </a:t>
            </a:r>
            <a:r>
              <a:rPr lang="en-US" b="1" dirty="0" smtClean="0"/>
              <a:t>worst-case</a:t>
            </a:r>
            <a:r>
              <a:rPr lang="en-US" dirty="0" smtClean="0"/>
              <a:t> time for serial search requires n array accesses.</a:t>
            </a:r>
          </a:p>
          <a:p>
            <a:pPr lvl="1"/>
            <a:r>
              <a:rPr lang="en-US" dirty="0" smtClean="0"/>
              <a:t>the </a:t>
            </a:r>
            <a:r>
              <a:rPr lang="en-US" b="1" dirty="0" smtClean="0"/>
              <a:t>average-case </a:t>
            </a:r>
            <a:r>
              <a:rPr lang="en-US" dirty="0" smtClean="0"/>
              <a:t>time for serial search requires (1+2+…+n)/n = n(n+1)/2 array accesses </a:t>
            </a:r>
          </a:p>
          <a:p>
            <a:pPr lvl="1"/>
            <a:r>
              <a:rPr lang="en-US" dirty="0" smtClean="0"/>
              <a:t>the </a:t>
            </a:r>
            <a:r>
              <a:rPr lang="en-US" b="1" dirty="0" smtClean="0"/>
              <a:t>base-case </a:t>
            </a:r>
            <a:r>
              <a:rPr lang="en-US" dirty="0" smtClean="0"/>
              <a:t>time for serial search requires 1 array access</a:t>
            </a:r>
          </a:p>
          <a:p>
            <a:endParaRPr lang="en-US" dirty="0"/>
          </a:p>
        </p:txBody>
      </p:sp>
    </p:spTree>
    <p:extLst>
      <p:ext uri="{BB962C8B-B14F-4D97-AF65-F5344CB8AC3E}">
        <p14:creationId xmlns:p14="http://schemas.microsoft.com/office/powerpoint/2010/main" val="1162277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Utilizes a binary search tree data structure</a:t>
            </a:r>
          </a:p>
          <a:p>
            <a:r>
              <a:rPr lang="en-US" dirty="0" smtClean="0"/>
              <a:t>Can only be used if the data is sorted</a:t>
            </a:r>
          </a:p>
          <a:p>
            <a:r>
              <a:rPr lang="en-US" dirty="0" smtClean="0"/>
              <a:t>Can be used on any type of data</a:t>
            </a:r>
          </a:p>
          <a:p>
            <a:pPr lvl="1"/>
            <a:r>
              <a:rPr lang="en-US" dirty="0" smtClean="0"/>
              <a:t>Numbers</a:t>
            </a:r>
          </a:p>
          <a:p>
            <a:pPr lvl="1"/>
            <a:r>
              <a:rPr lang="en-US" dirty="0" smtClean="0"/>
              <a:t>Strings</a:t>
            </a:r>
          </a:p>
          <a:p>
            <a:pPr lvl="1"/>
            <a:r>
              <a:rPr lang="en-US" dirty="0" smtClean="0"/>
              <a:t>Objects</a:t>
            </a:r>
            <a:endParaRPr lang="en-US" dirty="0"/>
          </a:p>
        </p:txBody>
      </p:sp>
    </p:spTree>
    <p:extLst>
      <p:ext uri="{BB962C8B-B14F-4D97-AF65-F5344CB8AC3E}">
        <p14:creationId xmlns:p14="http://schemas.microsoft.com/office/powerpoint/2010/main" val="2165704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Function Prototype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Void search(</a:t>
            </a:r>
          </a:p>
          <a:p>
            <a:pPr marL="457200" lvl="1" indent="0">
              <a:buNone/>
            </a:pPr>
            <a:r>
              <a:rPr lang="en-US" dirty="0" err="1" smtClean="0"/>
              <a:t>const</a:t>
            </a:r>
            <a:r>
              <a:rPr lang="en-US" dirty="0" smtClean="0"/>
              <a:t> </a:t>
            </a:r>
            <a:r>
              <a:rPr lang="en-US" dirty="0" err="1" smtClean="0"/>
              <a:t>int</a:t>
            </a:r>
            <a:r>
              <a:rPr lang="en-US" dirty="0" smtClean="0"/>
              <a:t> a[ ],		//the array itself</a:t>
            </a:r>
          </a:p>
          <a:p>
            <a:pPr marL="457200" lvl="1" indent="0">
              <a:buNone/>
            </a:pPr>
            <a:r>
              <a:rPr lang="en-US" dirty="0" err="1"/>
              <a:t>s</a:t>
            </a:r>
            <a:r>
              <a:rPr lang="en-US" dirty="0" err="1" smtClean="0"/>
              <a:t>ize_t</a:t>
            </a:r>
            <a:r>
              <a:rPr lang="en-US" dirty="0" smtClean="0"/>
              <a:t> first,		//the starting index of the portion of the array we want to search</a:t>
            </a:r>
          </a:p>
          <a:p>
            <a:pPr marL="457200" lvl="1" indent="0">
              <a:buNone/>
            </a:pPr>
            <a:r>
              <a:rPr lang="en-US" dirty="0" err="1" smtClean="0"/>
              <a:t>size_t</a:t>
            </a:r>
            <a:r>
              <a:rPr lang="en-US" dirty="0" smtClean="0"/>
              <a:t> size,		//the number of elements to search</a:t>
            </a:r>
          </a:p>
          <a:p>
            <a:pPr marL="457200" lvl="1" indent="0">
              <a:buNone/>
            </a:pPr>
            <a:r>
              <a:rPr lang="en-US" dirty="0" err="1"/>
              <a:t>i</a:t>
            </a:r>
            <a:r>
              <a:rPr lang="en-US" dirty="0" err="1" smtClean="0"/>
              <a:t>nt</a:t>
            </a:r>
            <a:r>
              <a:rPr lang="en-US" dirty="0" smtClean="0"/>
              <a:t> target,			//the target we are looking for</a:t>
            </a:r>
          </a:p>
          <a:p>
            <a:pPr marL="457200" lvl="1" indent="0">
              <a:buNone/>
            </a:pPr>
            <a:r>
              <a:rPr lang="en-US" dirty="0"/>
              <a:t>b</a:t>
            </a:r>
            <a:r>
              <a:rPr lang="en-US" dirty="0" smtClean="0"/>
              <a:t>ool&amp; found,		//whether the target was found</a:t>
            </a:r>
          </a:p>
          <a:p>
            <a:pPr marL="457200" lvl="1" indent="0">
              <a:buNone/>
            </a:pPr>
            <a:r>
              <a:rPr lang="en-US" dirty="0" err="1"/>
              <a:t>s</a:t>
            </a:r>
            <a:r>
              <a:rPr lang="en-US" dirty="0" err="1" smtClean="0"/>
              <a:t>ize_t</a:t>
            </a:r>
            <a:r>
              <a:rPr lang="en-US" dirty="0" smtClean="0"/>
              <a:t>&amp; location	//the index where the target </a:t>
            </a:r>
            <a:r>
              <a:rPr lang="en-US" dirty="0" err="1" smtClean="0"/>
              <a:t>occures</a:t>
            </a:r>
            <a:endParaRPr lang="en-US" dirty="0" smtClean="0"/>
          </a:p>
          <a:p>
            <a:pPr marL="0" indent="0">
              <a:buNone/>
            </a:pPr>
            <a:r>
              <a:rPr lang="en-US" dirty="0" smtClean="0"/>
              <a:t>);</a:t>
            </a:r>
          </a:p>
        </p:txBody>
      </p:sp>
    </p:spTree>
    <p:extLst>
      <p:ext uri="{BB962C8B-B14F-4D97-AF65-F5344CB8AC3E}">
        <p14:creationId xmlns:p14="http://schemas.microsoft.com/office/powerpoint/2010/main" val="2698088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Function </a:t>
            </a:r>
            <a:r>
              <a:rPr lang="en-US" dirty="0" smtClean="0"/>
              <a:t>Pseudocode</a:t>
            </a:r>
            <a:endParaRPr lang="en-US" dirty="0"/>
          </a:p>
        </p:txBody>
      </p:sp>
      <p:sp>
        <p:nvSpPr>
          <p:cNvPr id="3" name="Content Placeholder 2"/>
          <p:cNvSpPr>
            <a:spLocks noGrp="1"/>
          </p:cNvSpPr>
          <p:nvPr>
            <p:ph idx="1"/>
          </p:nvPr>
        </p:nvSpPr>
        <p:spPr/>
        <p:txBody>
          <a:bodyPr/>
          <a:lstStyle/>
          <a:p>
            <a:pPr marL="0" indent="0">
              <a:buNone/>
            </a:pPr>
            <a:r>
              <a:rPr lang="en-US" dirty="0"/>
              <a:t>i</a:t>
            </a:r>
            <a:r>
              <a:rPr lang="en-US" dirty="0" smtClean="0"/>
              <a:t>f (size == 0)</a:t>
            </a:r>
          </a:p>
          <a:p>
            <a:pPr marL="0" indent="0">
              <a:buNone/>
            </a:pPr>
            <a:r>
              <a:rPr lang="en-US" dirty="0"/>
              <a:t>	</a:t>
            </a:r>
            <a:r>
              <a:rPr lang="en-US" dirty="0" smtClean="0"/>
              <a:t>found = false;</a:t>
            </a:r>
          </a:p>
          <a:p>
            <a:pPr marL="0" indent="0">
              <a:buNone/>
            </a:pPr>
            <a:r>
              <a:rPr lang="en-US" dirty="0" smtClean="0"/>
              <a:t>else{</a:t>
            </a:r>
          </a:p>
          <a:p>
            <a:pPr marL="0" indent="0">
              <a:buNone/>
            </a:pPr>
            <a:r>
              <a:rPr lang="en-US" dirty="0"/>
              <a:t>	</a:t>
            </a:r>
            <a:r>
              <a:rPr lang="en-US" dirty="0" smtClean="0"/>
              <a:t>middle = index of the approximate midpoint of the array segment;</a:t>
            </a:r>
          </a:p>
          <a:p>
            <a:pPr marL="0" indent="0">
              <a:buNone/>
            </a:pPr>
            <a:r>
              <a:rPr lang="en-US" dirty="0"/>
              <a:t>	</a:t>
            </a:r>
            <a:r>
              <a:rPr lang="en-US" dirty="0" smtClean="0"/>
              <a:t>if(target == a[middle])</a:t>
            </a:r>
          </a:p>
          <a:p>
            <a:pPr marL="0" indent="0">
              <a:buNone/>
            </a:pPr>
            <a:r>
              <a:rPr lang="en-US" dirty="0"/>
              <a:t>	</a:t>
            </a:r>
            <a:r>
              <a:rPr lang="en-US" dirty="0" smtClean="0"/>
              <a:t>	the target has been found at a[middle]</a:t>
            </a:r>
          </a:p>
          <a:p>
            <a:pPr marL="0" indent="0">
              <a:buNone/>
            </a:pPr>
            <a:endParaRPr lang="en-US" dirty="0"/>
          </a:p>
        </p:txBody>
      </p:sp>
    </p:spTree>
    <p:extLst>
      <p:ext uri="{BB962C8B-B14F-4D97-AF65-F5344CB8AC3E}">
        <p14:creationId xmlns:p14="http://schemas.microsoft.com/office/powerpoint/2010/main" val="315327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Function </a:t>
            </a:r>
            <a:r>
              <a:rPr lang="en-US" dirty="0" smtClean="0"/>
              <a:t>Pseudocode (Continued)</a:t>
            </a:r>
            <a:endParaRPr lang="en-US" dirty="0"/>
          </a:p>
        </p:txBody>
      </p:sp>
      <p:sp>
        <p:nvSpPr>
          <p:cNvPr id="3" name="Content Placeholder 2"/>
          <p:cNvSpPr>
            <a:spLocks noGrp="1"/>
          </p:cNvSpPr>
          <p:nvPr>
            <p:ph idx="1"/>
          </p:nvPr>
        </p:nvSpPr>
        <p:spPr/>
        <p:txBody>
          <a:bodyPr/>
          <a:lstStyle/>
          <a:p>
            <a:pPr marL="0" indent="0">
              <a:buNone/>
            </a:pPr>
            <a:r>
              <a:rPr lang="en-US" dirty="0" smtClean="0"/>
              <a:t>	else if (target &lt; a[middle</a:t>
            </a:r>
            <a:r>
              <a:rPr lang="en-US" dirty="0" smtClean="0"/>
              <a:t>])</a:t>
            </a:r>
            <a:endParaRPr lang="en-US" dirty="0" smtClean="0"/>
          </a:p>
          <a:p>
            <a:pPr marL="0" indent="0">
              <a:buNone/>
            </a:pPr>
            <a:r>
              <a:rPr lang="en-US" dirty="0"/>
              <a:t>	</a:t>
            </a:r>
            <a:r>
              <a:rPr lang="en-US" dirty="0" smtClean="0"/>
              <a:t>	search for the target in the area before the midpoint</a:t>
            </a:r>
          </a:p>
          <a:p>
            <a:pPr marL="0" indent="0">
              <a:buNone/>
            </a:pPr>
            <a:r>
              <a:rPr lang="en-US" dirty="0" smtClean="0"/>
              <a:t>	else if </a:t>
            </a:r>
            <a:r>
              <a:rPr lang="en-US" dirty="0"/>
              <a:t>(target </a:t>
            </a:r>
            <a:r>
              <a:rPr lang="en-US" dirty="0" smtClean="0"/>
              <a:t>&gt; </a:t>
            </a:r>
            <a:r>
              <a:rPr lang="en-US" dirty="0"/>
              <a:t>a[middle</a:t>
            </a:r>
            <a:r>
              <a:rPr lang="en-US" dirty="0" smtClean="0"/>
              <a:t>])</a:t>
            </a:r>
            <a:endParaRPr lang="en-US" dirty="0"/>
          </a:p>
          <a:p>
            <a:pPr marL="0" indent="0">
              <a:buNone/>
            </a:pPr>
            <a:r>
              <a:rPr lang="en-US" dirty="0" smtClean="0"/>
              <a:t>	</a:t>
            </a:r>
            <a:r>
              <a:rPr lang="en-US" dirty="0"/>
              <a:t>	search for the target in the area </a:t>
            </a:r>
            <a:r>
              <a:rPr lang="en-US" dirty="0" smtClean="0"/>
              <a:t>after </a:t>
            </a:r>
            <a:r>
              <a:rPr lang="en-US" dirty="0"/>
              <a:t>the midpoint</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9069311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6257</TotalTime>
  <Words>1923</Words>
  <Application>Microsoft Office PowerPoint</Application>
  <PresentationFormat>Widescreen</PresentationFormat>
  <Paragraphs>191</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Garamond</vt:lpstr>
      <vt:lpstr>Organic</vt:lpstr>
      <vt:lpstr>Data Structures: Searching</vt:lpstr>
      <vt:lpstr>Search Algorithm</vt:lpstr>
      <vt:lpstr>Serial Search</vt:lpstr>
      <vt:lpstr>Serial Search - Analysis</vt:lpstr>
      <vt:lpstr>Serial Search - Analysis</vt:lpstr>
      <vt:lpstr>Binary Search</vt:lpstr>
      <vt:lpstr>Search Function Prototype</vt:lpstr>
      <vt:lpstr>Search Function Pseudocode</vt:lpstr>
      <vt:lpstr>Search Function Pseudocode (Continued)</vt:lpstr>
      <vt:lpstr>Search Function Implementation</vt:lpstr>
      <vt:lpstr>Common Indexing Errors</vt:lpstr>
      <vt:lpstr>Binary Search - Analysis</vt:lpstr>
      <vt:lpstr>Time Analysis Result</vt:lpstr>
      <vt:lpstr>STL Search Functions</vt:lpstr>
      <vt:lpstr>STL Search Functions</vt:lpstr>
      <vt:lpstr>STL Search Functions</vt:lpstr>
      <vt:lpstr>Open-Address Hashing (or Open Addressing)</vt:lpstr>
      <vt:lpstr>Struct</vt:lpstr>
      <vt:lpstr>Struct Example</vt:lpstr>
      <vt:lpstr>Some possible hashings for tractor</vt:lpstr>
      <vt:lpstr>Hashing</vt:lpstr>
      <vt:lpstr>Hashing Terminology</vt:lpstr>
      <vt:lpstr>Open-Address hashing Algorithm</vt:lpstr>
      <vt:lpstr>Open Addressing Collision Handling</vt:lpstr>
      <vt:lpstr>The table Class</vt:lpstr>
      <vt:lpstr>Public Member Functions</vt:lpstr>
      <vt:lpstr>Invariant for the Table Class</vt:lpstr>
      <vt:lpstr>Private Member Functions</vt:lpstr>
      <vt:lpstr>Why all the size_t?</vt:lpstr>
      <vt:lpstr>Table Class Implementation</vt:lpstr>
      <vt:lpstr>Choosing a Has Function to Reduce Collisions</vt:lpstr>
      <vt:lpstr>Problem of Clustering</vt:lpstr>
      <vt:lpstr>Why is Clustering a Problem?</vt:lpstr>
      <vt:lpstr>Double Hashing</vt:lpstr>
      <vt:lpstr>Two considerations:</vt:lpstr>
      <vt:lpstr>How can we accomplish #2?</vt:lpstr>
      <vt:lpstr>How to add this to our table class?</vt:lpstr>
      <vt:lpstr>Chained Hashing (or Chaining)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Sorting</dc:title>
  <dc:creator>Navid Shaghaghi</dc:creator>
  <cp:lastModifiedBy>Navid Shaghaghi</cp:lastModifiedBy>
  <cp:revision>110</cp:revision>
  <dcterms:created xsi:type="dcterms:W3CDTF">2017-05-03T01:42:50Z</dcterms:created>
  <dcterms:modified xsi:type="dcterms:W3CDTF">2017-11-13T19:29:44Z</dcterms:modified>
</cp:coreProperties>
</file>