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79" r:id="rId13"/>
    <p:sldId id="269" r:id="rId14"/>
    <p:sldId id="270" r:id="rId15"/>
    <p:sldId id="280" r:id="rId16"/>
    <p:sldId id="281" r:id="rId17"/>
    <p:sldId id="275" r:id="rId18"/>
    <p:sldId id="271" r:id="rId19"/>
    <p:sldId id="274" r:id="rId20"/>
    <p:sldId id="282" r:id="rId21"/>
    <p:sldId id="272" r:id="rId22"/>
    <p:sldId id="273" r:id="rId23"/>
    <p:sldId id="276" r:id="rId24"/>
    <p:sldId id="278" r:id="rId25"/>
    <p:sldId id="285" r:id="rId26"/>
    <p:sldId id="283" r:id="rId27"/>
    <p:sldId id="288" r:id="rId28"/>
    <p:sldId id="289" r:id="rId29"/>
    <p:sldId id="287" r:id="rId30"/>
    <p:sldId id="284" r:id="rId31"/>
    <p:sldId id="290" r:id="rId32"/>
    <p:sldId id="277" r:id="rId33"/>
    <p:sldId id="292" r:id="rId34"/>
    <p:sldId id="293" r:id="rId35"/>
    <p:sldId id="291" r:id="rId36"/>
    <p:sldId id="294" r:id="rId37"/>
    <p:sldId id="295" r:id="rId38"/>
    <p:sldId id="296" r:id="rId39"/>
    <p:sldId id="297" r:id="rId40"/>
    <p:sldId id="298" r:id="rId41"/>
    <p:sldId id="299" r:id="rId42"/>
    <p:sldId id="300" r:id="rId43"/>
    <p:sldId id="301"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8" autoAdjust="0"/>
    <p:restoredTop sz="94660"/>
  </p:normalViewPr>
  <p:slideViewPr>
    <p:cSldViewPr snapToGrid="0">
      <p:cViewPr varScale="1">
        <p:scale>
          <a:sx n="93" d="100"/>
          <a:sy n="93" d="100"/>
        </p:scale>
        <p:origin x="31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E04C04-86A4-4E46-BE1D-E2F8DB31C9B6}" type="datetimeFigureOut">
              <a:rPr lang="en-US" smtClean="0"/>
              <a:t>6/5/2019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AA456B6-206E-435C-ABBA-8034535160B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30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210091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073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271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1047377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7784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871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3895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09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E04C04-86A4-4E46-BE1D-E2F8DB31C9B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123126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E04C04-86A4-4E46-BE1D-E2F8DB31C9B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456B6-206E-435C-ABBA-8034535160B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08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E04C04-86A4-4E46-BE1D-E2F8DB31C9B6}"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606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E04C04-86A4-4E46-BE1D-E2F8DB31C9B6}" type="datetimeFigureOut">
              <a:rPr lang="en-US" smtClean="0"/>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456B6-206E-435C-ABBA-8034535160B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E04C04-86A4-4E46-BE1D-E2F8DB31C9B6}" type="datetimeFigureOut">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456B6-206E-435C-ABBA-8034535160B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749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04C04-86A4-4E46-BE1D-E2F8DB31C9B6}" type="datetimeFigureOut">
              <a:rPr lang="en-US" smtClean="0"/>
              <a:t>6/5/2019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418046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550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E04C04-86A4-4E46-BE1D-E2F8DB31C9B6}"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456B6-206E-435C-ABBA-8034535160BB}" type="slidenum">
              <a:rPr lang="en-US" smtClean="0"/>
              <a:t>‹#›</a:t>
            </a:fld>
            <a:endParaRPr lang="en-US"/>
          </a:p>
        </p:txBody>
      </p:sp>
    </p:spTree>
    <p:extLst>
      <p:ext uri="{BB962C8B-B14F-4D97-AF65-F5344CB8AC3E}">
        <p14:creationId xmlns:p14="http://schemas.microsoft.com/office/powerpoint/2010/main" val="319658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E04C04-86A4-4E46-BE1D-E2F8DB31C9B6}" type="datetimeFigureOut">
              <a:rPr lang="en-US" smtClean="0"/>
              <a:t>6/5/2019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456B6-206E-435C-ABBA-8034535160BB}" type="slidenum">
              <a:rPr lang="en-US" smtClean="0"/>
              <a:t>‹#›</a:t>
            </a:fld>
            <a:endParaRPr lang="en-US"/>
          </a:p>
        </p:txBody>
      </p:sp>
    </p:spTree>
    <p:extLst>
      <p:ext uri="{BB962C8B-B14F-4D97-AF65-F5344CB8AC3E}">
        <p14:creationId xmlns:p14="http://schemas.microsoft.com/office/powerpoint/2010/main" val="56255504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br>
              <a:rPr lang="en-US" dirty="0" smtClean="0"/>
            </a:br>
            <a:r>
              <a:rPr lang="en-US" sz="3200" b="1" dirty="0" smtClean="0"/>
              <a:t>Greedy Algorithms</a:t>
            </a:r>
            <a:endParaRPr lang="en-US" sz="4800" b="1" dirty="0"/>
          </a:p>
        </p:txBody>
      </p:sp>
      <p:sp>
        <p:nvSpPr>
          <p:cNvPr id="3" name="Subtitle 2"/>
          <p:cNvSpPr>
            <a:spLocks noGrp="1"/>
          </p:cNvSpPr>
          <p:nvPr>
            <p:ph type="subTitle" idx="1"/>
          </p:nvPr>
        </p:nvSpPr>
        <p:spPr/>
        <p:txBody>
          <a:bodyPr/>
          <a:lstStyle/>
          <a:p>
            <a:r>
              <a:rPr lang="en-US" dirty="0" smtClean="0"/>
              <a:t>For: CSCI 163A / COEN 179</a:t>
            </a:r>
          </a:p>
          <a:p>
            <a:r>
              <a:rPr lang="en-US" dirty="0" smtClean="0"/>
              <a:t>By: Navid </a:t>
            </a:r>
            <a:r>
              <a:rPr lang="en-US" dirty="0" err="1" smtClean="0"/>
              <a:t>Shaghaghi</a:t>
            </a:r>
            <a:endParaRPr lang="en-US" dirty="0"/>
          </a:p>
        </p:txBody>
      </p:sp>
    </p:spTree>
    <p:extLst>
      <p:ext uri="{BB962C8B-B14F-4D97-AF65-F5344CB8AC3E}">
        <p14:creationId xmlns:p14="http://schemas.microsoft.com/office/powerpoint/2010/main" val="3644942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 Problem</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problem of finding a minimum spanning tree for a given weighted connected graph</a:t>
            </a:r>
            <a:endParaRPr lang="en-US" dirty="0" smtClean="0"/>
          </a:p>
          <a:p>
            <a:r>
              <a:rPr lang="en-US" b="1" dirty="0" smtClean="0"/>
              <a:t>Spanning tree</a:t>
            </a:r>
            <a:r>
              <a:rPr lang="en-US" dirty="0" smtClean="0"/>
              <a:t>: a </a:t>
            </a:r>
            <a:r>
              <a:rPr lang="en-US" dirty="0"/>
              <a:t>connected acyclic subgraph (i.e., a tree) that contains all the vertices of </a:t>
            </a:r>
            <a:r>
              <a:rPr lang="en-US"/>
              <a:t>the </a:t>
            </a:r>
            <a:r>
              <a:rPr lang="en-US" smtClean="0"/>
              <a:t>original </a:t>
            </a:r>
            <a:r>
              <a:rPr lang="en-US" dirty="0" smtClean="0"/>
              <a:t>graph</a:t>
            </a:r>
            <a:r>
              <a:rPr lang="en-US" dirty="0"/>
              <a:t>. </a:t>
            </a:r>
            <a:endParaRPr lang="en-US" dirty="0" smtClean="0"/>
          </a:p>
          <a:p>
            <a:r>
              <a:rPr lang="en-US" b="1" dirty="0" smtClean="0"/>
              <a:t>Minimum </a:t>
            </a:r>
            <a:r>
              <a:rPr lang="en-US" b="1" dirty="0"/>
              <a:t>spanning tree</a:t>
            </a:r>
            <a:r>
              <a:rPr lang="en-US" dirty="0"/>
              <a:t> </a:t>
            </a:r>
            <a:r>
              <a:rPr lang="en-US" dirty="0" smtClean="0"/>
              <a:t>is a </a:t>
            </a:r>
            <a:r>
              <a:rPr lang="en-US" dirty="0"/>
              <a:t>spanning tree of the smallest weight, where the weight of a tree is defined as the sum of the weights on all its edges</a:t>
            </a:r>
            <a:r>
              <a:rPr lang="en-US" dirty="0" smtClean="0"/>
              <a:t>.</a:t>
            </a:r>
            <a:endParaRPr lang="en-US" dirty="0"/>
          </a:p>
          <a:p>
            <a:endParaRPr lang="en-US" dirty="0"/>
          </a:p>
        </p:txBody>
      </p:sp>
    </p:spTree>
    <p:extLst>
      <p:ext uri="{BB962C8B-B14F-4D97-AF65-F5344CB8AC3E}">
        <p14:creationId xmlns:p14="http://schemas.microsoft.com/office/powerpoint/2010/main" val="398667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a:t>
            </a:r>
            <a:r>
              <a:rPr lang="en-US" dirty="0"/>
              <a:t>a minimum spanning tree by exhaustive </a:t>
            </a:r>
            <a:r>
              <a:rPr lang="en-US" dirty="0" smtClean="0"/>
              <a:t>search</a:t>
            </a:r>
            <a:endParaRPr lang="en-US" dirty="0"/>
          </a:p>
        </p:txBody>
      </p:sp>
      <p:sp>
        <p:nvSpPr>
          <p:cNvPr id="3" name="Content Placeholder 2"/>
          <p:cNvSpPr>
            <a:spLocks noGrp="1"/>
          </p:cNvSpPr>
          <p:nvPr>
            <p:ph idx="1"/>
          </p:nvPr>
        </p:nvSpPr>
        <p:spPr/>
        <p:txBody>
          <a:bodyPr/>
          <a:lstStyle/>
          <a:p>
            <a:r>
              <a:rPr lang="en-US" dirty="0" smtClean="0"/>
              <a:t>Need to search all permutations of possible spanning trees of the given graph and then determine which one(s) is the minimum.</a:t>
            </a:r>
          </a:p>
          <a:p>
            <a:endParaRPr lang="en-US" dirty="0" smtClean="0"/>
          </a:p>
        </p:txBody>
      </p:sp>
      <p:pic>
        <p:nvPicPr>
          <p:cNvPr id="4" name="Content Placeholder 3"/>
          <p:cNvPicPr>
            <a:picLocks noChangeAspect="1"/>
          </p:cNvPicPr>
          <p:nvPr/>
        </p:nvPicPr>
        <p:blipFill>
          <a:blip r:embed="rId2"/>
          <a:stretch>
            <a:fillRect/>
          </a:stretch>
        </p:blipFill>
        <p:spPr>
          <a:xfrm>
            <a:off x="1295401" y="3407471"/>
            <a:ext cx="9707300" cy="2210143"/>
          </a:xfrm>
          <a:prstGeom prst="rect">
            <a:avLst/>
          </a:prstGeom>
        </p:spPr>
      </p:pic>
    </p:spTree>
    <p:extLst>
      <p:ext uri="{BB962C8B-B14F-4D97-AF65-F5344CB8AC3E}">
        <p14:creationId xmlns:p14="http://schemas.microsoft.com/office/powerpoint/2010/main" val="3103525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Constructing a minimum spanning tree by exhaustive </a:t>
            </a:r>
            <a:r>
              <a:rPr lang="en-US" dirty="0" smtClean="0"/>
              <a:t>search Continued</a:t>
            </a:r>
            <a:endParaRPr lang="en-US" dirty="0"/>
          </a:p>
        </p:txBody>
      </p:sp>
      <p:sp>
        <p:nvSpPr>
          <p:cNvPr id="6" name="Content Placeholder 2"/>
          <p:cNvSpPr>
            <a:spLocks noGrp="1"/>
          </p:cNvSpPr>
          <p:nvPr>
            <p:ph idx="1"/>
          </p:nvPr>
        </p:nvSpPr>
        <p:spPr/>
        <p:txBody>
          <a:bodyPr/>
          <a:lstStyle/>
          <a:p>
            <a:r>
              <a:rPr lang="en-US" dirty="0"/>
              <a:t>Obstacles:</a:t>
            </a:r>
          </a:p>
          <a:p>
            <a:pPr marL="914400" lvl="1" indent="-457200">
              <a:buFont typeface="+mj-lt"/>
              <a:buAutoNum type="arabicPeriod"/>
            </a:pPr>
            <a:r>
              <a:rPr lang="en-US" dirty="0"/>
              <a:t>The number of spanning trees grows exponentially with the graph size </a:t>
            </a:r>
          </a:p>
          <a:p>
            <a:pPr marL="914400" lvl="1" indent="-457200">
              <a:buFont typeface="+mj-lt"/>
              <a:buAutoNum type="arabicPeriod"/>
            </a:pPr>
            <a:r>
              <a:rPr lang="en-US" dirty="0"/>
              <a:t>Generating all spanning trees for a given graph is not easy; in fact, it is more difficult than finding a minimum spanning tree for a weighted graph</a:t>
            </a:r>
          </a:p>
          <a:p>
            <a:r>
              <a:rPr lang="en-US" dirty="0"/>
              <a:t>Instead let’s explore some greedy algorithms for achieving this task.</a:t>
            </a:r>
          </a:p>
          <a:p>
            <a:endParaRPr lang="en-US" dirty="0"/>
          </a:p>
        </p:txBody>
      </p:sp>
    </p:spTree>
    <p:extLst>
      <p:ext uri="{BB962C8B-B14F-4D97-AF65-F5344CB8AC3E}">
        <p14:creationId xmlns:p14="http://schemas.microsoft.com/office/powerpoint/2010/main" val="2372097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Algorithms</a:t>
            </a:r>
            <a:endParaRPr lang="en-US" dirty="0"/>
          </a:p>
        </p:txBody>
      </p:sp>
      <p:pic>
        <p:nvPicPr>
          <p:cNvPr id="4" name="Content Placeholder 3"/>
          <p:cNvPicPr>
            <a:picLocks noGrp="1" noChangeAspect="1"/>
          </p:cNvPicPr>
          <p:nvPr>
            <p:ph idx="1"/>
          </p:nvPr>
        </p:nvPicPr>
        <p:blipFill>
          <a:blip r:embed="rId2"/>
          <a:stretch>
            <a:fillRect/>
          </a:stretch>
        </p:blipFill>
        <p:spPr>
          <a:xfrm>
            <a:off x="2601353" y="2557463"/>
            <a:ext cx="6989294" cy="3317875"/>
          </a:xfrm>
          <a:prstGeom prst="rect">
            <a:avLst/>
          </a:prstGeom>
        </p:spPr>
      </p:pic>
    </p:spTree>
    <p:extLst>
      <p:ext uri="{BB962C8B-B14F-4D97-AF65-F5344CB8AC3E}">
        <p14:creationId xmlns:p14="http://schemas.microsoft.com/office/powerpoint/2010/main" val="290470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827748" y="2436294"/>
            <a:ext cx="4536503" cy="3561863"/>
          </a:xfrm>
          <a:prstGeom prst="rect">
            <a:avLst/>
          </a:prstGeom>
        </p:spPr>
      </p:pic>
    </p:spTree>
    <p:extLst>
      <p:ext uri="{BB962C8B-B14F-4D97-AF65-F5344CB8AC3E}">
        <p14:creationId xmlns:p14="http://schemas.microsoft.com/office/powerpoint/2010/main" val="2954969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US" dirty="0"/>
          </a:p>
        </p:txBody>
      </p:sp>
      <p:pic>
        <p:nvPicPr>
          <p:cNvPr id="4" name="Content Placeholder 3"/>
          <p:cNvPicPr>
            <a:picLocks noGrp="1" noChangeAspect="1"/>
          </p:cNvPicPr>
          <p:nvPr>
            <p:ph idx="1"/>
          </p:nvPr>
        </p:nvPicPr>
        <p:blipFill>
          <a:blip r:embed="rId2"/>
          <a:stretch>
            <a:fillRect/>
          </a:stretch>
        </p:blipFill>
        <p:spPr>
          <a:xfrm>
            <a:off x="3715007" y="2457707"/>
            <a:ext cx="4860908" cy="3590454"/>
          </a:xfrm>
          <a:prstGeom prst="rect">
            <a:avLst/>
          </a:prstGeom>
        </p:spPr>
      </p:pic>
    </p:spTree>
    <p:extLst>
      <p:ext uri="{BB962C8B-B14F-4D97-AF65-F5344CB8AC3E}">
        <p14:creationId xmlns:p14="http://schemas.microsoft.com/office/powerpoint/2010/main" val="1943059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Correctness Proof</a:t>
            </a:r>
            <a:endParaRPr lang="en-US" dirty="0"/>
          </a:p>
        </p:txBody>
      </p:sp>
      <p:sp>
        <p:nvSpPr>
          <p:cNvPr id="3" name="Content Placeholder 2"/>
          <p:cNvSpPr>
            <a:spLocks noGrp="1"/>
          </p:cNvSpPr>
          <p:nvPr>
            <p:ph idx="1"/>
          </p:nvPr>
        </p:nvSpPr>
        <p:spPr/>
        <p:txBody>
          <a:bodyPr/>
          <a:lstStyle/>
          <a:p>
            <a:r>
              <a:rPr lang="en-US" dirty="0" smtClean="0"/>
              <a:t>Proof by induction:</a:t>
            </a:r>
          </a:p>
          <a:p>
            <a:pPr lvl="1"/>
            <a:r>
              <a:rPr lang="en-US" dirty="0" smtClean="0"/>
              <a:t>Base case: The starting single node is a spanning tree</a:t>
            </a:r>
          </a:p>
          <a:p>
            <a:pPr lvl="1"/>
            <a:r>
              <a:rPr lang="en-US" dirty="0" smtClean="0"/>
              <a:t>Inductive Step: Adding the next node using the smallest weighted edge does not create a loop (proof vis contradiction) therefore the inductive step results in also a minimum spanning tee.</a:t>
            </a:r>
          </a:p>
          <a:p>
            <a:r>
              <a:rPr lang="en-US" dirty="0" smtClean="0"/>
              <a:t>See page 320 for more details</a:t>
            </a:r>
            <a:endParaRPr lang="en-US" dirty="0"/>
          </a:p>
        </p:txBody>
      </p:sp>
    </p:spTree>
    <p:extLst>
      <p:ext uri="{BB962C8B-B14F-4D97-AF65-F5344CB8AC3E}">
        <p14:creationId xmlns:p14="http://schemas.microsoft.com/office/powerpoint/2010/main" val="1858941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efficient is Prim’s algorithm? </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The </a:t>
            </a:r>
            <a:r>
              <a:rPr lang="en-US" dirty="0"/>
              <a:t>answer depends on the data structures chosen for the graph itself and for the priority queue of the set V − V</a:t>
            </a:r>
            <a:r>
              <a:rPr lang="en-US" baseline="-25000" dirty="0"/>
              <a:t>T</a:t>
            </a:r>
            <a:r>
              <a:rPr lang="en-US" dirty="0"/>
              <a:t> whose vertex priorities are the distances to the nearest tree vertices</a:t>
            </a:r>
            <a:r>
              <a:rPr lang="en-US" dirty="0" smtClean="0"/>
              <a:t>.</a:t>
            </a:r>
          </a:p>
          <a:p>
            <a:r>
              <a:rPr lang="en-US" dirty="0"/>
              <a:t>I</a:t>
            </a:r>
            <a:r>
              <a:rPr lang="en-US" dirty="0" smtClean="0"/>
              <a:t>f </a:t>
            </a:r>
            <a:r>
              <a:rPr lang="en-US" dirty="0"/>
              <a:t>a graph is represented by its weight matrix and the priority queue is implemented as an unordered array, the algorithm’s running time will be in </a:t>
            </a:r>
            <a:r>
              <a:rPr lang="el-GR" dirty="0" smtClean="0"/>
              <a:t>Θ</a:t>
            </a:r>
            <a:r>
              <a:rPr lang="en-US" dirty="0" smtClean="0"/>
              <a:t>(|V|</a:t>
            </a:r>
            <a:r>
              <a:rPr lang="en-US" baseline="30000" dirty="0" smtClean="0"/>
              <a:t>2</a:t>
            </a:r>
            <a:r>
              <a:rPr lang="en-US" dirty="0"/>
              <a:t>). </a:t>
            </a:r>
            <a:endParaRPr lang="en-US" dirty="0" smtClean="0"/>
          </a:p>
          <a:p>
            <a:pPr lvl="1"/>
            <a:r>
              <a:rPr lang="en-US" dirty="0" smtClean="0"/>
              <a:t>on </a:t>
            </a:r>
            <a:r>
              <a:rPr lang="en-US" dirty="0"/>
              <a:t>each of the |V | − 1 iterations, the array implementing the priority queue is traversed to find and delete the minimum and then to update, if necessary, the priorities of the remaining vertices.</a:t>
            </a:r>
            <a:endParaRPr lang="en-US" dirty="0" smtClean="0"/>
          </a:p>
          <a:p>
            <a:r>
              <a:rPr lang="en-US" dirty="0"/>
              <a:t>I</a:t>
            </a:r>
            <a:r>
              <a:rPr lang="en-US" dirty="0" smtClean="0"/>
              <a:t>f </a:t>
            </a:r>
            <a:r>
              <a:rPr lang="en-US" dirty="0"/>
              <a:t>a graph is represented by its adjacency lists and the priority queue is </a:t>
            </a:r>
            <a:r>
              <a:rPr lang="en-US" dirty="0" smtClean="0"/>
              <a:t>implemented </a:t>
            </a:r>
            <a:r>
              <a:rPr lang="en-US" dirty="0"/>
              <a:t>as a min-heap, the running time of the algorithm is in O(|E| log |V </a:t>
            </a:r>
            <a:r>
              <a:rPr lang="en-US" dirty="0" smtClean="0"/>
              <a:t>|).</a:t>
            </a:r>
          </a:p>
          <a:p>
            <a:pPr lvl="1"/>
            <a:r>
              <a:rPr lang="en-US" dirty="0"/>
              <a:t> </a:t>
            </a:r>
            <a:r>
              <a:rPr lang="en-US" dirty="0" smtClean="0"/>
              <a:t>The algorithm </a:t>
            </a:r>
            <a:r>
              <a:rPr lang="en-US" dirty="0"/>
              <a:t>performs |V | − 1 deletions of the smallest element and makes |E| </a:t>
            </a:r>
            <a:r>
              <a:rPr lang="en-US" dirty="0" smtClean="0"/>
              <a:t>verifications. Each </a:t>
            </a:r>
            <a:r>
              <a:rPr lang="en-US" dirty="0"/>
              <a:t>of these operations, </a:t>
            </a:r>
            <a:r>
              <a:rPr lang="en-US" dirty="0" smtClean="0"/>
              <a:t>is </a:t>
            </a:r>
            <a:r>
              <a:rPr lang="en-US" dirty="0"/>
              <a:t>a O(log |V |) operation so </a:t>
            </a:r>
            <a:r>
              <a:rPr lang="en-US" dirty="0" smtClean="0"/>
              <a:t>(|V| </a:t>
            </a:r>
            <a:r>
              <a:rPr lang="en-US" dirty="0"/>
              <a:t>− 1 + |E</a:t>
            </a:r>
            <a:r>
              <a:rPr lang="en-US" dirty="0" smtClean="0"/>
              <a:t>|) O(log |V|) </a:t>
            </a:r>
            <a:r>
              <a:rPr lang="en-US" dirty="0"/>
              <a:t>= O(|E| </a:t>
            </a:r>
            <a:r>
              <a:rPr lang="en-US" dirty="0" smtClean="0"/>
              <a:t>log |V|)</a:t>
            </a:r>
            <a:endParaRPr lang="en-US" dirty="0"/>
          </a:p>
        </p:txBody>
      </p:sp>
    </p:spTree>
    <p:extLst>
      <p:ext uri="{BB962C8B-B14F-4D97-AF65-F5344CB8AC3E}">
        <p14:creationId xmlns:p14="http://schemas.microsoft.com/office/powerpoint/2010/main" val="403620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pic>
        <p:nvPicPr>
          <p:cNvPr id="5" name="Picture 4"/>
          <p:cNvPicPr>
            <a:picLocks noChangeAspect="1"/>
          </p:cNvPicPr>
          <p:nvPr/>
        </p:nvPicPr>
        <p:blipFill>
          <a:blip r:embed="rId2"/>
          <a:stretch>
            <a:fillRect/>
          </a:stretch>
        </p:blipFill>
        <p:spPr>
          <a:xfrm>
            <a:off x="2520824" y="2521777"/>
            <a:ext cx="7150349" cy="3354091"/>
          </a:xfrm>
          <a:prstGeom prst="rect">
            <a:avLst/>
          </a:prstGeom>
        </p:spPr>
      </p:pic>
    </p:spTree>
    <p:extLst>
      <p:ext uri="{BB962C8B-B14F-4D97-AF65-F5344CB8AC3E}">
        <p14:creationId xmlns:p14="http://schemas.microsoft.com/office/powerpoint/2010/main" val="1668933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Picture 5"/>
          <p:cNvPicPr>
            <a:picLocks noChangeAspect="1"/>
          </p:cNvPicPr>
          <p:nvPr/>
        </p:nvPicPr>
        <p:blipFill>
          <a:blip r:embed="rId2"/>
          <a:stretch>
            <a:fillRect/>
          </a:stretch>
        </p:blipFill>
        <p:spPr>
          <a:xfrm>
            <a:off x="4034352" y="2547681"/>
            <a:ext cx="4123296" cy="3461972"/>
          </a:xfrm>
          <a:prstGeom prst="rect">
            <a:avLst/>
          </a:prstGeom>
        </p:spPr>
      </p:pic>
    </p:spTree>
    <p:extLst>
      <p:ext uri="{BB962C8B-B14F-4D97-AF65-F5344CB8AC3E}">
        <p14:creationId xmlns:p14="http://schemas.microsoft.com/office/powerpoint/2010/main" val="840886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Greedy Technique</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Constructing </a:t>
            </a:r>
            <a:r>
              <a:rPr lang="en-US" dirty="0"/>
              <a:t>a solution through a sequence of steps, each </a:t>
            </a:r>
            <a:r>
              <a:rPr lang="en-US" dirty="0" smtClean="0"/>
              <a:t>expanding </a:t>
            </a:r>
            <a:r>
              <a:rPr lang="en-US" dirty="0"/>
              <a:t>a partially constructed solution obtained so far, until a complete solution </a:t>
            </a:r>
            <a:r>
              <a:rPr lang="en-US" dirty="0" smtClean="0"/>
              <a:t>to </a:t>
            </a:r>
            <a:r>
              <a:rPr lang="en-US" dirty="0"/>
              <a:t>the problem is reached. </a:t>
            </a:r>
            <a:endParaRPr lang="en-US" dirty="0" smtClean="0"/>
          </a:p>
          <a:p>
            <a:r>
              <a:rPr lang="en-US" dirty="0" smtClean="0"/>
              <a:t>On </a:t>
            </a:r>
            <a:r>
              <a:rPr lang="en-US" dirty="0"/>
              <a:t>each </a:t>
            </a:r>
            <a:r>
              <a:rPr lang="en-US" dirty="0" smtClean="0"/>
              <a:t>step the </a:t>
            </a:r>
            <a:r>
              <a:rPr lang="en-US" dirty="0"/>
              <a:t>choice made must be</a:t>
            </a:r>
            <a:r>
              <a:rPr lang="en-US" dirty="0" smtClean="0"/>
              <a:t>:</a:t>
            </a:r>
          </a:p>
          <a:p>
            <a:pPr lvl="1"/>
            <a:r>
              <a:rPr lang="en-US" b="1" dirty="0" smtClean="0"/>
              <a:t>Feasible:</a:t>
            </a:r>
            <a:r>
              <a:rPr lang="en-US" dirty="0" smtClean="0"/>
              <a:t> </a:t>
            </a:r>
            <a:r>
              <a:rPr lang="en-US" dirty="0"/>
              <a:t>it has to satisfy the problem’s constraints </a:t>
            </a:r>
            <a:endParaRPr lang="en-US" dirty="0" smtClean="0"/>
          </a:p>
          <a:p>
            <a:pPr lvl="1"/>
            <a:r>
              <a:rPr lang="en-US" b="1" dirty="0"/>
              <a:t>L</a:t>
            </a:r>
            <a:r>
              <a:rPr lang="en-US" b="1" dirty="0" smtClean="0"/>
              <a:t>ocally optimal:</a:t>
            </a:r>
            <a:r>
              <a:rPr lang="en-US" dirty="0" smtClean="0"/>
              <a:t> </a:t>
            </a:r>
            <a:r>
              <a:rPr lang="en-US" dirty="0"/>
              <a:t>it has to be the best local choice among all feasible choices available on that step </a:t>
            </a:r>
            <a:endParaRPr lang="en-US" dirty="0" smtClean="0"/>
          </a:p>
          <a:p>
            <a:pPr lvl="1"/>
            <a:r>
              <a:rPr lang="en-US" b="1" dirty="0" smtClean="0"/>
              <a:t>Irrevocable</a:t>
            </a:r>
            <a:r>
              <a:rPr lang="en-US" b="1" dirty="0"/>
              <a:t>:</a:t>
            </a:r>
            <a:r>
              <a:rPr lang="en-US" dirty="0" smtClean="0"/>
              <a:t> </a:t>
            </a:r>
            <a:r>
              <a:rPr lang="en-US" dirty="0"/>
              <a:t>once made, it cannot be changed on subsequent steps of the algorithm</a:t>
            </a:r>
          </a:p>
          <a:p>
            <a:endParaRPr lang="en-US" dirty="0"/>
          </a:p>
          <a:p>
            <a:endParaRPr lang="en-US" dirty="0"/>
          </a:p>
        </p:txBody>
      </p:sp>
    </p:spTree>
    <p:extLst>
      <p:ext uri="{BB962C8B-B14F-4D97-AF65-F5344CB8AC3E}">
        <p14:creationId xmlns:p14="http://schemas.microsoft.com/office/powerpoint/2010/main" val="3542490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US" dirty="0"/>
          </a:p>
        </p:txBody>
      </p:sp>
      <p:pic>
        <p:nvPicPr>
          <p:cNvPr id="4" name="Picture 3"/>
          <p:cNvPicPr>
            <a:picLocks noChangeAspect="1"/>
          </p:cNvPicPr>
          <p:nvPr/>
        </p:nvPicPr>
        <p:blipFill>
          <a:blip r:embed="rId2"/>
          <a:stretch>
            <a:fillRect/>
          </a:stretch>
        </p:blipFill>
        <p:spPr>
          <a:xfrm>
            <a:off x="3800604" y="2466583"/>
            <a:ext cx="4590792" cy="3603878"/>
          </a:xfrm>
          <a:prstGeom prst="rect">
            <a:avLst/>
          </a:prstGeom>
        </p:spPr>
      </p:pic>
    </p:spTree>
    <p:extLst>
      <p:ext uri="{BB962C8B-B14F-4D97-AF65-F5344CB8AC3E}">
        <p14:creationId xmlns:p14="http://schemas.microsoft.com/office/powerpoint/2010/main" val="1589581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Kruskal’s</a:t>
            </a:r>
            <a:r>
              <a:rPr lang="en-US" dirty="0" smtClean="0"/>
              <a:t> Algorithm is more </a:t>
            </a:r>
            <a:br>
              <a:rPr lang="en-US" dirty="0" smtClean="0"/>
            </a:br>
            <a:r>
              <a:rPr lang="en-US" dirty="0" smtClean="0"/>
              <a:t>difficult than Prim’s Algorithm</a:t>
            </a:r>
            <a:endParaRPr lang="en-US" dirty="0"/>
          </a:p>
        </p:txBody>
      </p:sp>
      <p:sp>
        <p:nvSpPr>
          <p:cNvPr id="3" name="Content Placeholder 2"/>
          <p:cNvSpPr>
            <a:spLocks noGrp="1"/>
          </p:cNvSpPr>
          <p:nvPr>
            <p:ph idx="1"/>
          </p:nvPr>
        </p:nvSpPr>
        <p:spPr/>
        <p:txBody>
          <a:bodyPr/>
          <a:lstStyle/>
          <a:p>
            <a:r>
              <a:rPr lang="en-US" dirty="0" err="1"/>
              <a:t>Kruskal’s</a:t>
            </a:r>
            <a:r>
              <a:rPr lang="en-US" dirty="0"/>
              <a:t> algorithm has to check whether the addition of the next edge to the edges already selected </a:t>
            </a:r>
            <a:r>
              <a:rPr lang="en-US" dirty="0" smtClean="0"/>
              <a:t>would create a cycle:</a:t>
            </a:r>
          </a:p>
          <a:p>
            <a:endParaRPr lang="en-US" dirty="0"/>
          </a:p>
        </p:txBody>
      </p:sp>
      <p:pic>
        <p:nvPicPr>
          <p:cNvPr id="4" name="Picture 3"/>
          <p:cNvPicPr>
            <a:picLocks noChangeAspect="1"/>
          </p:cNvPicPr>
          <p:nvPr/>
        </p:nvPicPr>
        <p:blipFill>
          <a:blip r:embed="rId2"/>
          <a:stretch>
            <a:fillRect/>
          </a:stretch>
        </p:blipFill>
        <p:spPr>
          <a:xfrm>
            <a:off x="3292535" y="3515519"/>
            <a:ext cx="5606927" cy="2185926"/>
          </a:xfrm>
          <a:prstGeom prst="rect">
            <a:avLst/>
          </a:prstGeom>
        </p:spPr>
      </p:pic>
    </p:spTree>
    <p:extLst>
      <p:ext uri="{BB962C8B-B14F-4D97-AF65-F5344CB8AC3E}">
        <p14:creationId xmlns:p14="http://schemas.microsoft.com/office/powerpoint/2010/main" val="3489731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Union-Find</a:t>
            </a:r>
            <a:endParaRPr lang="en-US" dirty="0"/>
          </a:p>
        </p:txBody>
      </p:sp>
      <p:sp>
        <p:nvSpPr>
          <p:cNvPr id="3" name="Content Placeholder 2"/>
          <p:cNvSpPr>
            <a:spLocks noGrp="1"/>
          </p:cNvSpPr>
          <p:nvPr>
            <p:ph idx="1"/>
          </p:nvPr>
        </p:nvSpPr>
        <p:spPr/>
        <p:txBody>
          <a:bodyPr/>
          <a:lstStyle/>
          <a:p>
            <a:r>
              <a:rPr lang="en-US" dirty="0" smtClean="0"/>
              <a:t>Check </a:t>
            </a:r>
            <a:r>
              <a:rPr lang="en-US" dirty="0"/>
              <a:t>for whether two vertices belong to the same tree</a:t>
            </a:r>
            <a:r>
              <a:rPr lang="en-US" dirty="0" smtClean="0"/>
              <a:t>.</a:t>
            </a:r>
          </a:p>
          <a:p>
            <a:r>
              <a:rPr lang="en-US" dirty="0" smtClean="0"/>
              <a:t>With </a:t>
            </a:r>
            <a:r>
              <a:rPr lang="en-US" dirty="0"/>
              <a:t>an efficient union-find algorithm, the running time of </a:t>
            </a:r>
            <a:r>
              <a:rPr lang="en-US" dirty="0" err="1"/>
              <a:t>Kruskal’s</a:t>
            </a:r>
            <a:r>
              <a:rPr lang="en-US" dirty="0"/>
              <a:t> algorithm will be dominated by the time needed for sorting the edge weights of a given graph</a:t>
            </a:r>
            <a:r>
              <a:rPr lang="en-US" dirty="0" smtClean="0"/>
              <a:t>.</a:t>
            </a:r>
          </a:p>
          <a:p>
            <a:r>
              <a:rPr lang="en-US" dirty="0" smtClean="0"/>
              <a:t>Time </a:t>
            </a:r>
            <a:r>
              <a:rPr lang="en-US" dirty="0"/>
              <a:t>efficiency of </a:t>
            </a:r>
            <a:r>
              <a:rPr lang="en-US" dirty="0" err="1"/>
              <a:t>Kruskal’s</a:t>
            </a:r>
            <a:r>
              <a:rPr lang="en-US" dirty="0"/>
              <a:t> algorithm will be in O(|E| log |E|).</a:t>
            </a:r>
          </a:p>
        </p:txBody>
      </p:sp>
    </p:spTree>
    <p:extLst>
      <p:ext uri="{BB962C8B-B14F-4D97-AF65-F5344CB8AC3E}">
        <p14:creationId xmlns:p14="http://schemas.microsoft.com/office/powerpoint/2010/main" val="2506285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Union-Find</a:t>
            </a:r>
          </a:p>
        </p:txBody>
      </p:sp>
      <p:sp>
        <p:nvSpPr>
          <p:cNvPr id="3" name="Content Placeholder 2"/>
          <p:cNvSpPr>
            <a:spLocks noGrp="1"/>
          </p:cNvSpPr>
          <p:nvPr>
            <p:ph idx="1"/>
          </p:nvPr>
        </p:nvSpPr>
        <p:spPr/>
        <p:txBody>
          <a:bodyPr/>
          <a:lstStyle/>
          <a:p>
            <a:r>
              <a:rPr lang="en-US" dirty="0" err="1" smtClean="0"/>
              <a:t>makeset</a:t>
            </a:r>
            <a:r>
              <a:rPr lang="en-US" dirty="0" smtClean="0"/>
              <a:t>(x</a:t>
            </a:r>
            <a:r>
              <a:rPr lang="en-US" dirty="0"/>
              <a:t>) creates a one-element set {x}. It is assumed that this operation can be applied to each of the elements of set S only once. </a:t>
            </a:r>
            <a:endParaRPr lang="en-US" dirty="0" smtClean="0"/>
          </a:p>
          <a:p>
            <a:r>
              <a:rPr lang="en-US" dirty="0" smtClean="0"/>
              <a:t>find(x</a:t>
            </a:r>
            <a:r>
              <a:rPr lang="en-US" dirty="0"/>
              <a:t>) returns a subset containing x. </a:t>
            </a:r>
            <a:endParaRPr lang="en-US" dirty="0" smtClean="0"/>
          </a:p>
          <a:p>
            <a:r>
              <a:rPr lang="en-US" dirty="0" smtClean="0"/>
              <a:t>union(x</a:t>
            </a:r>
            <a:r>
              <a:rPr lang="en-US" dirty="0"/>
              <a:t>, y) constructs the union of the disjoint subsets </a:t>
            </a:r>
            <a:r>
              <a:rPr lang="en-US" dirty="0" err="1"/>
              <a:t>Sx</a:t>
            </a:r>
            <a:r>
              <a:rPr lang="en-US" dirty="0"/>
              <a:t> and </a:t>
            </a:r>
            <a:r>
              <a:rPr lang="en-US" dirty="0" err="1"/>
              <a:t>Sy</a:t>
            </a:r>
            <a:r>
              <a:rPr lang="en-US" dirty="0"/>
              <a:t> containing x and y, respectively, and adds it to the collection to replace </a:t>
            </a:r>
            <a:r>
              <a:rPr lang="en-US" dirty="0" err="1"/>
              <a:t>Sx</a:t>
            </a:r>
            <a:r>
              <a:rPr lang="en-US" dirty="0"/>
              <a:t> and </a:t>
            </a:r>
            <a:r>
              <a:rPr lang="en-US" dirty="0" err="1"/>
              <a:t>Sy</a:t>
            </a:r>
            <a:r>
              <a:rPr lang="en-US" dirty="0"/>
              <a:t>, which are deleted from it</a:t>
            </a:r>
          </a:p>
        </p:txBody>
      </p:sp>
    </p:spTree>
    <p:extLst>
      <p:ext uri="{BB962C8B-B14F-4D97-AF65-F5344CB8AC3E}">
        <p14:creationId xmlns:p14="http://schemas.microsoft.com/office/powerpoint/2010/main" val="1051740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r>
              <a:rPr lang="en-US" dirty="0" smtClean="0"/>
              <a:t>Let S </a:t>
            </a:r>
            <a:r>
              <a:rPr lang="en-US" dirty="0"/>
              <a:t>= {1, 2, 3, 4, 5, 6}. </a:t>
            </a:r>
            <a:endParaRPr lang="en-US" dirty="0" smtClean="0"/>
          </a:p>
          <a:p>
            <a:r>
              <a:rPr lang="en-US" dirty="0" err="1" smtClean="0"/>
              <a:t>makeset</a:t>
            </a:r>
            <a:r>
              <a:rPr lang="en-US" dirty="0" smtClean="0"/>
              <a:t>(</a:t>
            </a:r>
            <a:r>
              <a:rPr lang="en-US" dirty="0" err="1" smtClean="0"/>
              <a:t>i</a:t>
            </a:r>
            <a:r>
              <a:rPr lang="en-US" dirty="0"/>
              <a:t>) creates the set {</a:t>
            </a:r>
            <a:r>
              <a:rPr lang="en-US" dirty="0" err="1"/>
              <a:t>i</a:t>
            </a:r>
            <a:r>
              <a:rPr lang="en-US" dirty="0"/>
              <a:t>} and applying this operation six times initializes the structure to the collection of six singleton sets</a:t>
            </a:r>
            <a:r>
              <a:rPr lang="en-US" dirty="0" smtClean="0"/>
              <a:t>: {</a:t>
            </a:r>
            <a:r>
              <a:rPr lang="en-US" dirty="0"/>
              <a:t>1}, {2}, {3}, {4}, {5}, {6}. </a:t>
            </a:r>
            <a:endParaRPr lang="en-US" dirty="0" smtClean="0"/>
          </a:p>
          <a:p>
            <a:r>
              <a:rPr lang="en-US" dirty="0" smtClean="0"/>
              <a:t>union(1</a:t>
            </a:r>
            <a:r>
              <a:rPr lang="en-US" dirty="0"/>
              <a:t>, 4) and union(5, 2) </a:t>
            </a:r>
            <a:r>
              <a:rPr lang="en-US" dirty="0" smtClean="0"/>
              <a:t>yield {</a:t>
            </a:r>
            <a:r>
              <a:rPr lang="en-US" dirty="0"/>
              <a:t>1, 4</a:t>
            </a:r>
            <a:r>
              <a:rPr lang="en-US" dirty="0" smtClean="0"/>
              <a:t>}, {</a:t>
            </a:r>
            <a:r>
              <a:rPr lang="en-US" dirty="0"/>
              <a:t>5, 2},	{3</a:t>
            </a:r>
            <a:r>
              <a:rPr lang="en-US" dirty="0" smtClean="0"/>
              <a:t>}, {</a:t>
            </a:r>
            <a:r>
              <a:rPr lang="en-US" dirty="0"/>
              <a:t>6</a:t>
            </a:r>
            <a:r>
              <a:rPr lang="en-US" dirty="0" smtClean="0"/>
              <a:t>} </a:t>
            </a:r>
          </a:p>
          <a:p>
            <a:r>
              <a:rPr lang="en-US" dirty="0" smtClean="0"/>
              <a:t>Then union(4</a:t>
            </a:r>
            <a:r>
              <a:rPr lang="en-US" dirty="0"/>
              <a:t>, 5) </a:t>
            </a:r>
            <a:r>
              <a:rPr lang="en-US" dirty="0" smtClean="0"/>
              <a:t>and </a:t>
            </a:r>
            <a:r>
              <a:rPr lang="en-US" dirty="0"/>
              <a:t>union(3, 6), </a:t>
            </a:r>
            <a:r>
              <a:rPr lang="en-US" dirty="0" smtClean="0"/>
              <a:t>yield {</a:t>
            </a:r>
            <a:r>
              <a:rPr lang="en-US" dirty="0"/>
              <a:t>1, 4, 5, 2</a:t>
            </a:r>
            <a:r>
              <a:rPr lang="en-US" dirty="0" smtClean="0"/>
              <a:t>}, {</a:t>
            </a:r>
            <a:r>
              <a:rPr lang="en-US" dirty="0"/>
              <a:t>3, 6</a:t>
            </a:r>
            <a:r>
              <a:rPr lang="en-US" dirty="0" smtClean="0"/>
              <a:t>}.</a:t>
            </a:r>
          </a:p>
          <a:p>
            <a:r>
              <a:rPr lang="en-US" dirty="0"/>
              <a:t>Most implementations of this abstract data type use one element from each of the disjoint subsets in a collection as that subset’s representative. </a:t>
            </a:r>
            <a:r>
              <a:rPr lang="en-US" dirty="0" smtClean="0"/>
              <a:t>Example: union(4, 5)</a:t>
            </a:r>
            <a:endParaRPr lang="en-US" dirty="0"/>
          </a:p>
          <a:p>
            <a:endParaRPr lang="en-US" dirty="0"/>
          </a:p>
        </p:txBody>
      </p:sp>
    </p:spTree>
    <p:extLst>
      <p:ext uri="{BB962C8B-B14F-4D97-AF65-F5344CB8AC3E}">
        <p14:creationId xmlns:p14="http://schemas.microsoft.com/office/powerpoint/2010/main" val="3736127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two principal alternatives for implementing this data structure</a:t>
            </a:r>
          </a:p>
        </p:txBody>
      </p:sp>
      <p:sp>
        <p:nvSpPr>
          <p:cNvPr id="3" name="Content Placeholder 2"/>
          <p:cNvSpPr>
            <a:spLocks noGrp="1"/>
          </p:cNvSpPr>
          <p:nvPr>
            <p:ph idx="1"/>
          </p:nvPr>
        </p:nvSpPr>
        <p:spPr/>
        <p:txBody>
          <a:bodyPr/>
          <a:lstStyle/>
          <a:p>
            <a:r>
              <a:rPr lang="en-US" dirty="0" smtClean="0"/>
              <a:t>Quick Find</a:t>
            </a:r>
          </a:p>
          <a:p>
            <a:r>
              <a:rPr lang="en-US" dirty="0" smtClean="0"/>
              <a:t>Quick Union</a:t>
            </a:r>
            <a:endParaRPr lang="en-US" dirty="0"/>
          </a:p>
        </p:txBody>
      </p:sp>
    </p:spTree>
    <p:extLst>
      <p:ext uri="{BB962C8B-B14F-4D97-AF65-F5344CB8AC3E}">
        <p14:creationId xmlns:p14="http://schemas.microsoft.com/office/powerpoint/2010/main" val="297849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Quick find</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U</a:t>
            </a:r>
            <a:r>
              <a:rPr lang="en-US" dirty="0" smtClean="0"/>
              <a:t>ses </a:t>
            </a:r>
            <a:r>
              <a:rPr lang="en-US" dirty="0"/>
              <a:t>an array indexed by the elements of the underlying set S; the array’s values indicate the representatives of the subsets containing those </a:t>
            </a:r>
            <a:r>
              <a:rPr lang="en-US" dirty="0" smtClean="0"/>
              <a:t>elements.</a:t>
            </a:r>
          </a:p>
          <a:p>
            <a:pPr marL="457200" indent="-457200">
              <a:buFont typeface="+mj-lt"/>
              <a:buAutoNum type="arabicPeriod"/>
            </a:pPr>
            <a:r>
              <a:rPr lang="en-US" dirty="0" smtClean="0"/>
              <a:t>Each </a:t>
            </a:r>
            <a:r>
              <a:rPr lang="en-US" dirty="0"/>
              <a:t>subset is implemented as a linked list whose header contains the pointers to the first and last elements of the list along with the number of elements in the list </a:t>
            </a:r>
            <a:endParaRPr lang="en-US" dirty="0" smtClean="0"/>
          </a:p>
        </p:txBody>
      </p:sp>
    </p:spTree>
    <p:extLst>
      <p:ext uri="{BB962C8B-B14F-4D97-AF65-F5344CB8AC3E}">
        <p14:creationId xmlns:p14="http://schemas.microsoft.com/office/powerpoint/2010/main" val="2602142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err="1" smtClean="0"/>
              <a:t>makeset</a:t>
            </a:r>
            <a:r>
              <a:rPr lang="en-US" dirty="0" smtClean="0"/>
              <a:t>(x) – includes assigning the corresponding element in the representative array and initializing the corresponding linked list to a single node with x as the value for all n values in the set: n * </a:t>
            </a:r>
            <a:r>
              <a:rPr lang="el-GR" dirty="0" smtClean="0"/>
              <a:t>Θ</a:t>
            </a:r>
            <a:r>
              <a:rPr lang="en-US" dirty="0" smtClean="0"/>
              <a:t>(1) = </a:t>
            </a:r>
            <a:r>
              <a:rPr lang="el-GR" dirty="0" smtClean="0"/>
              <a:t>Θ</a:t>
            </a:r>
            <a:r>
              <a:rPr lang="en-US" dirty="0" smtClean="0"/>
              <a:t>(n)</a:t>
            </a:r>
          </a:p>
          <a:p>
            <a:r>
              <a:rPr lang="en-US" dirty="0" smtClean="0"/>
              <a:t>find(x) – looking up x in the array to return its corresponding linked list: </a:t>
            </a:r>
            <a:r>
              <a:rPr lang="el-GR" dirty="0"/>
              <a:t>Θ</a:t>
            </a:r>
            <a:r>
              <a:rPr lang="en-US" dirty="0"/>
              <a:t>(1</a:t>
            </a:r>
            <a:r>
              <a:rPr lang="en-US" dirty="0" smtClean="0"/>
              <a:t>)</a:t>
            </a:r>
          </a:p>
          <a:p>
            <a:r>
              <a:rPr lang="en-US" dirty="0" smtClean="0"/>
              <a:t>union(x) – Appending the y’s</a:t>
            </a:r>
            <a:r>
              <a:rPr lang="en-US" dirty="0" smtClean="0"/>
              <a:t> list to the end of the x’s list, hence updating the representative for all of the elements in y, and then delete y’s list from the collection: </a:t>
            </a:r>
            <a:r>
              <a:rPr lang="el-GR" dirty="0" smtClean="0"/>
              <a:t>Θ</a:t>
            </a:r>
            <a:r>
              <a:rPr lang="en-US" dirty="0" smtClean="0"/>
              <a:t>(n</a:t>
            </a:r>
            <a:r>
              <a:rPr lang="en-US" baseline="30000" dirty="0" smtClean="0"/>
              <a:t>2</a:t>
            </a:r>
            <a:r>
              <a:rPr lang="en-US" dirty="0" smtClean="0"/>
              <a:t>)</a:t>
            </a:r>
            <a:endParaRPr lang="en-US" dirty="0"/>
          </a:p>
        </p:txBody>
      </p:sp>
    </p:spTree>
    <p:extLst>
      <p:ext uri="{BB962C8B-B14F-4D97-AF65-F5344CB8AC3E}">
        <p14:creationId xmlns:p14="http://schemas.microsoft.com/office/powerpoint/2010/main" val="394213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continued</a:t>
            </a:r>
            <a:endParaRPr lang="en-US" dirty="0"/>
          </a:p>
        </p:txBody>
      </p:sp>
      <p:sp>
        <p:nvSpPr>
          <p:cNvPr id="3" name="Content Placeholder 2"/>
          <p:cNvSpPr>
            <a:spLocks noGrp="1"/>
          </p:cNvSpPr>
          <p:nvPr>
            <p:ph idx="1"/>
          </p:nvPr>
        </p:nvSpPr>
        <p:spPr/>
        <p:txBody>
          <a:bodyPr/>
          <a:lstStyle/>
          <a:p>
            <a:r>
              <a:rPr lang="en-US" dirty="0" smtClean="0"/>
              <a:t>Quick Find = </a:t>
            </a:r>
            <a:r>
              <a:rPr lang="el-GR" dirty="0" smtClean="0"/>
              <a:t>Θ</a:t>
            </a:r>
            <a:r>
              <a:rPr lang="en-US" dirty="0" smtClean="0"/>
              <a:t>(n) + </a:t>
            </a:r>
            <a:r>
              <a:rPr lang="el-GR" dirty="0" smtClean="0"/>
              <a:t>Θ</a:t>
            </a:r>
            <a:r>
              <a:rPr lang="en-US" dirty="0" smtClean="0"/>
              <a:t>(1) + </a:t>
            </a:r>
            <a:r>
              <a:rPr lang="el-GR" dirty="0" smtClean="0"/>
              <a:t>Θ</a:t>
            </a:r>
            <a:r>
              <a:rPr lang="en-US" dirty="0" smtClean="0"/>
              <a:t>(n</a:t>
            </a:r>
            <a:r>
              <a:rPr lang="en-US" baseline="30000" dirty="0" smtClean="0"/>
              <a:t>2</a:t>
            </a:r>
            <a:r>
              <a:rPr lang="en-US" dirty="0" smtClean="0"/>
              <a:t>) = </a:t>
            </a:r>
            <a:r>
              <a:rPr lang="el-GR" dirty="0"/>
              <a:t>Θ</a:t>
            </a:r>
            <a:r>
              <a:rPr lang="en-US" dirty="0" smtClean="0"/>
              <a:t>(n</a:t>
            </a:r>
            <a:r>
              <a:rPr lang="en-US" baseline="30000" dirty="0" smtClean="0"/>
              <a:t>2</a:t>
            </a:r>
            <a:r>
              <a:rPr lang="en-US" dirty="0" smtClean="0"/>
              <a:t>) in worst case. </a:t>
            </a:r>
          </a:p>
          <a:p>
            <a:r>
              <a:rPr lang="en-US" dirty="0" smtClean="0"/>
              <a:t>An enhancement (called union by size) would be to always append the shorter list to the longer list. Although this will not change the worst case running time it will result in an average case efficiency of </a:t>
            </a:r>
            <a:r>
              <a:rPr lang="el-GR" dirty="0" smtClean="0"/>
              <a:t>Θ</a:t>
            </a:r>
            <a:r>
              <a:rPr lang="en-US" dirty="0" smtClean="0"/>
              <a:t>(</a:t>
            </a:r>
            <a:r>
              <a:rPr lang="en-US" dirty="0" err="1" smtClean="0"/>
              <a:t>nlogn</a:t>
            </a:r>
            <a:r>
              <a:rPr lang="en-US" dirty="0" smtClean="0"/>
              <a:t>).</a:t>
            </a:r>
          </a:p>
          <a:p>
            <a:r>
              <a:rPr lang="en-US" dirty="0" smtClean="0"/>
              <a:t>Proof: See page 330.</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33156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Union</a:t>
            </a:r>
            <a:br>
              <a:rPr lang="en-US" dirty="0"/>
            </a:b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Each </a:t>
            </a:r>
            <a:r>
              <a:rPr lang="en-US" dirty="0"/>
              <a:t>subset </a:t>
            </a:r>
            <a:r>
              <a:rPr lang="en-US" smtClean="0"/>
              <a:t>is represented by </a:t>
            </a:r>
            <a:r>
              <a:rPr lang="en-US" dirty="0"/>
              <a:t>a rooted tree. </a:t>
            </a:r>
            <a:endParaRPr lang="en-US" dirty="0" smtClean="0"/>
          </a:p>
          <a:p>
            <a:pPr marL="914400" lvl="1" indent="-457200">
              <a:buFont typeface="+mj-lt"/>
              <a:buAutoNum type="arabicPeriod"/>
            </a:pPr>
            <a:r>
              <a:rPr lang="en-US" dirty="0"/>
              <a:t>The nodes of the tree contain the subset’s elements (one per node), with the root’s element considered the subset’s representative; </a:t>
            </a:r>
            <a:endParaRPr lang="en-US" dirty="0" smtClean="0"/>
          </a:p>
          <a:p>
            <a:pPr marL="914400" lvl="1" indent="-457200">
              <a:buFont typeface="+mj-lt"/>
              <a:buAutoNum type="arabicPeriod"/>
            </a:pPr>
            <a:r>
              <a:rPr lang="en-US" dirty="0" smtClean="0"/>
              <a:t>the </a:t>
            </a:r>
            <a:r>
              <a:rPr lang="en-US" dirty="0"/>
              <a:t>tree’s edges are directed from children to their parents</a:t>
            </a:r>
            <a:endParaRPr lang="en-US" dirty="0" smtClean="0"/>
          </a:p>
          <a:p>
            <a:pPr marL="457200" indent="-457200">
              <a:buFont typeface="+mj-lt"/>
              <a:buAutoNum type="arabicPeriod"/>
            </a:pPr>
            <a:r>
              <a:rPr lang="en-US" dirty="0" smtClean="0"/>
              <a:t>An array of pointers mapping </a:t>
            </a:r>
            <a:r>
              <a:rPr lang="en-US" dirty="0"/>
              <a:t>the set elements to their tree </a:t>
            </a:r>
            <a:r>
              <a:rPr lang="en-US" dirty="0" smtClean="0"/>
              <a:t>nodes is </a:t>
            </a:r>
            <a:r>
              <a:rPr lang="en-US" dirty="0"/>
              <a:t>maintained. </a:t>
            </a: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45160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Called Greedy?</a:t>
            </a:r>
            <a:endParaRPr lang="en-US" dirty="0"/>
          </a:p>
        </p:txBody>
      </p:sp>
      <p:sp>
        <p:nvSpPr>
          <p:cNvPr id="3" name="Content Placeholder 2"/>
          <p:cNvSpPr>
            <a:spLocks noGrp="1"/>
          </p:cNvSpPr>
          <p:nvPr>
            <p:ph idx="1"/>
          </p:nvPr>
        </p:nvSpPr>
        <p:spPr/>
        <p:txBody>
          <a:bodyPr>
            <a:normAutofit lnSpcReduction="10000"/>
          </a:bodyPr>
          <a:lstStyle/>
          <a:p>
            <a:r>
              <a:rPr lang="en-US" dirty="0" smtClean="0"/>
              <a:t>On </a:t>
            </a:r>
            <a:r>
              <a:rPr lang="en-US" dirty="0"/>
              <a:t>each step, it suggests a “greedy” grab of the best alternative available in the hope that a sequence of locally optimal choices will yield a (globally) optimal solution to the entire problem. </a:t>
            </a:r>
            <a:endParaRPr lang="en-US" dirty="0" smtClean="0"/>
          </a:p>
          <a:p>
            <a:r>
              <a:rPr lang="en-US" dirty="0" smtClean="0"/>
              <a:t>As </a:t>
            </a:r>
            <a:r>
              <a:rPr lang="en-US" dirty="0"/>
              <a:t>a rule, greedy algorithms are both </a:t>
            </a:r>
            <a:endParaRPr lang="en-US" dirty="0" smtClean="0"/>
          </a:p>
          <a:p>
            <a:pPr lvl="1"/>
            <a:r>
              <a:rPr lang="en-US" dirty="0" smtClean="0"/>
              <a:t>intuitively </a:t>
            </a:r>
            <a:r>
              <a:rPr lang="en-US" dirty="0"/>
              <a:t>appealing and </a:t>
            </a:r>
            <a:endParaRPr lang="en-US" dirty="0" smtClean="0"/>
          </a:p>
          <a:p>
            <a:pPr lvl="1"/>
            <a:r>
              <a:rPr lang="en-US" dirty="0" smtClean="0"/>
              <a:t>simple.</a:t>
            </a:r>
          </a:p>
          <a:p>
            <a:r>
              <a:rPr lang="en-US" dirty="0"/>
              <a:t>What is usually more difficult is to prove that a greedy algorithm yields an optimal solution (when it does). </a:t>
            </a:r>
          </a:p>
        </p:txBody>
      </p:sp>
    </p:spTree>
    <p:extLst>
      <p:ext uri="{BB962C8B-B14F-4D97-AF65-F5344CB8AC3E}">
        <p14:creationId xmlns:p14="http://schemas.microsoft.com/office/powerpoint/2010/main" val="3313212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err="1" smtClean="0"/>
              <a:t>makeset</a:t>
            </a:r>
            <a:r>
              <a:rPr lang="en-US" dirty="0" smtClean="0"/>
              <a:t>(x) – creation of n single node trees: n * </a:t>
            </a:r>
            <a:r>
              <a:rPr lang="el-GR" dirty="0"/>
              <a:t>Θ</a:t>
            </a:r>
            <a:r>
              <a:rPr lang="en-US" dirty="0"/>
              <a:t>(1</a:t>
            </a:r>
            <a:r>
              <a:rPr lang="en-US" dirty="0" smtClean="0"/>
              <a:t>) = </a:t>
            </a:r>
            <a:r>
              <a:rPr lang="el-GR" dirty="0"/>
              <a:t>Θ</a:t>
            </a:r>
            <a:r>
              <a:rPr lang="en-US" dirty="0" smtClean="0"/>
              <a:t>(n)</a:t>
            </a:r>
            <a:endParaRPr lang="en-US" dirty="0"/>
          </a:p>
          <a:p>
            <a:r>
              <a:rPr lang="en-US" dirty="0" smtClean="0"/>
              <a:t>union(x) – attaching the root of the y tree to the root of the x tree and setting the pointer to y’s root to null: </a:t>
            </a:r>
            <a:r>
              <a:rPr lang="el-GR" dirty="0"/>
              <a:t>Θ</a:t>
            </a:r>
            <a:r>
              <a:rPr lang="en-US" dirty="0"/>
              <a:t>(1</a:t>
            </a:r>
            <a:r>
              <a:rPr lang="en-US" dirty="0" smtClean="0"/>
              <a:t>)</a:t>
            </a:r>
          </a:p>
          <a:p>
            <a:r>
              <a:rPr lang="en-US" dirty="0" smtClean="0"/>
              <a:t>find(x) – following the pointer chain from the node containing x to the root: </a:t>
            </a:r>
            <a:r>
              <a:rPr lang="el-GR" dirty="0"/>
              <a:t>Θ</a:t>
            </a:r>
            <a:r>
              <a:rPr lang="en-US" dirty="0" smtClean="0"/>
              <a:t>(n) because a tree can be a linked list at worst case. </a:t>
            </a:r>
          </a:p>
          <a:p>
            <a:r>
              <a:rPr lang="en-US" dirty="0" smtClean="0"/>
              <a:t>This can be improved by always appending smaller trees to the larger trees thus reducing the find to an average of </a:t>
            </a:r>
            <a:r>
              <a:rPr lang="el-GR" dirty="0"/>
              <a:t>Θ</a:t>
            </a:r>
            <a:r>
              <a:rPr lang="en-US" dirty="0" smtClean="0"/>
              <a:t>(log n).</a:t>
            </a:r>
            <a:endParaRPr lang="en-US" dirty="0"/>
          </a:p>
          <a:p>
            <a:endParaRPr lang="en-US" dirty="0"/>
          </a:p>
          <a:p>
            <a:endParaRPr lang="en-US" dirty="0"/>
          </a:p>
        </p:txBody>
      </p:sp>
    </p:spTree>
    <p:extLst>
      <p:ext uri="{BB962C8B-B14F-4D97-AF65-F5344CB8AC3E}">
        <p14:creationId xmlns:p14="http://schemas.microsoft.com/office/powerpoint/2010/main" val="2940899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Source Shortest Path Problem</a:t>
            </a:r>
            <a:endParaRPr lang="en-US" dirty="0"/>
          </a:p>
        </p:txBody>
      </p:sp>
      <p:sp>
        <p:nvSpPr>
          <p:cNvPr id="3" name="Content Placeholder 2"/>
          <p:cNvSpPr>
            <a:spLocks noGrp="1"/>
          </p:cNvSpPr>
          <p:nvPr>
            <p:ph idx="1"/>
          </p:nvPr>
        </p:nvSpPr>
        <p:spPr/>
        <p:txBody>
          <a:bodyPr/>
          <a:lstStyle/>
          <a:p>
            <a:r>
              <a:rPr lang="en-US" dirty="0" smtClean="0"/>
              <a:t>Finding a </a:t>
            </a:r>
            <a:r>
              <a:rPr lang="en-US" dirty="0"/>
              <a:t>family of paths, </a:t>
            </a:r>
            <a:endParaRPr lang="en-US" dirty="0" smtClean="0"/>
          </a:p>
          <a:p>
            <a:r>
              <a:rPr lang="en-US" dirty="0" smtClean="0"/>
              <a:t>each </a:t>
            </a:r>
            <a:r>
              <a:rPr lang="en-US" dirty="0"/>
              <a:t>leading from the source to a different vertex in the graph, </a:t>
            </a:r>
            <a:endParaRPr lang="en-US" dirty="0" smtClean="0"/>
          </a:p>
          <a:p>
            <a:r>
              <a:rPr lang="en-US" dirty="0"/>
              <a:t>w</a:t>
            </a:r>
            <a:r>
              <a:rPr lang="en-US" dirty="0" smtClean="0"/>
              <a:t>ith some having </a:t>
            </a:r>
            <a:r>
              <a:rPr lang="en-US" dirty="0"/>
              <a:t>edges in common.</a:t>
            </a:r>
          </a:p>
          <a:p>
            <a:endParaRPr lang="en-US" dirty="0"/>
          </a:p>
        </p:txBody>
      </p:sp>
    </p:spTree>
    <p:extLst>
      <p:ext uri="{BB962C8B-B14F-4D97-AF65-F5344CB8AC3E}">
        <p14:creationId xmlns:p14="http://schemas.microsoft.com/office/powerpoint/2010/main" val="2636220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75006" y="999717"/>
            <a:ext cx="6851771" cy="4893206"/>
          </a:xfrm>
          <a:prstGeom prst="rect">
            <a:avLst/>
          </a:prstGeom>
        </p:spPr>
      </p:pic>
    </p:spTree>
    <p:extLst>
      <p:ext uri="{BB962C8B-B14F-4D97-AF65-F5344CB8AC3E}">
        <p14:creationId xmlns:p14="http://schemas.microsoft.com/office/powerpoint/2010/main" val="22101094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153245" y="2447961"/>
            <a:ext cx="5929472" cy="3563295"/>
          </a:xfrm>
          <a:prstGeom prst="rect">
            <a:avLst/>
          </a:prstGeom>
        </p:spPr>
      </p:pic>
    </p:spTree>
    <p:extLst>
      <p:ext uri="{BB962C8B-B14F-4D97-AF65-F5344CB8AC3E}">
        <p14:creationId xmlns:p14="http://schemas.microsoft.com/office/powerpoint/2010/main" val="966500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a:t>
            </a:r>
            <a:endParaRPr lang="en-US" dirty="0"/>
          </a:p>
        </p:txBody>
      </p:sp>
      <p:pic>
        <p:nvPicPr>
          <p:cNvPr id="7" name="Picture 6"/>
          <p:cNvPicPr>
            <a:picLocks noChangeAspect="1"/>
          </p:cNvPicPr>
          <p:nvPr/>
        </p:nvPicPr>
        <p:blipFill>
          <a:blip r:embed="rId2"/>
          <a:stretch>
            <a:fillRect/>
          </a:stretch>
        </p:blipFill>
        <p:spPr>
          <a:xfrm>
            <a:off x="3588724" y="2556932"/>
            <a:ext cx="5014550" cy="3438073"/>
          </a:xfrm>
          <a:prstGeom prst="rect">
            <a:avLst/>
          </a:prstGeom>
        </p:spPr>
      </p:pic>
    </p:spTree>
    <p:extLst>
      <p:ext uri="{BB962C8B-B14F-4D97-AF65-F5344CB8AC3E}">
        <p14:creationId xmlns:p14="http://schemas.microsoft.com/office/powerpoint/2010/main" val="1056444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a:t>The time efficiency of Dijkstra’s algorithm depends on the data structures used for implementing the priority queue and for representing an input graph itself</a:t>
            </a:r>
            <a:r>
              <a:rPr lang="en-US" dirty="0" smtClean="0"/>
              <a:t>.</a:t>
            </a:r>
          </a:p>
          <a:p>
            <a:r>
              <a:rPr lang="en-US" dirty="0" smtClean="0"/>
              <a:t>For example:</a:t>
            </a:r>
          </a:p>
          <a:p>
            <a:pPr lvl="1"/>
            <a:r>
              <a:rPr lang="en-US" dirty="0" smtClean="0"/>
              <a:t>If the </a:t>
            </a:r>
            <a:r>
              <a:rPr lang="en-US" dirty="0"/>
              <a:t>graphs </a:t>
            </a:r>
            <a:r>
              <a:rPr lang="en-US" dirty="0" smtClean="0"/>
              <a:t>is represented </a:t>
            </a:r>
            <a:r>
              <a:rPr lang="en-US" dirty="0"/>
              <a:t>by </a:t>
            </a:r>
            <a:r>
              <a:rPr lang="en-US" dirty="0" smtClean="0"/>
              <a:t>a </a:t>
            </a:r>
            <a:r>
              <a:rPr lang="en-US" dirty="0"/>
              <a:t>weight matrix and the priority queue </a:t>
            </a:r>
            <a:r>
              <a:rPr lang="en-US" dirty="0" smtClean="0"/>
              <a:t>is implemented </a:t>
            </a:r>
            <a:r>
              <a:rPr lang="en-US" dirty="0"/>
              <a:t>as an unordered </a:t>
            </a:r>
            <a:r>
              <a:rPr lang="en-US" dirty="0" smtClean="0"/>
              <a:t>array</a:t>
            </a:r>
            <a:r>
              <a:rPr lang="en-US" dirty="0"/>
              <a:t> </a:t>
            </a:r>
            <a:r>
              <a:rPr lang="en-US" dirty="0" smtClean="0"/>
              <a:t>: Dijkstra’s running time is in </a:t>
            </a:r>
            <a:r>
              <a:rPr lang="el-GR" dirty="0" smtClean="0"/>
              <a:t>Θ</a:t>
            </a:r>
            <a:r>
              <a:rPr lang="en-US" dirty="0"/>
              <a:t>(|V|</a:t>
            </a:r>
            <a:r>
              <a:rPr lang="en-US" baseline="30000" dirty="0"/>
              <a:t>2</a:t>
            </a:r>
            <a:r>
              <a:rPr lang="en-US" dirty="0"/>
              <a:t>) </a:t>
            </a:r>
            <a:endParaRPr lang="en-US" dirty="0" smtClean="0"/>
          </a:p>
          <a:p>
            <a:pPr lvl="1"/>
            <a:r>
              <a:rPr lang="en-US" dirty="0" smtClean="0"/>
              <a:t>If the graphs is represented </a:t>
            </a:r>
            <a:r>
              <a:rPr lang="en-US" dirty="0"/>
              <a:t>by </a:t>
            </a:r>
            <a:r>
              <a:rPr lang="en-US" dirty="0" smtClean="0"/>
              <a:t>an </a:t>
            </a:r>
            <a:r>
              <a:rPr lang="en-US" dirty="0"/>
              <a:t>adjacency lists and the priority queue </a:t>
            </a:r>
            <a:r>
              <a:rPr lang="en-US" dirty="0" smtClean="0"/>
              <a:t>is implemented </a:t>
            </a:r>
            <a:r>
              <a:rPr lang="en-US" dirty="0"/>
              <a:t>as a min-heap, </a:t>
            </a:r>
            <a:r>
              <a:rPr lang="en-US" dirty="0" smtClean="0"/>
              <a:t>Dijkstra’s running time </a:t>
            </a:r>
            <a:r>
              <a:rPr lang="en-US" dirty="0"/>
              <a:t>is in O(|E| log |</a:t>
            </a:r>
            <a:r>
              <a:rPr lang="en-US" dirty="0" smtClean="0"/>
              <a:t>V|). </a:t>
            </a:r>
            <a:endParaRPr lang="en-US" dirty="0"/>
          </a:p>
        </p:txBody>
      </p:sp>
    </p:spTree>
    <p:extLst>
      <p:ext uri="{BB962C8B-B14F-4D97-AF65-F5344CB8AC3E}">
        <p14:creationId xmlns:p14="http://schemas.microsoft.com/office/powerpoint/2010/main" val="4007608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a:t>
            </a:r>
            <a:endParaRPr lang="en-US" dirty="0"/>
          </a:p>
        </p:txBody>
      </p:sp>
      <p:sp>
        <p:nvSpPr>
          <p:cNvPr id="3" name="Content Placeholder 2"/>
          <p:cNvSpPr>
            <a:spLocks noGrp="1"/>
          </p:cNvSpPr>
          <p:nvPr>
            <p:ph idx="1"/>
          </p:nvPr>
        </p:nvSpPr>
        <p:spPr/>
        <p:txBody>
          <a:bodyPr>
            <a:normAutofit/>
          </a:bodyPr>
          <a:lstStyle/>
          <a:p>
            <a:r>
              <a:rPr lang="en-US" dirty="0" smtClean="0"/>
              <a:t>Fixed-length encoding</a:t>
            </a:r>
          </a:p>
          <a:p>
            <a:pPr lvl="1"/>
            <a:r>
              <a:rPr lang="en-US" dirty="0" smtClean="0"/>
              <a:t>Assign to each symbol a bit string of the same length m (m ≥ log</a:t>
            </a:r>
            <a:r>
              <a:rPr lang="en-US" baseline="-25000" dirty="0" smtClean="0"/>
              <a:t>2</a:t>
            </a:r>
            <a:r>
              <a:rPr lang="en-US" dirty="0" smtClean="0"/>
              <a:t> n)</a:t>
            </a:r>
          </a:p>
          <a:p>
            <a:pPr lvl="1"/>
            <a:r>
              <a:rPr lang="en-US" dirty="0"/>
              <a:t>One way of getting a coding scheme that yields a shorter bit string on the average assigning shorter code- words to more frequent symbols and longer </a:t>
            </a:r>
            <a:r>
              <a:rPr lang="en-US" dirty="0" err="1"/>
              <a:t>codewords</a:t>
            </a:r>
            <a:r>
              <a:rPr lang="en-US" dirty="0"/>
              <a:t> to less frequent symbols</a:t>
            </a:r>
            <a:r>
              <a:rPr lang="en-US" dirty="0" smtClean="0"/>
              <a:t>. Example:</a:t>
            </a:r>
          </a:p>
          <a:p>
            <a:pPr lvl="2"/>
            <a:r>
              <a:rPr lang="en-US" dirty="0" smtClean="0"/>
              <a:t>Morse Code - frequent </a:t>
            </a:r>
            <a:r>
              <a:rPr lang="en-US" dirty="0"/>
              <a:t>letters such as e (.) and a (.−) are assigned short sequences of dots and dashes while infrequent letters such as q (− − .−) and z (− − ..) have longer </a:t>
            </a:r>
            <a:r>
              <a:rPr lang="en-US" dirty="0" smtClean="0"/>
              <a:t>ones</a:t>
            </a:r>
            <a:endParaRPr lang="en-US" dirty="0"/>
          </a:p>
        </p:txBody>
      </p:sp>
    </p:spTree>
    <p:extLst>
      <p:ext uri="{BB962C8B-B14F-4D97-AF65-F5344CB8AC3E}">
        <p14:creationId xmlns:p14="http://schemas.microsoft.com/office/powerpoint/2010/main" val="393038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a:t>
            </a:r>
            <a:endParaRPr lang="en-US" dirty="0"/>
          </a:p>
        </p:txBody>
      </p:sp>
      <p:sp>
        <p:nvSpPr>
          <p:cNvPr id="3" name="Content Placeholder 2"/>
          <p:cNvSpPr>
            <a:spLocks noGrp="1"/>
          </p:cNvSpPr>
          <p:nvPr>
            <p:ph idx="1"/>
          </p:nvPr>
        </p:nvSpPr>
        <p:spPr/>
        <p:txBody>
          <a:bodyPr/>
          <a:lstStyle/>
          <a:p>
            <a:r>
              <a:rPr lang="en-US" dirty="0"/>
              <a:t>Variable-length encoding</a:t>
            </a:r>
          </a:p>
          <a:p>
            <a:pPr lvl="1"/>
            <a:r>
              <a:rPr lang="en-US" dirty="0" smtClean="0"/>
              <a:t>Assigns </a:t>
            </a:r>
            <a:r>
              <a:rPr lang="en-US" dirty="0" err="1"/>
              <a:t>codewords</a:t>
            </a:r>
            <a:r>
              <a:rPr lang="en-US" dirty="0"/>
              <a:t> of different lengths to different </a:t>
            </a:r>
            <a:r>
              <a:rPr lang="en-US" dirty="0" smtClean="0"/>
              <a:t>symbols</a:t>
            </a:r>
          </a:p>
          <a:p>
            <a:pPr lvl="1"/>
            <a:r>
              <a:rPr lang="en-US" dirty="0" smtClean="0"/>
              <a:t>How </a:t>
            </a:r>
            <a:r>
              <a:rPr lang="en-US" dirty="0"/>
              <a:t>can we tell how many bits of an encoded text represent the </a:t>
            </a:r>
            <a:r>
              <a:rPr lang="en-US" dirty="0" err="1" smtClean="0"/>
              <a:t>ith</a:t>
            </a:r>
            <a:r>
              <a:rPr lang="en-US" dirty="0" smtClean="0"/>
              <a:t> symbol?</a:t>
            </a:r>
          </a:p>
          <a:p>
            <a:pPr lvl="2"/>
            <a:r>
              <a:rPr lang="en-US" dirty="0" smtClean="0"/>
              <a:t>No </a:t>
            </a:r>
            <a:r>
              <a:rPr lang="en-US" dirty="0" err="1"/>
              <a:t>codeword</a:t>
            </a:r>
            <a:r>
              <a:rPr lang="en-US" dirty="0"/>
              <a:t> is a prefix of a </a:t>
            </a:r>
            <a:r>
              <a:rPr lang="en-US" dirty="0" err="1"/>
              <a:t>codeword</a:t>
            </a:r>
            <a:r>
              <a:rPr lang="en-US" dirty="0"/>
              <a:t> of another </a:t>
            </a:r>
            <a:r>
              <a:rPr lang="en-US" dirty="0" smtClean="0"/>
              <a:t>symbol</a:t>
            </a:r>
          </a:p>
          <a:p>
            <a:pPr lvl="2"/>
            <a:r>
              <a:rPr lang="en-US" dirty="0"/>
              <a:t>with such an encoding, we can simply scan a bit string until we get the first group of bits that is a </a:t>
            </a:r>
            <a:r>
              <a:rPr lang="en-US" dirty="0" err="1"/>
              <a:t>codeword</a:t>
            </a:r>
            <a:r>
              <a:rPr lang="en-US" dirty="0"/>
              <a:t> for some symbol, replace these bits by this symbol, and repeat this operation until the bit string’s end is reached</a:t>
            </a:r>
            <a:r>
              <a:rPr lang="en-US" dirty="0" smtClean="0"/>
              <a:t>.</a:t>
            </a:r>
          </a:p>
          <a:p>
            <a:pPr lvl="2"/>
            <a:r>
              <a:rPr lang="en-US" dirty="0" smtClean="0"/>
              <a:t>Example: Huffman encoding</a:t>
            </a:r>
            <a:endParaRPr lang="en-US" dirty="0"/>
          </a:p>
          <a:p>
            <a:pPr lvl="2"/>
            <a:endParaRPr lang="en-US" dirty="0"/>
          </a:p>
        </p:txBody>
      </p:sp>
    </p:spTree>
    <p:extLst>
      <p:ext uri="{BB962C8B-B14F-4D97-AF65-F5344CB8AC3E}">
        <p14:creationId xmlns:p14="http://schemas.microsoft.com/office/powerpoint/2010/main" val="3566195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binary prefix </a:t>
            </a:r>
            <a:r>
              <a:rPr lang="en-US" dirty="0"/>
              <a:t>code for some alphabet</a:t>
            </a:r>
          </a:p>
        </p:txBody>
      </p:sp>
      <p:sp>
        <p:nvSpPr>
          <p:cNvPr id="3" name="Content Placeholder 2"/>
          <p:cNvSpPr>
            <a:spLocks noGrp="1"/>
          </p:cNvSpPr>
          <p:nvPr>
            <p:ph idx="1"/>
          </p:nvPr>
        </p:nvSpPr>
        <p:spPr/>
        <p:txBody>
          <a:bodyPr/>
          <a:lstStyle/>
          <a:p>
            <a:r>
              <a:rPr lang="en-US" dirty="0" smtClean="0"/>
              <a:t>Associate </a:t>
            </a:r>
            <a:r>
              <a:rPr lang="en-US" dirty="0"/>
              <a:t>the alphabet’s symbols with leaves of a binary tree in which all the left edges are labeled by 0 and all the right edges are labeled by 1. </a:t>
            </a:r>
            <a:endParaRPr lang="en-US" dirty="0" smtClean="0"/>
          </a:p>
          <a:p>
            <a:r>
              <a:rPr lang="en-US" dirty="0" smtClean="0"/>
              <a:t>The </a:t>
            </a:r>
            <a:r>
              <a:rPr lang="en-US" dirty="0" err="1"/>
              <a:t>codeword</a:t>
            </a:r>
            <a:r>
              <a:rPr lang="en-US" dirty="0"/>
              <a:t> of a symbol can then be obtained by recording the labels on the simple path from the root to the symbol’s leaf. </a:t>
            </a:r>
            <a:endParaRPr lang="en-US" dirty="0" smtClean="0"/>
          </a:p>
          <a:p>
            <a:r>
              <a:rPr lang="en-US" dirty="0" smtClean="0"/>
              <a:t>Since </a:t>
            </a:r>
            <a:r>
              <a:rPr lang="en-US" dirty="0"/>
              <a:t>there is no simple path to a leaf that continues to another leaf, no </a:t>
            </a:r>
            <a:r>
              <a:rPr lang="en-US" dirty="0" err="1"/>
              <a:t>codeword</a:t>
            </a:r>
            <a:r>
              <a:rPr lang="en-US" dirty="0"/>
              <a:t> can be a prefix of another </a:t>
            </a:r>
            <a:r>
              <a:rPr lang="en-US" dirty="0" err="1" smtClean="0"/>
              <a:t>codeword</a:t>
            </a:r>
            <a:r>
              <a:rPr lang="en-US" dirty="0" smtClean="0"/>
              <a:t>.</a:t>
            </a:r>
            <a:endParaRPr lang="en-US" dirty="0"/>
          </a:p>
          <a:p>
            <a:endParaRPr lang="en-US" dirty="0"/>
          </a:p>
        </p:txBody>
      </p:sp>
    </p:spTree>
    <p:extLst>
      <p:ext uri="{BB962C8B-B14F-4D97-AF65-F5344CB8AC3E}">
        <p14:creationId xmlns:p14="http://schemas.microsoft.com/office/powerpoint/2010/main" val="604665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encoding</a:t>
            </a:r>
            <a:endParaRPr lang="en-US" dirty="0"/>
          </a:p>
        </p:txBody>
      </p:sp>
      <p:sp>
        <p:nvSpPr>
          <p:cNvPr id="3" name="Content Placeholder 2"/>
          <p:cNvSpPr>
            <a:spLocks noGrp="1"/>
          </p:cNvSpPr>
          <p:nvPr>
            <p:ph idx="1"/>
          </p:nvPr>
        </p:nvSpPr>
        <p:spPr/>
        <p:txBody>
          <a:bodyPr/>
          <a:lstStyle/>
          <a:p>
            <a:r>
              <a:rPr lang="en-US" b="1" dirty="0"/>
              <a:t>Step </a:t>
            </a:r>
            <a:r>
              <a:rPr lang="en-US" b="1" dirty="0" smtClean="0"/>
              <a:t>1: </a:t>
            </a:r>
            <a:r>
              <a:rPr lang="en-US" dirty="0" smtClean="0"/>
              <a:t>Initialize </a:t>
            </a:r>
            <a:r>
              <a:rPr lang="en-US" i="1" dirty="0"/>
              <a:t>n </a:t>
            </a:r>
            <a:r>
              <a:rPr lang="en-US" dirty="0"/>
              <a:t>one-node trees and label them with the symbols of </a:t>
            </a:r>
            <a:r>
              <a:rPr lang="en-US" dirty="0" smtClean="0"/>
              <a:t>the alphabet </a:t>
            </a:r>
            <a:r>
              <a:rPr lang="en-US" dirty="0"/>
              <a:t>given. Record the frequency of each symbol in its tree’s </a:t>
            </a:r>
            <a:r>
              <a:rPr lang="en-US" dirty="0" smtClean="0"/>
              <a:t>root to </a:t>
            </a:r>
            <a:r>
              <a:rPr lang="en-US" dirty="0"/>
              <a:t>indicate the tree’s </a:t>
            </a:r>
            <a:r>
              <a:rPr lang="en-US" b="1" i="1" dirty="0" smtClean="0"/>
              <a:t>weight </a:t>
            </a:r>
            <a:r>
              <a:rPr lang="en-US" i="1" dirty="0" smtClean="0"/>
              <a:t>(</a:t>
            </a:r>
            <a:r>
              <a:rPr lang="en-US" dirty="0" smtClean="0"/>
              <a:t>sum </a:t>
            </a:r>
            <a:r>
              <a:rPr lang="en-US" dirty="0"/>
              <a:t>of the frequencies in the tree’s leaves</a:t>
            </a:r>
            <a:r>
              <a:rPr lang="en-US" i="1" dirty="0" smtClean="0"/>
              <a:t>)</a:t>
            </a:r>
            <a:r>
              <a:rPr lang="en-US" dirty="0" smtClean="0"/>
              <a:t>.</a:t>
            </a:r>
          </a:p>
          <a:p>
            <a:r>
              <a:rPr lang="en-US" b="1" dirty="0" smtClean="0"/>
              <a:t>Step 2:</a:t>
            </a:r>
            <a:r>
              <a:rPr lang="en-US" dirty="0"/>
              <a:t> Find two trees with the smallest weight (ties can be broken </a:t>
            </a:r>
            <a:r>
              <a:rPr lang="en-US" dirty="0" smtClean="0"/>
              <a:t>arbitrarily), make </a:t>
            </a:r>
            <a:r>
              <a:rPr lang="en-US" dirty="0"/>
              <a:t>them the left and right subtree of a new </a:t>
            </a:r>
            <a:r>
              <a:rPr lang="en-US" dirty="0" smtClean="0"/>
              <a:t>tree, </a:t>
            </a:r>
            <a:r>
              <a:rPr lang="en-US" dirty="0"/>
              <a:t>and record the sum of their weights in the root of the new tree as its weight.</a:t>
            </a:r>
          </a:p>
          <a:p>
            <a:endParaRPr lang="en-US" dirty="0"/>
          </a:p>
        </p:txBody>
      </p:sp>
    </p:spTree>
    <p:extLst>
      <p:ext uri="{BB962C8B-B14F-4D97-AF65-F5344CB8AC3E}">
        <p14:creationId xmlns:p14="http://schemas.microsoft.com/office/powerpoint/2010/main" val="345471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Greedy Approach</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Mathematical induction</a:t>
            </a:r>
          </a:p>
          <a:p>
            <a:pPr marL="914400" lvl="1" indent="-457200">
              <a:buFont typeface="+mj-lt"/>
              <a:buAutoNum type="alphaLcPeriod"/>
            </a:pPr>
            <a:r>
              <a:rPr lang="en-US" dirty="0" smtClean="0"/>
              <a:t>Base Case</a:t>
            </a:r>
          </a:p>
          <a:p>
            <a:pPr marL="914400" lvl="1" indent="-457200">
              <a:buFont typeface="+mj-lt"/>
              <a:buAutoNum type="alphaLcPeriod"/>
            </a:pPr>
            <a:r>
              <a:rPr lang="en-US" dirty="0" smtClean="0"/>
              <a:t>Inductive Step</a:t>
            </a:r>
          </a:p>
          <a:p>
            <a:pPr marL="457200" indent="-457200">
              <a:buFont typeface="+mj-lt"/>
              <a:buAutoNum type="arabicPeriod"/>
            </a:pPr>
            <a:r>
              <a:rPr lang="en-US" dirty="0" smtClean="0"/>
              <a:t>Show </a:t>
            </a:r>
            <a:r>
              <a:rPr lang="en-US" dirty="0"/>
              <a:t>that on each step it does at least as well as any other algorithm could in advancing toward the problem’s goal</a:t>
            </a:r>
            <a:r>
              <a:rPr lang="en-US" dirty="0" smtClean="0"/>
              <a:t>. See Example 1</a:t>
            </a:r>
          </a:p>
          <a:p>
            <a:pPr marL="457200" indent="-457200">
              <a:buFont typeface="+mj-lt"/>
              <a:buAutoNum type="arabicPeriod"/>
            </a:pPr>
            <a:r>
              <a:rPr lang="en-US" dirty="0"/>
              <a:t>S</a:t>
            </a:r>
            <a:r>
              <a:rPr lang="en-US" dirty="0" smtClean="0"/>
              <a:t>how </a:t>
            </a:r>
            <a:r>
              <a:rPr lang="en-US" dirty="0"/>
              <a:t>that the final result obtained by a greedy algorithm is optimal based on the algorithm’s output rather than the way it </a:t>
            </a:r>
            <a:r>
              <a:rPr lang="en-US" dirty="0" smtClean="0"/>
              <a:t>operates</a:t>
            </a:r>
            <a:r>
              <a:rPr lang="en-US" dirty="0"/>
              <a:t>. </a:t>
            </a:r>
            <a:r>
              <a:rPr lang="en-US" dirty="0" smtClean="0"/>
              <a:t>See Example 2</a:t>
            </a:r>
            <a:endParaRPr lang="en-US" dirty="0"/>
          </a:p>
        </p:txBody>
      </p:sp>
    </p:spTree>
    <p:extLst>
      <p:ext uri="{BB962C8B-B14F-4D97-AF65-F5344CB8AC3E}">
        <p14:creationId xmlns:p14="http://schemas.microsoft.com/office/powerpoint/2010/main" val="2831331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Task</a:t>
            </a:r>
            <a:endParaRPr lang="en-US" dirty="0"/>
          </a:p>
        </p:txBody>
      </p:sp>
      <p:sp>
        <p:nvSpPr>
          <p:cNvPr id="3" name="Content Placeholder 2"/>
          <p:cNvSpPr>
            <a:spLocks noGrp="1"/>
          </p:cNvSpPr>
          <p:nvPr>
            <p:ph idx="1"/>
          </p:nvPr>
        </p:nvSpPr>
        <p:spPr/>
        <p:txBody>
          <a:bodyPr/>
          <a:lstStyle/>
          <a:p>
            <a:r>
              <a:rPr lang="en-US" dirty="0" smtClean="0"/>
              <a:t>Consider </a:t>
            </a:r>
            <a:r>
              <a:rPr lang="en-US" dirty="0"/>
              <a:t>the five-symbol alphabet {A, B, C, D, _} with the following occurrence frequencies in a text made up of these </a:t>
            </a:r>
            <a:r>
              <a:rPr lang="en-US" dirty="0" smtClean="0"/>
              <a:t>symbols:</a:t>
            </a:r>
            <a:endParaRPr lang="en-US" dirty="0"/>
          </a:p>
        </p:txBody>
      </p:sp>
      <p:pic>
        <p:nvPicPr>
          <p:cNvPr id="4" name="Picture 3"/>
          <p:cNvPicPr>
            <a:picLocks noChangeAspect="1"/>
          </p:cNvPicPr>
          <p:nvPr/>
        </p:nvPicPr>
        <p:blipFill>
          <a:blip r:embed="rId2"/>
          <a:stretch>
            <a:fillRect/>
          </a:stretch>
        </p:blipFill>
        <p:spPr>
          <a:xfrm>
            <a:off x="1680352" y="3338775"/>
            <a:ext cx="6956450" cy="954396"/>
          </a:xfrm>
          <a:prstGeom prst="rect">
            <a:avLst/>
          </a:prstGeom>
        </p:spPr>
      </p:pic>
    </p:spTree>
    <p:extLst>
      <p:ext uri="{BB962C8B-B14F-4D97-AF65-F5344CB8AC3E}">
        <p14:creationId xmlns:p14="http://schemas.microsoft.com/office/powerpoint/2010/main" val="1213245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Constructing Huffman Tree</a:t>
            </a:r>
            <a:endParaRPr lang="en-US" dirty="0"/>
          </a:p>
        </p:txBody>
      </p:sp>
      <p:pic>
        <p:nvPicPr>
          <p:cNvPr id="4" name="Content Placeholder 3"/>
          <p:cNvPicPr>
            <a:picLocks noGrp="1" noChangeAspect="1"/>
          </p:cNvPicPr>
          <p:nvPr>
            <p:ph idx="1"/>
          </p:nvPr>
        </p:nvPicPr>
        <p:blipFill>
          <a:blip r:embed="rId2"/>
          <a:stretch>
            <a:fillRect/>
          </a:stretch>
        </p:blipFill>
        <p:spPr>
          <a:xfrm>
            <a:off x="4079945" y="2474390"/>
            <a:ext cx="4098013" cy="3540967"/>
          </a:xfrm>
          <a:prstGeom prst="rect">
            <a:avLst/>
          </a:prstGeom>
        </p:spPr>
      </p:pic>
    </p:spTree>
    <p:extLst>
      <p:ext uri="{BB962C8B-B14F-4D97-AF65-F5344CB8AC3E}">
        <p14:creationId xmlns:p14="http://schemas.microsoft.com/office/powerpoint/2010/main" val="4269878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Constructing </a:t>
            </a:r>
            <a:r>
              <a:rPr lang="en-US" dirty="0"/>
              <a:t>Huffman Tree</a:t>
            </a:r>
          </a:p>
        </p:txBody>
      </p:sp>
      <p:pic>
        <p:nvPicPr>
          <p:cNvPr id="4" name="Content Placeholder 3"/>
          <p:cNvPicPr>
            <a:picLocks noGrp="1" noChangeAspect="1"/>
          </p:cNvPicPr>
          <p:nvPr>
            <p:ph idx="1"/>
          </p:nvPr>
        </p:nvPicPr>
        <p:blipFill>
          <a:blip r:embed="rId2"/>
          <a:stretch>
            <a:fillRect/>
          </a:stretch>
        </p:blipFill>
        <p:spPr>
          <a:xfrm>
            <a:off x="4576100" y="2493380"/>
            <a:ext cx="3121252" cy="3538379"/>
          </a:xfrm>
          <a:prstGeom prst="rect">
            <a:avLst/>
          </a:prstGeom>
        </p:spPr>
      </p:pic>
    </p:spTree>
    <p:extLst>
      <p:ext uri="{BB962C8B-B14F-4D97-AF65-F5344CB8AC3E}">
        <p14:creationId xmlns:p14="http://schemas.microsoft.com/office/powerpoint/2010/main" val="2790630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Huffman Encoding Result</a:t>
            </a:r>
            <a:endParaRPr lang="en-US" dirty="0"/>
          </a:p>
        </p:txBody>
      </p:sp>
      <p:sp>
        <p:nvSpPr>
          <p:cNvPr id="5" name="Content Placeholder 4"/>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r>
              <a:rPr lang="en-US" dirty="0" smtClean="0"/>
              <a:t>Average number of bits per symbol:</a:t>
            </a:r>
          </a:p>
          <a:p>
            <a:pPr lvl="1"/>
            <a:r>
              <a:rPr lang="en-US" dirty="0"/>
              <a:t>∑ # bits * weight = </a:t>
            </a:r>
            <a:r>
              <a:rPr lang="en-US" dirty="0" smtClean="0"/>
              <a:t>2 </a:t>
            </a:r>
            <a:r>
              <a:rPr lang="en-US" dirty="0"/>
              <a:t>. 0.35 + 3 . 0.1 + 2 . 0.2 + 2 . 0.2 + 3 . 0.15 = 2.25</a:t>
            </a:r>
            <a:r>
              <a:rPr lang="en-US" dirty="0" smtClean="0"/>
              <a:t>.</a:t>
            </a:r>
          </a:p>
          <a:p>
            <a:r>
              <a:rPr lang="en-US" dirty="0" smtClean="0"/>
              <a:t>Vs. 3bits needed for a fixed-length encoding</a:t>
            </a:r>
            <a:endParaRPr lang="en-US" dirty="0"/>
          </a:p>
          <a:p>
            <a:endParaRPr lang="en-US" dirty="0" smtClean="0"/>
          </a:p>
          <a:p>
            <a:endParaRPr lang="en-US" dirty="0"/>
          </a:p>
          <a:p>
            <a:endParaRPr lang="en-US" dirty="0" smtClean="0"/>
          </a:p>
          <a:p>
            <a:endParaRPr lang="en-US" dirty="0"/>
          </a:p>
          <a:p>
            <a:endParaRPr lang="en-US" dirty="0"/>
          </a:p>
        </p:txBody>
      </p:sp>
      <p:pic>
        <p:nvPicPr>
          <p:cNvPr id="6" name="Content Placeholder 3"/>
          <p:cNvPicPr>
            <a:picLocks noChangeAspect="1"/>
          </p:cNvPicPr>
          <p:nvPr/>
        </p:nvPicPr>
        <p:blipFill>
          <a:blip r:embed="rId2"/>
          <a:stretch>
            <a:fillRect/>
          </a:stretch>
        </p:blipFill>
        <p:spPr>
          <a:xfrm>
            <a:off x="2414864" y="2497174"/>
            <a:ext cx="7362271" cy="1440254"/>
          </a:xfrm>
          <a:prstGeom prst="rect">
            <a:avLst/>
          </a:prstGeom>
        </p:spPr>
      </p:pic>
    </p:spTree>
    <p:extLst>
      <p:ext uri="{BB962C8B-B14F-4D97-AF65-F5344CB8AC3E}">
        <p14:creationId xmlns:p14="http://schemas.microsoft.com/office/powerpoint/2010/main" val="3323760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Ratio</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standard measure of a compression algorithm’s </a:t>
            </a:r>
            <a:r>
              <a:rPr lang="en-US" dirty="0" smtClean="0"/>
              <a:t>effectiveness</a:t>
            </a:r>
          </a:p>
          <a:p>
            <a:r>
              <a:rPr lang="en-US" dirty="0" smtClean="0"/>
              <a:t>Measured as (fixed-length – variable-length) / fixed-length * 100%</a:t>
            </a:r>
          </a:p>
          <a:p>
            <a:r>
              <a:rPr lang="en-US" dirty="0"/>
              <a:t>Huffman’s encoding of the text will use (3 − 2.25)/3 </a:t>
            </a:r>
            <a:r>
              <a:rPr lang="en-US" dirty="0" smtClean="0"/>
              <a:t>* </a:t>
            </a:r>
            <a:r>
              <a:rPr lang="en-US" dirty="0"/>
              <a:t>100% = 25% less memory than its fixed-length encoding</a:t>
            </a:r>
            <a:r>
              <a:rPr lang="en-US" dirty="0" smtClean="0"/>
              <a:t>.</a:t>
            </a:r>
          </a:p>
          <a:p>
            <a:r>
              <a:rPr lang="en-US" dirty="0" smtClean="0"/>
              <a:t>Huffman codes’ compression ratio typically fall between 20% and 80%.</a:t>
            </a:r>
          </a:p>
          <a:p>
            <a:r>
              <a:rPr lang="en-US" dirty="0" smtClean="0"/>
              <a:t>As </a:t>
            </a:r>
            <a:r>
              <a:rPr lang="en-US" dirty="0"/>
              <a:t>a result, </a:t>
            </a:r>
            <a:r>
              <a:rPr lang="en-US" dirty="0" smtClean="0"/>
              <a:t>Huffman’s </a:t>
            </a:r>
            <a:r>
              <a:rPr lang="en-US" dirty="0"/>
              <a:t>encoding is one of the most important file-compression methods.</a:t>
            </a:r>
          </a:p>
        </p:txBody>
      </p:sp>
    </p:spTree>
    <p:extLst>
      <p:ext uri="{BB962C8B-B14F-4D97-AF65-F5344CB8AC3E}">
        <p14:creationId xmlns:p14="http://schemas.microsoft.com/office/powerpoint/2010/main" val="1561756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normAutofit fontScale="92500"/>
          </a:bodyPr>
          <a:lstStyle/>
          <a:p>
            <a:r>
              <a:rPr lang="en-US" dirty="0" smtClean="0"/>
              <a:t>Find </a:t>
            </a:r>
            <a:r>
              <a:rPr lang="en-US" dirty="0"/>
              <a:t>the minimum number of moves needed for a chess knight to go from one corner of a 100 × 100 board to the diagonally opposite corner. (The knight’s moves are L-shaped jumps: two squares horizontally or vertically followed by one square in </a:t>
            </a:r>
            <a:r>
              <a:rPr lang="en-US" dirty="0" smtClean="0"/>
              <a:t>the </a:t>
            </a:r>
            <a:r>
              <a:rPr lang="en-US" dirty="0"/>
              <a:t>perpendicular direction.) </a:t>
            </a:r>
            <a:endParaRPr lang="en-US" dirty="0" smtClean="0"/>
          </a:p>
          <a:p>
            <a:r>
              <a:rPr lang="en-US" dirty="0" smtClean="0"/>
              <a:t>A </a:t>
            </a:r>
            <a:r>
              <a:rPr lang="en-US" dirty="0"/>
              <a:t>greedy </a:t>
            </a:r>
            <a:r>
              <a:rPr lang="en-US" dirty="0" smtClean="0"/>
              <a:t>solution: </a:t>
            </a:r>
            <a:r>
              <a:rPr lang="en-US" dirty="0"/>
              <a:t>jump as close to the goal as possible on each move. </a:t>
            </a:r>
            <a:endParaRPr lang="en-US" dirty="0" smtClean="0"/>
          </a:p>
          <a:p>
            <a:pPr lvl="1"/>
            <a:r>
              <a:rPr lang="en-US" dirty="0" smtClean="0"/>
              <a:t>If </a:t>
            </a:r>
            <a:r>
              <a:rPr lang="en-US" dirty="0"/>
              <a:t>its start and finish squares are (1,1) and (100, 100), respectively, a sequence of 66 moves such </a:t>
            </a:r>
            <a:r>
              <a:rPr lang="en-US" dirty="0" smtClean="0"/>
              <a:t>as (1,1</a:t>
            </a:r>
            <a:r>
              <a:rPr lang="en-US" dirty="0"/>
              <a:t>)−(3,2)−(4,4)−...−(97,97)−(99,98)−(</a:t>
            </a:r>
            <a:r>
              <a:rPr lang="en-US" dirty="0" smtClean="0"/>
              <a:t>100,100) solves </a:t>
            </a:r>
            <a:r>
              <a:rPr lang="en-US" dirty="0"/>
              <a:t>the problem. </a:t>
            </a:r>
            <a:endParaRPr lang="en-US" dirty="0" smtClean="0"/>
          </a:p>
          <a:p>
            <a:pPr lvl="1"/>
            <a:r>
              <a:rPr lang="en-US" dirty="0" smtClean="0"/>
              <a:t>(</a:t>
            </a:r>
            <a:r>
              <a:rPr lang="en-US" dirty="0"/>
              <a:t>The number k of two-move advances can be obtained from the equation 1 + 3k = 100</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18936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 Continued</a:t>
            </a:r>
            <a:endParaRPr lang="en-US" dirty="0"/>
          </a:p>
        </p:txBody>
      </p:sp>
      <p:sp>
        <p:nvSpPr>
          <p:cNvPr id="3" name="Content Placeholder 2"/>
          <p:cNvSpPr>
            <a:spLocks noGrp="1"/>
          </p:cNvSpPr>
          <p:nvPr>
            <p:ph idx="1"/>
          </p:nvPr>
        </p:nvSpPr>
        <p:spPr/>
        <p:txBody>
          <a:bodyPr/>
          <a:lstStyle/>
          <a:p>
            <a:r>
              <a:rPr lang="en-US" dirty="0"/>
              <a:t>Why is this a minimum-move solution? </a:t>
            </a:r>
            <a:endParaRPr lang="en-US" dirty="0" smtClean="0"/>
          </a:p>
          <a:p>
            <a:pPr lvl="1"/>
            <a:r>
              <a:rPr lang="en-US" dirty="0" smtClean="0"/>
              <a:t>Because </a:t>
            </a:r>
            <a:r>
              <a:rPr lang="en-US" dirty="0"/>
              <a:t>if we measure the distance to the goal by the Manhattan distance, which is the sum of the difference between the row numbers and the difference between the column numbers of two squares in question, the greedy algorithm decreases it by 3 on each move—the best the knight can do.</a:t>
            </a:r>
          </a:p>
        </p:txBody>
      </p:sp>
    </p:spTree>
    <p:extLst>
      <p:ext uri="{BB962C8B-B14F-4D97-AF65-F5344CB8AC3E}">
        <p14:creationId xmlns:p14="http://schemas.microsoft.com/office/powerpoint/2010/main" val="177175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dirty="0" smtClean="0"/>
              <a:t>Place </a:t>
            </a:r>
            <a:r>
              <a:rPr lang="en-US" dirty="0"/>
              <a:t>the maximum number of chips on an 8 × 8 board so that no two chips are placed on the same or adjacent— vertically, horizontally, or diagonally—squares</a:t>
            </a:r>
            <a:r>
              <a:rPr lang="en-US" dirty="0" smtClean="0"/>
              <a:t>.</a:t>
            </a:r>
          </a:p>
          <a:p>
            <a:r>
              <a:rPr lang="en-US" dirty="0" smtClean="0"/>
              <a:t>A greedy strategy: place </a:t>
            </a:r>
            <a:r>
              <a:rPr lang="en-US" dirty="0"/>
              <a:t>each new chip so as to leave as many available squares as possible for next chips. </a:t>
            </a:r>
            <a:endParaRPr lang="en-US" dirty="0" smtClean="0"/>
          </a:p>
          <a:p>
            <a:pPr lvl="1"/>
            <a:r>
              <a:rPr lang="en-US" dirty="0" smtClean="0"/>
              <a:t>For </a:t>
            </a:r>
            <a:r>
              <a:rPr lang="en-US" dirty="0"/>
              <a:t>example, starting with the upper left corner of the board, we will be able to place 16 chips as shown in </a:t>
            </a:r>
            <a:r>
              <a:rPr lang="en-US" dirty="0" smtClean="0"/>
              <a:t>the figure on the next slide.</a:t>
            </a:r>
            <a:endParaRPr lang="en-US" dirty="0"/>
          </a:p>
        </p:txBody>
      </p:sp>
    </p:spTree>
    <p:extLst>
      <p:ext uri="{BB962C8B-B14F-4D97-AF65-F5344CB8AC3E}">
        <p14:creationId xmlns:p14="http://schemas.microsoft.com/office/powerpoint/2010/main" val="226179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 Continued</a:t>
            </a:r>
            <a:endParaRPr lang="en-US" dirty="0"/>
          </a:p>
        </p:txBody>
      </p:sp>
      <p:pic>
        <p:nvPicPr>
          <p:cNvPr id="6" name="Content Placeholder 5"/>
          <p:cNvPicPr>
            <a:picLocks noGrp="1" noChangeAspect="1"/>
          </p:cNvPicPr>
          <p:nvPr>
            <p:ph idx="1"/>
          </p:nvPr>
        </p:nvPicPr>
        <p:blipFill>
          <a:blip r:embed="rId2"/>
          <a:stretch>
            <a:fillRect/>
          </a:stretch>
        </p:blipFill>
        <p:spPr>
          <a:xfrm>
            <a:off x="4419737" y="2557463"/>
            <a:ext cx="3352526" cy="3317875"/>
          </a:xfrm>
          <a:prstGeom prst="rect">
            <a:avLst/>
          </a:prstGeom>
        </p:spPr>
      </p:pic>
    </p:spTree>
    <p:extLst>
      <p:ext uri="{BB962C8B-B14F-4D97-AF65-F5344CB8AC3E}">
        <p14:creationId xmlns:p14="http://schemas.microsoft.com/office/powerpoint/2010/main" val="328333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Continued</a:t>
            </a:r>
          </a:p>
        </p:txBody>
      </p:sp>
      <p:sp>
        <p:nvSpPr>
          <p:cNvPr id="3" name="Content Placeholder 2"/>
          <p:cNvSpPr>
            <a:spLocks noGrp="1"/>
          </p:cNvSpPr>
          <p:nvPr>
            <p:ph idx="1"/>
          </p:nvPr>
        </p:nvSpPr>
        <p:spPr>
          <a:xfrm>
            <a:off x="1295401" y="2556932"/>
            <a:ext cx="6273550" cy="3318936"/>
          </a:xfrm>
        </p:spPr>
        <p:txBody>
          <a:bodyPr/>
          <a:lstStyle/>
          <a:p>
            <a:r>
              <a:rPr lang="en-US" dirty="0"/>
              <a:t>Why is this solution optimal? </a:t>
            </a:r>
            <a:endParaRPr lang="en-US" dirty="0" smtClean="0"/>
          </a:p>
          <a:p>
            <a:r>
              <a:rPr lang="en-US" dirty="0"/>
              <a:t> </a:t>
            </a:r>
            <a:r>
              <a:rPr lang="en-US" dirty="0" smtClean="0"/>
              <a:t>Partition </a:t>
            </a:r>
            <a:r>
              <a:rPr lang="en-US" dirty="0"/>
              <a:t>the board into sixteen 4 × 4 squares as </a:t>
            </a:r>
            <a:r>
              <a:rPr lang="en-US" dirty="0" smtClean="0"/>
              <a:t>shown. </a:t>
            </a:r>
            <a:r>
              <a:rPr lang="en-US" dirty="0"/>
              <a:t>Obviously, it is impossible to place more than one chip in each of these squares, which implies that the total number of nonadjacent chips on the board cannot exceed 16.</a:t>
            </a:r>
          </a:p>
          <a:p>
            <a:endParaRPr lang="en-US" dirty="0"/>
          </a:p>
        </p:txBody>
      </p:sp>
      <p:pic>
        <p:nvPicPr>
          <p:cNvPr id="4" name="Picture 3"/>
          <p:cNvPicPr>
            <a:picLocks noChangeAspect="1"/>
          </p:cNvPicPr>
          <p:nvPr/>
        </p:nvPicPr>
        <p:blipFill>
          <a:blip r:embed="rId2"/>
          <a:stretch>
            <a:fillRect/>
          </a:stretch>
        </p:blipFill>
        <p:spPr>
          <a:xfrm>
            <a:off x="7568951" y="2556932"/>
            <a:ext cx="3327647" cy="3318936"/>
          </a:xfrm>
          <a:prstGeom prst="rect">
            <a:avLst/>
          </a:prstGeom>
        </p:spPr>
      </p:pic>
    </p:spTree>
    <p:extLst>
      <p:ext uri="{BB962C8B-B14F-4D97-AF65-F5344CB8AC3E}">
        <p14:creationId xmlns:p14="http://schemas.microsoft.com/office/powerpoint/2010/main" val="12808071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25177</TotalTime>
  <Words>2332</Words>
  <Application>Microsoft Office PowerPoint</Application>
  <PresentationFormat>Widescreen</PresentationFormat>
  <Paragraphs>156</Paragraphs>
  <Slides>44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Garamond</vt:lpstr>
      <vt:lpstr>Organic</vt:lpstr>
      <vt:lpstr>Algorithms: Greedy Algorithms</vt:lpstr>
      <vt:lpstr>The Greedy Technique</vt:lpstr>
      <vt:lpstr>Why Called Greedy?</vt:lpstr>
      <vt:lpstr>Proof of Greedy Approach</vt:lpstr>
      <vt:lpstr>Example 1</vt:lpstr>
      <vt:lpstr>Example 1 - Continued</vt:lpstr>
      <vt:lpstr>Example 2</vt:lpstr>
      <vt:lpstr>Example 2 - Continued</vt:lpstr>
      <vt:lpstr>Example 2 - Continued</vt:lpstr>
      <vt:lpstr>Minimum Spanning Tree Problem</vt:lpstr>
      <vt:lpstr>Constructing a minimum spanning tree by exhaustive search</vt:lpstr>
      <vt:lpstr>Constructing a minimum spanning tree by exhaustive search Continued</vt:lpstr>
      <vt:lpstr>Prim’s Algorithms</vt:lpstr>
      <vt:lpstr>Example</vt:lpstr>
      <vt:lpstr>Example Continued</vt:lpstr>
      <vt:lpstr>Correctness Proof</vt:lpstr>
      <vt:lpstr>How efficient is Prim’s algorithm? </vt:lpstr>
      <vt:lpstr>Kruskal’s Algorithm</vt:lpstr>
      <vt:lpstr>Example</vt:lpstr>
      <vt:lpstr>Example Continued</vt:lpstr>
      <vt:lpstr>Kruskal’s Algorithm is more  difficult than Prim’s Algorithm</vt:lpstr>
      <vt:lpstr>Union-Find</vt:lpstr>
      <vt:lpstr>Union-Find</vt:lpstr>
      <vt:lpstr>Example</vt:lpstr>
      <vt:lpstr> two principal alternatives for implementing this data structure</vt:lpstr>
      <vt:lpstr>Quick find</vt:lpstr>
      <vt:lpstr>Analysis</vt:lpstr>
      <vt:lpstr>Analysis continued</vt:lpstr>
      <vt:lpstr>Quick Union </vt:lpstr>
      <vt:lpstr>Analysis</vt:lpstr>
      <vt:lpstr>Single Source Shortest Path Problem</vt:lpstr>
      <vt:lpstr>PowerPoint Presentation</vt:lpstr>
      <vt:lpstr>Example</vt:lpstr>
      <vt:lpstr>Example Continued</vt:lpstr>
      <vt:lpstr>Analysis</vt:lpstr>
      <vt:lpstr>Encoding</vt:lpstr>
      <vt:lpstr>Encoding</vt:lpstr>
      <vt:lpstr>Creating binary prefix code for some alphabet</vt:lpstr>
      <vt:lpstr>Huffman encoding</vt:lpstr>
      <vt:lpstr>Example: Task</vt:lpstr>
      <vt:lpstr>Example: Constructing Huffman Tree</vt:lpstr>
      <vt:lpstr>Example: Constructing Huffman Tree</vt:lpstr>
      <vt:lpstr>Example: Huffman Encoding Result</vt:lpstr>
      <vt:lpstr>Compression Ratio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Introduction</dc:title>
  <dc:creator>Navid Shaghaghi</dc:creator>
  <cp:lastModifiedBy>Navid</cp:lastModifiedBy>
  <cp:revision>173</cp:revision>
  <dcterms:created xsi:type="dcterms:W3CDTF">2017-04-10T18:09:07Z</dcterms:created>
  <dcterms:modified xsi:type="dcterms:W3CDTF">2019-06-08T23:28:54Z</dcterms:modified>
</cp:coreProperties>
</file>