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3" r:id="rId19"/>
    <p:sldId id="278" r:id="rId20"/>
    <p:sldId id="279" r:id="rId21"/>
    <p:sldId id="27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8" autoAdjust="0"/>
    <p:restoredTop sz="94660"/>
  </p:normalViewPr>
  <p:slideViewPr>
    <p:cSldViewPr snapToGrid="0">
      <p:cViewPr varScale="1">
        <p:scale>
          <a:sx n="93" d="100"/>
          <a:sy n="93" d="100"/>
        </p:scale>
        <p:origin x="3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A456B6-206E-435C-ABBA-8034535160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3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210091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0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27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04737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8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7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89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2312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04C04-86A4-4E46-BE1D-E2F8DB31C9B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0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E04C04-86A4-4E46-BE1D-E2F8DB31C9B6}"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456B6-206E-435C-ABBA-8034535160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E04C04-86A4-4E46-BE1D-E2F8DB31C9B6}"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49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4C04-86A4-4E46-BE1D-E2F8DB31C9B6}"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418046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5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319658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04C04-86A4-4E46-BE1D-E2F8DB31C9B6}" type="datetimeFigureOut">
              <a:rPr lang="en-US" smtClean="0"/>
              <a:t>8/28/2019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56B6-206E-435C-ABBA-8034535160BB}" type="slidenum">
              <a:rPr lang="en-US" smtClean="0"/>
              <a:t>‹#›</a:t>
            </a:fld>
            <a:endParaRPr lang="en-US"/>
          </a:p>
        </p:txBody>
      </p:sp>
    </p:spTree>
    <p:extLst>
      <p:ext uri="{BB962C8B-B14F-4D97-AF65-F5344CB8AC3E}">
        <p14:creationId xmlns:p14="http://schemas.microsoft.com/office/powerpoint/2010/main" val="5625550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br>
              <a:rPr lang="en-US" dirty="0" smtClean="0"/>
            </a:br>
            <a:r>
              <a:rPr lang="en-US" sz="3200" b="1" dirty="0" smtClean="0"/>
              <a:t>Limitations of Algorithm Power</a:t>
            </a:r>
            <a:endParaRPr lang="en-US" sz="4800" b="1" dirty="0"/>
          </a:p>
        </p:txBody>
      </p:sp>
      <p:sp>
        <p:nvSpPr>
          <p:cNvPr id="3" name="Subtitle 2"/>
          <p:cNvSpPr>
            <a:spLocks noGrp="1"/>
          </p:cNvSpPr>
          <p:nvPr>
            <p:ph type="subTitle" idx="1"/>
          </p:nvPr>
        </p:nvSpPr>
        <p:spPr/>
        <p:txBody>
          <a:bodyPr/>
          <a:lstStyle/>
          <a:p>
            <a:r>
              <a:rPr lang="en-US" dirty="0" smtClean="0"/>
              <a:t>For: CSCI 163A / COEN 179</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36449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Adversary Arguments</a:t>
            </a:r>
          </a:p>
        </p:txBody>
      </p:sp>
      <p:sp>
        <p:nvSpPr>
          <p:cNvPr id="3" name="Content Placeholder 2"/>
          <p:cNvSpPr>
            <a:spLocks noGrp="1"/>
          </p:cNvSpPr>
          <p:nvPr>
            <p:ph idx="1"/>
          </p:nvPr>
        </p:nvSpPr>
        <p:spPr/>
        <p:txBody>
          <a:bodyPr>
            <a:normAutofit fontScale="92500"/>
          </a:bodyPr>
          <a:lstStyle/>
          <a:p>
            <a:r>
              <a:rPr lang="en-US" dirty="0" smtClean="0"/>
              <a:t>Example:</a:t>
            </a:r>
          </a:p>
          <a:p>
            <a:pPr lvl="1"/>
            <a:r>
              <a:rPr lang="en-US" dirty="0" smtClean="0"/>
              <a:t>Consider </a:t>
            </a:r>
            <a:r>
              <a:rPr lang="en-US" dirty="0"/>
              <a:t>the problem of merging two sorted lists of size n </a:t>
            </a:r>
            <a:endParaRPr lang="en-US" dirty="0" smtClean="0"/>
          </a:p>
          <a:p>
            <a:pPr marL="457200" lvl="1" indent="0">
              <a:buNone/>
            </a:pPr>
            <a:r>
              <a:rPr lang="en-US" dirty="0"/>
              <a:t>	</a:t>
            </a:r>
            <a:r>
              <a:rPr lang="en-US" dirty="0" smtClean="0"/>
              <a:t>a</a:t>
            </a:r>
            <a:r>
              <a:rPr lang="en-US" baseline="-25000" dirty="0" smtClean="0"/>
              <a:t>1</a:t>
            </a:r>
            <a:r>
              <a:rPr lang="en-US" dirty="0" smtClean="0"/>
              <a:t> </a:t>
            </a:r>
            <a:r>
              <a:rPr lang="en-US" dirty="0"/>
              <a:t>&lt;a</a:t>
            </a:r>
            <a:r>
              <a:rPr lang="en-US" baseline="-25000" dirty="0"/>
              <a:t>2</a:t>
            </a:r>
            <a:r>
              <a:rPr lang="en-US" dirty="0"/>
              <a:t> &lt;...&lt;a</a:t>
            </a:r>
            <a:r>
              <a:rPr lang="en-US" baseline="-25000" dirty="0"/>
              <a:t>n</a:t>
            </a:r>
            <a:r>
              <a:rPr lang="en-US" dirty="0"/>
              <a:t>	</a:t>
            </a:r>
            <a:r>
              <a:rPr lang="en-US" dirty="0" smtClean="0"/>
              <a:t> and</a:t>
            </a:r>
            <a:r>
              <a:rPr lang="en-US" dirty="0"/>
              <a:t>	b</a:t>
            </a:r>
            <a:r>
              <a:rPr lang="en-US" baseline="-25000" dirty="0"/>
              <a:t>1</a:t>
            </a:r>
            <a:r>
              <a:rPr lang="en-US" dirty="0"/>
              <a:t> &lt;b</a:t>
            </a:r>
            <a:r>
              <a:rPr lang="en-US" baseline="-25000" dirty="0"/>
              <a:t>2</a:t>
            </a:r>
            <a:r>
              <a:rPr lang="en-US" dirty="0"/>
              <a:t> &lt;...&lt;</a:t>
            </a:r>
            <a:r>
              <a:rPr lang="en-US" dirty="0" err="1"/>
              <a:t>b</a:t>
            </a:r>
            <a:r>
              <a:rPr lang="en-US" baseline="-25000" dirty="0" err="1"/>
              <a:t>n</a:t>
            </a:r>
            <a:endParaRPr lang="en-US" baseline="-25000" dirty="0"/>
          </a:p>
          <a:p>
            <a:pPr lvl="1"/>
            <a:r>
              <a:rPr lang="en-US" dirty="0"/>
              <a:t>into a single sorted list of size 2n. </a:t>
            </a:r>
            <a:endParaRPr lang="en-US" dirty="0" smtClean="0"/>
          </a:p>
          <a:p>
            <a:pPr lvl="1"/>
            <a:r>
              <a:rPr lang="en-US" dirty="0" smtClean="0"/>
              <a:t>For </a:t>
            </a:r>
            <a:r>
              <a:rPr lang="en-US" dirty="0"/>
              <a:t>simplicity, we assume that all the a’s and b’s are distinct, which gives the problem a unique solution. </a:t>
            </a:r>
            <a:endParaRPr lang="en-US" dirty="0" smtClean="0"/>
          </a:p>
          <a:p>
            <a:pPr lvl="1"/>
            <a:r>
              <a:rPr lang="en-US" dirty="0"/>
              <a:t>The number of key comparisons in the worst case for this algorithm for merging is 2n − 1</a:t>
            </a:r>
            <a:r>
              <a:rPr lang="en-US" dirty="0" smtClean="0"/>
              <a:t>.</a:t>
            </a:r>
          </a:p>
          <a:p>
            <a:pPr lvl="1"/>
            <a:r>
              <a:rPr lang="en-US" dirty="0" smtClean="0"/>
              <a:t>Is there an algorithm that can do merging faster? No</a:t>
            </a:r>
            <a:endParaRPr lang="en-US" dirty="0"/>
          </a:p>
        </p:txBody>
      </p:sp>
    </p:spTree>
    <p:extLst>
      <p:ext uri="{BB962C8B-B14F-4D97-AF65-F5344CB8AC3E}">
        <p14:creationId xmlns:p14="http://schemas.microsoft.com/office/powerpoint/2010/main" val="1852233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Adversary Arguments</a:t>
            </a:r>
          </a:p>
        </p:txBody>
      </p:sp>
      <p:sp>
        <p:nvSpPr>
          <p:cNvPr id="3" name="Content Placeholder 2"/>
          <p:cNvSpPr>
            <a:spLocks noGrp="1"/>
          </p:cNvSpPr>
          <p:nvPr>
            <p:ph idx="1"/>
          </p:nvPr>
        </p:nvSpPr>
        <p:spPr/>
        <p:txBody>
          <a:bodyPr/>
          <a:lstStyle/>
          <a:p>
            <a:r>
              <a:rPr lang="en-US" dirty="0" smtClean="0"/>
              <a:t>Example continued:</a:t>
            </a:r>
          </a:p>
          <a:p>
            <a:pPr lvl="1"/>
            <a:r>
              <a:rPr lang="en-US" dirty="0"/>
              <a:t>The adversary will employ the following rule: reply true to the comparison </a:t>
            </a:r>
            <a:r>
              <a:rPr lang="en-US" dirty="0" err="1"/>
              <a:t>a</a:t>
            </a:r>
            <a:r>
              <a:rPr lang="en-US" baseline="-25000" dirty="0" err="1"/>
              <a:t>i</a:t>
            </a:r>
            <a:r>
              <a:rPr lang="en-US" dirty="0"/>
              <a:t> &lt; </a:t>
            </a:r>
            <a:r>
              <a:rPr lang="en-US" dirty="0" err="1"/>
              <a:t>b</a:t>
            </a:r>
            <a:r>
              <a:rPr lang="en-US" baseline="-25000" dirty="0" err="1"/>
              <a:t>j</a:t>
            </a:r>
            <a:r>
              <a:rPr lang="en-US" dirty="0"/>
              <a:t> if and only if </a:t>
            </a:r>
            <a:r>
              <a:rPr lang="en-US" dirty="0" err="1"/>
              <a:t>i</a:t>
            </a:r>
            <a:r>
              <a:rPr lang="en-US" dirty="0"/>
              <a:t> &lt; j. </a:t>
            </a:r>
            <a:endParaRPr lang="en-US" dirty="0" smtClean="0"/>
          </a:p>
          <a:p>
            <a:pPr lvl="1"/>
            <a:r>
              <a:rPr lang="en-US" dirty="0" smtClean="0"/>
              <a:t>This </a:t>
            </a:r>
            <a:r>
              <a:rPr lang="en-US" dirty="0"/>
              <a:t>will force any correct merging algorithm to produce the only combined list consistent with this rule:</a:t>
            </a:r>
          </a:p>
          <a:p>
            <a:pPr lvl="1"/>
            <a:r>
              <a:rPr lang="en-US" dirty="0"/>
              <a:t>b</a:t>
            </a:r>
            <a:r>
              <a:rPr lang="en-US" baseline="-25000" dirty="0"/>
              <a:t>1</a:t>
            </a:r>
            <a:r>
              <a:rPr lang="en-US" dirty="0"/>
              <a:t> &lt;a</a:t>
            </a:r>
            <a:r>
              <a:rPr lang="en-US" baseline="-25000" dirty="0"/>
              <a:t>1</a:t>
            </a:r>
            <a:r>
              <a:rPr lang="en-US" dirty="0"/>
              <a:t> &lt;b</a:t>
            </a:r>
            <a:r>
              <a:rPr lang="en-US" baseline="-25000" dirty="0"/>
              <a:t>2</a:t>
            </a:r>
            <a:r>
              <a:rPr lang="en-US" dirty="0"/>
              <a:t> &lt;a</a:t>
            </a:r>
            <a:r>
              <a:rPr lang="en-US" baseline="-25000" dirty="0"/>
              <a:t>2</a:t>
            </a:r>
            <a:r>
              <a:rPr lang="en-US" dirty="0"/>
              <a:t> &lt;...&lt;</a:t>
            </a:r>
            <a:r>
              <a:rPr lang="en-US" dirty="0" err="1"/>
              <a:t>b</a:t>
            </a:r>
            <a:r>
              <a:rPr lang="en-US" baseline="-25000" dirty="0" err="1"/>
              <a:t>n</a:t>
            </a:r>
            <a:r>
              <a:rPr lang="en-US" dirty="0"/>
              <a:t> &lt;a</a:t>
            </a:r>
            <a:r>
              <a:rPr lang="en-US" baseline="-25000" dirty="0"/>
              <a:t>n</a:t>
            </a:r>
            <a:r>
              <a:rPr lang="en-US" dirty="0"/>
              <a:t>.</a:t>
            </a:r>
          </a:p>
          <a:p>
            <a:pPr lvl="1"/>
            <a:r>
              <a:rPr lang="en-US" dirty="0"/>
              <a:t>To produce this combined list, any correct algorithm will have to explicitly </a:t>
            </a:r>
            <a:r>
              <a:rPr lang="en-US" dirty="0" smtClean="0"/>
              <a:t>compare </a:t>
            </a:r>
            <a:r>
              <a:rPr lang="en-US" dirty="0"/>
              <a:t>2n − 1 adjacent pairs of its elements, i.e., b</a:t>
            </a:r>
            <a:r>
              <a:rPr lang="en-US" baseline="-25000" dirty="0"/>
              <a:t>1</a:t>
            </a:r>
            <a:r>
              <a:rPr lang="en-US" dirty="0"/>
              <a:t> to a</a:t>
            </a:r>
            <a:r>
              <a:rPr lang="en-US" baseline="-25000" dirty="0"/>
              <a:t>1</a:t>
            </a:r>
            <a:r>
              <a:rPr lang="en-US" dirty="0"/>
              <a:t>, a</a:t>
            </a:r>
            <a:r>
              <a:rPr lang="en-US" baseline="-25000" dirty="0"/>
              <a:t>1</a:t>
            </a:r>
            <a:r>
              <a:rPr lang="en-US" dirty="0"/>
              <a:t> to b</a:t>
            </a:r>
            <a:r>
              <a:rPr lang="en-US" baseline="-25000" dirty="0"/>
              <a:t>2</a:t>
            </a:r>
            <a:r>
              <a:rPr lang="en-US" dirty="0"/>
              <a:t>, and so on.</a:t>
            </a:r>
          </a:p>
          <a:p>
            <a:endParaRPr lang="en-US" dirty="0"/>
          </a:p>
        </p:txBody>
      </p:sp>
    </p:spTree>
    <p:extLst>
      <p:ext uri="{BB962C8B-B14F-4D97-AF65-F5344CB8AC3E}">
        <p14:creationId xmlns:p14="http://schemas.microsoft.com/office/powerpoint/2010/main" val="2448583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a:t>
            </a:r>
            <a:r>
              <a:rPr lang="en-US" dirty="0" smtClean="0"/>
              <a:t>Reduction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Recall the story of the Engineer who was boiling water on the stove when suddenly a curtain near the stove catches on fire. There is an extra </a:t>
            </a:r>
            <a:r>
              <a:rPr lang="en-US" u="sng" dirty="0" smtClean="0"/>
              <a:t>twist</a:t>
            </a:r>
            <a:r>
              <a:rPr lang="en-US" dirty="0" smtClean="0"/>
              <a:t> here!</a:t>
            </a:r>
          </a:p>
          <a:p>
            <a:r>
              <a:rPr lang="en-US" dirty="0"/>
              <a:t>To show that problem P is at least as hard as another problem Q with a known lower bound, we need to </a:t>
            </a:r>
            <a:endParaRPr lang="en-US" dirty="0" smtClean="0"/>
          </a:p>
          <a:p>
            <a:pPr lvl="1"/>
            <a:r>
              <a:rPr lang="en-US" dirty="0" smtClean="0"/>
              <a:t>reduce </a:t>
            </a:r>
            <a:r>
              <a:rPr lang="en-US" dirty="0"/>
              <a:t>Q to P </a:t>
            </a:r>
            <a:r>
              <a:rPr lang="en-US" dirty="0" smtClean="0"/>
              <a:t>(</a:t>
            </a:r>
            <a:r>
              <a:rPr lang="en-US" u="sng" dirty="0" smtClean="0"/>
              <a:t>not P to Q</a:t>
            </a:r>
            <a:r>
              <a:rPr lang="en-US" dirty="0" smtClean="0"/>
              <a:t>!) by showing that </a:t>
            </a:r>
            <a:r>
              <a:rPr lang="en-US" dirty="0"/>
              <a:t>an arbitrary instance of problem Q can be transformed (in a reasonably efficient fashion) to an instance of problem P, </a:t>
            </a:r>
            <a:endParaRPr lang="en-US" dirty="0" smtClean="0"/>
          </a:p>
          <a:p>
            <a:pPr lvl="1"/>
            <a:r>
              <a:rPr lang="en-US" dirty="0" smtClean="0"/>
              <a:t>so </a:t>
            </a:r>
            <a:r>
              <a:rPr lang="en-US" dirty="0"/>
              <a:t>any algorithm solving P would solve Q as well. </a:t>
            </a:r>
            <a:endParaRPr lang="en-US" dirty="0" smtClean="0"/>
          </a:p>
          <a:p>
            <a:pPr lvl="1"/>
            <a:r>
              <a:rPr lang="en-US" dirty="0" smtClean="0"/>
              <a:t>Then </a:t>
            </a:r>
            <a:r>
              <a:rPr lang="en-US" dirty="0"/>
              <a:t>a lower bound for Q will be a lower bound for P. </a:t>
            </a:r>
            <a:endParaRPr lang="en-US" dirty="0" smtClean="0"/>
          </a:p>
          <a:p>
            <a:endParaRPr lang="en-US" dirty="0"/>
          </a:p>
        </p:txBody>
      </p:sp>
    </p:spTree>
    <p:extLst>
      <p:ext uri="{BB962C8B-B14F-4D97-AF65-F5344CB8AC3E}">
        <p14:creationId xmlns:p14="http://schemas.microsoft.com/office/powerpoint/2010/main" val="36199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Reduction</a:t>
            </a:r>
          </a:p>
        </p:txBody>
      </p:sp>
      <p:sp>
        <p:nvSpPr>
          <p:cNvPr id="3" name="Content Placeholder 2"/>
          <p:cNvSpPr>
            <a:spLocks noGrp="1"/>
          </p:cNvSpPr>
          <p:nvPr>
            <p:ph idx="1"/>
          </p:nvPr>
        </p:nvSpPr>
        <p:spPr/>
        <p:txBody>
          <a:bodyPr>
            <a:normAutofit/>
          </a:bodyPr>
          <a:lstStyle/>
          <a:p>
            <a:r>
              <a:rPr lang="en-US" dirty="0" smtClean="0"/>
              <a:t>Example: </a:t>
            </a:r>
          </a:p>
          <a:p>
            <a:pPr lvl="1"/>
            <a:r>
              <a:rPr lang="en-US" dirty="0" smtClean="0"/>
              <a:t>The formulas x * y = ((x </a:t>
            </a:r>
            <a:r>
              <a:rPr lang="en-US" dirty="0"/>
              <a:t>+ y)</a:t>
            </a:r>
            <a:r>
              <a:rPr lang="en-US" baseline="30000" dirty="0"/>
              <a:t>2</a:t>
            </a:r>
            <a:r>
              <a:rPr lang="en-US" dirty="0"/>
              <a:t> − (x − </a:t>
            </a:r>
            <a:r>
              <a:rPr lang="en-US" dirty="0" smtClean="0"/>
              <a:t>y)</a:t>
            </a:r>
            <a:r>
              <a:rPr lang="en-US" baseline="30000" dirty="0" smtClean="0"/>
              <a:t>2 </a:t>
            </a:r>
            <a:r>
              <a:rPr lang="en-US" dirty="0" smtClean="0"/>
              <a:t>) / 4 and x</a:t>
            </a:r>
            <a:r>
              <a:rPr lang="en-US" baseline="30000" dirty="0" smtClean="0"/>
              <a:t>2</a:t>
            </a:r>
            <a:r>
              <a:rPr lang="en-US" dirty="0" smtClean="0"/>
              <a:t> </a:t>
            </a:r>
            <a:r>
              <a:rPr lang="en-US" dirty="0"/>
              <a:t>=</a:t>
            </a:r>
            <a:r>
              <a:rPr lang="en-US" dirty="0" smtClean="0"/>
              <a:t>x * x show </a:t>
            </a:r>
            <a:r>
              <a:rPr lang="en-US" dirty="0"/>
              <a:t>that the problems of computing the </a:t>
            </a:r>
            <a:r>
              <a:rPr lang="en-US" dirty="0" smtClean="0"/>
              <a:t>product of two n-digit integers and squaring an n-digit integer belong </a:t>
            </a:r>
            <a:r>
              <a:rPr lang="en-US" dirty="0"/>
              <a:t>to the same complexity class, despite the latter being seemingly simpler than the former</a:t>
            </a:r>
            <a:r>
              <a:rPr lang="en-US" dirty="0" smtClean="0"/>
              <a:t>.</a:t>
            </a:r>
          </a:p>
          <a:p>
            <a:pPr lvl="1"/>
            <a:r>
              <a:rPr lang="en-US" dirty="0" smtClean="0"/>
              <a:t>Multiplying </a:t>
            </a:r>
            <a:r>
              <a:rPr lang="en-US" dirty="0"/>
              <a:t>two symmetric matrices turns out to be in the same complexity class as multiplying two arbitrary square matrices as we can reduce the problem of multiplying two arbitrary square matrices of </a:t>
            </a:r>
            <a:r>
              <a:rPr lang="en-US" dirty="0" smtClean="0"/>
              <a:t>order n, say, A and B, to the problem of multiplying two symmetric matrices where A</a:t>
            </a:r>
            <a:r>
              <a:rPr lang="en-US" baseline="30000" dirty="0" smtClean="0"/>
              <a:t>T</a:t>
            </a:r>
            <a:r>
              <a:rPr lang="en-US" dirty="0" smtClean="0"/>
              <a:t> and B</a:t>
            </a:r>
            <a:r>
              <a:rPr lang="en-US" baseline="30000" dirty="0" smtClean="0"/>
              <a:t>T</a:t>
            </a:r>
            <a:r>
              <a:rPr lang="en-US" dirty="0" smtClean="0"/>
              <a:t> are the transpose matrices</a:t>
            </a:r>
          </a:p>
          <a:p>
            <a:endParaRPr lang="en-US" dirty="0"/>
          </a:p>
        </p:txBody>
      </p:sp>
    </p:spTree>
    <p:extLst>
      <p:ext uri="{BB962C8B-B14F-4D97-AF65-F5344CB8AC3E}">
        <p14:creationId xmlns:p14="http://schemas.microsoft.com/office/powerpoint/2010/main" val="72055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lgn="ctr">
              <a:buNone/>
            </a:pPr>
            <a:r>
              <a:rPr lang="en-US" dirty="0" smtClean="0"/>
              <a:t>	From which the product AB can be easily extracted.</a:t>
            </a:r>
          </a:p>
          <a:p>
            <a:endParaRPr lang="en-US" dirty="0"/>
          </a:p>
        </p:txBody>
      </p:sp>
      <p:pic>
        <p:nvPicPr>
          <p:cNvPr id="4" name="Picture 3"/>
          <p:cNvPicPr>
            <a:picLocks noChangeAspect="1"/>
          </p:cNvPicPr>
          <p:nvPr/>
        </p:nvPicPr>
        <p:blipFill>
          <a:blip r:embed="rId2"/>
          <a:stretch>
            <a:fillRect/>
          </a:stretch>
        </p:blipFill>
        <p:spPr>
          <a:xfrm>
            <a:off x="3500111" y="2600059"/>
            <a:ext cx="4722994" cy="762893"/>
          </a:xfrm>
          <a:prstGeom prst="rect">
            <a:avLst/>
          </a:prstGeom>
        </p:spPr>
      </p:pic>
      <p:pic>
        <p:nvPicPr>
          <p:cNvPr id="5" name="Picture 4"/>
          <p:cNvPicPr>
            <a:picLocks noChangeAspect="1"/>
          </p:cNvPicPr>
          <p:nvPr/>
        </p:nvPicPr>
        <p:blipFill>
          <a:blip r:embed="rId3"/>
          <a:stretch>
            <a:fillRect/>
          </a:stretch>
        </p:blipFill>
        <p:spPr>
          <a:xfrm>
            <a:off x="2764933" y="3633885"/>
            <a:ext cx="6193349" cy="791591"/>
          </a:xfrm>
          <a:prstGeom prst="rect">
            <a:avLst/>
          </a:prstGeom>
        </p:spPr>
      </p:pic>
    </p:spTree>
    <p:extLst>
      <p:ext uri="{BB962C8B-B14F-4D97-AF65-F5344CB8AC3E}">
        <p14:creationId xmlns:p14="http://schemas.microsoft.com/office/powerpoint/2010/main" val="2183829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Each internal node of a binary decision tree represents a key comparison indicated in the node, e.g., k &lt; k′. </a:t>
            </a:r>
            <a:endParaRPr lang="en-US" dirty="0" smtClean="0"/>
          </a:p>
          <a:p>
            <a:r>
              <a:rPr lang="en-US" dirty="0"/>
              <a:t>Each leaf represents a possible outcome of the algorithm’s run on some input of size n</a:t>
            </a:r>
            <a:r>
              <a:rPr lang="en-US" dirty="0" smtClean="0"/>
              <a:t>.</a:t>
            </a:r>
          </a:p>
          <a:p>
            <a:pPr lvl="1"/>
            <a:r>
              <a:rPr lang="en-US" dirty="0"/>
              <a:t>The number of leaves must be at least as large as the number of possible outcomes.</a:t>
            </a:r>
            <a:endParaRPr lang="en-US" dirty="0" smtClean="0"/>
          </a:p>
          <a:p>
            <a:pPr lvl="1"/>
            <a:r>
              <a:rPr lang="en-US" dirty="0" smtClean="0"/>
              <a:t>The </a:t>
            </a:r>
            <a:r>
              <a:rPr lang="en-US" dirty="0"/>
              <a:t>number of leaves can be greater than the number of outcomes because, for some algorithms, the same outcome can be arrived at through a different chain of comparisons. </a:t>
            </a:r>
            <a:endParaRPr lang="en-US" dirty="0" smtClean="0"/>
          </a:p>
          <a:p>
            <a:pPr lvl="1"/>
            <a:r>
              <a:rPr lang="en-US" dirty="0" smtClean="0"/>
              <a:t>A </a:t>
            </a:r>
            <a:r>
              <a:rPr lang="en-US" dirty="0"/>
              <a:t>tree with a given number of leaves, which is dictated by the number of possible outcomes, has to be tall enough to have that many leaves</a:t>
            </a:r>
            <a:r>
              <a:rPr lang="en-US" dirty="0" smtClean="0"/>
              <a:t>.</a:t>
            </a:r>
            <a:endParaRPr lang="en-US" dirty="0"/>
          </a:p>
        </p:txBody>
      </p:sp>
    </p:spTree>
    <p:extLst>
      <p:ext uri="{BB962C8B-B14F-4D97-AF65-F5344CB8AC3E}">
        <p14:creationId xmlns:p14="http://schemas.microsoft.com/office/powerpoint/2010/main" val="1101271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a:t>The algorithm’s work on a particular input of size n can be traced by a path from the root to a leaf and the number of comparisons made by the algorithm on such a run is equal to the length of this path.</a:t>
            </a:r>
          </a:p>
          <a:p>
            <a:r>
              <a:rPr lang="en-US" dirty="0" smtClean="0"/>
              <a:t>The </a:t>
            </a:r>
            <a:r>
              <a:rPr lang="en-US" dirty="0"/>
              <a:t>number of comparisons in the worst case is equal to the height of the algorithm’s decision </a:t>
            </a:r>
            <a:r>
              <a:rPr lang="en-US" dirty="0" smtClean="0"/>
              <a:t>tree.</a:t>
            </a:r>
          </a:p>
          <a:p>
            <a:r>
              <a:rPr lang="en-US" dirty="0" smtClean="0"/>
              <a:t>For </a:t>
            </a:r>
            <a:r>
              <a:rPr lang="en-US" dirty="0"/>
              <a:t>any binary tree with </a:t>
            </a:r>
            <a:r>
              <a:rPr lang="en-US" dirty="0">
                <a:latin typeface="Brush Script MT" panose="03060802040406070304" pitchFamily="66" charset="0"/>
              </a:rPr>
              <a:t>l</a:t>
            </a:r>
            <a:r>
              <a:rPr lang="en-US" dirty="0"/>
              <a:t> </a:t>
            </a:r>
            <a:r>
              <a:rPr lang="en-US" dirty="0" smtClean="0"/>
              <a:t>leaves </a:t>
            </a:r>
            <a:r>
              <a:rPr lang="en-US" dirty="0"/>
              <a:t>and height </a:t>
            </a:r>
            <a:r>
              <a:rPr lang="en-US" dirty="0" smtClean="0"/>
              <a:t>h: h </a:t>
            </a:r>
            <a:r>
              <a:rPr lang="en-US" dirty="0"/>
              <a:t>≥ ⌈log</a:t>
            </a:r>
            <a:r>
              <a:rPr lang="en-US" baseline="-25000" dirty="0"/>
              <a:t>2</a:t>
            </a:r>
            <a:r>
              <a:rPr lang="en-US" dirty="0"/>
              <a:t> </a:t>
            </a:r>
            <a:r>
              <a:rPr lang="en-US" dirty="0">
                <a:latin typeface="Brush Script MT" panose="03060802040406070304" pitchFamily="66" charset="0"/>
              </a:rPr>
              <a:t>l </a:t>
            </a:r>
            <a:r>
              <a:rPr lang="en-US" dirty="0" smtClean="0"/>
              <a:t>⌉</a:t>
            </a:r>
            <a:r>
              <a:rPr lang="en-US" dirty="0"/>
              <a:t>.	</a:t>
            </a:r>
            <a:endParaRPr lang="en-US" dirty="0" smtClean="0"/>
          </a:p>
          <a:p>
            <a:r>
              <a:rPr lang="en-US" dirty="0"/>
              <a:t>Hence, the largest number of leaves in such a tree is 2</a:t>
            </a:r>
            <a:r>
              <a:rPr lang="en-US" baseline="30000" dirty="0"/>
              <a:t>h</a:t>
            </a:r>
            <a:r>
              <a:rPr lang="en-US" dirty="0"/>
              <a:t> </a:t>
            </a:r>
            <a:r>
              <a:rPr lang="en-US" dirty="0" smtClean="0"/>
              <a:t>which is ≥ </a:t>
            </a:r>
            <a:r>
              <a:rPr lang="en-US" dirty="0">
                <a:latin typeface="Brush Script MT" panose="03060802040406070304" pitchFamily="66" charset="0"/>
              </a:rPr>
              <a:t>l</a:t>
            </a:r>
            <a:r>
              <a:rPr lang="en-US" baseline="30000" dirty="0" smtClean="0"/>
              <a:t> </a:t>
            </a:r>
            <a:r>
              <a:rPr lang="en-US" dirty="0" smtClean="0"/>
              <a:t>.</a:t>
            </a:r>
          </a:p>
          <a:p>
            <a:endParaRPr lang="en-US" dirty="0" smtClean="0"/>
          </a:p>
        </p:txBody>
      </p:sp>
    </p:spTree>
    <p:extLst>
      <p:ext uri="{BB962C8B-B14F-4D97-AF65-F5344CB8AC3E}">
        <p14:creationId xmlns:p14="http://schemas.microsoft.com/office/powerpoint/2010/main" val="213832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871995" y="2452069"/>
            <a:ext cx="8448010" cy="3605159"/>
          </a:xfrm>
          <a:prstGeom prst="rect">
            <a:avLst/>
          </a:prstGeom>
        </p:spPr>
      </p:pic>
    </p:spTree>
    <p:extLst>
      <p:ext uri="{BB962C8B-B14F-4D97-AF65-F5344CB8AC3E}">
        <p14:creationId xmlns:p14="http://schemas.microsoft.com/office/powerpoint/2010/main" val="265730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Trees for a </a:t>
            </a:r>
            <a:br>
              <a:rPr lang="en-US" dirty="0" smtClean="0"/>
            </a:br>
            <a:r>
              <a:rPr lang="en-US" dirty="0" smtClean="0"/>
              <a:t>Three-Element Selection Sort</a:t>
            </a:r>
            <a:endParaRPr lang="en-US" dirty="0"/>
          </a:p>
        </p:txBody>
      </p:sp>
      <p:pic>
        <p:nvPicPr>
          <p:cNvPr id="4" name="Content Placeholder 3"/>
          <p:cNvPicPr>
            <a:picLocks noGrp="1" noChangeAspect="1"/>
          </p:cNvPicPr>
          <p:nvPr>
            <p:ph idx="1"/>
          </p:nvPr>
        </p:nvPicPr>
        <p:blipFill>
          <a:blip r:embed="rId2"/>
          <a:stretch>
            <a:fillRect/>
          </a:stretch>
        </p:blipFill>
        <p:spPr>
          <a:xfrm>
            <a:off x="2304451" y="2480327"/>
            <a:ext cx="7747301" cy="3547332"/>
          </a:xfrm>
          <a:prstGeom prst="rect">
            <a:avLst/>
          </a:prstGeom>
        </p:spPr>
      </p:pic>
    </p:spTree>
    <p:extLst>
      <p:ext uri="{BB962C8B-B14F-4D97-AF65-F5344CB8AC3E}">
        <p14:creationId xmlns:p14="http://schemas.microsoft.com/office/powerpoint/2010/main" val="2495723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a:t>
            </a:r>
            <a:r>
              <a:rPr lang="en-US" dirty="0" smtClean="0"/>
              <a:t>Tree </a:t>
            </a:r>
            <a:r>
              <a:rPr lang="en-US" dirty="0"/>
              <a:t>for a</a:t>
            </a:r>
            <a:r>
              <a:rPr lang="en-US" dirty="0" smtClean="0"/>
              <a:t> </a:t>
            </a:r>
            <a:br>
              <a:rPr lang="en-US" dirty="0" smtClean="0"/>
            </a:br>
            <a:r>
              <a:rPr lang="en-US" dirty="0" smtClean="0"/>
              <a:t>Three-Element </a:t>
            </a:r>
            <a:r>
              <a:rPr lang="en-US" dirty="0"/>
              <a:t>I</a:t>
            </a:r>
            <a:r>
              <a:rPr lang="en-US" dirty="0" smtClean="0"/>
              <a:t>nsertion </a:t>
            </a:r>
            <a:r>
              <a:rPr lang="en-US" dirty="0"/>
              <a:t>S</a:t>
            </a:r>
            <a:r>
              <a:rPr lang="en-US" dirty="0" smtClean="0"/>
              <a:t>ort</a:t>
            </a:r>
            <a:r>
              <a:rPr lang="en-US" dirty="0"/>
              <a:t>.</a:t>
            </a:r>
          </a:p>
        </p:txBody>
      </p:sp>
      <p:pic>
        <p:nvPicPr>
          <p:cNvPr id="4" name="Content Placeholder 3"/>
          <p:cNvPicPr>
            <a:picLocks noGrp="1" noChangeAspect="1"/>
          </p:cNvPicPr>
          <p:nvPr>
            <p:ph idx="1"/>
          </p:nvPr>
        </p:nvPicPr>
        <p:blipFill>
          <a:blip r:embed="rId2"/>
          <a:stretch>
            <a:fillRect/>
          </a:stretch>
        </p:blipFill>
        <p:spPr>
          <a:xfrm>
            <a:off x="2339885" y="2501273"/>
            <a:ext cx="7686839" cy="3509983"/>
          </a:xfrm>
          <a:prstGeom prst="rect">
            <a:avLst/>
          </a:prstGeom>
        </p:spPr>
      </p:pic>
    </p:spTree>
    <p:extLst>
      <p:ext uri="{BB962C8B-B14F-4D97-AF65-F5344CB8AC3E}">
        <p14:creationId xmlns:p14="http://schemas.microsoft.com/office/powerpoint/2010/main" val="133392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Intellect </a:t>
            </a:r>
            <a:r>
              <a:rPr lang="en-US" dirty="0"/>
              <a:t>distinguishes between the possible and the impossible; reason distinguishes between the sensible and the senseless. Even the possible can be senseless.</a:t>
            </a:r>
          </a:p>
          <a:p>
            <a:pPr marL="0" indent="0">
              <a:buNone/>
            </a:pPr>
            <a:r>
              <a:rPr lang="en-US" dirty="0" smtClean="0"/>
              <a:t>																	—</a:t>
            </a:r>
            <a:r>
              <a:rPr lang="en-US" dirty="0"/>
              <a:t>Max Born</a:t>
            </a:r>
          </a:p>
        </p:txBody>
      </p:sp>
    </p:spTree>
    <p:extLst>
      <p:ext uri="{BB962C8B-B14F-4D97-AF65-F5344CB8AC3E}">
        <p14:creationId xmlns:p14="http://schemas.microsoft.com/office/powerpoint/2010/main" val="3149526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5560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i="1" dirty="0" err="1"/>
              <a:t>C</a:t>
            </a:r>
            <a:r>
              <a:rPr lang="en-US" i="1" baseline="-25000" dirty="0" err="1"/>
              <a:t>worst</a:t>
            </a:r>
            <a:r>
              <a:rPr lang="en-US" i="1" dirty="0"/>
              <a:t>(n) </a:t>
            </a:r>
            <a:r>
              <a:rPr lang="en-US" dirty="0"/>
              <a:t>≥ log2 </a:t>
            </a:r>
            <a:r>
              <a:rPr lang="en-US" i="1" dirty="0"/>
              <a:t>n</a:t>
            </a:r>
            <a:r>
              <a:rPr lang="en-US" dirty="0" smtClean="0"/>
              <a:t>!</a:t>
            </a:r>
            <a:endParaRPr lang="en-US" i="1" dirty="0"/>
          </a:p>
          <a:p>
            <a:pPr lvl="1"/>
            <a:r>
              <a:rPr lang="en-US" dirty="0" smtClean="0"/>
              <a:t>Using Sterling’s Formula for n! we get:</a:t>
            </a:r>
          </a:p>
          <a:p>
            <a:pPr lvl="1"/>
            <a:endParaRPr lang="en-US" dirty="0"/>
          </a:p>
        </p:txBody>
      </p:sp>
      <p:pic>
        <p:nvPicPr>
          <p:cNvPr id="4" name="Picture 3"/>
          <p:cNvPicPr>
            <a:picLocks noChangeAspect="1"/>
          </p:cNvPicPr>
          <p:nvPr/>
        </p:nvPicPr>
        <p:blipFill>
          <a:blip r:embed="rId2"/>
          <a:stretch>
            <a:fillRect/>
          </a:stretch>
        </p:blipFill>
        <p:spPr>
          <a:xfrm>
            <a:off x="2197201" y="3491402"/>
            <a:ext cx="8523650" cy="621348"/>
          </a:xfrm>
          <a:prstGeom prst="rect">
            <a:avLst/>
          </a:prstGeom>
        </p:spPr>
      </p:pic>
    </p:spTree>
    <p:extLst>
      <p:ext uri="{BB962C8B-B14F-4D97-AF65-F5344CB8AC3E}">
        <p14:creationId xmlns:p14="http://schemas.microsoft.com/office/powerpoint/2010/main" val="2818583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Trees for Searching a Sorted Array</a:t>
            </a:r>
            <a:endParaRPr lang="en-US" dirty="0"/>
          </a:p>
        </p:txBody>
      </p:sp>
      <p:sp>
        <p:nvSpPr>
          <p:cNvPr id="3" name="Content Placeholder 2"/>
          <p:cNvSpPr>
            <a:spLocks noGrp="1"/>
          </p:cNvSpPr>
          <p:nvPr>
            <p:ph idx="1"/>
          </p:nvPr>
        </p:nvSpPr>
        <p:spPr/>
        <p:txBody>
          <a:bodyPr/>
          <a:lstStyle/>
          <a:p>
            <a:r>
              <a:rPr lang="en-US" dirty="0" smtClean="0"/>
              <a:t>See examples on Page 398 and 399.</a:t>
            </a:r>
            <a:endParaRPr lang="en-US" dirty="0"/>
          </a:p>
        </p:txBody>
      </p:sp>
    </p:spTree>
    <p:extLst>
      <p:ext uri="{BB962C8B-B14F-4D97-AF65-F5344CB8AC3E}">
        <p14:creationId xmlns:p14="http://schemas.microsoft.com/office/powerpoint/2010/main" val="3666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a:t>
            </a:r>
            <a:endParaRPr lang="en-US" dirty="0"/>
          </a:p>
        </p:txBody>
      </p:sp>
      <p:sp>
        <p:nvSpPr>
          <p:cNvPr id="3" name="Content Placeholder 2"/>
          <p:cNvSpPr>
            <a:spLocks noGrp="1"/>
          </p:cNvSpPr>
          <p:nvPr>
            <p:ph idx="1"/>
          </p:nvPr>
        </p:nvSpPr>
        <p:spPr/>
        <p:txBody>
          <a:bodyPr>
            <a:normAutofit/>
          </a:bodyPr>
          <a:lstStyle/>
          <a:p>
            <a:r>
              <a:rPr lang="en-US" dirty="0" smtClean="0"/>
              <a:t>Estimates a </a:t>
            </a:r>
            <a:r>
              <a:rPr lang="en-US" dirty="0"/>
              <a:t>minimum amount of work needed to solve a problem</a:t>
            </a:r>
            <a:r>
              <a:rPr lang="en-US" dirty="0" smtClean="0"/>
              <a:t>.</a:t>
            </a:r>
          </a:p>
          <a:p>
            <a:r>
              <a:rPr lang="en-US" dirty="0" smtClean="0"/>
              <a:t>The </a:t>
            </a:r>
            <a:r>
              <a:rPr lang="en-US" dirty="0"/>
              <a:t>task here is to establish a limit on the efficiency of any algorithm, known or unknown</a:t>
            </a:r>
            <a:r>
              <a:rPr lang="en-US" dirty="0" smtClean="0"/>
              <a:t>.</a:t>
            </a:r>
          </a:p>
          <a:p>
            <a:r>
              <a:rPr lang="en-US" dirty="0" smtClean="0"/>
              <a:t>Ask </a:t>
            </a:r>
            <a:r>
              <a:rPr lang="en-US" dirty="0"/>
              <a:t>how efficient a particular algorithm is with respect to other algorithms for the same </a:t>
            </a:r>
            <a:r>
              <a:rPr lang="en-US" dirty="0" smtClean="0"/>
              <a:t>problem.</a:t>
            </a:r>
          </a:p>
        </p:txBody>
      </p:sp>
    </p:spTree>
    <p:extLst>
      <p:ext uri="{BB962C8B-B14F-4D97-AF65-F5344CB8AC3E}">
        <p14:creationId xmlns:p14="http://schemas.microsoft.com/office/powerpoint/2010/main" val="51830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Tightness</a:t>
            </a:r>
            <a:endParaRPr lang="en-US" dirty="0"/>
          </a:p>
        </p:txBody>
      </p:sp>
      <p:sp>
        <p:nvSpPr>
          <p:cNvPr id="3" name="Content Placeholder 2"/>
          <p:cNvSpPr>
            <a:spLocks noGrp="1"/>
          </p:cNvSpPr>
          <p:nvPr>
            <p:ph idx="1"/>
          </p:nvPr>
        </p:nvSpPr>
        <p:spPr/>
        <p:txBody>
          <a:bodyPr/>
          <a:lstStyle/>
          <a:p>
            <a:r>
              <a:rPr lang="en-US" dirty="0"/>
              <a:t>Lower bound: the best possible efficiency any algorithm solving the problem may have</a:t>
            </a:r>
          </a:p>
          <a:p>
            <a:r>
              <a:rPr lang="en-US" dirty="0"/>
              <a:t>Tightness of lower bound: The idea that if we already know an algorithm in the same efficiency class as the lower bound, we can hope for a constant-factor improvement at best. </a:t>
            </a:r>
          </a:p>
          <a:p>
            <a:endParaRPr lang="en-US" dirty="0"/>
          </a:p>
        </p:txBody>
      </p:sp>
    </p:spTree>
    <p:extLst>
      <p:ext uri="{BB962C8B-B14F-4D97-AF65-F5344CB8AC3E}">
        <p14:creationId xmlns:p14="http://schemas.microsoft.com/office/powerpoint/2010/main" val="3275405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establishing lower bounds</a:t>
            </a:r>
            <a:endParaRPr lang="en-US" dirty="0"/>
          </a:p>
        </p:txBody>
      </p:sp>
      <p:sp>
        <p:nvSpPr>
          <p:cNvPr id="3" name="Content Placeholder 2"/>
          <p:cNvSpPr>
            <a:spLocks noGrp="1"/>
          </p:cNvSpPr>
          <p:nvPr>
            <p:ph idx="1"/>
          </p:nvPr>
        </p:nvSpPr>
        <p:spPr/>
        <p:txBody>
          <a:bodyPr/>
          <a:lstStyle/>
          <a:p>
            <a:r>
              <a:rPr lang="en-US" dirty="0" smtClean="0"/>
              <a:t>Trivial Lower Bounds</a:t>
            </a:r>
          </a:p>
          <a:p>
            <a:r>
              <a:rPr lang="en-US" dirty="0" smtClean="0"/>
              <a:t>Information-Theoretic Arguments</a:t>
            </a:r>
          </a:p>
          <a:p>
            <a:r>
              <a:rPr lang="en-US" dirty="0" smtClean="0"/>
              <a:t>Adversary Arguments</a:t>
            </a:r>
          </a:p>
          <a:p>
            <a:r>
              <a:rPr lang="en-US" dirty="0" smtClean="0"/>
              <a:t>Problem Reduction</a:t>
            </a:r>
          </a:p>
          <a:p>
            <a:endParaRPr lang="en-US" dirty="0"/>
          </a:p>
        </p:txBody>
      </p:sp>
    </p:spTree>
    <p:extLst>
      <p:ext uri="{BB962C8B-B14F-4D97-AF65-F5344CB8AC3E}">
        <p14:creationId xmlns:p14="http://schemas.microsoft.com/office/powerpoint/2010/main" val="3485884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Trivial Lower </a:t>
            </a:r>
            <a:r>
              <a:rPr lang="en-US" dirty="0" smtClean="0"/>
              <a:t>Bounds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Simplest </a:t>
            </a:r>
            <a:r>
              <a:rPr lang="en-US" dirty="0"/>
              <a:t>method of obtaining a lower-bound </a:t>
            </a:r>
            <a:r>
              <a:rPr lang="en-US" dirty="0" smtClean="0"/>
              <a:t>class, </a:t>
            </a:r>
            <a:r>
              <a:rPr lang="en-US" dirty="0"/>
              <a:t>based on counting the number of items in the problem’s input that must be processed and the number of output items that need to be </a:t>
            </a:r>
            <a:r>
              <a:rPr lang="en-US" dirty="0" smtClean="0"/>
              <a:t>produced</a:t>
            </a:r>
          </a:p>
          <a:p>
            <a:r>
              <a:rPr lang="en-US" dirty="0"/>
              <a:t>Example: any algorithm for generating all permutations of n distinct items must be in </a:t>
            </a:r>
            <a:r>
              <a:rPr lang="el-GR" dirty="0"/>
              <a:t>Ω</a:t>
            </a:r>
            <a:r>
              <a:rPr lang="en-US" dirty="0" smtClean="0"/>
              <a:t>(n</a:t>
            </a:r>
            <a:r>
              <a:rPr lang="en-US" dirty="0"/>
              <a:t>!) because the size of the output is n</a:t>
            </a:r>
            <a:r>
              <a:rPr lang="en-US" dirty="0" smtClean="0"/>
              <a:t>!</a:t>
            </a:r>
          </a:p>
          <a:p>
            <a:r>
              <a:rPr lang="en-US" dirty="0" smtClean="0"/>
              <a:t>Example: </a:t>
            </a:r>
            <a:r>
              <a:rPr lang="en-US" dirty="0" smtClean="0"/>
              <a:t>To </a:t>
            </a:r>
            <a:r>
              <a:rPr lang="en-US" dirty="0" smtClean="0"/>
              <a:t>evaluate a polynomial at a given point, all </a:t>
            </a:r>
            <a:r>
              <a:rPr lang="en-US" dirty="0"/>
              <a:t>the coefficients have to be processed by any polynomial-evaluation algorithm. </a:t>
            </a:r>
            <a:r>
              <a:rPr lang="en-US" dirty="0" smtClean="0"/>
              <a:t>If </a:t>
            </a:r>
            <a:r>
              <a:rPr lang="en-US" dirty="0"/>
              <a:t>it were not the case, we could change the value of an unprocessed coefficient, which would change the value of the polynomial at a nonzero </a:t>
            </a:r>
            <a:r>
              <a:rPr lang="en-US" dirty="0" smtClean="0"/>
              <a:t>point. </a:t>
            </a:r>
            <a:r>
              <a:rPr lang="en-US" dirty="0" smtClean="0"/>
              <a:t>This </a:t>
            </a:r>
            <a:r>
              <a:rPr lang="en-US" dirty="0"/>
              <a:t>means that any such algorithm must be in </a:t>
            </a:r>
            <a:r>
              <a:rPr lang="el-GR" dirty="0" smtClean="0"/>
              <a:t>Ω</a:t>
            </a:r>
            <a:r>
              <a:rPr lang="en-US" dirty="0" smtClean="0"/>
              <a:t>(n</a:t>
            </a:r>
            <a:r>
              <a:rPr lang="en-US" dirty="0"/>
              <a:t>). </a:t>
            </a:r>
            <a:r>
              <a:rPr lang="en-US" dirty="0" smtClean="0"/>
              <a:t>This </a:t>
            </a:r>
            <a:r>
              <a:rPr lang="en-US" dirty="0" smtClean="0"/>
              <a:t>lower bound is tight because both the right-to-left algorithm and Horner’s rule </a:t>
            </a:r>
            <a:r>
              <a:rPr lang="en-US" dirty="0" smtClean="0"/>
              <a:t>are </a:t>
            </a:r>
            <a:r>
              <a:rPr lang="en-US" dirty="0" smtClean="0"/>
              <a:t>linear. </a:t>
            </a:r>
            <a:endParaRPr lang="en-US" dirty="0"/>
          </a:p>
        </p:txBody>
      </p:sp>
    </p:spTree>
    <p:extLst>
      <p:ext uri="{BB962C8B-B14F-4D97-AF65-F5344CB8AC3E}">
        <p14:creationId xmlns:p14="http://schemas.microsoft.com/office/powerpoint/2010/main" val="1392633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Trivial </a:t>
            </a:r>
            <a:r>
              <a:rPr lang="en-US" dirty="0"/>
              <a:t>lower bounds are often too low to be useful</a:t>
            </a:r>
            <a:r>
              <a:rPr lang="en-US" dirty="0" smtClean="0"/>
              <a:t>.</a:t>
            </a:r>
          </a:p>
          <a:p>
            <a:pPr lvl="1"/>
            <a:r>
              <a:rPr lang="en-US" dirty="0"/>
              <a:t>Example: </a:t>
            </a:r>
            <a:r>
              <a:rPr lang="en-US" dirty="0" smtClean="0"/>
              <a:t>The </a:t>
            </a:r>
            <a:r>
              <a:rPr lang="en-US" dirty="0"/>
              <a:t>trivial </a:t>
            </a:r>
            <a:r>
              <a:rPr lang="en-US" dirty="0" smtClean="0"/>
              <a:t>lower bound </a:t>
            </a:r>
            <a:r>
              <a:rPr lang="en-US" dirty="0"/>
              <a:t>for the traveling salesman problem is </a:t>
            </a:r>
            <a:r>
              <a:rPr lang="el-GR" dirty="0" smtClean="0"/>
              <a:t>Ω</a:t>
            </a:r>
            <a:r>
              <a:rPr lang="en-US" dirty="0" smtClean="0"/>
              <a:t>(n</a:t>
            </a:r>
            <a:r>
              <a:rPr lang="en-US" baseline="30000" dirty="0" smtClean="0"/>
              <a:t>2</a:t>
            </a:r>
            <a:r>
              <a:rPr lang="en-US" dirty="0"/>
              <a:t>), because its input is n(n − 1)/2 intercity distances and its output is a list of n + 1 cities making up an optimal tour. But this bound is all but useless because there is no known algorithm with the running time being a polynomial function of any degree</a:t>
            </a:r>
            <a:r>
              <a:rPr lang="en-US" dirty="0" smtClean="0"/>
              <a:t>.</a:t>
            </a:r>
          </a:p>
          <a:p>
            <a:r>
              <a:rPr lang="en-US" dirty="0" smtClean="0"/>
              <a:t>Determining </a:t>
            </a:r>
            <a:r>
              <a:rPr lang="en-US" dirty="0"/>
              <a:t>which part of an input must be processed by any algorithm solving the problem in </a:t>
            </a:r>
            <a:r>
              <a:rPr lang="en-US" dirty="0" smtClean="0"/>
              <a:t>question is not always </a:t>
            </a:r>
            <a:r>
              <a:rPr lang="en-US" dirty="0" smtClean="0"/>
              <a:t>straight forward</a:t>
            </a:r>
            <a:r>
              <a:rPr lang="en-US" dirty="0" smtClean="0"/>
              <a:t>. </a:t>
            </a:r>
          </a:p>
          <a:p>
            <a:pPr lvl="1"/>
            <a:r>
              <a:rPr lang="en-US" dirty="0"/>
              <a:t>Example:  </a:t>
            </a:r>
            <a:r>
              <a:rPr lang="en-US" dirty="0" smtClean="0"/>
              <a:t>Searching </a:t>
            </a:r>
            <a:r>
              <a:rPr lang="en-US" dirty="0"/>
              <a:t>for an </a:t>
            </a:r>
            <a:r>
              <a:rPr lang="en-US" dirty="0" smtClean="0"/>
              <a:t>element </a:t>
            </a:r>
            <a:r>
              <a:rPr lang="en-US" dirty="0"/>
              <a:t>of a given value in a sorted array does not require processing all its elements</a:t>
            </a:r>
          </a:p>
          <a:p>
            <a:pPr lvl="1"/>
            <a:endParaRPr lang="en-US" dirty="0"/>
          </a:p>
        </p:txBody>
      </p:sp>
    </p:spTree>
    <p:extLst>
      <p:ext uri="{BB962C8B-B14F-4D97-AF65-F5344CB8AC3E}">
        <p14:creationId xmlns:p14="http://schemas.microsoft.com/office/powerpoint/2010/main" val="179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Information-Theoretic </a:t>
            </a:r>
            <a:r>
              <a:rPr lang="en-US" dirty="0" smtClean="0"/>
              <a:t>Arguments</a:t>
            </a:r>
            <a:endParaRPr lang="en-US" dirty="0"/>
          </a:p>
        </p:txBody>
      </p:sp>
      <p:sp>
        <p:nvSpPr>
          <p:cNvPr id="3" name="Content Placeholder 2"/>
          <p:cNvSpPr>
            <a:spLocks noGrp="1"/>
          </p:cNvSpPr>
          <p:nvPr>
            <p:ph idx="1"/>
          </p:nvPr>
        </p:nvSpPr>
        <p:spPr/>
        <p:txBody>
          <a:bodyPr/>
          <a:lstStyle/>
          <a:p>
            <a:r>
              <a:rPr lang="en-US" dirty="0" smtClean="0"/>
              <a:t>Establishing </a:t>
            </a:r>
            <a:r>
              <a:rPr lang="en-US" dirty="0"/>
              <a:t>a lower bound based on the amount of information it has to </a:t>
            </a:r>
            <a:r>
              <a:rPr lang="en-US" dirty="0" smtClean="0"/>
              <a:t>produce.</a:t>
            </a:r>
          </a:p>
          <a:p>
            <a:r>
              <a:rPr lang="en-US" dirty="0"/>
              <a:t>Example:  the well-known game of deducing a positive integer between 1 and n selected by somebody by asking that person questions with yes/no answers. The amount of uncertainty that any algorithm solving this problem has to resolve can be measured by ⌈log</a:t>
            </a:r>
            <a:r>
              <a:rPr lang="en-US" baseline="-25000" dirty="0"/>
              <a:t>2</a:t>
            </a:r>
            <a:r>
              <a:rPr lang="en-US" dirty="0"/>
              <a:t> n⌉, the </a:t>
            </a:r>
            <a:r>
              <a:rPr lang="en-US" dirty="0" smtClean="0"/>
              <a:t>height of a binary search tree containing the n possible values.</a:t>
            </a:r>
            <a:endParaRPr lang="en-US" dirty="0"/>
          </a:p>
        </p:txBody>
      </p:sp>
    </p:spTree>
    <p:extLst>
      <p:ext uri="{BB962C8B-B14F-4D97-AF65-F5344CB8AC3E}">
        <p14:creationId xmlns:p14="http://schemas.microsoft.com/office/powerpoint/2010/main" val="1161683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Adversary </a:t>
            </a:r>
            <a:r>
              <a:rPr lang="en-US" dirty="0" smtClean="0"/>
              <a:t>Arguments</a:t>
            </a:r>
            <a:endParaRPr lang="en-US" dirty="0"/>
          </a:p>
        </p:txBody>
      </p:sp>
      <p:sp>
        <p:nvSpPr>
          <p:cNvPr id="3" name="Content Placeholder 2"/>
          <p:cNvSpPr>
            <a:spLocks noGrp="1"/>
          </p:cNvSpPr>
          <p:nvPr>
            <p:ph idx="1"/>
          </p:nvPr>
        </p:nvSpPr>
        <p:spPr/>
        <p:txBody>
          <a:bodyPr/>
          <a:lstStyle/>
          <a:p>
            <a:r>
              <a:rPr lang="en-US" dirty="0" smtClean="0"/>
              <a:t>Following </a:t>
            </a:r>
            <a:r>
              <a:rPr lang="en-US" dirty="0"/>
              <a:t>the logic of a malevolent but honest adversary: </a:t>
            </a:r>
            <a:endParaRPr lang="en-US" dirty="0" smtClean="0"/>
          </a:p>
          <a:p>
            <a:pPr lvl="1"/>
            <a:r>
              <a:rPr lang="en-US" dirty="0"/>
              <a:t>the </a:t>
            </a:r>
            <a:r>
              <a:rPr lang="en-US" dirty="0" smtClean="0"/>
              <a:t>malevolence </a:t>
            </a:r>
            <a:r>
              <a:rPr lang="en-US" dirty="0"/>
              <a:t>makes him push the algorithm down the most </a:t>
            </a:r>
            <a:r>
              <a:rPr lang="en-US" dirty="0" smtClean="0"/>
              <a:t>time consuming </a:t>
            </a:r>
            <a:r>
              <a:rPr lang="en-US" dirty="0"/>
              <a:t>path, and </a:t>
            </a:r>
            <a:endParaRPr lang="en-US" dirty="0" smtClean="0"/>
          </a:p>
          <a:p>
            <a:pPr lvl="1"/>
            <a:r>
              <a:rPr lang="en-US" dirty="0" smtClean="0"/>
              <a:t>his </a:t>
            </a:r>
            <a:r>
              <a:rPr lang="en-US" dirty="0"/>
              <a:t>honesty forces him to stay consistent with the choices already made. </a:t>
            </a:r>
            <a:endParaRPr lang="en-US" dirty="0" smtClean="0"/>
          </a:p>
          <a:p>
            <a:r>
              <a:rPr lang="en-US" dirty="0" smtClean="0"/>
              <a:t>A </a:t>
            </a:r>
            <a:r>
              <a:rPr lang="en-US" dirty="0"/>
              <a:t>lower bound is then obtained by measuring the amount of work needed to shrink a set of potential inputs to a single input along the most </a:t>
            </a:r>
            <a:r>
              <a:rPr lang="en-US" dirty="0" smtClean="0"/>
              <a:t>time consuming </a:t>
            </a:r>
            <a:r>
              <a:rPr lang="en-US" dirty="0"/>
              <a:t>path.</a:t>
            </a:r>
          </a:p>
          <a:p>
            <a:pPr lvl="1"/>
            <a:endParaRPr lang="en-US" dirty="0"/>
          </a:p>
          <a:p>
            <a:endParaRPr lang="en-US" dirty="0"/>
          </a:p>
        </p:txBody>
      </p:sp>
    </p:spTree>
    <p:extLst>
      <p:ext uri="{BB962C8B-B14F-4D97-AF65-F5344CB8AC3E}">
        <p14:creationId xmlns:p14="http://schemas.microsoft.com/office/powerpoint/2010/main" val="3666111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27752</TotalTime>
  <Words>1161</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Brush Script MT</vt:lpstr>
      <vt:lpstr>Garamond</vt:lpstr>
      <vt:lpstr>Organic</vt:lpstr>
      <vt:lpstr>Algorithms: Limitations of Algorithm Power</vt:lpstr>
      <vt:lpstr>PowerPoint Presentation</vt:lpstr>
      <vt:lpstr>Lower Bound</vt:lpstr>
      <vt:lpstr>Tightness</vt:lpstr>
      <vt:lpstr>Methods for establishing lower bounds</vt:lpstr>
      <vt:lpstr>Trivial Lower Bounds</vt:lpstr>
      <vt:lpstr>Problems</vt:lpstr>
      <vt:lpstr>Information-Theoretic Arguments</vt:lpstr>
      <vt:lpstr>Adversary Arguments</vt:lpstr>
      <vt:lpstr>Adversary Arguments</vt:lpstr>
      <vt:lpstr>Adversary Arguments</vt:lpstr>
      <vt:lpstr>Problem Reduction</vt:lpstr>
      <vt:lpstr>Problem Reduction</vt:lpstr>
      <vt:lpstr>Example Continued</vt:lpstr>
      <vt:lpstr>Decision Trees</vt:lpstr>
      <vt:lpstr>Analysis</vt:lpstr>
      <vt:lpstr>Example</vt:lpstr>
      <vt:lpstr>Decision Trees for a  Three-Element Selection Sort</vt:lpstr>
      <vt:lpstr>Decision Tree for a  Three-Element Insertion Sort.</vt:lpstr>
      <vt:lpstr>PowerPoint Presentation</vt:lpstr>
      <vt:lpstr>Analysis</vt:lpstr>
      <vt:lpstr>Decision Trees for Searching a Sorted Array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Introduction</dc:title>
  <dc:creator>Navid Shaghaghi</dc:creator>
  <cp:lastModifiedBy>Navid</cp:lastModifiedBy>
  <cp:revision>197</cp:revision>
  <dcterms:created xsi:type="dcterms:W3CDTF">2017-04-10T18:09:07Z</dcterms:created>
  <dcterms:modified xsi:type="dcterms:W3CDTF">2019-08-29T16:49:38Z</dcterms:modified>
</cp:coreProperties>
</file>