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85" autoAdjust="0"/>
  </p:normalViewPr>
  <p:slideViewPr>
    <p:cSldViewPr>
      <p:cViewPr varScale="1">
        <p:scale>
          <a:sx n="102" d="100"/>
          <a:sy n="102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800" dirty="0" smtClean="0"/>
              <a:t>Deleting </a:t>
            </a:r>
            <a:r>
              <a:rPr lang="en-US" sz="4800" dirty="0"/>
              <a:t>Items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8152457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 smtClean="0"/>
              <a:t>How many cases for deletion?</a:t>
            </a:r>
            <a:br>
              <a:rPr lang="en-US" sz="2400" dirty="0" smtClean="0"/>
            </a:br>
            <a:endParaRPr lang="en-US" sz="2400" dirty="0"/>
          </a:p>
          <a:p>
            <a:pPr marL="625056"/>
            <a:r>
              <a:rPr lang="en-US" sz="2400" dirty="0"/>
              <a:t>3 Cases for deletion</a:t>
            </a:r>
          </a:p>
          <a:p>
            <a:pPr marL="937584" lvl="1"/>
            <a:r>
              <a:rPr lang="en-US" sz="2400" dirty="0"/>
              <a:t>1. delete the first node</a:t>
            </a:r>
          </a:p>
          <a:p>
            <a:pPr marL="937584" lvl="1"/>
            <a:r>
              <a:rPr lang="en-US" sz="2400" dirty="0"/>
              <a:t>2. delete the last node</a:t>
            </a:r>
          </a:p>
          <a:p>
            <a:pPr marL="937584" lvl="1"/>
            <a:r>
              <a:rPr lang="en-US" sz="2400" dirty="0"/>
              <a:t>3. delete the node </a:t>
            </a:r>
            <a:r>
              <a:rPr lang="en-US" sz="2400" u="sng" dirty="0"/>
              <a:t>after</a:t>
            </a:r>
            <a:r>
              <a:rPr lang="en-US" sz="2400" dirty="0"/>
              <a:t> a given node</a:t>
            </a:r>
          </a:p>
        </p:txBody>
      </p:sp>
    </p:spTree>
    <p:extLst>
      <p:ext uri="{BB962C8B-B14F-4D97-AF65-F5344CB8AC3E}">
        <p14:creationId xmlns:p14="http://schemas.microsoft.com/office/powerpoint/2010/main" val="363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800" dirty="0" smtClean="0"/>
              <a:t>Deleting the First Node</a:t>
            </a:r>
            <a:endParaRPr lang="en-US" sz="48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7776864" cy="4392488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Case 1)</a:t>
            </a:r>
          </a:p>
          <a:p>
            <a:pPr marL="937584" lvl="1">
              <a:spcBef>
                <a:spcPts val="1635"/>
              </a:spcBef>
            </a:pPr>
            <a:r>
              <a:rPr lang="en-US" sz="2400" dirty="0" smtClean="0"/>
              <a:t>draw </a:t>
            </a:r>
            <a:r>
              <a:rPr lang="en-US" sz="2400" dirty="0"/>
              <a:t>before and after cases with x, y, and z, then x </a:t>
            </a:r>
            <a:r>
              <a:rPr lang="en-US" sz="2400" dirty="0" smtClean="0"/>
              <a:t>removed</a:t>
            </a:r>
            <a:endParaRPr lang="en-US" sz="2400" dirty="0"/>
          </a:p>
          <a:p>
            <a:pPr marL="937584" lvl="1">
              <a:spcBef>
                <a:spcPts val="1635"/>
              </a:spcBef>
            </a:pPr>
            <a:r>
              <a:rPr lang="en-US" sz="2400" dirty="0" smtClean="0"/>
              <a:t>What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changed</a:t>
            </a:r>
            <a:r>
              <a:rPr lang="en-US" sz="2400" dirty="0" smtClean="0"/>
              <a:t>?</a:t>
            </a:r>
            <a:endParaRPr lang="en-US" sz="2400" dirty="0"/>
          </a:p>
          <a:p>
            <a:pPr marL="1250112" lvl="2">
              <a:spcBef>
                <a:spcPts val="1635"/>
              </a:spcBef>
            </a:pPr>
            <a:r>
              <a:rPr lang="en-US" dirty="0" err="1" smtClean="0"/>
              <a:t>pList</a:t>
            </a:r>
            <a:r>
              <a:rPr lang="en-US" dirty="0" smtClean="0"/>
              <a:t>-&gt;count</a:t>
            </a:r>
            <a:endParaRPr lang="en-US" dirty="0"/>
          </a:p>
          <a:p>
            <a:pPr marL="1250112" lvl="2">
              <a:spcBef>
                <a:spcPts val="1635"/>
              </a:spcBef>
            </a:pPr>
            <a:r>
              <a:rPr lang="en-US" dirty="0"/>
              <a:t>head </a:t>
            </a:r>
            <a:r>
              <a:rPr lang="en-US" dirty="0" err="1" smtClean="0"/>
              <a:t>pList</a:t>
            </a:r>
            <a:r>
              <a:rPr lang="en-US" dirty="0" smtClean="0"/>
              <a:t>-&gt;head</a:t>
            </a:r>
            <a:endParaRPr lang="en-US" dirty="0"/>
          </a:p>
          <a:p>
            <a:pPr marL="1250112" lvl="2">
              <a:spcBef>
                <a:spcPts val="1635"/>
              </a:spcBef>
            </a:pPr>
            <a:r>
              <a:rPr lang="en-US" dirty="0"/>
              <a:t>x is gone (memory needs to be freed)</a:t>
            </a:r>
          </a:p>
        </p:txBody>
      </p:sp>
    </p:spTree>
    <p:extLst>
      <p:ext uri="{BB962C8B-B14F-4D97-AF65-F5344CB8AC3E}">
        <p14:creationId xmlns:p14="http://schemas.microsoft.com/office/powerpoint/2010/main" val="28173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800" dirty="0" smtClean="0"/>
              <a:t>Deleting the First Node</a:t>
            </a:r>
            <a:endParaRPr lang="en-US" sz="48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8" y="1412776"/>
            <a:ext cx="7358063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Case 1)</a:t>
            </a:r>
          </a:p>
          <a:p>
            <a:pPr marL="937584" lvl="1"/>
            <a:r>
              <a:rPr lang="en-US" sz="2400" dirty="0" smtClean="0"/>
              <a:t>we need a temporary pointer to remember the address of the deleting element.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3572966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584" lvl="1"/>
            <a:r>
              <a:rPr lang="en-US" sz="2400" dirty="0" err="1"/>
              <a:t>struct</a:t>
            </a:r>
            <a:r>
              <a:rPr lang="en-US" sz="2400" dirty="0"/>
              <a:t> node * </a:t>
            </a:r>
            <a:r>
              <a:rPr lang="en-US" sz="2400" dirty="0" err="1"/>
              <a:t>pDel</a:t>
            </a:r>
            <a:r>
              <a:rPr lang="en-US" sz="2400" dirty="0"/>
              <a:t> = </a:t>
            </a:r>
            <a:r>
              <a:rPr lang="en-US" sz="2400" dirty="0" err="1"/>
              <a:t>pList</a:t>
            </a:r>
            <a:r>
              <a:rPr lang="en-US" sz="2400" dirty="0"/>
              <a:t>-&gt;head;</a:t>
            </a:r>
          </a:p>
          <a:p>
            <a:pPr marL="937584" lvl="1"/>
            <a:r>
              <a:rPr lang="en-US" sz="2400" dirty="0" err="1"/>
              <a:t>pList</a:t>
            </a:r>
            <a:r>
              <a:rPr lang="en-US" sz="2400" dirty="0"/>
              <a:t>-&gt;head  =</a:t>
            </a:r>
            <a:r>
              <a:rPr lang="en-US" sz="2400" dirty="0" err="1"/>
              <a:t>pDel</a:t>
            </a:r>
            <a:r>
              <a:rPr lang="en-US" sz="2400" dirty="0"/>
              <a:t>-&gt;next; </a:t>
            </a:r>
            <a:r>
              <a:rPr lang="en-US" sz="2400" dirty="0">
                <a:solidFill>
                  <a:srgbClr val="0000FF"/>
                </a:solidFill>
              </a:rPr>
              <a:t>/* </a:t>
            </a:r>
            <a:r>
              <a:rPr lang="en-US" sz="2400" dirty="0" err="1">
                <a:solidFill>
                  <a:srgbClr val="0000FF"/>
                </a:solidFill>
              </a:rPr>
              <a:t>pList</a:t>
            </a:r>
            <a:r>
              <a:rPr lang="en-US" sz="2400" dirty="0">
                <a:solidFill>
                  <a:srgbClr val="0000FF"/>
                </a:solidFill>
              </a:rPr>
              <a:t>-&gt;</a:t>
            </a:r>
            <a:r>
              <a:rPr lang="en-US" sz="2400" dirty="0" smtClean="0">
                <a:solidFill>
                  <a:srgbClr val="0000FF"/>
                </a:solidFill>
              </a:rPr>
              <a:t>head-&gt;next </a:t>
            </a:r>
            <a:r>
              <a:rPr lang="en-US" sz="2400" dirty="0">
                <a:solidFill>
                  <a:srgbClr val="0000FF"/>
                </a:solidFill>
              </a:rPr>
              <a:t>*/</a:t>
            </a:r>
          </a:p>
          <a:p>
            <a:pPr marL="937584" lvl="1"/>
            <a:r>
              <a:rPr lang="en-US" sz="2400" dirty="0"/>
              <a:t>free(</a:t>
            </a:r>
            <a:r>
              <a:rPr lang="en-US" sz="2400" dirty="0" err="1"/>
              <a:t>pDel</a:t>
            </a:r>
            <a:r>
              <a:rPr lang="en-US" sz="2400" dirty="0"/>
              <a:t>);</a:t>
            </a:r>
          </a:p>
          <a:p>
            <a:pPr marL="937584" lvl="1"/>
            <a:r>
              <a:rPr lang="en-US" sz="2400" dirty="0" err="1" smtClean="0"/>
              <a:t>pList</a:t>
            </a:r>
            <a:r>
              <a:rPr lang="en-US" sz="2400" dirty="0" smtClean="0"/>
              <a:t>-</a:t>
            </a:r>
            <a:r>
              <a:rPr lang="en-US" sz="2400" dirty="0"/>
              <a:t>&gt;count--;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800" dirty="0" smtClean="0"/>
              <a:t>Deleting the Last Node</a:t>
            </a:r>
            <a:endParaRPr lang="en-US" sz="4800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776864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Case 2)</a:t>
            </a:r>
          </a:p>
          <a:p>
            <a:pPr marL="937584" lvl="1">
              <a:spcBef>
                <a:spcPts val="1380"/>
              </a:spcBef>
            </a:pPr>
            <a:r>
              <a:rPr lang="en-US" sz="2400" dirty="0" smtClean="0"/>
              <a:t>draw </a:t>
            </a:r>
            <a:r>
              <a:rPr lang="en-US" sz="2400" dirty="0"/>
              <a:t>before and after cases </a:t>
            </a:r>
            <a:r>
              <a:rPr lang="en-US" sz="2400" dirty="0" smtClean="0"/>
              <a:t>with </a:t>
            </a:r>
            <a:r>
              <a:rPr lang="en-US" sz="2400" dirty="0"/>
              <a:t>x, y, and z, then z </a:t>
            </a:r>
            <a:r>
              <a:rPr lang="en-US" sz="2400" dirty="0" smtClean="0"/>
              <a:t>removed</a:t>
            </a:r>
            <a:endParaRPr lang="en-US" sz="2400" dirty="0"/>
          </a:p>
          <a:p>
            <a:pPr marL="937584" lvl="1">
              <a:spcBef>
                <a:spcPts val="1380"/>
              </a:spcBef>
            </a:pPr>
            <a:r>
              <a:rPr lang="en-US" sz="2400" dirty="0" smtClean="0"/>
              <a:t>what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changed</a:t>
            </a:r>
            <a:r>
              <a:rPr lang="en-US" sz="2400" dirty="0" smtClean="0"/>
              <a:t>?</a:t>
            </a:r>
            <a:endParaRPr lang="en-US" sz="2400" dirty="0"/>
          </a:p>
          <a:p>
            <a:pPr marL="1250112" lvl="2">
              <a:spcBef>
                <a:spcPts val="1380"/>
              </a:spcBef>
            </a:pPr>
            <a:r>
              <a:rPr lang="en-US" dirty="0"/>
              <a:t>count</a:t>
            </a:r>
          </a:p>
          <a:p>
            <a:pPr marL="1250112" lvl="2">
              <a:spcBef>
                <a:spcPts val="1380"/>
              </a:spcBef>
            </a:pPr>
            <a:r>
              <a:rPr lang="en-US" dirty="0" smtClean="0"/>
              <a:t>previous 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next </a:t>
            </a:r>
            <a:r>
              <a:rPr lang="en-US" dirty="0" err="1"/>
              <a:t>ptr</a:t>
            </a:r>
            <a:r>
              <a:rPr lang="en-US" dirty="0"/>
              <a:t>: </a:t>
            </a:r>
            <a:endParaRPr lang="en-US" dirty="0" smtClean="0"/>
          </a:p>
          <a:p>
            <a:pPr marL="1250112" lvl="2">
              <a:spcBef>
                <a:spcPts val="1380"/>
              </a:spcBef>
            </a:pPr>
            <a:r>
              <a:rPr lang="en-US" dirty="0" smtClean="0"/>
              <a:t>z </a:t>
            </a:r>
            <a:r>
              <a:rPr lang="en-US" dirty="0"/>
              <a:t>is gone (memory needs to be freed)</a:t>
            </a:r>
          </a:p>
        </p:txBody>
      </p:sp>
    </p:spTree>
    <p:extLst>
      <p:ext uri="{BB962C8B-B14F-4D97-AF65-F5344CB8AC3E}">
        <p14:creationId xmlns:p14="http://schemas.microsoft.com/office/powerpoint/2010/main" val="117907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800" dirty="0" smtClean="0"/>
              <a:t>Deleting the Last Node</a:t>
            </a:r>
            <a:endParaRPr lang="en-US" sz="48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58063" cy="4018359"/>
          </a:xfrm>
          <a:ln/>
        </p:spPr>
        <p:txBody>
          <a:bodyPr/>
          <a:lstStyle/>
          <a:p>
            <a:pPr marL="625056"/>
            <a:r>
              <a:rPr lang="en-US" sz="2400" dirty="0"/>
              <a:t>Case 2</a:t>
            </a:r>
            <a:r>
              <a:rPr lang="en-US" sz="2400" dirty="0" smtClean="0"/>
              <a:t>)</a:t>
            </a:r>
          </a:p>
          <a:p>
            <a:pPr marL="1025106" lvl="1"/>
            <a:r>
              <a:rPr lang="en-US" sz="2000" dirty="0" smtClean="0"/>
              <a:t>Assume you are given </a:t>
            </a:r>
            <a:r>
              <a:rPr lang="en-US" sz="2000" dirty="0" err="1" smtClean="0"/>
              <a:t>pPrev</a:t>
            </a:r>
            <a:r>
              <a:rPr lang="en-US" sz="2000" dirty="0" smtClean="0"/>
              <a:t> only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2498625"/>
            <a:ext cx="70567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584" lvl="1"/>
            <a:r>
              <a:rPr lang="en-US" sz="2400" dirty="0" err="1"/>
              <a:t>s</a:t>
            </a:r>
            <a:r>
              <a:rPr lang="en-US" sz="2400" dirty="0" err="1" smtClean="0"/>
              <a:t>truct</a:t>
            </a:r>
            <a:r>
              <a:rPr lang="en-US" sz="2400" dirty="0" smtClean="0"/>
              <a:t> node *</a:t>
            </a:r>
            <a:r>
              <a:rPr lang="en-US" sz="2400" dirty="0" err="1" smtClean="0"/>
              <a:t>pDel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pPrev</a:t>
            </a:r>
            <a:r>
              <a:rPr lang="en-US" sz="2400" dirty="0"/>
              <a:t>-&gt;next;</a:t>
            </a:r>
          </a:p>
          <a:p>
            <a:pPr marL="937584" lvl="1"/>
            <a:r>
              <a:rPr lang="en-US" sz="2400" dirty="0" err="1"/>
              <a:t>pPrev</a:t>
            </a:r>
            <a:r>
              <a:rPr lang="en-US" sz="2400" dirty="0"/>
              <a:t> -&gt; next = NULL;</a:t>
            </a:r>
          </a:p>
          <a:p>
            <a:pPr marL="937584" lvl="1"/>
            <a:r>
              <a:rPr lang="en-US" sz="2400" dirty="0"/>
              <a:t>free(</a:t>
            </a:r>
            <a:r>
              <a:rPr lang="en-US" sz="2400" dirty="0" err="1"/>
              <a:t>pDel</a:t>
            </a:r>
            <a:r>
              <a:rPr lang="en-US" sz="2400" dirty="0"/>
              <a:t>);</a:t>
            </a:r>
          </a:p>
          <a:p>
            <a:pPr marL="937584" lvl="1"/>
            <a:r>
              <a:rPr lang="en-US" sz="2400" dirty="0" err="1" smtClean="0"/>
              <a:t>pList</a:t>
            </a:r>
            <a:r>
              <a:rPr lang="en-US" sz="2400" dirty="0" smtClean="0"/>
              <a:t>-</a:t>
            </a:r>
            <a:r>
              <a:rPr lang="en-US" sz="2400" dirty="0"/>
              <a:t>&gt;count--;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853752" y="274638"/>
            <a:ext cx="8686800" cy="975043"/>
          </a:xfrm>
          <a:ln/>
        </p:spPr>
        <p:txBody>
          <a:bodyPr>
            <a:normAutofit/>
          </a:bodyPr>
          <a:lstStyle/>
          <a:p>
            <a:r>
              <a:rPr lang="en-US" dirty="0" smtClean="0"/>
              <a:t>Deleting A Node after a Given Node</a:t>
            </a:r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340768"/>
            <a:ext cx="7358063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Case 3)</a:t>
            </a:r>
          </a:p>
          <a:p>
            <a:pPr marL="937584" lvl="1">
              <a:spcBef>
                <a:spcPts val="1582"/>
              </a:spcBef>
            </a:pPr>
            <a:r>
              <a:rPr lang="en-US" sz="2400" dirty="0" smtClean="0"/>
              <a:t>draw </a:t>
            </a:r>
            <a:r>
              <a:rPr lang="en-US" sz="2400" dirty="0"/>
              <a:t>before and after cases with </a:t>
            </a:r>
            <a:r>
              <a:rPr lang="en-US" sz="2400" dirty="0" smtClean="0"/>
              <a:t>x</a:t>
            </a:r>
            <a:r>
              <a:rPr lang="en-US" sz="2400" dirty="0"/>
              <a:t>, y, and z, then y </a:t>
            </a:r>
            <a:r>
              <a:rPr lang="en-US" sz="2400" dirty="0" smtClean="0"/>
              <a:t>removed</a:t>
            </a:r>
            <a:endParaRPr lang="en-US" sz="2400" dirty="0"/>
          </a:p>
          <a:p>
            <a:pPr marL="937584" lvl="1">
              <a:spcBef>
                <a:spcPts val="1582"/>
              </a:spcBef>
            </a:pPr>
            <a:r>
              <a:rPr lang="en-US" sz="2400" dirty="0" smtClean="0"/>
              <a:t>What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changed</a:t>
            </a:r>
            <a:r>
              <a:rPr lang="en-US" sz="2400" dirty="0" smtClean="0"/>
              <a:t>?</a:t>
            </a:r>
            <a:endParaRPr lang="en-US" sz="2400" dirty="0"/>
          </a:p>
          <a:p>
            <a:pPr marL="1250112" lvl="2">
              <a:spcBef>
                <a:spcPts val="1582"/>
              </a:spcBef>
            </a:pPr>
            <a:r>
              <a:rPr lang="en-US" dirty="0"/>
              <a:t>count</a:t>
            </a:r>
          </a:p>
          <a:p>
            <a:pPr marL="1250112" lvl="2">
              <a:spcBef>
                <a:spcPts val="1582"/>
              </a:spcBef>
            </a:pPr>
            <a:r>
              <a:rPr lang="en-US" dirty="0" smtClean="0"/>
              <a:t>x’s </a:t>
            </a:r>
            <a:r>
              <a:rPr lang="en-US" dirty="0"/>
              <a:t>next </a:t>
            </a:r>
            <a:r>
              <a:rPr lang="en-US" dirty="0" err="1"/>
              <a:t>ptr</a:t>
            </a:r>
            <a:r>
              <a:rPr lang="en-US" dirty="0"/>
              <a:t> has changed </a:t>
            </a:r>
            <a:endParaRPr lang="en-US" dirty="0" smtClean="0"/>
          </a:p>
          <a:p>
            <a:pPr marL="1250112" lvl="2">
              <a:spcBef>
                <a:spcPts val="1582"/>
              </a:spcBef>
            </a:pPr>
            <a:r>
              <a:rPr lang="en-US" dirty="0" smtClean="0"/>
              <a:t>y </a:t>
            </a:r>
            <a:r>
              <a:rPr lang="en-US" dirty="0"/>
              <a:t>is gone (memory needs to be freed)</a:t>
            </a:r>
          </a:p>
        </p:txBody>
      </p:sp>
    </p:spTree>
    <p:extLst>
      <p:ext uri="{BB962C8B-B14F-4D97-AF65-F5344CB8AC3E}">
        <p14:creationId xmlns:p14="http://schemas.microsoft.com/office/powerpoint/2010/main" val="26770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800" dirty="0" smtClean="0"/>
              <a:t>Deleting </a:t>
            </a:r>
            <a:r>
              <a:rPr lang="en-US" sz="4800" dirty="0"/>
              <a:t>Items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8" y="1556792"/>
            <a:ext cx="7358063" cy="4018359"/>
          </a:xfrm>
          <a:ln/>
        </p:spPr>
        <p:txBody>
          <a:bodyPr/>
          <a:lstStyle/>
          <a:p>
            <a:pPr marL="625056"/>
            <a:r>
              <a:rPr lang="en-US" sz="2400" dirty="0"/>
              <a:t>Case 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2642641"/>
            <a:ext cx="55549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584" lvl="1"/>
            <a:r>
              <a:rPr lang="en-US" sz="2400" dirty="0" err="1"/>
              <a:t>s</a:t>
            </a:r>
            <a:r>
              <a:rPr lang="en-US" sz="2400" dirty="0" err="1" smtClean="0"/>
              <a:t>truct</a:t>
            </a:r>
            <a:r>
              <a:rPr lang="en-US" sz="2400" dirty="0" smtClean="0"/>
              <a:t> node *</a:t>
            </a:r>
            <a:r>
              <a:rPr lang="en-US" sz="2400" dirty="0" err="1" smtClean="0"/>
              <a:t>pDel</a:t>
            </a:r>
            <a:r>
              <a:rPr lang="en-US" sz="2400" dirty="0" smtClean="0"/>
              <a:t> = </a:t>
            </a:r>
            <a:r>
              <a:rPr lang="en-US" sz="2400" dirty="0" err="1" smtClean="0"/>
              <a:t>pPrev</a:t>
            </a:r>
            <a:r>
              <a:rPr lang="en-US" sz="2400" dirty="0" smtClean="0"/>
              <a:t>-&gt;next;</a:t>
            </a:r>
          </a:p>
          <a:p>
            <a:pPr marL="937584" lvl="1"/>
            <a:r>
              <a:rPr lang="en-US" sz="2400" dirty="0" err="1" smtClean="0"/>
              <a:t>pPrev</a:t>
            </a:r>
            <a:r>
              <a:rPr lang="en-US" sz="2400" dirty="0" smtClean="0"/>
              <a:t> </a:t>
            </a:r>
            <a:r>
              <a:rPr lang="en-US" sz="2400" dirty="0"/>
              <a:t>-&gt; next = </a:t>
            </a:r>
            <a:r>
              <a:rPr lang="en-US" sz="2400" dirty="0" err="1"/>
              <a:t>pDel</a:t>
            </a:r>
            <a:r>
              <a:rPr lang="en-US" sz="2400" dirty="0"/>
              <a:t>-&gt;next</a:t>
            </a:r>
            <a:r>
              <a:rPr lang="en-US" sz="2400" dirty="0" smtClean="0"/>
              <a:t>;</a:t>
            </a:r>
          </a:p>
          <a:p>
            <a:pPr marL="937584" lvl="1"/>
            <a:r>
              <a:rPr lang="en-US" sz="2400" dirty="0"/>
              <a:t>free(</a:t>
            </a:r>
            <a:r>
              <a:rPr lang="en-US" sz="2400" dirty="0" err="1"/>
              <a:t>pDel</a:t>
            </a:r>
            <a:r>
              <a:rPr lang="en-US" sz="2400" dirty="0"/>
              <a:t>);</a:t>
            </a:r>
          </a:p>
          <a:p>
            <a:pPr marL="937584" lvl="1"/>
            <a:r>
              <a:rPr lang="en-US" sz="2400" dirty="0" err="1" smtClean="0"/>
              <a:t>pList</a:t>
            </a:r>
            <a:r>
              <a:rPr lang="en-US" sz="2400" dirty="0" smtClean="0"/>
              <a:t>-</a:t>
            </a:r>
            <a:r>
              <a:rPr lang="en-US" sz="2400" dirty="0"/>
              <a:t>&gt;count--;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800" dirty="0" smtClean="0"/>
              <a:t>Deleting </a:t>
            </a:r>
            <a:r>
              <a:rPr lang="en-US" sz="4800" dirty="0"/>
              <a:t>Items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sz="2400" dirty="0" smtClean="0"/>
              <a:t>Recall how we combine case 1 &amp; 2 for inserting items. </a:t>
            </a:r>
          </a:p>
          <a:p>
            <a:pPr marL="625056"/>
            <a:endParaRPr lang="en-US" sz="2400" dirty="0" smtClean="0"/>
          </a:p>
          <a:p>
            <a:pPr marL="625056"/>
            <a:r>
              <a:rPr lang="en-US" sz="2400" dirty="0" smtClean="0"/>
              <a:t>We can do the same thing here!</a:t>
            </a:r>
          </a:p>
          <a:p>
            <a:pPr marL="625056"/>
            <a:endParaRPr lang="en-US" sz="2400" dirty="0"/>
          </a:p>
          <a:p>
            <a:pPr marL="625056"/>
            <a:r>
              <a:rPr lang="en-US" sz="2400" dirty="0" smtClean="0"/>
              <a:t>Cases </a:t>
            </a:r>
            <a:r>
              <a:rPr lang="en-US" sz="2400" dirty="0"/>
              <a:t>2 &amp; 3 look similar. They become identical if we replace the NULL in case 2 with </a:t>
            </a:r>
            <a:r>
              <a:rPr lang="en-US" sz="2400" dirty="0" err="1"/>
              <a:t>pDel</a:t>
            </a:r>
            <a:r>
              <a:rPr lang="en-US" sz="2400" dirty="0"/>
              <a:t>-&gt;next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55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800" dirty="0" smtClean="0"/>
              <a:t>Deleting </a:t>
            </a:r>
            <a:r>
              <a:rPr lang="en-US" sz="4800" dirty="0"/>
              <a:t>Items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 sz="1800" dirty="0"/>
              <a:t>void delete(</a:t>
            </a:r>
            <a:r>
              <a:rPr lang="en-US" sz="1800" dirty="0" err="1"/>
              <a:t>struct</a:t>
            </a:r>
            <a:r>
              <a:rPr lang="en-US" sz="1800" dirty="0"/>
              <a:t> node *</a:t>
            </a:r>
            <a:r>
              <a:rPr lang="en-US" sz="1800" dirty="0" err="1"/>
              <a:t>pList</a:t>
            </a:r>
            <a:r>
              <a:rPr lang="en-US" sz="1800" dirty="0"/>
              <a:t>, </a:t>
            </a:r>
            <a:r>
              <a:rPr lang="en-US" sz="1800" dirty="0" err="1"/>
              <a:t>struct</a:t>
            </a:r>
            <a:r>
              <a:rPr lang="en-US" sz="1800" dirty="0"/>
              <a:t> node *</a:t>
            </a:r>
            <a:r>
              <a:rPr lang="en-US" sz="1800" dirty="0" err="1"/>
              <a:t>pPrev</a:t>
            </a:r>
            <a:r>
              <a:rPr lang="en-US" sz="1800" dirty="0"/>
              <a:t>) {</a:t>
            </a:r>
          </a:p>
          <a:p>
            <a:pPr marL="937584" lvl="1">
              <a:spcBef>
                <a:spcPts val="791"/>
              </a:spcBef>
            </a:pPr>
            <a:r>
              <a:rPr lang="en-US" sz="1800" dirty="0"/>
              <a:t>//</a:t>
            </a:r>
            <a:r>
              <a:rPr lang="en-US" sz="1800" dirty="0" err="1"/>
              <a:t>pPrev</a:t>
            </a:r>
            <a:r>
              <a:rPr lang="en-US" sz="1800" dirty="0"/>
              <a:t> == NULL if we want to delete the first node</a:t>
            </a:r>
          </a:p>
          <a:p>
            <a:pPr marL="937584" lvl="1">
              <a:spcBef>
                <a:spcPts val="791"/>
              </a:spcBef>
            </a:pPr>
            <a:r>
              <a:rPr lang="en-US" sz="1800" dirty="0"/>
              <a:t>assert(</a:t>
            </a:r>
            <a:r>
              <a:rPr lang="en-US" sz="1800" dirty="0" err="1"/>
              <a:t>pList</a:t>
            </a:r>
            <a:r>
              <a:rPr lang="en-US" sz="1800" dirty="0"/>
              <a:t> != NULL</a:t>
            </a:r>
            <a:r>
              <a:rPr lang="en-US" sz="1800" dirty="0" smtClean="0"/>
              <a:t>);</a:t>
            </a:r>
          </a:p>
          <a:p>
            <a:pPr marL="937584" lvl="1">
              <a:spcBef>
                <a:spcPts val="791"/>
              </a:spcBef>
            </a:pPr>
            <a:r>
              <a:rPr lang="en-US" sz="1800" dirty="0" err="1" smtClean="0"/>
              <a:t>struct</a:t>
            </a:r>
            <a:r>
              <a:rPr lang="en-US" sz="1800" dirty="0" smtClean="0"/>
              <a:t> node *</a:t>
            </a:r>
            <a:r>
              <a:rPr lang="en-US" sz="1800" dirty="0" err="1" smtClean="0"/>
              <a:t>pDel</a:t>
            </a:r>
            <a:r>
              <a:rPr lang="en-US" sz="1800" dirty="0" smtClean="0"/>
              <a:t>;</a:t>
            </a:r>
            <a:endParaRPr lang="en-US" sz="1800" dirty="0"/>
          </a:p>
          <a:p>
            <a:pPr marL="937584" lvl="1">
              <a:spcBef>
                <a:spcPts val="791"/>
              </a:spcBef>
            </a:pPr>
            <a:r>
              <a:rPr lang="en-US" sz="1800" dirty="0"/>
              <a:t>if (</a:t>
            </a:r>
            <a:r>
              <a:rPr lang="en-US" sz="1800" dirty="0" err="1"/>
              <a:t>pPrev</a:t>
            </a:r>
            <a:r>
              <a:rPr lang="en-US" sz="1800" dirty="0"/>
              <a:t> == NULL) { /* case 1 */</a:t>
            </a:r>
          </a:p>
          <a:p>
            <a:pPr marL="1250112" lvl="2">
              <a:spcBef>
                <a:spcPts val="791"/>
              </a:spcBef>
            </a:pPr>
            <a:r>
              <a:rPr lang="en-US" sz="1800" dirty="0" err="1"/>
              <a:t>pDel</a:t>
            </a:r>
            <a:r>
              <a:rPr lang="en-US" sz="1800" dirty="0"/>
              <a:t> = </a:t>
            </a:r>
            <a:r>
              <a:rPr lang="en-US" sz="1800" dirty="0" err="1"/>
              <a:t>pList</a:t>
            </a:r>
            <a:r>
              <a:rPr lang="en-US" sz="1800" dirty="0"/>
              <a:t>-&gt;head;</a:t>
            </a:r>
          </a:p>
          <a:p>
            <a:pPr marL="1250112" lvl="2">
              <a:spcBef>
                <a:spcPts val="791"/>
              </a:spcBef>
            </a:pPr>
            <a:r>
              <a:rPr lang="en-US" sz="1800" dirty="0" err="1"/>
              <a:t>pList</a:t>
            </a:r>
            <a:r>
              <a:rPr lang="en-US" sz="1800" dirty="0"/>
              <a:t>-&gt;head = </a:t>
            </a:r>
            <a:r>
              <a:rPr lang="en-US" sz="1800" dirty="0" err="1"/>
              <a:t>pDel</a:t>
            </a:r>
            <a:r>
              <a:rPr lang="en-US" sz="1800" dirty="0"/>
              <a:t>-&gt;next;</a:t>
            </a:r>
          </a:p>
          <a:p>
            <a:pPr marL="937584" lvl="1">
              <a:spcBef>
                <a:spcPts val="791"/>
              </a:spcBef>
            </a:pPr>
            <a:r>
              <a:rPr lang="en-US" sz="1800" dirty="0"/>
              <a:t>} else { /* case 2 &amp; 3 */</a:t>
            </a:r>
          </a:p>
          <a:p>
            <a:pPr marL="1250112" lvl="2">
              <a:spcBef>
                <a:spcPts val="791"/>
              </a:spcBef>
            </a:pPr>
            <a:r>
              <a:rPr lang="en-US" sz="1800" dirty="0" err="1"/>
              <a:t>pDel</a:t>
            </a:r>
            <a:r>
              <a:rPr lang="en-US" sz="1800" dirty="0"/>
              <a:t> = </a:t>
            </a:r>
            <a:r>
              <a:rPr lang="en-US" sz="1800" dirty="0" err="1"/>
              <a:t>pPrev</a:t>
            </a:r>
            <a:r>
              <a:rPr lang="en-US" sz="1800" dirty="0"/>
              <a:t>-&gt;next;</a:t>
            </a:r>
          </a:p>
          <a:p>
            <a:pPr marL="1250112" lvl="2">
              <a:spcBef>
                <a:spcPts val="791"/>
              </a:spcBef>
            </a:pPr>
            <a:r>
              <a:rPr lang="en-US" sz="1800" dirty="0" err="1"/>
              <a:t>pPrev</a:t>
            </a:r>
            <a:r>
              <a:rPr lang="en-US" sz="1800" dirty="0"/>
              <a:t>-&gt;next = </a:t>
            </a:r>
            <a:r>
              <a:rPr lang="en-US" sz="1800" dirty="0" err="1"/>
              <a:t>pDel</a:t>
            </a:r>
            <a:r>
              <a:rPr lang="en-US" sz="1800" dirty="0"/>
              <a:t>-&gt;next;</a:t>
            </a:r>
          </a:p>
          <a:p>
            <a:pPr marL="937584" lvl="1">
              <a:spcBef>
                <a:spcPts val="791"/>
              </a:spcBef>
            </a:pPr>
            <a:r>
              <a:rPr lang="en-US" sz="1800" dirty="0"/>
              <a:t>}</a:t>
            </a:r>
          </a:p>
          <a:p>
            <a:pPr marL="937584" lvl="1">
              <a:spcBef>
                <a:spcPts val="791"/>
              </a:spcBef>
            </a:pPr>
            <a:r>
              <a:rPr lang="en-US" sz="1800" dirty="0" err="1"/>
              <a:t>pList</a:t>
            </a:r>
            <a:r>
              <a:rPr lang="en-US" sz="1800" dirty="0"/>
              <a:t>-&gt;count--;</a:t>
            </a:r>
          </a:p>
          <a:p>
            <a:pPr marL="937584" lvl="1">
              <a:spcBef>
                <a:spcPts val="791"/>
              </a:spcBef>
            </a:pPr>
            <a:r>
              <a:rPr lang="en-US" sz="1800" dirty="0"/>
              <a:t>free(</a:t>
            </a:r>
            <a:r>
              <a:rPr lang="en-US" sz="1800" dirty="0" err="1"/>
              <a:t>pDel</a:t>
            </a:r>
            <a:r>
              <a:rPr lang="en-US" sz="1800" dirty="0"/>
              <a:t>);</a:t>
            </a:r>
          </a:p>
          <a:p>
            <a:pPr marL="625056">
              <a:spcBef>
                <a:spcPts val="791"/>
              </a:spcBef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6648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we further combine them?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Yes! By involving the dummy node 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67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700808"/>
            <a:ext cx="7358063" cy="4018359"/>
          </a:xfrm>
          <a:ln/>
        </p:spPr>
        <p:txBody>
          <a:bodyPr/>
          <a:lstStyle/>
          <a:p>
            <a:pPr marL="625056"/>
            <a:r>
              <a:rPr lang="en-US" sz="1600" dirty="0"/>
              <a:t>void insert(</a:t>
            </a:r>
            <a:r>
              <a:rPr lang="en-US" sz="1600" dirty="0" err="1"/>
              <a:t>struct</a:t>
            </a:r>
            <a:r>
              <a:rPr lang="en-US" sz="1600" dirty="0"/>
              <a:t> list *</a:t>
            </a:r>
            <a:r>
              <a:rPr lang="en-US" sz="1600" dirty="0" err="1" smtClean="0"/>
              <a:t>pList</a:t>
            </a:r>
            <a:r>
              <a:rPr lang="en-US" sz="1600" dirty="0"/>
              <a:t>, 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/>
              <a:t>pPrev</a:t>
            </a:r>
            <a:r>
              <a:rPr lang="en-US" sz="1600" dirty="0"/>
              <a:t>, 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/>
              <a:t>pNew</a:t>
            </a:r>
            <a:r>
              <a:rPr lang="en-US" sz="1600" dirty="0"/>
              <a:t>) {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>
                <a:solidFill>
                  <a:srgbClr val="FF2712"/>
                </a:solidFill>
              </a:rPr>
              <a:t>assert(</a:t>
            </a:r>
            <a:r>
              <a:rPr lang="en-US" sz="1600" dirty="0" err="1">
                <a:solidFill>
                  <a:srgbClr val="FF2712"/>
                </a:solidFill>
              </a:rPr>
              <a:t>pList</a:t>
            </a:r>
            <a:r>
              <a:rPr lang="en-US" sz="1600" dirty="0">
                <a:solidFill>
                  <a:srgbClr val="FF2712"/>
                </a:solidFill>
              </a:rPr>
              <a:t> != NULL &amp;&amp; </a:t>
            </a:r>
            <a:r>
              <a:rPr lang="en-US" sz="1600" dirty="0" err="1">
                <a:solidFill>
                  <a:srgbClr val="FF2712"/>
                </a:solidFill>
              </a:rPr>
              <a:t>pNew</a:t>
            </a:r>
            <a:r>
              <a:rPr lang="en-US" sz="1600" dirty="0">
                <a:solidFill>
                  <a:srgbClr val="FF2712"/>
                </a:solidFill>
              </a:rPr>
              <a:t> != NULL);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if (</a:t>
            </a:r>
            <a:r>
              <a:rPr lang="en-US" sz="1600" dirty="0" err="1"/>
              <a:t>pPrev</a:t>
            </a:r>
            <a:r>
              <a:rPr lang="en-US" sz="1600" dirty="0"/>
              <a:t> == NULL) { /* empty list or first node */ 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0044FE"/>
                </a:solidFill>
              </a:rPr>
              <a:t>pNew</a:t>
            </a:r>
            <a:r>
              <a:rPr lang="en-US" sz="1600" dirty="0">
                <a:solidFill>
                  <a:srgbClr val="0044FE"/>
                </a:solidFill>
              </a:rPr>
              <a:t>-&gt;next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975500"/>
                </a:solidFill>
              </a:rPr>
              <a:t>pList</a:t>
            </a:r>
            <a:r>
              <a:rPr lang="en-US" sz="1600" dirty="0">
                <a:solidFill>
                  <a:srgbClr val="975500"/>
                </a:solidFill>
              </a:rPr>
              <a:t>-&gt;head</a:t>
            </a:r>
            <a:r>
              <a:rPr lang="en-US" sz="1600" dirty="0"/>
              <a:t>;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975500"/>
                </a:solidFill>
              </a:rPr>
              <a:t>pList</a:t>
            </a:r>
            <a:r>
              <a:rPr lang="en-US" sz="1600" dirty="0">
                <a:solidFill>
                  <a:srgbClr val="975500"/>
                </a:solidFill>
              </a:rPr>
              <a:t>-&gt;head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3F691E"/>
                </a:solidFill>
              </a:rPr>
              <a:t>pNew</a:t>
            </a:r>
            <a:r>
              <a:rPr lang="en-US" sz="1600" dirty="0"/>
              <a:t>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} else { /* at end or in middle */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0044FE"/>
                </a:solidFill>
              </a:rPr>
              <a:t>pNew</a:t>
            </a:r>
            <a:r>
              <a:rPr lang="en-US" sz="1600" dirty="0">
                <a:solidFill>
                  <a:srgbClr val="0044FE"/>
                </a:solidFill>
              </a:rPr>
              <a:t>-&gt;next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722CFD"/>
                </a:solidFill>
              </a:rPr>
              <a:t>pPrev</a:t>
            </a:r>
            <a:r>
              <a:rPr lang="en-US" sz="1600" dirty="0">
                <a:solidFill>
                  <a:srgbClr val="722CFD"/>
                </a:solidFill>
              </a:rPr>
              <a:t>-&gt;next</a:t>
            </a:r>
            <a:r>
              <a:rPr lang="en-US" sz="1600" dirty="0"/>
              <a:t>;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722CFD"/>
                </a:solidFill>
              </a:rPr>
              <a:t>pPrev</a:t>
            </a:r>
            <a:r>
              <a:rPr lang="en-US" sz="1600" dirty="0">
                <a:solidFill>
                  <a:srgbClr val="722CFD"/>
                </a:solidFill>
              </a:rPr>
              <a:t>-&gt;next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3F691E"/>
                </a:solidFill>
              </a:rPr>
              <a:t>pNew</a:t>
            </a:r>
            <a:r>
              <a:rPr lang="en-US" sz="1600" dirty="0"/>
              <a:t>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};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 err="1"/>
              <a:t>pList</a:t>
            </a:r>
            <a:r>
              <a:rPr lang="en-US" sz="1600" dirty="0"/>
              <a:t>-&gt;count++;</a:t>
            </a:r>
          </a:p>
          <a:p>
            <a:pPr marL="625056">
              <a:spcBef>
                <a:spcPts val="941"/>
              </a:spcBef>
            </a:pPr>
            <a:r>
              <a:rPr lang="en-US" sz="1600" dirty="0"/>
              <a:t>}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781744" y="274638"/>
            <a:ext cx="8686800" cy="975043"/>
          </a:xfrm>
          <a:ln/>
        </p:spPr>
        <p:txBody>
          <a:bodyPr>
            <a:normAutofit/>
          </a:bodyPr>
          <a:lstStyle/>
          <a:p>
            <a:r>
              <a:rPr lang="en-US" sz="4800" dirty="0" smtClean="0"/>
              <a:t>Insert Items in Linked List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272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Items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" y="1844824"/>
            <a:ext cx="9371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sz="2200" dirty="0"/>
              <a:t>void delete(</a:t>
            </a:r>
            <a:r>
              <a:rPr lang="en-US" sz="2200" dirty="0" err="1"/>
              <a:t>struct</a:t>
            </a:r>
            <a:r>
              <a:rPr lang="en-US" sz="2200" dirty="0"/>
              <a:t> list *</a:t>
            </a:r>
            <a:r>
              <a:rPr lang="en-US" sz="2200" dirty="0" err="1"/>
              <a:t>plist</a:t>
            </a:r>
            <a:r>
              <a:rPr lang="en-US" sz="2200" dirty="0"/>
              <a:t>, </a:t>
            </a:r>
            <a:r>
              <a:rPr lang="en-US" sz="2200" dirty="0" err="1"/>
              <a:t>struct</a:t>
            </a:r>
            <a:r>
              <a:rPr lang="en-US" sz="2200" dirty="0"/>
              <a:t> node *</a:t>
            </a:r>
            <a:r>
              <a:rPr lang="en-US" sz="2200" dirty="0" err="1" smtClean="0"/>
              <a:t>pPrev</a:t>
            </a:r>
            <a:r>
              <a:rPr lang="en-US" sz="2200" dirty="0" smtClean="0"/>
              <a:t>) </a:t>
            </a:r>
            <a:r>
              <a:rPr lang="en-US" sz="2200" dirty="0"/>
              <a:t>{</a:t>
            </a:r>
          </a:p>
          <a:p>
            <a:pPr marL="937584" lvl="1">
              <a:buClr>
                <a:srgbClr val="000000"/>
              </a:buClr>
            </a:pPr>
            <a:r>
              <a:rPr lang="en-US" sz="2200" dirty="0"/>
              <a:t>assert(</a:t>
            </a:r>
            <a:r>
              <a:rPr lang="en-US" sz="2200" dirty="0" err="1"/>
              <a:t>pList</a:t>
            </a:r>
            <a:r>
              <a:rPr lang="en-US" sz="2200" dirty="0"/>
              <a:t> != NULL &amp;&amp; </a:t>
            </a:r>
            <a:r>
              <a:rPr lang="en-US" sz="2200" dirty="0" err="1">
                <a:solidFill>
                  <a:srgbClr val="D90B00"/>
                </a:solidFill>
              </a:rPr>
              <a:t>pPrev</a:t>
            </a:r>
            <a:r>
              <a:rPr lang="en-US" sz="2200" dirty="0">
                <a:solidFill>
                  <a:srgbClr val="D90B00"/>
                </a:solidFill>
              </a:rPr>
              <a:t> != </a:t>
            </a:r>
            <a:r>
              <a:rPr lang="en-US" sz="2200" dirty="0" smtClean="0">
                <a:solidFill>
                  <a:srgbClr val="D90B00"/>
                </a:solidFill>
              </a:rPr>
              <a:t>NULL</a:t>
            </a:r>
            <a:r>
              <a:rPr lang="en-US" sz="2200" dirty="0" smtClean="0"/>
              <a:t>);</a:t>
            </a:r>
            <a:endParaRPr lang="en-US" sz="2200" dirty="0"/>
          </a:p>
          <a:p>
            <a:pPr marL="937584" lvl="1"/>
            <a:r>
              <a:rPr lang="en-US" sz="2200" dirty="0" err="1"/>
              <a:t>pDel</a:t>
            </a:r>
            <a:r>
              <a:rPr lang="en-US" sz="2200" dirty="0"/>
              <a:t> = </a:t>
            </a:r>
            <a:r>
              <a:rPr lang="en-US" sz="2200" dirty="0" err="1"/>
              <a:t>pPrev</a:t>
            </a:r>
            <a:r>
              <a:rPr lang="en-US" sz="2200" dirty="0"/>
              <a:t>-&gt;next;</a:t>
            </a:r>
          </a:p>
          <a:p>
            <a:pPr marL="937584" lvl="1"/>
            <a:r>
              <a:rPr lang="en-US" sz="2200" dirty="0" err="1"/>
              <a:t>pPrev</a:t>
            </a:r>
            <a:r>
              <a:rPr lang="en-US" sz="2200" dirty="0"/>
              <a:t>-&gt;next = </a:t>
            </a:r>
            <a:r>
              <a:rPr lang="en-US" sz="2200" dirty="0" err="1"/>
              <a:t>pDel</a:t>
            </a:r>
            <a:r>
              <a:rPr lang="en-US" sz="2200" dirty="0"/>
              <a:t>-&gt;next;</a:t>
            </a:r>
          </a:p>
          <a:p>
            <a:pPr marL="937584" lvl="1"/>
            <a:r>
              <a:rPr lang="en-US" sz="2200" dirty="0" err="1"/>
              <a:t>pList</a:t>
            </a:r>
            <a:r>
              <a:rPr lang="en-US" sz="2200" dirty="0"/>
              <a:t>-&gt;count--;</a:t>
            </a:r>
          </a:p>
          <a:p>
            <a:pPr marL="937584" lvl="1"/>
            <a:r>
              <a:rPr lang="en-US" sz="2200" dirty="0"/>
              <a:t>free(</a:t>
            </a:r>
            <a:r>
              <a:rPr lang="en-US" sz="2200" dirty="0" err="1"/>
              <a:t>pDel</a:t>
            </a:r>
            <a:r>
              <a:rPr lang="en-US" sz="2200" dirty="0"/>
              <a:t>);</a:t>
            </a:r>
          </a:p>
          <a:p>
            <a:pPr marL="625056"/>
            <a:r>
              <a:rPr lang="en-US" sz="2200" dirty="0" smtClean="0"/>
              <a:t>}</a:t>
            </a:r>
          </a:p>
          <a:p>
            <a:pPr marL="625056"/>
            <a:endParaRPr lang="en-US" sz="2200" dirty="0"/>
          </a:p>
          <a:p>
            <a:pPr marL="625056"/>
            <a:r>
              <a:rPr lang="en-US" sz="2200" dirty="0" smtClean="0"/>
              <a:t>What is the </a:t>
            </a:r>
            <a:r>
              <a:rPr lang="en-US" sz="2200" dirty="0" err="1" smtClean="0"/>
              <a:t>BigO</a:t>
            </a:r>
            <a:r>
              <a:rPr lang="en-US" sz="2200" dirty="0" smtClean="0"/>
              <a:t>? 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0000FF"/>
                </a:solidFill>
              </a:rPr>
              <a:t>When given </a:t>
            </a:r>
            <a:r>
              <a:rPr lang="en-US" sz="2400" u="sng" dirty="0" err="1" smtClean="0">
                <a:solidFill>
                  <a:srgbClr val="0000FF"/>
                </a:solidFill>
              </a:rPr>
              <a:t>pPrev</a:t>
            </a:r>
            <a:r>
              <a:rPr lang="en-US" sz="2400" u="sng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(the address of the previous node), it takes us </a:t>
            </a:r>
            <a:r>
              <a:rPr lang="en-US" sz="2400" u="sng" dirty="0" smtClean="0">
                <a:solidFill>
                  <a:srgbClr val="0000FF"/>
                </a:solidFill>
              </a:rPr>
              <a:t>O(1) </a:t>
            </a:r>
            <a:r>
              <a:rPr lang="en-US" sz="2400" dirty="0" smtClean="0"/>
              <a:t>to insert/delete a node in a linked list.</a:t>
            </a:r>
          </a:p>
          <a:p>
            <a:endParaRPr lang="en-US" sz="2400" dirty="0"/>
          </a:p>
          <a:p>
            <a:r>
              <a:rPr lang="en-US" sz="2400" dirty="0" smtClean="0"/>
              <a:t>Then how do we find </a:t>
            </a:r>
            <a:r>
              <a:rPr lang="en-US" sz="2400" dirty="0" err="1" smtClean="0"/>
              <a:t>pPrev</a:t>
            </a:r>
            <a:r>
              <a:rPr lang="en-US" sz="2400" dirty="0" smtClean="0"/>
              <a:t>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6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Linked List - Search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search a linked list, </a:t>
            </a:r>
            <a:r>
              <a:rPr lang="en-US" sz="2400" u="sng" dirty="0" smtClean="0">
                <a:solidFill>
                  <a:srgbClr val="0000FF"/>
                </a:solidFill>
              </a:rPr>
              <a:t>no matter it’s ordered or not</a:t>
            </a:r>
            <a:r>
              <a:rPr lang="en-US" sz="2400" dirty="0" smtClean="0"/>
              <a:t>, we have to do sequential search. Why?</a:t>
            </a:r>
          </a:p>
          <a:p>
            <a:pPr lvl="1"/>
            <a:r>
              <a:rPr lang="en-US" sz="2400" dirty="0" smtClean="0"/>
              <a:t>Because there’s no physical relationship among nodes. </a:t>
            </a:r>
          </a:p>
          <a:p>
            <a:pPr lvl="1"/>
            <a:endParaRPr lang="en-US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</a:t>
            </a:r>
            <a:r>
              <a:rPr lang="en-US" sz="2400" dirty="0" err="1"/>
              <a:t>bigO</a:t>
            </a:r>
            <a:r>
              <a:rPr lang="en-US" sz="2400" dirty="0" smtClean="0"/>
              <a:t>?</a:t>
            </a:r>
          </a:p>
          <a:p>
            <a:pPr marL="742950" lvl="2" indent="-342900"/>
            <a:r>
              <a:rPr lang="en-US" sz="2000" dirty="0" smtClean="0"/>
              <a:t>O(n)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52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76872"/>
            <a:ext cx="8229600" cy="5181600"/>
          </a:xfrm>
        </p:spPr>
        <p:txBody>
          <a:bodyPr/>
          <a:lstStyle/>
          <a:p>
            <a:r>
              <a:rPr lang="en-US" dirty="0" smtClean="0"/>
              <a:t>Can we do something even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358063" cy="4018359"/>
          </a:xfrm>
          <a:ln/>
        </p:spPr>
        <p:txBody>
          <a:bodyPr/>
          <a:lstStyle/>
          <a:p>
            <a:pPr marL="625056"/>
            <a:r>
              <a:rPr lang="en-US" sz="1600" dirty="0"/>
              <a:t>void insert(</a:t>
            </a:r>
            <a:r>
              <a:rPr lang="en-US" sz="1600" dirty="0" err="1"/>
              <a:t>struct</a:t>
            </a:r>
            <a:r>
              <a:rPr lang="en-US" sz="1600" dirty="0"/>
              <a:t> list *</a:t>
            </a:r>
            <a:r>
              <a:rPr lang="en-US" sz="1600" dirty="0" err="1" smtClean="0"/>
              <a:t>pList</a:t>
            </a:r>
            <a:r>
              <a:rPr lang="en-US" sz="1600" dirty="0"/>
              <a:t>, 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/>
              <a:t>pPrev</a:t>
            </a:r>
            <a:r>
              <a:rPr lang="en-US" sz="1600" dirty="0"/>
              <a:t>, </a:t>
            </a:r>
            <a:r>
              <a:rPr lang="en-US" sz="1600" dirty="0" err="1"/>
              <a:t>struct</a:t>
            </a:r>
            <a:r>
              <a:rPr lang="en-US" sz="1600" dirty="0"/>
              <a:t> node *</a:t>
            </a:r>
            <a:r>
              <a:rPr lang="en-US" sz="1600" dirty="0" err="1"/>
              <a:t>pNew</a:t>
            </a:r>
            <a:r>
              <a:rPr lang="en-US" sz="1600" dirty="0"/>
              <a:t>) {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>
                <a:solidFill>
                  <a:srgbClr val="FF2712"/>
                </a:solidFill>
              </a:rPr>
              <a:t>assert(</a:t>
            </a:r>
            <a:r>
              <a:rPr lang="en-US" sz="1600" dirty="0" err="1">
                <a:solidFill>
                  <a:srgbClr val="FF2712"/>
                </a:solidFill>
              </a:rPr>
              <a:t>pList</a:t>
            </a:r>
            <a:r>
              <a:rPr lang="en-US" sz="1600" dirty="0">
                <a:solidFill>
                  <a:srgbClr val="FF2712"/>
                </a:solidFill>
              </a:rPr>
              <a:t> != NULL &amp;&amp; </a:t>
            </a:r>
            <a:r>
              <a:rPr lang="en-US" sz="1600" dirty="0" err="1">
                <a:solidFill>
                  <a:srgbClr val="FF2712"/>
                </a:solidFill>
              </a:rPr>
              <a:t>pNew</a:t>
            </a:r>
            <a:r>
              <a:rPr lang="en-US" sz="1600" dirty="0">
                <a:solidFill>
                  <a:srgbClr val="FF2712"/>
                </a:solidFill>
              </a:rPr>
              <a:t> != NULL);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if (</a:t>
            </a:r>
            <a:r>
              <a:rPr lang="en-US" sz="1600" dirty="0" err="1"/>
              <a:t>pPrev</a:t>
            </a:r>
            <a:r>
              <a:rPr lang="en-US" sz="1600" dirty="0"/>
              <a:t> == NULL) { /* empty list or first node */ 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0044FE"/>
                </a:solidFill>
              </a:rPr>
              <a:t>pNew</a:t>
            </a:r>
            <a:r>
              <a:rPr lang="en-US" sz="1600" dirty="0">
                <a:solidFill>
                  <a:srgbClr val="0044FE"/>
                </a:solidFill>
              </a:rPr>
              <a:t>-&gt;next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975500"/>
                </a:solidFill>
              </a:rPr>
              <a:t>pList</a:t>
            </a:r>
            <a:r>
              <a:rPr lang="en-US" sz="1600" dirty="0">
                <a:solidFill>
                  <a:srgbClr val="975500"/>
                </a:solidFill>
              </a:rPr>
              <a:t>-&gt;head</a:t>
            </a:r>
            <a:r>
              <a:rPr lang="en-US" sz="1600" dirty="0"/>
              <a:t>;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975500"/>
                </a:solidFill>
              </a:rPr>
              <a:t>pList</a:t>
            </a:r>
            <a:r>
              <a:rPr lang="en-US" sz="1600" dirty="0">
                <a:solidFill>
                  <a:srgbClr val="975500"/>
                </a:solidFill>
              </a:rPr>
              <a:t>-&gt;head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3F691E"/>
                </a:solidFill>
              </a:rPr>
              <a:t>pNew</a:t>
            </a:r>
            <a:r>
              <a:rPr lang="en-US" sz="1600" dirty="0"/>
              <a:t>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} else { /* at end or in middle */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0044FE"/>
                </a:solidFill>
              </a:rPr>
              <a:t>pNew</a:t>
            </a:r>
            <a:r>
              <a:rPr lang="en-US" sz="1600" dirty="0">
                <a:solidFill>
                  <a:srgbClr val="0044FE"/>
                </a:solidFill>
              </a:rPr>
              <a:t>-&gt;next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722CFD"/>
                </a:solidFill>
              </a:rPr>
              <a:t>pPrev</a:t>
            </a:r>
            <a:r>
              <a:rPr lang="en-US" sz="1600" dirty="0">
                <a:solidFill>
                  <a:srgbClr val="722CFD"/>
                </a:solidFill>
              </a:rPr>
              <a:t>-&gt;next</a:t>
            </a:r>
            <a:r>
              <a:rPr lang="en-US" sz="1600" dirty="0"/>
              <a:t>;</a:t>
            </a:r>
          </a:p>
          <a:p>
            <a:pPr marL="1250112" lvl="2">
              <a:spcBef>
                <a:spcPts val="941"/>
              </a:spcBef>
            </a:pPr>
            <a:r>
              <a:rPr lang="en-US" sz="1600" dirty="0" err="1">
                <a:solidFill>
                  <a:srgbClr val="722CFD"/>
                </a:solidFill>
              </a:rPr>
              <a:t>pPrev</a:t>
            </a:r>
            <a:r>
              <a:rPr lang="en-US" sz="1600" dirty="0">
                <a:solidFill>
                  <a:srgbClr val="722CFD"/>
                </a:solidFill>
              </a:rPr>
              <a:t>-&gt;next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3F691E"/>
                </a:solidFill>
              </a:rPr>
              <a:t>pNew</a:t>
            </a:r>
            <a:r>
              <a:rPr lang="en-US" sz="1600" dirty="0"/>
              <a:t>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/>
              <a:t>};</a:t>
            </a:r>
          </a:p>
          <a:p>
            <a:pPr marL="937584" lvl="1">
              <a:spcBef>
                <a:spcPts val="941"/>
              </a:spcBef>
            </a:pPr>
            <a:r>
              <a:rPr lang="en-US" sz="1600" dirty="0" err="1"/>
              <a:t>pList</a:t>
            </a:r>
            <a:r>
              <a:rPr lang="en-US" sz="1600" dirty="0"/>
              <a:t>-&gt;count++;</a:t>
            </a:r>
          </a:p>
          <a:p>
            <a:pPr marL="625056">
              <a:spcBef>
                <a:spcPts val="941"/>
              </a:spcBef>
            </a:pPr>
            <a:r>
              <a:rPr lang="en-US" sz="1600" dirty="0"/>
              <a:t>}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781744" y="274638"/>
            <a:ext cx="8686800" cy="975043"/>
          </a:xfrm>
          <a:ln/>
        </p:spPr>
        <p:txBody>
          <a:bodyPr>
            <a:normAutofit/>
          </a:bodyPr>
          <a:lstStyle/>
          <a:p>
            <a:r>
              <a:rPr lang="en-US" sz="4800" dirty="0" smtClean="0"/>
              <a:t>Let’s take another look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573325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could we make </a:t>
            </a:r>
            <a:r>
              <a:rPr lang="en-US" sz="2400" dirty="0" err="1" smtClean="0"/>
              <a:t>pPrev</a:t>
            </a:r>
            <a:r>
              <a:rPr lang="en-US" sz="2400" dirty="0" smtClean="0"/>
              <a:t> not NULL?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13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0"/>
            <a:ext cx="7848872" cy="4464496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 smtClean="0"/>
              <a:t>Let</a:t>
            </a:r>
            <a:r>
              <a:rPr lang="ja-JP" alt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introduce a dummy node at the start of the list. The dummy node (or </a:t>
            </a:r>
            <a:r>
              <a:rPr lang="en-US" sz="2400" u="sng" dirty="0"/>
              <a:t>sentinel</a:t>
            </a:r>
            <a:r>
              <a:rPr lang="en-US" sz="2400" dirty="0"/>
              <a:t>) does not contain valid data nor count as a node in the list</a:t>
            </a:r>
            <a:r>
              <a:rPr lang="en-US" sz="2400" dirty="0" smtClean="0"/>
              <a:t>.</a:t>
            </a:r>
          </a:p>
          <a:p>
            <a:pPr marL="625056"/>
            <a:endParaRPr lang="en-US" sz="2400" dirty="0"/>
          </a:p>
          <a:p>
            <a:pPr marL="625056"/>
            <a:r>
              <a:rPr lang="en-US" sz="2400" dirty="0"/>
              <a:t>An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empty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list now looks like</a:t>
            </a:r>
            <a:r>
              <a:rPr lang="en-US" sz="2400" dirty="0" smtClean="0"/>
              <a:t>:</a:t>
            </a:r>
          </a:p>
          <a:p>
            <a:pPr marL="625056"/>
            <a:endParaRPr lang="en-US" sz="2400" dirty="0"/>
          </a:p>
          <a:p>
            <a:pPr marL="625056"/>
            <a:endParaRPr lang="en-US" sz="2400" dirty="0" smtClean="0"/>
          </a:p>
          <a:p>
            <a:pPr marL="625056"/>
            <a:endParaRPr lang="en-US" sz="2400" dirty="0"/>
          </a:p>
          <a:p>
            <a:pPr marL="625056"/>
            <a:endParaRPr lang="en-US" sz="2400" dirty="0" smtClean="0"/>
          </a:p>
          <a:p>
            <a:pPr marL="625056"/>
            <a:r>
              <a:rPr lang="en-US" sz="2400" dirty="0" smtClean="0"/>
              <a:t>We now have predecessors for all insertions!</a:t>
            </a:r>
            <a:endParaRPr lang="en-US" sz="24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781744" y="274638"/>
            <a:ext cx="8686800" cy="975043"/>
          </a:xfrm>
          <a:ln/>
        </p:spPr>
        <p:txBody>
          <a:bodyPr>
            <a:normAutofit/>
          </a:bodyPr>
          <a:lstStyle/>
          <a:p>
            <a:r>
              <a:rPr lang="en-US" sz="4800" dirty="0" smtClean="0"/>
              <a:t>Dummy Node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943708" y="4599712"/>
            <a:ext cx="198022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Count =0      head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59832" y="4599712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3968" y="407707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Dummy node</a:t>
            </a:r>
            <a:endParaRPr lang="en-US" dirty="0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23928" y="47344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83968" y="4590420"/>
            <a:ext cx="720080" cy="369332"/>
          </a:xfrm>
          <a:prstGeom prst="rect">
            <a:avLst/>
          </a:prstGeom>
          <a:solidFill>
            <a:srgbClr val="8000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4048" y="4590420"/>
            <a:ext cx="72008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84168" y="4599712"/>
            <a:ext cx="288032" cy="360040"/>
            <a:chOff x="3347864" y="4797152"/>
            <a:chExt cx="504056" cy="369332"/>
          </a:xfrm>
        </p:grpSpPr>
        <p:grpSp>
          <p:nvGrpSpPr>
            <p:cNvPr id="15" name="Group 14"/>
            <p:cNvGrpSpPr/>
            <p:nvPr/>
          </p:nvGrpSpPr>
          <p:grpSpPr>
            <a:xfrm>
              <a:off x="3347864" y="4797152"/>
              <a:ext cx="504056" cy="360040"/>
              <a:chOff x="1979712" y="4797152"/>
              <a:chExt cx="504056" cy="36004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979712" y="4797152"/>
                <a:ext cx="504056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051720" y="4797152"/>
                <a:ext cx="360040" cy="360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347864" y="4797152"/>
              <a:ext cx="504056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5724128" y="47437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340768"/>
            <a:ext cx="7358063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Inserting as the </a:t>
            </a:r>
            <a:r>
              <a:rPr lang="en-US" sz="2400" dirty="0" smtClean="0"/>
              <a:t>first </a:t>
            </a:r>
            <a:r>
              <a:rPr lang="en-US" sz="2400" dirty="0"/>
              <a:t>node in the list means inserting </a:t>
            </a:r>
            <a:r>
              <a:rPr lang="en-US" sz="2400" u="sng" dirty="0"/>
              <a:t>after</a:t>
            </a:r>
            <a:r>
              <a:rPr lang="en-US" sz="2400" dirty="0"/>
              <a:t> the dummy </a:t>
            </a:r>
            <a:r>
              <a:rPr lang="en-US" sz="2400" dirty="0" smtClean="0"/>
              <a:t>node. </a:t>
            </a:r>
            <a:r>
              <a:rPr lang="en-US" sz="2400" dirty="0"/>
              <a:t>Also, the list is never truly empty</a:t>
            </a:r>
            <a:r>
              <a:rPr lang="en-US" sz="2400" dirty="0" smtClean="0"/>
              <a:t>.</a:t>
            </a:r>
          </a:p>
          <a:p>
            <a:pPr marL="625056"/>
            <a:endParaRPr lang="en-US" sz="2400" dirty="0"/>
          </a:p>
          <a:p>
            <a:pPr marL="625056"/>
            <a:r>
              <a:rPr lang="en-US" sz="2400" dirty="0"/>
              <a:t>So </a:t>
            </a:r>
            <a:r>
              <a:rPr lang="en-US" sz="2400" dirty="0" smtClean="0"/>
              <a:t>two </a:t>
            </a:r>
            <a:r>
              <a:rPr lang="en-US" sz="2400" dirty="0"/>
              <a:t>of our 4 cases don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t exist any more</a:t>
            </a:r>
            <a:r>
              <a:rPr lang="en-US" sz="2400" dirty="0" smtClean="0"/>
              <a:t>.</a:t>
            </a:r>
          </a:p>
          <a:p>
            <a:pPr marL="625056"/>
            <a:endParaRPr lang="en-US" sz="2400" dirty="0"/>
          </a:p>
          <a:p>
            <a:pPr marL="625056"/>
            <a:r>
              <a:rPr lang="en-US" sz="2400" dirty="0"/>
              <a:t>Results: Less special cases to handle and less core dumps! &lt;YAY!!!!&gt;</a:t>
            </a:r>
          </a:p>
          <a:p>
            <a:pPr marL="282156" indent="0">
              <a:buNone/>
            </a:pPr>
            <a:endParaRPr lang="en-US" sz="24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781744" y="274638"/>
            <a:ext cx="8686800" cy="975043"/>
          </a:xfrm>
          <a:ln/>
        </p:spPr>
        <p:txBody>
          <a:bodyPr>
            <a:normAutofit/>
          </a:bodyPr>
          <a:lstStyle/>
          <a:p>
            <a:r>
              <a:rPr lang="en-US" sz="4800" dirty="0" smtClean="0"/>
              <a:t>Insert Items in Linked List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350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4039" y="1946672"/>
            <a:ext cx="7358063" cy="4018359"/>
          </a:xfrm>
          <a:ln/>
        </p:spPr>
        <p:txBody>
          <a:bodyPr/>
          <a:lstStyle/>
          <a:p>
            <a:pPr marL="625056"/>
            <a:r>
              <a:rPr lang="en-US" sz="1800" dirty="0"/>
              <a:t>void insert(</a:t>
            </a:r>
            <a:r>
              <a:rPr lang="en-US" sz="1800" dirty="0" err="1"/>
              <a:t>struct</a:t>
            </a:r>
            <a:r>
              <a:rPr lang="en-US" sz="1800" dirty="0"/>
              <a:t> list *</a:t>
            </a:r>
            <a:r>
              <a:rPr lang="en-US" sz="1800" dirty="0" err="1"/>
              <a:t>plist</a:t>
            </a:r>
            <a:r>
              <a:rPr lang="en-US" sz="1800" dirty="0"/>
              <a:t>, </a:t>
            </a:r>
            <a:r>
              <a:rPr lang="en-US" sz="1800" dirty="0" err="1"/>
              <a:t>struct</a:t>
            </a:r>
            <a:r>
              <a:rPr lang="en-US" sz="1800" dirty="0"/>
              <a:t> node *</a:t>
            </a:r>
            <a:r>
              <a:rPr lang="en-US" sz="1800" dirty="0" err="1"/>
              <a:t>pPrev</a:t>
            </a:r>
            <a:r>
              <a:rPr lang="en-US" sz="1800" dirty="0"/>
              <a:t>, </a:t>
            </a:r>
            <a:r>
              <a:rPr lang="en-US" sz="1800" dirty="0" err="1"/>
              <a:t>struct</a:t>
            </a:r>
            <a:r>
              <a:rPr lang="en-US" sz="1800" dirty="0"/>
              <a:t> node *</a:t>
            </a:r>
            <a:r>
              <a:rPr lang="en-US" sz="1800" dirty="0" err="1"/>
              <a:t>pNew</a:t>
            </a:r>
            <a:r>
              <a:rPr lang="en-US" sz="1800" dirty="0"/>
              <a:t>) {</a:t>
            </a:r>
          </a:p>
          <a:p>
            <a:pPr marL="937584" lvl="1">
              <a:buClr>
                <a:srgbClr val="000000"/>
              </a:buClr>
            </a:pPr>
            <a:r>
              <a:rPr lang="en-US" sz="1800" dirty="0"/>
              <a:t>assert(</a:t>
            </a:r>
            <a:r>
              <a:rPr lang="en-US" sz="1800" dirty="0" err="1"/>
              <a:t>pList</a:t>
            </a:r>
            <a:r>
              <a:rPr lang="en-US" sz="1800" dirty="0"/>
              <a:t> != NULL &amp;&amp; </a:t>
            </a:r>
            <a:r>
              <a:rPr lang="en-US" sz="1800" dirty="0" err="1">
                <a:solidFill>
                  <a:srgbClr val="D90B00"/>
                </a:solidFill>
              </a:rPr>
              <a:t>pPrev</a:t>
            </a:r>
            <a:r>
              <a:rPr lang="en-US" sz="1800" dirty="0">
                <a:solidFill>
                  <a:srgbClr val="D90B00"/>
                </a:solidFill>
              </a:rPr>
              <a:t> != NULL</a:t>
            </a:r>
            <a:r>
              <a:rPr lang="en-US" sz="1800" dirty="0"/>
              <a:t> &amp;&amp; </a:t>
            </a:r>
            <a:r>
              <a:rPr lang="en-US" sz="1800" dirty="0" err="1"/>
              <a:t>pNew</a:t>
            </a:r>
            <a:r>
              <a:rPr lang="en-US" sz="1800" dirty="0"/>
              <a:t> != NULL);</a:t>
            </a:r>
          </a:p>
          <a:p>
            <a:pPr marL="937584" lvl="1"/>
            <a:r>
              <a:rPr lang="en-US" sz="1800" dirty="0" err="1">
                <a:solidFill>
                  <a:srgbClr val="0044FE"/>
                </a:solidFill>
              </a:rPr>
              <a:t>pNew</a:t>
            </a:r>
            <a:r>
              <a:rPr lang="en-US" sz="1800" dirty="0">
                <a:solidFill>
                  <a:srgbClr val="0044FE"/>
                </a:solidFill>
              </a:rPr>
              <a:t>-&gt;next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rgbClr val="722CFD"/>
                </a:solidFill>
              </a:rPr>
              <a:t>pPrev</a:t>
            </a:r>
            <a:r>
              <a:rPr lang="en-US" sz="1800" dirty="0">
                <a:solidFill>
                  <a:srgbClr val="722CFD"/>
                </a:solidFill>
              </a:rPr>
              <a:t>-&gt;next</a:t>
            </a:r>
            <a:r>
              <a:rPr lang="en-US" sz="1800" dirty="0"/>
              <a:t>;</a:t>
            </a:r>
          </a:p>
          <a:p>
            <a:pPr marL="937584" lvl="1"/>
            <a:r>
              <a:rPr lang="en-US" sz="1800" dirty="0" err="1">
                <a:solidFill>
                  <a:srgbClr val="722CFD"/>
                </a:solidFill>
              </a:rPr>
              <a:t>pPrev</a:t>
            </a:r>
            <a:r>
              <a:rPr lang="en-US" sz="1800" dirty="0">
                <a:solidFill>
                  <a:srgbClr val="722CFD"/>
                </a:solidFill>
              </a:rPr>
              <a:t>-&gt;next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rgbClr val="3F691E"/>
                </a:solidFill>
              </a:rPr>
              <a:t>pNew</a:t>
            </a:r>
            <a:r>
              <a:rPr lang="en-US" sz="1800" dirty="0"/>
              <a:t>;</a:t>
            </a:r>
          </a:p>
          <a:p>
            <a:pPr marL="937584" lvl="1"/>
            <a:r>
              <a:rPr lang="en-US" sz="1800" dirty="0" err="1"/>
              <a:t>pList</a:t>
            </a:r>
            <a:r>
              <a:rPr lang="en-US" sz="1800" dirty="0"/>
              <a:t>-&gt;count++;</a:t>
            </a:r>
          </a:p>
          <a:p>
            <a:pPr marL="625056"/>
            <a:r>
              <a:rPr lang="en-US" sz="1800" dirty="0"/>
              <a:t>}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781744" y="274638"/>
            <a:ext cx="8686800" cy="975043"/>
          </a:xfrm>
          <a:ln/>
        </p:spPr>
        <p:txBody>
          <a:bodyPr>
            <a:normAutofit/>
          </a:bodyPr>
          <a:lstStyle/>
          <a:p>
            <a:r>
              <a:rPr lang="en-US" sz="4800" dirty="0" smtClean="0"/>
              <a:t>Insert Items in Linked List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501317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 we assert(</a:t>
            </a:r>
            <a:r>
              <a:rPr lang="en-US" dirty="0" err="1" smtClean="0"/>
              <a:t>pPrev</a:t>
            </a:r>
            <a:r>
              <a:rPr lang="en-US" dirty="0" smtClean="0"/>
              <a:t>!=NULL)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8008441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The advantage of a dummy node is </a:t>
            </a:r>
            <a:r>
              <a:rPr lang="en-US" sz="2400" dirty="0" smtClean="0"/>
              <a:t>that </a:t>
            </a:r>
            <a:r>
              <a:rPr lang="en-US" sz="2400" dirty="0"/>
              <a:t>the head pointer is never NULL</a:t>
            </a:r>
            <a:r>
              <a:rPr lang="en-US" sz="2400" dirty="0" smtClean="0"/>
              <a:t>.</a:t>
            </a:r>
          </a:p>
          <a:p>
            <a:pPr marL="625056"/>
            <a:endParaRPr lang="en-US" sz="2400" dirty="0"/>
          </a:p>
          <a:p>
            <a:pPr marL="625056"/>
            <a:r>
              <a:rPr lang="en-US" sz="2400" dirty="0"/>
              <a:t>An advantage of a circular list is that no pointers in the nodes are ever NULL</a:t>
            </a:r>
            <a:r>
              <a:rPr lang="en-US" sz="2400" dirty="0" smtClean="0"/>
              <a:t>.</a:t>
            </a:r>
          </a:p>
          <a:p>
            <a:pPr marL="625056"/>
            <a:endParaRPr lang="en-US" sz="2400" dirty="0"/>
          </a:p>
          <a:p>
            <a:pPr marL="625056"/>
            <a:r>
              <a:rPr lang="en-US" sz="2400" dirty="0"/>
              <a:t>C</a:t>
            </a:r>
            <a:r>
              <a:rPr lang="en-US" sz="2400" dirty="0" smtClean="0"/>
              <a:t>ombining </a:t>
            </a:r>
            <a:r>
              <a:rPr lang="en-US" sz="2400" dirty="0"/>
              <a:t>the two would give you a data structure with no NULL </a:t>
            </a:r>
            <a:r>
              <a:rPr lang="en-US" sz="2400" dirty="0" smtClean="0"/>
              <a:t>pointers</a:t>
            </a:r>
            <a:endParaRPr lang="en-US" sz="24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53752" y="274638"/>
            <a:ext cx="8686800" cy="975043"/>
          </a:xfrm>
          <a:ln/>
        </p:spPr>
        <p:txBody>
          <a:bodyPr>
            <a:normAutofit/>
          </a:bodyPr>
          <a:lstStyle/>
          <a:p>
            <a:r>
              <a:rPr lang="en-US" sz="3700" dirty="0" smtClean="0"/>
              <a:t>A Linked List without NULL Pointer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611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800"/>
              <a:t>Linked Lists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6345" y="1340768"/>
            <a:ext cx="7358063" cy="4018359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For example, what does an empty circular doubly-linked list with a dummy node look like?</a:t>
            </a:r>
          </a:p>
          <a:p>
            <a:pPr marL="937584" lvl="1"/>
            <a:r>
              <a:rPr lang="en-US" sz="2400" dirty="0"/>
              <a:t>&lt;draw with a </a:t>
            </a:r>
            <a:r>
              <a:rPr lang="en-US" sz="2400" dirty="0" err="1"/>
              <a:t>struct</a:t>
            </a:r>
            <a:r>
              <a:rPr lang="en-US" sz="2400" dirty="0"/>
              <a:t> with count of 0 and a single dummy node with </a:t>
            </a:r>
            <a:r>
              <a:rPr lang="en-US" sz="2400" dirty="0" err="1"/>
              <a:t>prev</a:t>
            </a:r>
            <a:r>
              <a:rPr lang="en-US" sz="2400" dirty="0"/>
              <a:t> and next pointers&gt;</a:t>
            </a:r>
          </a:p>
        </p:txBody>
      </p:sp>
      <p:grpSp>
        <p:nvGrpSpPr>
          <p:cNvPr id="24592" name="Group 24591"/>
          <p:cNvGrpSpPr/>
          <p:nvPr/>
        </p:nvGrpSpPr>
        <p:grpSpPr>
          <a:xfrm>
            <a:off x="1583668" y="3974727"/>
            <a:ext cx="4496149" cy="1485437"/>
            <a:chOff x="1583668" y="3974727"/>
            <a:chExt cx="4496149" cy="1485437"/>
          </a:xfrm>
        </p:grpSpPr>
        <p:sp>
          <p:nvSpPr>
            <p:cNvPr id="4" name="TextBox 3"/>
            <p:cNvSpPr txBox="1"/>
            <p:nvPr/>
          </p:nvSpPr>
          <p:spPr>
            <a:xfrm>
              <a:off x="1583668" y="4662428"/>
              <a:ext cx="1980220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Count =0      head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699792" y="4662428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43433" y="3974727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Dummy node</a:t>
              </a:r>
              <a:endParaRPr lang="en-US" dirty="0"/>
            </a:p>
            <a:p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479715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639657" y="4643844"/>
              <a:ext cx="720080" cy="369332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9737" y="4643844"/>
              <a:ext cx="720080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3928" y="4643844"/>
              <a:ext cx="720080" cy="36933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US" dirty="0"/>
            </a:p>
          </p:txBody>
        </p:sp>
        <p:cxnSp>
          <p:nvCxnSpPr>
            <p:cNvPr id="3" name="Elbow Connector 2"/>
            <p:cNvCxnSpPr/>
            <p:nvPr/>
          </p:nvCxnSpPr>
          <p:spPr>
            <a:xfrm rot="16200000" flipH="1">
              <a:off x="3690362" y="4457912"/>
              <a:ext cx="301700" cy="194609"/>
            </a:xfrm>
            <a:prstGeom prst="bentConnector3">
              <a:avLst>
                <a:gd name="adj1" fmla="val 99148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0"/>
            </p:cNvCxnSpPr>
            <p:nvPr/>
          </p:nvCxnSpPr>
          <p:spPr>
            <a:xfrm rot="16200000" flipV="1">
              <a:off x="4610892" y="3534959"/>
              <a:ext cx="239476" cy="1978294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0800000" flipV="1">
              <a:off x="3741483" y="5023128"/>
              <a:ext cx="623430" cy="427083"/>
            </a:xfrm>
            <a:prstGeom prst="bentConnector3">
              <a:avLst>
                <a:gd name="adj1" fmla="val 1109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5400000" flipH="1" flipV="1">
              <a:off x="3585359" y="5121593"/>
              <a:ext cx="489825" cy="187318"/>
            </a:xfrm>
            <a:prstGeom prst="bentConnector3">
              <a:avLst>
                <a:gd name="adj1" fmla="val 102136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63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6177</TotalTime>
  <Words>1015</Words>
  <Application>Microsoft Office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SCU tempelate 2</vt:lpstr>
      <vt:lpstr>Computer Engineering 12 Class 10</vt:lpstr>
      <vt:lpstr>Insert Items in Linked List</vt:lpstr>
      <vt:lpstr>A New Question</vt:lpstr>
      <vt:lpstr>Let’s take another look</vt:lpstr>
      <vt:lpstr>Dummy Node</vt:lpstr>
      <vt:lpstr>Insert Items in Linked List</vt:lpstr>
      <vt:lpstr>Insert Items in Linked List</vt:lpstr>
      <vt:lpstr>A Linked List without NULL Pointer</vt:lpstr>
      <vt:lpstr>Linked Lists</vt:lpstr>
      <vt:lpstr>Deleting Items</vt:lpstr>
      <vt:lpstr>Deleting the First Node</vt:lpstr>
      <vt:lpstr>Deleting the First Node</vt:lpstr>
      <vt:lpstr>Deleting the Last Node</vt:lpstr>
      <vt:lpstr>Deleting the Last Node</vt:lpstr>
      <vt:lpstr>Deleting A Node after a Given Node</vt:lpstr>
      <vt:lpstr>Deleting Items</vt:lpstr>
      <vt:lpstr>Deleting Items</vt:lpstr>
      <vt:lpstr>Deleting Items</vt:lpstr>
      <vt:lpstr>A Question</vt:lpstr>
      <vt:lpstr>Deleting Items</vt:lpstr>
      <vt:lpstr>BigO</vt:lpstr>
      <vt:lpstr>Linked List - Search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410</cp:revision>
  <dcterms:created xsi:type="dcterms:W3CDTF">2015-09-16T16:54:10Z</dcterms:created>
  <dcterms:modified xsi:type="dcterms:W3CDTF">2018-02-02T21:27:42Z</dcterms:modified>
</cp:coreProperties>
</file>