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58" r:id="rId3"/>
    <p:sldId id="359" r:id="rId4"/>
    <p:sldId id="360" r:id="rId5"/>
    <p:sldId id="361" r:id="rId6"/>
    <p:sldId id="362" r:id="rId7"/>
    <p:sldId id="364" r:id="rId8"/>
    <p:sldId id="341" r:id="rId9"/>
    <p:sldId id="342" r:id="rId10"/>
    <p:sldId id="343" r:id="rId11"/>
    <p:sldId id="344" r:id="rId12"/>
    <p:sldId id="339" r:id="rId13"/>
    <p:sldId id="327" r:id="rId14"/>
    <p:sldId id="328" r:id="rId15"/>
    <p:sldId id="325" r:id="rId16"/>
    <p:sldId id="329" r:id="rId17"/>
    <p:sldId id="326" r:id="rId18"/>
    <p:sldId id="345" r:id="rId19"/>
    <p:sldId id="314" r:id="rId20"/>
    <p:sldId id="357" r:id="rId21"/>
    <p:sldId id="351" r:id="rId22"/>
    <p:sldId id="353" r:id="rId23"/>
    <p:sldId id="346" r:id="rId24"/>
    <p:sldId id="350" r:id="rId25"/>
    <p:sldId id="347" r:id="rId26"/>
    <p:sldId id="348" r:id="rId27"/>
    <p:sldId id="349" r:id="rId28"/>
    <p:sldId id="354" r:id="rId29"/>
    <p:sldId id="355" r:id="rId30"/>
    <p:sldId id="35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358"/>
            <p14:sldId id="359"/>
            <p14:sldId id="360"/>
            <p14:sldId id="361"/>
            <p14:sldId id="362"/>
            <p14:sldId id="364"/>
            <p14:sldId id="341"/>
            <p14:sldId id="342"/>
            <p14:sldId id="343"/>
            <p14:sldId id="344"/>
            <p14:sldId id="339"/>
            <p14:sldId id="327"/>
            <p14:sldId id="328"/>
            <p14:sldId id="325"/>
            <p14:sldId id="329"/>
            <p14:sldId id="326"/>
            <p14:sldId id="345"/>
            <p14:sldId id="314"/>
            <p14:sldId id="357"/>
            <p14:sldId id="351"/>
            <p14:sldId id="353"/>
            <p14:sldId id="346"/>
            <p14:sldId id="350"/>
            <p14:sldId id="347"/>
            <p14:sldId id="348"/>
            <p14:sldId id="349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49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5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5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6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6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0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3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Mainly change </a:t>
            </a:r>
            <a:r>
              <a:rPr lang="en-US" dirty="0" err="1" smtClean="0"/>
              <a:t>createSet</a:t>
            </a:r>
            <a:r>
              <a:rPr lang="en-US" baseline="0" smtClean="0"/>
              <a:t> and 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5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Mainly change </a:t>
            </a:r>
            <a:r>
              <a:rPr lang="en-US" dirty="0" err="1" smtClean="0"/>
              <a:t>createSet</a:t>
            </a:r>
            <a:r>
              <a:rPr lang="en-US" baseline="0" dirty="0" smtClean="0"/>
              <a:t> and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5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III - Answers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</a:t>
            </a:r>
            <a:r>
              <a:rPr lang="en-US" sz="2400" dirty="0" err="1" smtClean="0"/>
              <a:t>bigO</a:t>
            </a:r>
            <a:r>
              <a:rPr lang="en-US" sz="2400" dirty="0" smtClean="0"/>
              <a:t> run time for the following tasks in </a:t>
            </a:r>
            <a:r>
              <a:rPr lang="en-US" sz="2400" dirty="0"/>
              <a:t>a sorted linked </a:t>
            </a:r>
            <a:r>
              <a:rPr lang="en-US" sz="2400" dirty="0" smtClean="0"/>
              <a:t>list with a tail pointer (ascending order)</a:t>
            </a:r>
          </a:p>
          <a:p>
            <a:pPr lvl="2"/>
            <a:r>
              <a:rPr lang="en-US" dirty="0" smtClean="0"/>
              <a:t>Find a specific value – O(n)</a:t>
            </a:r>
          </a:p>
          <a:p>
            <a:pPr lvl="2"/>
            <a:r>
              <a:rPr lang="en-US" dirty="0" smtClean="0"/>
              <a:t>Find the largest value  - O(1)</a:t>
            </a:r>
          </a:p>
          <a:p>
            <a:pPr lvl="2"/>
            <a:r>
              <a:rPr lang="en-US" dirty="0" smtClean="0"/>
              <a:t>Remove the largest value  - O(n)</a:t>
            </a:r>
          </a:p>
          <a:p>
            <a:pPr lvl="2"/>
            <a:r>
              <a:rPr lang="en-US" dirty="0" smtClean="0"/>
              <a:t>Find the smallest value  - O(1)</a:t>
            </a:r>
          </a:p>
          <a:p>
            <a:pPr lvl="2"/>
            <a:r>
              <a:rPr lang="en-US" dirty="0"/>
              <a:t>Remove the smallest </a:t>
            </a:r>
            <a:r>
              <a:rPr lang="en-US" dirty="0" smtClean="0"/>
              <a:t>value – O(1)</a:t>
            </a:r>
            <a:endParaRPr lang="en-US" dirty="0"/>
          </a:p>
          <a:p>
            <a:pPr lvl="2"/>
            <a:r>
              <a:rPr lang="en-US" dirty="0"/>
              <a:t>Insert a new </a:t>
            </a:r>
            <a:r>
              <a:rPr lang="en-US" dirty="0" smtClean="0"/>
              <a:t>element – O(n)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at the first node and examine each node in succession until the last node has been processed. </a:t>
            </a:r>
          </a:p>
          <a:p>
            <a:r>
              <a:rPr lang="en-US" sz="2400" dirty="0" smtClean="0"/>
              <a:t>When to use it?</a:t>
            </a:r>
          </a:p>
          <a:p>
            <a:pPr lvl="1"/>
            <a:r>
              <a:rPr lang="en-US" sz="2000" dirty="0" smtClean="0"/>
              <a:t>Change the value of each node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</a:rPr>
              <a:t>Print the list</a:t>
            </a:r>
          </a:p>
          <a:p>
            <a:pPr lvl="1"/>
            <a:r>
              <a:rPr lang="en-US" sz="2000" dirty="0" smtClean="0"/>
              <a:t>Sum/ Average, etc.</a:t>
            </a:r>
          </a:p>
          <a:p>
            <a:r>
              <a:rPr lang="en-US" sz="2400" dirty="0" smtClean="0"/>
              <a:t>We need a walking pointer moving from node to node.</a:t>
            </a:r>
          </a:p>
          <a:p>
            <a:pPr marL="457200" lvl="1" indent="0">
              <a:buNone/>
            </a:pPr>
            <a:r>
              <a:rPr lang="en-US" sz="2000" dirty="0" smtClean="0"/>
              <a:t> void </a:t>
            </a:r>
            <a:r>
              <a:rPr lang="en-US" sz="2000" dirty="0" err="1" smtClean="0"/>
              <a:t>printList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list * </a:t>
            </a:r>
            <a:r>
              <a:rPr lang="en-US" sz="2000" dirty="0" err="1" smtClean="0"/>
              <a:t>pList</a:t>
            </a:r>
            <a:r>
              <a:rPr lang="en-US" sz="2000" dirty="0"/>
              <a:t>) { 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048" y="4437112"/>
            <a:ext cx="85689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	assert(</a:t>
            </a:r>
            <a:r>
              <a:rPr lang="en-US" sz="2000" dirty="0" err="1" smtClean="0"/>
              <a:t>pList</a:t>
            </a:r>
            <a:r>
              <a:rPr lang="en-US" sz="2000" dirty="0" smtClean="0"/>
              <a:t> !=NULL);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err="1" smtClean="0"/>
              <a:t>pCur</a:t>
            </a:r>
            <a:r>
              <a:rPr lang="en-US" sz="2000" dirty="0" smtClean="0"/>
              <a:t> = </a:t>
            </a:r>
            <a:r>
              <a:rPr lang="en-US" sz="2000" dirty="0" err="1" smtClean="0"/>
              <a:t>pList</a:t>
            </a:r>
            <a:r>
              <a:rPr lang="en-US" sz="2000" dirty="0" smtClean="0"/>
              <a:t>-&gt;head;</a:t>
            </a:r>
          </a:p>
          <a:p>
            <a:pPr lvl="1"/>
            <a:r>
              <a:rPr lang="en-US" sz="2000" dirty="0" smtClean="0"/>
              <a:t>	While (</a:t>
            </a:r>
            <a:r>
              <a:rPr lang="en-US" sz="2000" dirty="0" err="1" smtClean="0"/>
              <a:t>pCur</a:t>
            </a:r>
            <a:r>
              <a:rPr lang="en-US" sz="2000" dirty="0" smtClean="0"/>
              <a:t>!= NULL)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	 {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(“%d”, </a:t>
            </a:r>
            <a:r>
              <a:rPr lang="en-US" sz="2000" dirty="0" err="1" smtClean="0"/>
              <a:t>pCur</a:t>
            </a:r>
            <a:r>
              <a:rPr lang="en-US" sz="2000" dirty="0" smtClean="0"/>
              <a:t>-&gt;data);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pCur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pCur</a:t>
            </a:r>
            <a:r>
              <a:rPr lang="en-US" sz="2000" dirty="0"/>
              <a:t> -&gt; next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dirty="0" smtClean="0"/>
              <a:t>           	 }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9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97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to do? – No dummy node</a:t>
            </a:r>
          </a:p>
          <a:p>
            <a:pPr lvl="1"/>
            <a:r>
              <a:rPr lang="en-US" sz="2400" dirty="0" smtClean="0"/>
              <a:t>Delete all the nodes in the list</a:t>
            </a:r>
          </a:p>
          <a:p>
            <a:pPr lvl="1"/>
            <a:r>
              <a:rPr lang="en-US" sz="2400" dirty="0" smtClean="0"/>
              <a:t>Recycle their memory.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3344" y="2708920"/>
            <a:ext cx="6347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sz="2000" dirty="0"/>
              <a:t>void </a:t>
            </a:r>
            <a:r>
              <a:rPr lang="en-US" sz="2000" dirty="0" err="1" smtClean="0"/>
              <a:t>destroyList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list *</a:t>
            </a:r>
            <a:r>
              <a:rPr lang="en-US" sz="2000" dirty="0" err="1" smtClean="0"/>
              <a:t>pList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/>
              <a:t>assert(</a:t>
            </a:r>
            <a:r>
              <a:rPr lang="en-US" sz="2000" dirty="0" err="1"/>
              <a:t>pList</a:t>
            </a:r>
            <a:r>
              <a:rPr lang="en-US" sz="2000" dirty="0"/>
              <a:t> != </a:t>
            </a:r>
            <a:r>
              <a:rPr lang="en-US" sz="2000" dirty="0" smtClean="0"/>
              <a:t>NULL);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/>
              <a:t>w</a:t>
            </a:r>
            <a:r>
              <a:rPr lang="en-US" sz="2000" dirty="0" smtClean="0"/>
              <a:t>hile (</a:t>
            </a:r>
            <a:r>
              <a:rPr lang="en-US" sz="2000" dirty="0" err="1" smtClean="0"/>
              <a:t>pList</a:t>
            </a:r>
            <a:r>
              <a:rPr lang="en-US" sz="2000" dirty="0" smtClean="0"/>
              <a:t>-&gt;head!=NULL){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 smtClean="0"/>
              <a:t>      </a:t>
            </a:r>
            <a:r>
              <a:rPr lang="en-US" sz="2000" dirty="0" err="1" smtClean="0"/>
              <a:t>pDel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pList</a:t>
            </a:r>
            <a:r>
              <a:rPr lang="en-US" sz="2000" dirty="0" smtClean="0"/>
              <a:t>-&gt;head;</a:t>
            </a:r>
            <a:endParaRPr lang="en-US" sz="2000" dirty="0"/>
          </a:p>
          <a:p>
            <a:pPr marL="937584" lvl="1"/>
            <a:r>
              <a:rPr lang="en-US" sz="2000" dirty="0" smtClean="0"/>
              <a:t>      </a:t>
            </a:r>
            <a:r>
              <a:rPr lang="en-US" sz="2000" dirty="0" err="1" smtClean="0"/>
              <a:t>pList</a:t>
            </a:r>
            <a:r>
              <a:rPr lang="en-US" sz="2000" dirty="0" smtClean="0"/>
              <a:t>-&gt;head </a:t>
            </a:r>
            <a:r>
              <a:rPr lang="en-US" sz="2000" dirty="0"/>
              <a:t>= </a:t>
            </a:r>
            <a:r>
              <a:rPr lang="en-US" sz="2000" dirty="0" err="1"/>
              <a:t>pDel</a:t>
            </a:r>
            <a:r>
              <a:rPr lang="en-US" sz="2000" dirty="0"/>
              <a:t>-&gt;next;</a:t>
            </a:r>
          </a:p>
          <a:p>
            <a:pPr marL="937584" lvl="1"/>
            <a:r>
              <a:rPr lang="en-US" sz="2000" dirty="0" smtClean="0"/>
              <a:t>      free(</a:t>
            </a:r>
            <a:r>
              <a:rPr lang="en-US" sz="2000" dirty="0" err="1" smtClean="0"/>
              <a:t>pDel</a:t>
            </a:r>
            <a:r>
              <a:rPr lang="en-US" sz="2000" dirty="0"/>
              <a:t>);</a:t>
            </a:r>
          </a:p>
          <a:p>
            <a:pPr marL="625056"/>
            <a:r>
              <a:rPr lang="en-US" sz="2000" dirty="0" smtClean="0"/>
              <a:t>      }</a:t>
            </a:r>
          </a:p>
          <a:p>
            <a:pPr marL="625056"/>
            <a:r>
              <a:rPr lang="en-US" sz="2000" dirty="0"/>
              <a:t> </a:t>
            </a:r>
            <a:r>
              <a:rPr lang="en-US" sz="2000" dirty="0" smtClean="0"/>
              <a:t>     free(</a:t>
            </a:r>
            <a:r>
              <a:rPr lang="en-US" sz="2000" dirty="0" err="1" smtClean="0"/>
              <a:t>pList</a:t>
            </a:r>
            <a:r>
              <a:rPr lang="en-US" sz="2000" dirty="0" smtClean="0"/>
              <a:t>);</a:t>
            </a:r>
          </a:p>
          <a:p>
            <a:pPr marL="625056"/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8229600" cy="9750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Linked List to Implement Different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24314"/>
              </p:ext>
            </p:extLst>
          </p:nvPr>
        </p:nvGraphicFramePr>
        <p:xfrm>
          <a:off x="1403648" y="2420888"/>
          <a:ext cx="6408712" cy="1033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288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Push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Pop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Top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Head </a:t>
                      </a:r>
                      <a:r>
                        <a:rPr lang="en-US" sz="1500" dirty="0" smtClean="0">
                          <a:effectLst/>
                        </a:rPr>
                        <a:t>pointer only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Head &amp; </a:t>
                      </a:r>
                      <a:r>
                        <a:rPr lang="en-US" sz="1500" dirty="0" smtClean="0">
                          <a:effectLst/>
                        </a:rPr>
                        <a:t>Tail pointer 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8" y="1412775"/>
            <a:ext cx="79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use a singly-linked list to implement a queue and a stack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58960"/>
              </p:ext>
            </p:extLst>
          </p:nvPr>
        </p:nvGraphicFramePr>
        <p:xfrm>
          <a:off x="1403648" y="4182356"/>
          <a:ext cx="5544615" cy="1092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205"/>
                <a:gridCol w="1848205"/>
                <a:gridCol w="1848205"/>
              </a:tblGrid>
              <a:tr h="333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Enqueue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Dequeue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50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Head </a:t>
                      </a:r>
                      <a:r>
                        <a:rPr lang="en-US" sz="1500" dirty="0" smtClean="0">
                          <a:effectLst/>
                        </a:rPr>
                        <a:t>pointer only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Head &amp; </a:t>
                      </a:r>
                      <a:r>
                        <a:rPr lang="en-US" sz="1500" dirty="0" smtClean="0">
                          <a:effectLst/>
                        </a:rPr>
                        <a:t>Tail pointer 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800" y="37170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Analysis - Answer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96930"/>
              </p:ext>
            </p:extLst>
          </p:nvPr>
        </p:nvGraphicFramePr>
        <p:xfrm>
          <a:off x="1403648" y="2420888"/>
          <a:ext cx="6408712" cy="86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288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Push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Pop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Top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only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O(1)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O(1)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O(1)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O(1)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O(1)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O(1)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8" y="1412775"/>
            <a:ext cx="79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use a singly-linked list to implement a queue and a stack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43045"/>
              </p:ext>
            </p:extLst>
          </p:nvPr>
        </p:nvGraphicFramePr>
        <p:xfrm>
          <a:off x="1403648" y="4182356"/>
          <a:ext cx="5544615" cy="1334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205"/>
                <a:gridCol w="1848205"/>
                <a:gridCol w="1848205"/>
              </a:tblGrid>
              <a:tr h="333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Enqueue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Dequeue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7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Head only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O(n) insert at head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effectLst/>
                        </a:rPr>
                        <a:t>O(1) insert at tail</a:t>
                      </a:r>
                      <a:endParaRPr lang="en-US" sz="15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O(1)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O(1)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800" y="37170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28259"/>
              </p:ext>
            </p:extLst>
          </p:nvPr>
        </p:nvGraphicFramePr>
        <p:xfrm>
          <a:off x="1331640" y="2564904"/>
          <a:ext cx="6192688" cy="1728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991"/>
                <a:gridCol w="1133249"/>
                <a:gridCol w="731145"/>
                <a:gridCol w="918655"/>
                <a:gridCol w="794216"/>
                <a:gridCol w="794216"/>
                <a:gridCol w="794216"/>
              </a:tblGrid>
              <a:tr h="2468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HAS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Add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Remove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Min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Max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88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unsorted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only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88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sorted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only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484784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use a singly-lined list to implement a SET and a BAG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4644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5091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42018"/>
              </p:ext>
            </p:extLst>
          </p:nvPr>
        </p:nvGraphicFramePr>
        <p:xfrm>
          <a:off x="1331640" y="5013176"/>
          <a:ext cx="6264696" cy="1224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203"/>
                <a:gridCol w="1272605"/>
                <a:gridCol w="1242894"/>
                <a:gridCol w="1249261"/>
                <a:gridCol w="1332733"/>
              </a:tblGrid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</a:t>
                      </a:r>
                      <a:endParaRPr lang="en-US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</a:t>
                      </a:r>
                      <a:endParaRPr lang="en-US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Remove</a:t>
                      </a:r>
                      <a:endParaRPr lang="en-US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unsorted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only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sorted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only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0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Analysis - Answer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68652"/>
              </p:ext>
            </p:extLst>
          </p:nvPr>
        </p:nvGraphicFramePr>
        <p:xfrm>
          <a:off x="1043609" y="2564904"/>
          <a:ext cx="6480719" cy="1728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5"/>
                <a:gridCol w="1036581"/>
                <a:gridCol w="765152"/>
                <a:gridCol w="961383"/>
                <a:gridCol w="831156"/>
                <a:gridCol w="831156"/>
                <a:gridCol w="831156"/>
              </a:tblGrid>
              <a:tr h="2468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HAS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Add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Remove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Min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Max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88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unsorted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only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88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Sorted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mbria"/>
                          <a:ea typeface="MS Mincho"/>
                          <a:cs typeface="Times New Roman"/>
                        </a:rPr>
                        <a:t>(ascending order)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only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O(1)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O(n)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O(1)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O(1)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484784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use a singly-lined list to implement a SET and a BAG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4644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5091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81952"/>
              </p:ext>
            </p:extLst>
          </p:nvPr>
        </p:nvGraphicFramePr>
        <p:xfrm>
          <a:off x="1331640" y="5013176"/>
          <a:ext cx="6264696" cy="1224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203"/>
                <a:gridCol w="1272605"/>
                <a:gridCol w="1242894"/>
                <a:gridCol w="1249261"/>
                <a:gridCol w="1332733"/>
              </a:tblGrid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</a:t>
                      </a:r>
                      <a:endParaRPr lang="en-US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</a:t>
                      </a:r>
                      <a:endParaRPr lang="en-US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Remove</a:t>
                      </a:r>
                      <a:endParaRPr lang="en-US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unsorted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only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O(1)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O(1)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sorted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only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 &amp; Tail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O(n)</a:t>
                      </a:r>
                      <a:endParaRPr lang="en-US" sz="15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O(n)</a:t>
                      </a:r>
                      <a:endParaRPr lang="en-US" sz="15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05901"/>
              </p:ext>
            </p:extLst>
          </p:nvPr>
        </p:nvGraphicFramePr>
        <p:xfrm>
          <a:off x="593824" y="1031379"/>
          <a:ext cx="7793386" cy="4863333"/>
        </p:xfrm>
        <a:graphic>
          <a:graphicData uri="http://schemas.openxmlformats.org/drawingml/2006/table">
            <a:tbl>
              <a:tblPr/>
              <a:tblGrid>
                <a:gridCol w="1249040"/>
                <a:gridCol w="1365126"/>
                <a:gridCol w="1294805"/>
                <a:gridCol w="1294805"/>
                <a:gridCol w="1294805"/>
                <a:gridCol w="1294805"/>
              </a:tblGrid>
              <a:tr h="1420937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SET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Hash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Unsorted Linked List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Sorted Linked List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O(log 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Add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n)+O(n)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Remove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n)+O(n)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Min/Max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7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/>
        </p:nvGraphicFramePr>
        <p:xfrm>
          <a:off x="593824" y="1031379"/>
          <a:ext cx="7793386" cy="4863333"/>
        </p:xfrm>
        <a:graphic>
          <a:graphicData uri="http://schemas.openxmlformats.org/drawingml/2006/table">
            <a:tbl>
              <a:tblPr/>
              <a:tblGrid>
                <a:gridCol w="1249040"/>
                <a:gridCol w="1365126"/>
                <a:gridCol w="1294805"/>
                <a:gridCol w="1294805"/>
                <a:gridCol w="1294805"/>
                <a:gridCol w="1294805"/>
              </a:tblGrid>
              <a:tr h="1420937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SET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Hash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Unsorted Linked List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Sorted Linked List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O(log 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Add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n)+O(n)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Remove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n)+O(n)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Min/Max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(assuming fast access to tail)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9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Search – Exercise </a:t>
            </a:r>
            <a:r>
              <a:rPr lang="en-US" sz="4000" dirty="0"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</a:t>
            </a:r>
            <a:r>
              <a:rPr lang="en-US" sz="2400" dirty="0" err="1" smtClean="0"/>
              <a:t>bigO</a:t>
            </a:r>
            <a:r>
              <a:rPr lang="en-US" sz="2400" dirty="0" smtClean="0"/>
              <a:t> run time for the following tasks?</a:t>
            </a:r>
          </a:p>
          <a:p>
            <a:pPr lvl="1"/>
            <a:r>
              <a:rPr lang="en-US" sz="2400" dirty="0" smtClean="0"/>
              <a:t>In an </a:t>
            </a:r>
            <a:r>
              <a:rPr lang="en-US" sz="2400" u="sng" dirty="0" smtClean="0">
                <a:solidFill>
                  <a:srgbClr val="0000FF"/>
                </a:solidFill>
              </a:rPr>
              <a:t>unsorted</a:t>
            </a:r>
            <a:r>
              <a:rPr lang="en-US" sz="2400" dirty="0" smtClean="0"/>
              <a:t> singly linked list</a:t>
            </a:r>
          </a:p>
          <a:p>
            <a:pPr lvl="2"/>
            <a:r>
              <a:rPr lang="en-US" dirty="0" smtClean="0"/>
              <a:t>Find a specific value</a:t>
            </a:r>
          </a:p>
          <a:p>
            <a:pPr lvl="2"/>
            <a:r>
              <a:rPr lang="en-US" dirty="0" smtClean="0"/>
              <a:t>Find the largest value</a:t>
            </a:r>
          </a:p>
          <a:p>
            <a:pPr lvl="2"/>
            <a:r>
              <a:rPr lang="en-US" dirty="0" smtClean="0"/>
              <a:t>Find the smallest value</a:t>
            </a:r>
          </a:p>
          <a:p>
            <a:pPr lvl="2"/>
            <a:r>
              <a:rPr lang="en-US" dirty="0" smtClean="0"/>
              <a:t>Remove the largest value</a:t>
            </a:r>
          </a:p>
          <a:p>
            <a:pPr lvl="2"/>
            <a:r>
              <a:rPr lang="en-US" dirty="0" smtClean="0"/>
              <a:t>Remove the smallest value</a:t>
            </a:r>
          </a:p>
          <a:p>
            <a:pPr lvl="2"/>
            <a:r>
              <a:rPr lang="en-US" dirty="0" smtClean="0"/>
              <a:t>Insert a new value at the end of the list</a:t>
            </a:r>
          </a:p>
          <a:p>
            <a:pPr lvl="2"/>
            <a:r>
              <a:rPr lang="en-US" dirty="0" smtClean="0"/>
              <a:t>Insert a new value in the beginning of the list</a:t>
            </a:r>
          </a:p>
          <a:p>
            <a:pPr lvl="1"/>
            <a:r>
              <a:rPr lang="en-US" sz="2400" dirty="0"/>
              <a:t>How about </a:t>
            </a:r>
            <a:r>
              <a:rPr lang="en-US" sz="2400" dirty="0" smtClean="0"/>
              <a:t>an unsorted singly linked circular </a:t>
            </a:r>
            <a:r>
              <a:rPr lang="en-US" sz="2400" dirty="0"/>
              <a:t>list?</a:t>
            </a:r>
          </a:p>
        </p:txBody>
      </p:sp>
    </p:spTree>
    <p:extLst>
      <p:ext uri="{BB962C8B-B14F-4D97-AF65-F5344CB8AC3E}">
        <p14:creationId xmlns:p14="http://schemas.microsoft.com/office/powerpoint/2010/main" val="34751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975043"/>
          </a:xfrm>
        </p:spPr>
        <p:txBody>
          <a:bodyPr/>
          <a:lstStyle/>
          <a:p>
            <a:r>
              <a:rPr lang="en-US" dirty="0" smtClean="0"/>
              <a:t>We finished Linear List!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9750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3 – Implementing a SET through Hash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975043"/>
          </a:xfrm>
        </p:spPr>
        <p:txBody>
          <a:bodyPr/>
          <a:lstStyle/>
          <a:p>
            <a:r>
              <a:rPr lang="en-US" dirty="0" smtClean="0"/>
              <a:t>Part 1 should be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0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–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/>
              <a:t>an ADT that works on </a:t>
            </a:r>
            <a:r>
              <a:rPr lang="en-US" sz="2400" dirty="0">
                <a:solidFill>
                  <a:srgbClr val="0000FF"/>
                </a:solidFill>
              </a:rPr>
              <a:t>generic pointer </a:t>
            </a:r>
            <a:r>
              <a:rPr lang="en-US" sz="2400" dirty="0" smtClean="0">
                <a:solidFill>
                  <a:srgbClr val="0000FF"/>
                </a:solidFill>
              </a:rPr>
              <a:t>types  - void *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So that our ADT SET can store </a:t>
            </a:r>
            <a:r>
              <a:rPr lang="en-US" sz="2400" dirty="0"/>
              <a:t>strings, pointers to structures, or whatever we </a:t>
            </a:r>
            <a:r>
              <a:rPr lang="en-US" sz="2400" dirty="0" smtClean="0"/>
              <a:t>like.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556792"/>
            <a:ext cx="5688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00FF"/>
                </a:solidFill>
              </a:rPr>
              <a:t>Making it </a:t>
            </a:r>
            <a:r>
              <a:rPr lang="en-US" sz="3000" b="1" dirty="0" smtClean="0">
                <a:solidFill>
                  <a:srgbClr val="0000FF"/>
                </a:solidFill>
              </a:rPr>
              <a:t>general !</a:t>
            </a:r>
            <a:endParaRPr lang="en-US" sz="3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5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975043"/>
          </a:xfrm>
        </p:spPr>
        <p:txBody>
          <a:bodyPr/>
          <a:lstStyle/>
          <a:p>
            <a:r>
              <a:rPr lang="en-US" dirty="0" smtClean="0"/>
              <a:t>Good News!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5845" y="3734423"/>
            <a:ext cx="5184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* </a:t>
            </a:r>
            <a:r>
              <a:rPr lang="en-US" dirty="0" err="1" smtClean="0"/>
              <a:t>findElement</a:t>
            </a:r>
            <a:r>
              <a:rPr lang="en-US" dirty="0" smtClean="0"/>
              <a:t> </a:t>
            </a:r>
            <a:r>
              <a:rPr lang="en-US" dirty="0"/>
              <a:t>(SET *</a:t>
            </a:r>
            <a:r>
              <a:rPr lang="en-US" dirty="0" err="1"/>
              <a:t>sp</a:t>
            </a:r>
            <a:r>
              <a:rPr lang="en-US" dirty="0"/>
              <a:t>, void *</a:t>
            </a:r>
            <a:r>
              <a:rPr lang="en-US" dirty="0" err="1"/>
              <a:t>elt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void * </a:t>
            </a:r>
            <a:r>
              <a:rPr lang="en-US" dirty="0" err="1" smtClean="0"/>
              <a:t>removeElement</a:t>
            </a:r>
            <a:r>
              <a:rPr lang="en-US" dirty="0" smtClean="0"/>
              <a:t>(</a:t>
            </a:r>
            <a:r>
              <a:rPr lang="en-US" dirty="0"/>
              <a:t>SET *</a:t>
            </a:r>
            <a:r>
              <a:rPr lang="en-US" dirty="0" err="1"/>
              <a:t>sp</a:t>
            </a:r>
            <a:r>
              <a:rPr lang="en-US" dirty="0"/>
              <a:t>, void *</a:t>
            </a:r>
            <a:r>
              <a:rPr lang="en-US" dirty="0" err="1"/>
              <a:t>elt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void * </a:t>
            </a:r>
            <a:r>
              <a:rPr lang="en-US" dirty="0" err="1" smtClean="0"/>
              <a:t>addElement</a:t>
            </a:r>
            <a:r>
              <a:rPr lang="en-US" dirty="0" smtClean="0"/>
              <a:t>(</a:t>
            </a:r>
            <a:r>
              <a:rPr lang="en-US" dirty="0"/>
              <a:t>SET *</a:t>
            </a:r>
            <a:r>
              <a:rPr lang="en-US" dirty="0" err="1"/>
              <a:t>sp</a:t>
            </a:r>
            <a:r>
              <a:rPr lang="en-US" dirty="0"/>
              <a:t>, void *</a:t>
            </a:r>
            <a:r>
              <a:rPr lang="en-US" dirty="0" err="1"/>
              <a:t>elt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void ** </a:t>
            </a:r>
            <a:r>
              <a:rPr lang="en-US" dirty="0" err="1" smtClean="0"/>
              <a:t>getElements</a:t>
            </a:r>
            <a:r>
              <a:rPr lang="en-US" dirty="0" smtClean="0"/>
              <a:t>(SET </a:t>
            </a:r>
            <a:r>
              <a:rPr lang="en-US" dirty="0"/>
              <a:t>*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24059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 char * to </a:t>
            </a:r>
            <a:r>
              <a:rPr lang="en-US" dirty="0" smtClean="0">
                <a:solidFill>
                  <a:srgbClr val="0000FF"/>
                </a:solidFill>
              </a:rPr>
              <a:t>void *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781" y="1926124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numElements</a:t>
            </a:r>
            <a:endParaRPr lang="en-US" dirty="0"/>
          </a:p>
          <a:p>
            <a:r>
              <a:rPr lang="en-US" dirty="0" err="1"/>
              <a:t>destroySet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55679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Functions need no changes: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7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getElements</a:t>
            </a:r>
            <a:r>
              <a:rPr lang="en-US" dirty="0" smtClean="0"/>
              <a:t> in Project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**</a:t>
            </a:r>
            <a:r>
              <a:rPr lang="en-US" dirty="0" err="1"/>
              <a:t>getElements</a:t>
            </a:r>
            <a:r>
              <a:rPr lang="en-US" dirty="0"/>
              <a:t>(SET *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char **</a:t>
            </a:r>
            <a:r>
              <a:rPr lang="en-US" dirty="0" err="1"/>
              <a:t>elts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sp</a:t>
            </a:r>
            <a:r>
              <a:rPr lang="en-US" dirty="0"/>
              <a:t> != NULL);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elts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(char *) * </a:t>
            </a:r>
            <a:r>
              <a:rPr lang="en-US" dirty="0" err="1"/>
              <a:t>sp</a:t>
            </a:r>
            <a:r>
              <a:rPr lang="en-US" dirty="0"/>
              <a:t>-&gt;count);</a:t>
            </a:r>
          </a:p>
          <a:p>
            <a:r>
              <a:rPr lang="en-US" dirty="0"/>
              <a:t>assert(</a:t>
            </a:r>
            <a:r>
              <a:rPr lang="en-US" dirty="0" err="1"/>
              <a:t>elts</a:t>
            </a:r>
            <a:r>
              <a:rPr lang="en-US" dirty="0"/>
              <a:t> != NULL);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 </a:t>
            </a:r>
            <a:r>
              <a:rPr lang="en-US" dirty="0" err="1">
                <a:solidFill>
                  <a:srgbClr val="0000FF"/>
                </a:solidFill>
              </a:rPr>
              <a:t>memcpy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elts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sp</a:t>
            </a:r>
            <a:r>
              <a:rPr lang="en-US" dirty="0">
                <a:solidFill>
                  <a:srgbClr val="0000FF"/>
                </a:solidFill>
              </a:rPr>
              <a:t>-&gt;data,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srgbClr val="0000FF"/>
                </a:solidFill>
              </a:rPr>
              <a:t>(char *) * </a:t>
            </a:r>
            <a:r>
              <a:rPr lang="en-US" dirty="0" err="1">
                <a:solidFill>
                  <a:srgbClr val="0000FF"/>
                </a:solidFill>
              </a:rPr>
              <a:t>sp</a:t>
            </a:r>
            <a:r>
              <a:rPr lang="en-US" dirty="0">
                <a:solidFill>
                  <a:srgbClr val="0000FF"/>
                </a:solidFill>
              </a:rPr>
              <a:t>-&gt;count);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274638"/>
            <a:ext cx="8229600" cy="975043"/>
          </a:xfrm>
        </p:spPr>
        <p:txBody>
          <a:bodyPr/>
          <a:lstStyle/>
          <a:p>
            <a:r>
              <a:rPr lang="en-US" dirty="0" err="1" smtClean="0"/>
              <a:t>getElements</a:t>
            </a:r>
            <a:r>
              <a:rPr lang="en-US" dirty="0" smtClean="0"/>
              <a:t> in Project 3- part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234" y="1460108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**</a:t>
            </a:r>
            <a:r>
              <a:rPr lang="en-US" dirty="0" err="1"/>
              <a:t>getElements</a:t>
            </a:r>
            <a:r>
              <a:rPr lang="en-US" dirty="0"/>
              <a:t>(SET *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char **</a:t>
            </a:r>
            <a:r>
              <a:rPr lang="en-US" dirty="0" err="1"/>
              <a:t>elts</a:t>
            </a:r>
            <a:r>
              <a:rPr lang="en-US" dirty="0"/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i, j;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sp</a:t>
            </a:r>
            <a:r>
              <a:rPr lang="en-US" dirty="0"/>
              <a:t> != NULL);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elts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(char *) * </a:t>
            </a:r>
            <a:r>
              <a:rPr lang="en-US" dirty="0" err="1"/>
              <a:t>sp</a:t>
            </a:r>
            <a:r>
              <a:rPr lang="en-US" dirty="0"/>
              <a:t>-&gt;count);</a:t>
            </a:r>
          </a:p>
          <a:p>
            <a:r>
              <a:rPr lang="en-US" dirty="0"/>
              <a:t>assert(</a:t>
            </a:r>
            <a:r>
              <a:rPr lang="en-US" dirty="0" err="1"/>
              <a:t>elts</a:t>
            </a:r>
            <a:r>
              <a:rPr lang="en-US" dirty="0"/>
              <a:t> != NULL);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for </a:t>
            </a:r>
            <a:r>
              <a:rPr lang="en-US" dirty="0">
                <a:solidFill>
                  <a:srgbClr val="0000FF"/>
                </a:solidFill>
              </a:rPr>
              <a:t>(i = 0, j = 0; i &lt; </a:t>
            </a:r>
            <a:r>
              <a:rPr lang="en-US" dirty="0" err="1">
                <a:solidFill>
                  <a:srgbClr val="0000FF"/>
                </a:solidFill>
              </a:rPr>
              <a:t>sp</a:t>
            </a:r>
            <a:r>
              <a:rPr lang="en-US" dirty="0">
                <a:solidFill>
                  <a:srgbClr val="0000FF"/>
                </a:solidFill>
              </a:rPr>
              <a:t>-&gt;length; i ++)	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sp</a:t>
            </a:r>
            <a:r>
              <a:rPr lang="en-US" dirty="0">
                <a:solidFill>
                  <a:srgbClr val="0000FF"/>
                </a:solidFill>
              </a:rPr>
              <a:t>-&gt;flags[i] == FILLED)	   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elts</a:t>
            </a:r>
            <a:r>
              <a:rPr lang="en-US" dirty="0" smtClean="0">
                <a:solidFill>
                  <a:srgbClr val="0000FF"/>
                </a:solidFill>
              </a:rPr>
              <a:t>[j </a:t>
            </a:r>
            <a:r>
              <a:rPr lang="en-US" dirty="0">
                <a:solidFill>
                  <a:srgbClr val="0000FF"/>
                </a:solidFill>
              </a:rPr>
              <a:t>++] = </a:t>
            </a:r>
            <a:r>
              <a:rPr lang="en-US" dirty="0" err="1">
                <a:solidFill>
                  <a:srgbClr val="0000FF"/>
                </a:solidFill>
              </a:rPr>
              <a:t>sp</a:t>
            </a:r>
            <a:r>
              <a:rPr lang="en-US" dirty="0">
                <a:solidFill>
                  <a:srgbClr val="0000FF"/>
                </a:solidFill>
              </a:rPr>
              <a:t>-&gt;data[i];   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return </a:t>
            </a:r>
            <a:r>
              <a:rPr lang="en-US" dirty="0" err="1"/>
              <a:t>elts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78756"/>
              </p:ext>
            </p:extLst>
          </p:nvPr>
        </p:nvGraphicFramePr>
        <p:xfrm>
          <a:off x="6516216" y="1678266"/>
          <a:ext cx="815752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75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68303"/>
              </p:ext>
            </p:extLst>
          </p:nvPr>
        </p:nvGraphicFramePr>
        <p:xfrm>
          <a:off x="5340424" y="1677834"/>
          <a:ext cx="815752" cy="18550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75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0544" y="12855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</a:t>
            </a:r>
            <a:r>
              <a:rPr lang="en-US" dirty="0" smtClean="0"/>
              <a:t>-&gt;data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8416" y="12855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27863"/>
              </p:ext>
            </p:extLst>
          </p:nvPr>
        </p:nvGraphicFramePr>
        <p:xfrm>
          <a:off x="7824700" y="1685032"/>
          <a:ext cx="1067780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7780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FILLED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FILLED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DELETED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FILLED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FILLED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FILLED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16688" y="12542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p</a:t>
            </a:r>
            <a:r>
              <a:rPr lang="en-US" dirty="0" smtClean="0"/>
              <a:t>-&gt;flags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274638"/>
            <a:ext cx="8229600" cy="975043"/>
          </a:xfrm>
        </p:spPr>
        <p:txBody>
          <a:bodyPr/>
          <a:lstStyle/>
          <a:p>
            <a:r>
              <a:rPr lang="en-US" dirty="0" err="1" smtClean="0"/>
              <a:t>getElement</a:t>
            </a:r>
            <a:r>
              <a:rPr lang="en-US" dirty="0" smtClean="0"/>
              <a:t> in Project 3-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1665206"/>
            <a:ext cx="56886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void </a:t>
            </a:r>
            <a:r>
              <a:rPr lang="en-US" dirty="0"/>
              <a:t>**</a:t>
            </a:r>
            <a:r>
              <a:rPr lang="en-US" dirty="0" err="1"/>
              <a:t>getElements</a:t>
            </a:r>
            <a:r>
              <a:rPr lang="en-US" dirty="0"/>
              <a:t>(SET *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void </a:t>
            </a:r>
            <a:r>
              <a:rPr lang="en-US" dirty="0"/>
              <a:t>**</a:t>
            </a:r>
            <a:r>
              <a:rPr lang="en-US" dirty="0" err="1"/>
              <a:t>elts</a:t>
            </a:r>
            <a:r>
              <a:rPr lang="en-US" dirty="0"/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i, j;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sp</a:t>
            </a:r>
            <a:r>
              <a:rPr lang="en-US" dirty="0"/>
              <a:t> != NULL);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elts</a:t>
            </a:r>
            <a:r>
              <a:rPr lang="en-US" dirty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sz="2000" b="1" u="sng" dirty="0" smtClean="0">
                <a:solidFill>
                  <a:srgbClr val="0000FF"/>
                </a:solidFill>
              </a:rPr>
              <a:t>?</a:t>
            </a:r>
            <a:r>
              <a:rPr lang="en-US" dirty="0" smtClean="0"/>
              <a:t>) </a:t>
            </a:r>
            <a:r>
              <a:rPr lang="en-US" dirty="0"/>
              <a:t>* </a:t>
            </a:r>
            <a:r>
              <a:rPr lang="en-US" dirty="0" err="1"/>
              <a:t>sp</a:t>
            </a:r>
            <a:r>
              <a:rPr lang="en-US" dirty="0"/>
              <a:t>-&gt;count);</a:t>
            </a:r>
          </a:p>
          <a:p>
            <a:r>
              <a:rPr lang="en-US" dirty="0"/>
              <a:t>assert(</a:t>
            </a:r>
            <a:r>
              <a:rPr lang="en-US" dirty="0" err="1"/>
              <a:t>elts</a:t>
            </a:r>
            <a:r>
              <a:rPr lang="en-US" dirty="0"/>
              <a:t> != NULL);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for </a:t>
            </a:r>
            <a:r>
              <a:rPr lang="en-US" dirty="0">
                <a:solidFill>
                  <a:srgbClr val="0000FF"/>
                </a:solidFill>
              </a:rPr>
              <a:t>(i = 0, j = 0; i &lt; </a:t>
            </a:r>
            <a:r>
              <a:rPr lang="en-US" dirty="0" err="1">
                <a:solidFill>
                  <a:srgbClr val="0000FF"/>
                </a:solidFill>
              </a:rPr>
              <a:t>sp</a:t>
            </a:r>
            <a:r>
              <a:rPr lang="en-US" dirty="0">
                <a:solidFill>
                  <a:srgbClr val="0000FF"/>
                </a:solidFill>
              </a:rPr>
              <a:t>-&gt;length; i ++)	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sp</a:t>
            </a:r>
            <a:r>
              <a:rPr lang="en-US" dirty="0">
                <a:solidFill>
                  <a:srgbClr val="0000FF"/>
                </a:solidFill>
              </a:rPr>
              <a:t>-&gt;flags[i] == FILLED)	   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elts</a:t>
            </a:r>
            <a:r>
              <a:rPr lang="en-US" dirty="0" smtClean="0">
                <a:solidFill>
                  <a:srgbClr val="0000FF"/>
                </a:solidFill>
              </a:rPr>
              <a:t>[j </a:t>
            </a:r>
            <a:r>
              <a:rPr lang="en-US" dirty="0">
                <a:solidFill>
                  <a:srgbClr val="0000FF"/>
                </a:solidFill>
              </a:rPr>
              <a:t>++] = </a:t>
            </a:r>
            <a:r>
              <a:rPr lang="en-US" dirty="0" err="1">
                <a:solidFill>
                  <a:srgbClr val="0000FF"/>
                </a:solidFill>
              </a:rPr>
              <a:t>sp</a:t>
            </a:r>
            <a:r>
              <a:rPr lang="en-US" dirty="0">
                <a:solidFill>
                  <a:srgbClr val="0000FF"/>
                </a:solidFill>
              </a:rPr>
              <a:t>-&gt;data[i];   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return </a:t>
            </a:r>
            <a:r>
              <a:rPr lang="en-US" dirty="0" err="1"/>
              <a:t>elts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8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</a:t>
            </a:r>
            <a:r>
              <a:rPr lang="en-US" sz="2000" dirty="0"/>
              <a:t>need to do a little more than just replace “char *” with “void </a:t>
            </a:r>
            <a:r>
              <a:rPr lang="en-US" sz="2000" dirty="0" smtClean="0"/>
              <a:t>*” </a:t>
            </a:r>
            <a:r>
              <a:rPr lang="en-US" sz="2000" dirty="0" smtClean="0">
                <a:solidFill>
                  <a:srgbClr val="0000FF"/>
                </a:solidFill>
              </a:rPr>
              <a:t>when we care the content/value of a specific element.</a:t>
            </a:r>
          </a:p>
          <a:p>
            <a:r>
              <a:rPr lang="en-US" sz="2000" dirty="0" smtClean="0"/>
              <a:t>e.g. when we compare two elements; when we calculate the hash value of an element.</a:t>
            </a:r>
          </a:p>
          <a:p>
            <a:endParaRPr lang="en-US" sz="2000" dirty="0"/>
          </a:p>
          <a:p>
            <a:r>
              <a:rPr lang="en-US" sz="2000" dirty="0" smtClean="0"/>
              <a:t>But as our ADT does not have knowledge about the specific type of each element, it’s the </a:t>
            </a:r>
            <a:r>
              <a:rPr lang="en-US" sz="2000" dirty="0" smtClean="0">
                <a:solidFill>
                  <a:srgbClr val="0000FF"/>
                </a:solidFill>
              </a:rPr>
              <a:t>outsider program’s responsibility </a:t>
            </a:r>
            <a:r>
              <a:rPr lang="en-US" sz="2000" dirty="0" smtClean="0"/>
              <a:t>to implement such functions. 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Our job </a:t>
            </a:r>
            <a:r>
              <a:rPr lang="en-US" sz="2000" dirty="0" smtClean="0"/>
              <a:t>is to take these functions as input parameters, and use them.</a:t>
            </a:r>
          </a:p>
        </p:txBody>
      </p:sp>
    </p:spTree>
    <p:extLst>
      <p:ext uri="{BB962C8B-B14F-4D97-AF65-F5344CB8AC3E}">
        <p14:creationId xmlns:p14="http://schemas.microsoft.com/office/powerpoint/2010/main" val="942108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functions “compare” and “hash” will be passed to us through Function pointers.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set {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count;                  </a:t>
            </a:r>
          </a:p>
          <a:p>
            <a:r>
              <a:rPr lang="en-US" dirty="0" smtClean="0"/>
              <a:t>	    </a:t>
            </a:r>
            <a:r>
              <a:rPr lang="en-US" dirty="0" err="1" smtClean="0"/>
              <a:t>int</a:t>
            </a:r>
            <a:r>
              <a:rPr lang="en-US" dirty="0" smtClean="0"/>
              <a:t> length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void </a:t>
            </a:r>
            <a:r>
              <a:rPr lang="en-US" dirty="0"/>
              <a:t>**data;       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char </a:t>
            </a:r>
            <a:r>
              <a:rPr lang="en-US" dirty="0"/>
              <a:t>*flags;       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(*compare)();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unsigned </a:t>
            </a:r>
            <a:r>
              <a:rPr lang="en-US" dirty="0"/>
              <a:t>(*hash)();		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/>
              <a:t>SET *</a:t>
            </a:r>
            <a:r>
              <a:rPr lang="en-US" dirty="0" err="1"/>
              <a:t>createSet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maxElts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(*compare)(), unsigned (*hash)());</a:t>
            </a:r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search(SET *</a:t>
            </a:r>
            <a:r>
              <a:rPr lang="en-US" dirty="0" err="1"/>
              <a:t>sp</a:t>
            </a:r>
            <a:r>
              <a:rPr lang="en-US" dirty="0"/>
              <a:t>, void *</a:t>
            </a:r>
            <a:r>
              <a:rPr lang="en-US" dirty="0" err="1"/>
              <a:t>elt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 *found)</a:t>
            </a:r>
          </a:p>
          <a:p>
            <a:endParaRPr lang="en-US" dirty="0" smtClean="0"/>
          </a:p>
          <a:p>
            <a:r>
              <a:rPr lang="en-US" dirty="0" smtClean="0"/>
              <a:t>When you call it</a:t>
            </a:r>
            <a:r>
              <a:rPr lang="en-US" dirty="0"/>
              <a:t>, using (*</a:t>
            </a:r>
            <a:r>
              <a:rPr lang="en-US" dirty="0" err="1"/>
              <a:t>sp</a:t>
            </a:r>
            <a:r>
              <a:rPr lang="en-US" dirty="0"/>
              <a:t>-&gt;compare)(...)</a:t>
            </a:r>
          </a:p>
        </p:txBody>
      </p:sp>
    </p:spTree>
    <p:extLst>
      <p:ext uri="{BB962C8B-B14F-4D97-AF65-F5344CB8AC3E}">
        <p14:creationId xmlns:p14="http://schemas.microsoft.com/office/powerpoint/2010/main" val="41838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Search - Answer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9296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the </a:t>
            </a:r>
            <a:r>
              <a:rPr lang="en-US" sz="2400" dirty="0" err="1" smtClean="0"/>
              <a:t>bigO</a:t>
            </a:r>
            <a:r>
              <a:rPr lang="en-US" sz="2400" dirty="0" smtClean="0"/>
              <a:t> run time for the following tasks?</a:t>
            </a:r>
          </a:p>
          <a:p>
            <a:pPr lvl="1"/>
            <a:r>
              <a:rPr lang="en-US" sz="2400" dirty="0" smtClean="0"/>
              <a:t>In an </a:t>
            </a:r>
            <a:r>
              <a:rPr lang="en-US" sz="2400" u="sng" dirty="0" smtClean="0">
                <a:solidFill>
                  <a:srgbClr val="0000FF"/>
                </a:solidFill>
              </a:rPr>
              <a:t>unsorted</a:t>
            </a:r>
            <a:r>
              <a:rPr lang="en-US" sz="2400" dirty="0" smtClean="0"/>
              <a:t> singly linked list</a:t>
            </a:r>
          </a:p>
          <a:p>
            <a:pPr lvl="2"/>
            <a:r>
              <a:rPr lang="en-US" dirty="0" smtClean="0"/>
              <a:t>Find a specific value – O(n)</a:t>
            </a:r>
          </a:p>
          <a:p>
            <a:pPr lvl="2"/>
            <a:r>
              <a:rPr lang="en-US" dirty="0" smtClean="0"/>
              <a:t>Find the largest </a:t>
            </a:r>
            <a:r>
              <a:rPr lang="en-US" dirty="0"/>
              <a:t>value – O(n)</a:t>
            </a:r>
            <a:endParaRPr lang="en-US" dirty="0" smtClean="0"/>
          </a:p>
          <a:p>
            <a:pPr lvl="2"/>
            <a:r>
              <a:rPr lang="en-US" dirty="0" smtClean="0"/>
              <a:t>Find the smallest </a:t>
            </a:r>
            <a:r>
              <a:rPr lang="en-US" dirty="0"/>
              <a:t>value – O(n)</a:t>
            </a:r>
            <a:endParaRPr lang="en-US" dirty="0" smtClean="0"/>
          </a:p>
          <a:p>
            <a:pPr lvl="2"/>
            <a:r>
              <a:rPr lang="en-US" dirty="0" smtClean="0"/>
              <a:t>Remove the largest </a:t>
            </a:r>
            <a:r>
              <a:rPr lang="en-US" dirty="0"/>
              <a:t>value – O(n)</a:t>
            </a:r>
            <a:endParaRPr lang="en-US" dirty="0" smtClean="0"/>
          </a:p>
          <a:p>
            <a:pPr lvl="2"/>
            <a:r>
              <a:rPr lang="en-US" dirty="0" smtClean="0"/>
              <a:t>Remove the smallest </a:t>
            </a:r>
            <a:r>
              <a:rPr lang="en-US" dirty="0"/>
              <a:t>value – O(n)</a:t>
            </a:r>
            <a:endParaRPr lang="en-US" dirty="0" smtClean="0"/>
          </a:p>
          <a:p>
            <a:pPr lvl="2"/>
            <a:r>
              <a:rPr lang="en-US" dirty="0" smtClean="0"/>
              <a:t>Insert a new value at the end of the </a:t>
            </a:r>
            <a:r>
              <a:rPr lang="en-US" dirty="0"/>
              <a:t>list – O(n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Insert a new value in the beginning of the </a:t>
            </a:r>
            <a:r>
              <a:rPr lang="en-US" dirty="0" smtClean="0"/>
              <a:t>list – O(1)</a:t>
            </a:r>
          </a:p>
          <a:p>
            <a:pPr lvl="1"/>
            <a:r>
              <a:rPr lang="en-US" sz="2400" dirty="0"/>
              <a:t>How about </a:t>
            </a:r>
            <a:r>
              <a:rPr lang="en-US" sz="2400" dirty="0" smtClean="0"/>
              <a:t>an unsorted singly linked circular </a:t>
            </a:r>
            <a:r>
              <a:rPr lang="en-US" sz="2400" dirty="0"/>
              <a:t>list</a:t>
            </a:r>
            <a:r>
              <a:rPr lang="en-US" sz="2400" dirty="0" smtClean="0"/>
              <a:t>?</a:t>
            </a:r>
          </a:p>
          <a:p>
            <a:pPr lvl="2"/>
            <a:r>
              <a:rPr lang="en-US" sz="2000" dirty="0" smtClean="0"/>
              <a:t>All O(n).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66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87624" y="1412776"/>
            <a:ext cx="7920880" cy="42484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Structure of a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8603"/>
              </p:ext>
            </p:extLst>
          </p:nvPr>
        </p:nvGraphicFramePr>
        <p:xfrm>
          <a:off x="4427984" y="2101985"/>
          <a:ext cx="657542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54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void *</a:t>
                      </a:r>
                      <a:endParaRPr lang="en-US" sz="1400" b="0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void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void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void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3685"/>
              </p:ext>
            </p:extLst>
          </p:nvPr>
        </p:nvGraphicFramePr>
        <p:xfrm>
          <a:off x="6036332" y="2084902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20045"/>
              </p:ext>
            </p:extLst>
          </p:nvPr>
        </p:nvGraphicFramePr>
        <p:xfrm>
          <a:off x="6036332" y="2588958"/>
          <a:ext cx="302433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5914"/>
                <a:gridCol w="415914"/>
                <a:gridCol w="415914"/>
                <a:gridCol w="415914"/>
                <a:gridCol w="415914"/>
                <a:gridCol w="466845"/>
                <a:gridCol w="477921"/>
              </a:tblGrid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17891"/>
              </p:ext>
            </p:extLst>
          </p:nvPr>
        </p:nvGraphicFramePr>
        <p:xfrm>
          <a:off x="6036332" y="4677190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36332" y="3309038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……..</a:t>
            </a:r>
            <a:endParaRPr lang="en-US" sz="3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0228" y="2300926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100228" y="2660966"/>
            <a:ext cx="936104" cy="110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4048" y="4222038"/>
            <a:ext cx="1032284" cy="527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20308" y="1419045"/>
            <a:ext cx="357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of characters; arrays of structures; or whatever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50402" y="216242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39952" y="249289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88714" y="1412776"/>
            <a:ext cx="146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generic pointer array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1632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609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SET* </a:t>
            </a:r>
            <a:r>
              <a:rPr lang="en-US" dirty="0" err="1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71600" y="2204864"/>
            <a:ext cx="864096" cy="5669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36512" y="414908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Compare()</a:t>
            </a:r>
          </a:p>
          <a:p>
            <a:endParaRPr lang="en-US" dirty="0"/>
          </a:p>
          <a:p>
            <a:r>
              <a:rPr lang="en-US" dirty="0" smtClean="0"/>
              <a:t>Hash()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80310"/>
              </p:ext>
            </p:extLst>
          </p:nvPr>
        </p:nvGraphicFramePr>
        <p:xfrm>
          <a:off x="1835696" y="2022426"/>
          <a:ext cx="1008112" cy="22260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11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count</a:t>
                      </a:r>
                      <a:endParaRPr lang="en-US" sz="1400" b="0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length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compare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hash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863588" y="3666495"/>
            <a:ext cx="972108" cy="5555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55576" y="4113466"/>
            <a:ext cx="1080120" cy="761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43808" y="2204865"/>
            <a:ext cx="1594626" cy="6407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Search – Exercise 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</a:t>
            </a:r>
            <a:r>
              <a:rPr lang="en-US" sz="2400" dirty="0" err="1" smtClean="0"/>
              <a:t>bigO</a:t>
            </a:r>
            <a:r>
              <a:rPr lang="en-US" sz="2400" dirty="0" smtClean="0"/>
              <a:t> run time for the following tasks?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u="sng" dirty="0">
                <a:solidFill>
                  <a:srgbClr val="0000FF"/>
                </a:solidFill>
              </a:rPr>
              <a:t>sorted</a:t>
            </a:r>
            <a:r>
              <a:rPr lang="en-US" sz="2400" dirty="0"/>
              <a:t> </a:t>
            </a:r>
            <a:r>
              <a:rPr lang="en-US" sz="2400" dirty="0" smtClean="0"/>
              <a:t>singly linked list (ascending order)</a:t>
            </a:r>
          </a:p>
          <a:p>
            <a:pPr lvl="2"/>
            <a:r>
              <a:rPr lang="en-US" dirty="0" smtClean="0"/>
              <a:t>Find a specific value</a:t>
            </a:r>
          </a:p>
          <a:p>
            <a:pPr lvl="2"/>
            <a:r>
              <a:rPr lang="en-US" dirty="0" smtClean="0"/>
              <a:t>Find the largest value</a:t>
            </a:r>
          </a:p>
          <a:p>
            <a:pPr lvl="2"/>
            <a:r>
              <a:rPr lang="en-US" dirty="0" smtClean="0"/>
              <a:t>Find the smallest value</a:t>
            </a:r>
          </a:p>
          <a:p>
            <a:pPr lvl="2"/>
            <a:r>
              <a:rPr lang="en-US" dirty="0"/>
              <a:t>Remove the </a:t>
            </a:r>
            <a:r>
              <a:rPr lang="en-US" dirty="0" smtClean="0"/>
              <a:t>largest value</a:t>
            </a:r>
          </a:p>
          <a:p>
            <a:pPr lvl="2"/>
            <a:r>
              <a:rPr lang="en-US" dirty="0" smtClean="0"/>
              <a:t>Remove the smallest value</a:t>
            </a:r>
            <a:endParaRPr lang="en-US" dirty="0"/>
          </a:p>
          <a:p>
            <a:pPr lvl="2"/>
            <a:r>
              <a:rPr lang="en-US" dirty="0"/>
              <a:t>Insert a new element</a:t>
            </a:r>
          </a:p>
          <a:p>
            <a:pPr lvl="1"/>
            <a:r>
              <a:rPr lang="en-US" sz="2400" dirty="0"/>
              <a:t>How about a </a:t>
            </a:r>
            <a:r>
              <a:rPr lang="en-US" sz="2400" dirty="0" smtClean="0"/>
              <a:t>sorted circular doubly-linked </a:t>
            </a:r>
            <a:r>
              <a:rPr lang="en-US" sz="2400" dirty="0"/>
              <a:t>list?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Search - Answer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</a:t>
            </a:r>
            <a:r>
              <a:rPr lang="en-US" sz="2400" dirty="0" err="1" smtClean="0"/>
              <a:t>bigO</a:t>
            </a:r>
            <a:r>
              <a:rPr lang="en-US" sz="2400" dirty="0" smtClean="0"/>
              <a:t> run time for the following tasks?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u="sng" dirty="0">
                <a:solidFill>
                  <a:srgbClr val="0000FF"/>
                </a:solidFill>
              </a:rPr>
              <a:t>sorted</a:t>
            </a:r>
            <a:r>
              <a:rPr lang="en-US" sz="2400" dirty="0"/>
              <a:t> </a:t>
            </a:r>
            <a:r>
              <a:rPr lang="en-US" sz="2400" dirty="0" smtClean="0"/>
              <a:t>singly linked list (ascending order)</a:t>
            </a:r>
          </a:p>
          <a:p>
            <a:pPr lvl="2"/>
            <a:r>
              <a:rPr lang="en-US" dirty="0" smtClean="0"/>
              <a:t>Find a specific </a:t>
            </a:r>
            <a:r>
              <a:rPr lang="en-US" dirty="0"/>
              <a:t>value – O(n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Find the largest </a:t>
            </a:r>
            <a:r>
              <a:rPr lang="en-US" dirty="0"/>
              <a:t>value – O(n)</a:t>
            </a:r>
            <a:endParaRPr lang="en-US" dirty="0" smtClean="0"/>
          </a:p>
          <a:p>
            <a:pPr lvl="2"/>
            <a:r>
              <a:rPr lang="en-US" dirty="0" smtClean="0"/>
              <a:t>Find the smallest </a:t>
            </a:r>
            <a:r>
              <a:rPr lang="en-US" dirty="0"/>
              <a:t>value – </a:t>
            </a:r>
            <a:r>
              <a:rPr lang="en-US" dirty="0" smtClean="0"/>
              <a:t>O(1)</a:t>
            </a:r>
          </a:p>
          <a:p>
            <a:pPr lvl="2"/>
            <a:r>
              <a:rPr lang="en-US" dirty="0"/>
              <a:t>Remove the </a:t>
            </a:r>
            <a:r>
              <a:rPr lang="en-US" dirty="0" smtClean="0"/>
              <a:t>largest </a:t>
            </a:r>
            <a:r>
              <a:rPr lang="en-US" dirty="0"/>
              <a:t>value – O(n)</a:t>
            </a:r>
            <a:endParaRPr lang="en-US" dirty="0" smtClean="0"/>
          </a:p>
          <a:p>
            <a:pPr lvl="2"/>
            <a:r>
              <a:rPr lang="en-US" dirty="0" smtClean="0"/>
              <a:t>Remove the smallest </a:t>
            </a:r>
            <a:r>
              <a:rPr lang="en-US" dirty="0"/>
              <a:t>value – </a:t>
            </a:r>
            <a:r>
              <a:rPr lang="en-US" dirty="0" smtClean="0"/>
              <a:t>O(1)</a:t>
            </a:r>
            <a:endParaRPr lang="en-US" dirty="0"/>
          </a:p>
          <a:p>
            <a:pPr lvl="2"/>
            <a:r>
              <a:rPr lang="en-US" dirty="0"/>
              <a:t>Insert a new element – O(n)</a:t>
            </a:r>
          </a:p>
          <a:p>
            <a:pPr lvl="1"/>
            <a:r>
              <a:rPr lang="en-US" sz="2400" dirty="0"/>
              <a:t>How about a </a:t>
            </a:r>
            <a:r>
              <a:rPr lang="en-US" sz="2400" dirty="0" smtClean="0"/>
              <a:t>sorted circular doubly-linked </a:t>
            </a:r>
            <a:r>
              <a:rPr lang="en-US" sz="2400" dirty="0"/>
              <a:t>list?</a:t>
            </a:r>
          </a:p>
          <a:p>
            <a:pPr lvl="2"/>
            <a:r>
              <a:rPr lang="en-US" dirty="0" smtClean="0"/>
              <a:t>O(n); O(1); O(1); O(1); O(1); </a:t>
            </a:r>
            <a:r>
              <a:rPr lang="en-US" dirty="0"/>
              <a:t>O(n)   </a:t>
            </a:r>
            <a:r>
              <a:rPr lang="en-US" dirty="0" smtClean="0"/>
              <a:t>  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Linked List - Search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a </a:t>
            </a:r>
            <a:r>
              <a:rPr lang="en-US" sz="2400" u="sng" dirty="0" smtClean="0">
                <a:solidFill>
                  <a:srgbClr val="0000FF"/>
                </a:solidFill>
              </a:rPr>
              <a:t>sorted</a:t>
            </a:r>
            <a:r>
              <a:rPr lang="en-US" sz="2400" dirty="0" smtClean="0"/>
              <a:t> singly linked list (ascending order), what to return ?</a:t>
            </a:r>
          </a:p>
          <a:p>
            <a:pPr lvl="1"/>
            <a:r>
              <a:rPr lang="en-US" sz="2400" dirty="0" smtClean="0"/>
              <a:t>Found – true? Or false?</a:t>
            </a:r>
          </a:p>
          <a:p>
            <a:pPr lvl="1"/>
            <a:r>
              <a:rPr lang="en-US" sz="2400" dirty="0" smtClean="0"/>
              <a:t>If the node is </a:t>
            </a:r>
            <a:r>
              <a:rPr lang="en-US" sz="2400" u="sng" dirty="0" smtClean="0">
                <a:solidFill>
                  <a:srgbClr val="0000FF"/>
                </a:solidFill>
              </a:rPr>
              <a:t>found</a:t>
            </a:r>
            <a:r>
              <a:rPr lang="en-US" sz="2400" dirty="0" smtClean="0"/>
              <a:t> in the list, return </a:t>
            </a:r>
            <a:r>
              <a:rPr lang="en-US" sz="2400" u="sng" dirty="0" smtClean="0">
                <a:solidFill>
                  <a:srgbClr val="0000FF"/>
                </a:solidFill>
              </a:rPr>
              <a:t>its location</a:t>
            </a:r>
          </a:p>
          <a:p>
            <a:pPr lvl="1"/>
            <a:r>
              <a:rPr lang="en-US" sz="2400" dirty="0" smtClean="0"/>
              <a:t>If the node is </a:t>
            </a:r>
            <a:r>
              <a:rPr lang="en-US" sz="2400" u="sng" dirty="0">
                <a:solidFill>
                  <a:srgbClr val="0000FF"/>
                </a:solidFill>
              </a:rPr>
              <a:t>not found </a:t>
            </a:r>
            <a:r>
              <a:rPr lang="en-US" sz="2400" dirty="0" smtClean="0"/>
              <a:t>in the list, return </a:t>
            </a:r>
            <a:r>
              <a:rPr lang="en-US" sz="2400" u="sng" dirty="0">
                <a:solidFill>
                  <a:srgbClr val="0000FF"/>
                </a:solidFill>
              </a:rPr>
              <a:t>the location where it should be placed</a:t>
            </a:r>
            <a:r>
              <a:rPr lang="en-US" sz="2400" dirty="0" smtClean="0"/>
              <a:t>.</a:t>
            </a:r>
            <a:endParaRPr lang="en-US" sz="2000" dirty="0"/>
          </a:p>
          <a:p>
            <a:pPr lvl="1"/>
            <a:r>
              <a:rPr lang="en-US" sz="2400" dirty="0" smtClean="0"/>
              <a:t>For insertion/deletion purpose, we also need to return the location of the previous node (i.e. </a:t>
            </a:r>
            <a:r>
              <a:rPr lang="en-US" sz="2400" dirty="0" err="1" smtClean="0"/>
              <a:t>pPrev</a:t>
            </a:r>
            <a:r>
              <a:rPr lang="en-US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10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274638"/>
            <a:ext cx="8229600" cy="975043"/>
          </a:xfrm>
        </p:spPr>
        <p:txBody>
          <a:bodyPr/>
          <a:lstStyle/>
          <a:p>
            <a:r>
              <a:rPr lang="en-US" dirty="0" smtClean="0"/>
              <a:t>Code: Sorted Linked List Search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330890"/>
            <a:ext cx="8964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ListSearch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list *</a:t>
            </a:r>
            <a:r>
              <a:rPr lang="en-US" dirty="0" err="1" smtClean="0"/>
              <a:t>pList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pPrev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pLoc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pTarget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assert(</a:t>
            </a:r>
            <a:r>
              <a:rPr lang="en-US" dirty="0" err="1" smtClean="0"/>
              <a:t>pList</a:t>
            </a:r>
            <a:r>
              <a:rPr lang="en-US" dirty="0" smtClean="0"/>
              <a:t> !=NULL &amp;&amp; </a:t>
            </a:r>
            <a:r>
              <a:rPr lang="en-US" dirty="0" err="1" smtClean="0"/>
              <a:t>pTarget</a:t>
            </a:r>
            <a:r>
              <a:rPr lang="en-US" dirty="0" smtClean="0"/>
              <a:t>!=NULL);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pPrev</a:t>
            </a:r>
            <a:r>
              <a:rPr lang="en-US" dirty="0" smtClean="0"/>
              <a:t> = NULL;  </a:t>
            </a:r>
            <a:r>
              <a:rPr lang="en-US" dirty="0" smtClean="0">
                <a:solidFill>
                  <a:srgbClr val="0000FF"/>
                </a:solidFill>
              </a:rPr>
              <a:t>// or dummy node, depending on how you create the linked list.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pLoc</a:t>
            </a:r>
            <a:r>
              <a:rPr lang="en-US" dirty="0" smtClean="0"/>
              <a:t> = </a:t>
            </a:r>
            <a:r>
              <a:rPr lang="en-US" dirty="0" err="1" smtClean="0"/>
              <a:t>pList</a:t>
            </a:r>
            <a:r>
              <a:rPr lang="en-US" dirty="0" smtClean="0"/>
              <a:t>-&gt;head;</a:t>
            </a:r>
          </a:p>
          <a:p>
            <a:r>
              <a:rPr lang="en-US" dirty="0"/>
              <a:t> </a:t>
            </a:r>
            <a:r>
              <a:rPr lang="en-US" dirty="0" smtClean="0"/>
              <a:t>      while ( </a:t>
            </a:r>
            <a:r>
              <a:rPr lang="en-US" dirty="0" err="1" smtClean="0"/>
              <a:t>pLoc</a:t>
            </a:r>
            <a:r>
              <a:rPr lang="en-US" dirty="0" smtClean="0"/>
              <a:t> !=NULL &amp;&amp; </a:t>
            </a:r>
            <a:r>
              <a:rPr lang="en-US" dirty="0" err="1" smtClean="0"/>
              <a:t>pTarget</a:t>
            </a:r>
            <a:r>
              <a:rPr lang="en-US" dirty="0" smtClean="0"/>
              <a:t>-&gt;data &gt;</a:t>
            </a:r>
            <a:r>
              <a:rPr lang="en-US" dirty="0" err="1" smtClean="0"/>
              <a:t>pLoc</a:t>
            </a:r>
            <a:r>
              <a:rPr lang="en-US" dirty="0" smtClean="0"/>
              <a:t> -&gt; data){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pPrev</a:t>
            </a:r>
            <a:r>
              <a:rPr lang="en-US" dirty="0" smtClean="0"/>
              <a:t> = </a:t>
            </a:r>
            <a:r>
              <a:rPr lang="en-US" dirty="0" err="1" smtClean="0"/>
              <a:t>pLoc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pLoc</a:t>
            </a:r>
            <a:r>
              <a:rPr lang="en-US" dirty="0" smtClean="0"/>
              <a:t> = </a:t>
            </a:r>
            <a:r>
              <a:rPr lang="en-US" dirty="0" err="1" smtClean="0"/>
              <a:t>pLoc</a:t>
            </a:r>
            <a:r>
              <a:rPr lang="en-US" dirty="0" smtClean="0"/>
              <a:t>-&gt;next; </a:t>
            </a:r>
          </a:p>
          <a:p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r>
              <a:rPr lang="en-US" dirty="0" smtClean="0"/>
              <a:t>       if (</a:t>
            </a:r>
            <a:r>
              <a:rPr lang="en-US" dirty="0" err="1" smtClean="0"/>
              <a:t>pLoc</a:t>
            </a:r>
            <a:r>
              <a:rPr lang="en-US" dirty="0" smtClean="0"/>
              <a:t> == NULL)    return false;</a:t>
            </a:r>
          </a:p>
          <a:p>
            <a:r>
              <a:rPr lang="en-US" dirty="0"/>
              <a:t> </a:t>
            </a:r>
            <a:r>
              <a:rPr lang="en-US" dirty="0" smtClean="0"/>
              <a:t>      if (</a:t>
            </a:r>
            <a:r>
              <a:rPr lang="en-US" dirty="0" err="1" smtClean="0"/>
              <a:t>pTarget</a:t>
            </a:r>
            <a:r>
              <a:rPr lang="en-US" dirty="0" smtClean="0"/>
              <a:t>-&gt;data == </a:t>
            </a:r>
            <a:r>
              <a:rPr lang="en-US" dirty="0" err="1" smtClean="0"/>
              <a:t>pLoc</a:t>
            </a:r>
            <a:r>
              <a:rPr lang="en-US" dirty="0" smtClean="0"/>
              <a:t>-&gt; data)  return true;</a:t>
            </a:r>
          </a:p>
          <a:p>
            <a:r>
              <a:rPr lang="en-US" dirty="0"/>
              <a:t> </a:t>
            </a:r>
            <a:r>
              <a:rPr lang="en-US" dirty="0" smtClean="0"/>
              <a:t>      return false;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with a Tail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132856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   head   tail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5616" y="2132856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63688" y="2142148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3016031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next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83768" y="3016031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872" y="3016031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next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39952" y="3016031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6056" y="3016031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next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796136" y="3016031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2320" y="3016031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    next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72400" y="3016031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8" idx="1"/>
          </p:cNvCxnSpPr>
          <p:nvPr/>
        </p:nvCxnSpPr>
        <p:spPr>
          <a:xfrm rot="16200000" flipH="1">
            <a:off x="1198410" y="2635418"/>
            <a:ext cx="698509" cy="432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</p:cNvCxnSpPr>
          <p:nvPr/>
        </p:nvCxnSpPr>
        <p:spPr>
          <a:xfrm>
            <a:off x="2267744" y="2317522"/>
            <a:ext cx="5472608" cy="671798"/>
          </a:xfrm>
          <a:prstGeom prst="bentConnector3">
            <a:avLst>
              <a:gd name="adj1" fmla="val 99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3059832" y="32006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>
            <a:off x="4716016" y="32006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28147" y="32006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88187" y="3016031"/>
            <a:ext cx="62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89147" y="3208330"/>
            <a:ext cx="263173" cy="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3568" y="364502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Advantage: make it possible to directly access the last element in the list.</a:t>
            </a:r>
          </a:p>
          <a:p>
            <a:r>
              <a:rPr lang="en-US" dirty="0"/>
              <a:t>	</a:t>
            </a:r>
            <a:r>
              <a:rPr lang="en-US" dirty="0" smtClean="0"/>
              <a:t>e.g. 1. we want to add a new element at the end of the list</a:t>
            </a:r>
          </a:p>
          <a:p>
            <a:r>
              <a:rPr lang="en-US" dirty="0"/>
              <a:t>	</a:t>
            </a:r>
            <a:r>
              <a:rPr lang="en-US" dirty="0" smtClean="0"/>
              <a:t>        2. access the max/min element if the linked </a:t>
            </a:r>
            <a:r>
              <a:rPr lang="en-US" smtClean="0"/>
              <a:t>list was </a:t>
            </a:r>
            <a:r>
              <a:rPr lang="en-US" dirty="0" smtClean="0"/>
              <a:t>sorted</a:t>
            </a:r>
          </a:p>
          <a:p>
            <a:endParaRPr lang="en-US" dirty="0"/>
          </a:p>
          <a:p>
            <a:r>
              <a:rPr lang="en-US" dirty="0" smtClean="0"/>
              <a:t>Question: If we want to access the element right before the last element in the list, will the tail pointer make it easier? </a:t>
            </a:r>
          </a:p>
          <a:p>
            <a:endParaRPr lang="en-US" dirty="0"/>
          </a:p>
          <a:p>
            <a:r>
              <a:rPr lang="en-US" dirty="0" smtClean="0"/>
              <a:t>Further question: how about if we want to remove the last element?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III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</a:t>
            </a:r>
            <a:r>
              <a:rPr lang="en-US" sz="2400" dirty="0" err="1" smtClean="0"/>
              <a:t>bigO</a:t>
            </a:r>
            <a:r>
              <a:rPr lang="en-US" sz="2400" dirty="0" smtClean="0"/>
              <a:t> run time for the following tasks in </a:t>
            </a:r>
            <a:r>
              <a:rPr lang="en-US" sz="2400" dirty="0"/>
              <a:t>a </a:t>
            </a:r>
            <a:r>
              <a:rPr lang="en-US" sz="2400" u="sng" dirty="0">
                <a:solidFill>
                  <a:srgbClr val="0000FF"/>
                </a:solidFill>
              </a:rPr>
              <a:t>sorted </a:t>
            </a:r>
            <a:r>
              <a:rPr lang="en-US" sz="2400" u="sng" dirty="0" smtClean="0">
                <a:solidFill>
                  <a:srgbClr val="0000FF"/>
                </a:solidFill>
              </a:rPr>
              <a:t>singly linked list with a tail pointer </a:t>
            </a:r>
            <a:r>
              <a:rPr lang="en-US" sz="2400" dirty="0" smtClean="0"/>
              <a:t>(ascending order)</a:t>
            </a:r>
          </a:p>
          <a:p>
            <a:pPr lvl="2"/>
            <a:r>
              <a:rPr lang="en-US" dirty="0" smtClean="0"/>
              <a:t>Find a specific value</a:t>
            </a:r>
          </a:p>
          <a:p>
            <a:pPr lvl="2"/>
            <a:r>
              <a:rPr lang="en-US" dirty="0" smtClean="0"/>
              <a:t>Find the largest value</a:t>
            </a:r>
          </a:p>
          <a:p>
            <a:pPr lvl="2"/>
            <a:r>
              <a:rPr lang="en-US" dirty="0" smtClean="0"/>
              <a:t>Remove the largest value</a:t>
            </a:r>
          </a:p>
          <a:p>
            <a:pPr lvl="2"/>
            <a:r>
              <a:rPr lang="en-US" dirty="0" smtClean="0"/>
              <a:t>Find the smallest value</a:t>
            </a:r>
          </a:p>
          <a:p>
            <a:pPr lvl="2"/>
            <a:r>
              <a:rPr lang="en-US" dirty="0"/>
              <a:t>Remove the smallest value</a:t>
            </a:r>
          </a:p>
          <a:p>
            <a:pPr lvl="2"/>
            <a:r>
              <a:rPr lang="en-US" dirty="0"/>
              <a:t>Insert a new element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10115</TotalTime>
  <Words>1702</Words>
  <Application>Microsoft Office PowerPoint</Application>
  <PresentationFormat>On-screen Show (4:3)</PresentationFormat>
  <Paragraphs>484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SCU tempelate 2</vt:lpstr>
      <vt:lpstr>Computer Engineering 12 Class 11</vt:lpstr>
      <vt:lpstr>Search – Exercise I</vt:lpstr>
      <vt:lpstr>Search - Answer</vt:lpstr>
      <vt:lpstr>Search – Exercise II</vt:lpstr>
      <vt:lpstr>Search - Answer</vt:lpstr>
      <vt:lpstr>Linked List - Search </vt:lpstr>
      <vt:lpstr>Code: Sorted Linked List Search </vt:lpstr>
      <vt:lpstr>Linked List with a Tail Pointer</vt:lpstr>
      <vt:lpstr>Exercise III</vt:lpstr>
      <vt:lpstr>Exercise III - Answers</vt:lpstr>
      <vt:lpstr>Traverse List</vt:lpstr>
      <vt:lpstr>Destroy List</vt:lpstr>
      <vt:lpstr>Use Linked List to Implement Different ADT</vt:lpstr>
      <vt:lpstr>Big-O Analysis</vt:lpstr>
      <vt:lpstr>Big-O Analysis - Answer</vt:lpstr>
      <vt:lpstr>Big-O Analysis</vt:lpstr>
      <vt:lpstr>Big-O Analysis - Answer</vt:lpstr>
      <vt:lpstr>PowerPoint Presentation</vt:lpstr>
      <vt:lpstr>PowerPoint Presentation</vt:lpstr>
      <vt:lpstr>We finished Linear List!</vt:lpstr>
      <vt:lpstr>Project 3 – Implementing a SET through Hash Table</vt:lpstr>
      <vt:lpstr>Part 1 should be done!</vt:lpstr>
      <vt:lpstr>Project 3 – Part 2</vt:lpstr>
      <vt:lpstr>Good News!</vt:lpstr>
      <vt:lpstr>Recall getElements in Project 2</vt:lpstr>
      <vt:lpstr>getElements in Project 3- part 1</vt:lpstr>
      <vt:lpstr>getElement in Project 3- part 2</vt:lpstr>
      <vt:lpstr>However …</vt:lpstr>
      <vt:lpstr>Function Pointers</vt:lpstr>
      <vt:lpstr>The Data Structure of a 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423</cp:revision>
  <dcterms:created xsi:type="dcterms:W3CDTF">2015-09-16T16:54:10Z</dcterms:created>
  <dcterms:modified xsi:type="dcterms:W3CDTF">2018-02-05T20:55:26Z</dcterms:modified>
</cp:coreProperties>
</file>