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8" r:id="rId3"/>
    <p:sldId id="349" r:id="rId4"/>
    <p:sldId id="355" r:id="rId5"/>
    <p:sldId id="350" r:id="rId6"/>
    <p:sldId id="351" r:id="rId7"/>
    <p:sldId id="352" r:id="rId8"/>
    <p:sldId id="353" r:id="rId9"/>
    <p:sldId id="354" r:id="rId10"/>
    <p:sldId id="315" r:id="rId11"/>
    <p:sldId id="306" r:id="rId12"/>
    <p:sldId id="307" r:id="rId13"/>
    <p:sldId id="308" r:id="rId14"/>
    <p:sldId id="310" r:id="rId15"/>
    <p:sldId id="313" r:id="rId16"/>
    <p:sldId id="345" r:id="rId17"/>
    <p:sldId id="347" r:id="rId18"/>
    <p:sldId id="316" r:id="rId19"/>
    <p:sldId id="346" r:id="rId20"/>
    <p:sldId id="324" r:id="rId21"/>
    <p:sldId id="323" r:id="rId22"/>
    <p:sldId id="319" r:id="rId23"/>
    <p:sldId id="320" r:id="rId24"/>
    <p:sldId id="317" r:id="rId25"/>
    <p:sldId id="318" r:id="rId26"/>
    <p:sldId id="263" r:id="rId27"/>
    <p:sldId id="26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348"/>
            <p14:sldId id="349"/>
            <p14:sldId id="355"/>
            <p14:sldId id="350"/>
            <p14:sldId id="351"/>
            <p14:sldId id="352"/>
            <p14:sldId id="353"/>
            <p14:sldId id="354"/>
            <p14:sldId id="315"/>
            <p14:sldId id="306"/>
            <p14:sldId id="307"/>
            <p14:sldId id="308"/>
            <p14:sldId id="310"/>
            <p14:sldId id="313"/>
            <p14:sldId id="345"/>
            <p14:sldId id="347"/>
            <p14:sldId id="316"/>
            <p14:sldId id="346"/>
            <p14:sldId id="324"/>
            <p14:sldId id="323"/>
            <p14:sldId id="319"/>
            <p14:sldId id="320"/>
            <p14:sldId id="317"/>
            <p14:sldId id="318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91" autoAdjust="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Parents:</a:t>
            </a:r>
            <a:r>
              <a:rPr lang="en-US" baseline="0" dirty="0" smtClean="0"/>
              <a:t> A, B, D</a:t>
            </a:r>
          </a:p>
          <a:p>
            <a:r>
              <a:rPr lang="en-US" baseline="0" dirty="0" smtClean="0"/>
              <a:t>Child: B, C, D, E, F, G</a:t>
            </a:r>
          </a:p>
          <a:p>
            <a:r>
              <a:rPr lang="en-US" baseline="0" dirty="0" smtClean="0"/>
              <a:t>Siblings: {B, C, D} {F,G}</a:t>
            </a:r>
          </a:p>
          <a:p>
            <a:r>
              <a:rPr lang="en-US" baseline="0" dirty="0" smtClean="0"/>
              <a:t>Ancestor of E: A, B</a:t>
            </a:r>
          </a:p>
          <a:p>
            <a:r>
              <a:rPr lang="en-US" baseline="0" dirty="0" smtClean="0"/>
              <a:t>Descendent of D: F,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A: level 0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Node B: level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True</a:t>
            </a:r>
          </a:p>
          <a:p>
            <a:r>
              <a:rPr lang="en-US" baseline="0" dirty="0" smtClean="0"/>
              <a:t>False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2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66C7D3-1E85-436B-8655-A37A735671DE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F36EAA-0D1A-4962-BF29-E8E83CCF648A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F36EAA-0D1A-4962-BF29-E8E83CCF648A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en.wikipedia.org/wiki/Self-simila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f-similar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Office hours: W/F 1:00 – 2:00 PM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8229600" cy="975043"/>
          </a:xfrm>
        </p:spPr>
        <p:txBody>
          <a:bodyPr/>
          <a:lstStyle/>
          <a:p>
            <a:r>
              <a:rPr lang="en-US" dirty="0" smtClean="0"/>
              <a:t>A little bit about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342188" y="3575323"/>
            <a:ext cx="1096962" cy="1143000"/>
            <a:chOff x="7341965" y="3316076"/>
            <a:chExt cx="1097185" cy="1143000"/>
          </a:xfrm>
        </p:grpSpPr>
        <p:sp>
          <p:nvSpPr>
            <p:cNvPr id="32" name="Oval Callout 31"/>
            <p:cNvSpPr/>
            <p:nvPr/>
          </p:nvSpPr>
          <p:spPr>
            <a:xfrm>
              <a:off x="7341965" y="3316076"/>
              <a:ext cx="1097185" cy="1143000"/>
            </a:xfrm>
            <a:prstGeom prst="wedgeEllipseCallout">
              <a:avLst>
                <a:gd name="adj1" fmla="val -67588"/>
                <a:gd name="adj2" fmla="val 2653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3592" name="TextBox 14"/>
            <p:cNvSpPr txBox="1">
              <a:spLocks noChangeArrowheads="1"/>
            </p:cNvSpPr>
            <p:nvPr/>
          </p:nvSpPr>
          <p:spPr bwMode="auto">
            <a:xfrm>
              <a:off x="7575666" y="3487679"/>
              <a:ext cx="55868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3200" b="1">
                  <a:latin typeface="Tempus Sans ITC" panose="04020404030D07020202" pitchFamily="82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096000" y="2773635"/>
            <a:ext cx="2416175" cy="2438400"/>
            <a:chOff x="6096000" y="2514600"/>
            <a:chExt cx="2416396" cy="2438400"/>
          </a:xfrm>
        </p:grpSpPr>
        <p:grpSp>
          <p:nvGrpSpPr>
            <p:cNvPr id="23580" name="Group 8"/>
            <p:cNvGrpSpPr>
              <a:grpSpLocks/>
            </p:cNvGrpSpPr>
            <p:nvPr/>
          </p:nvGrpSpPr>
          <p:grpSpPr bwMode="auto">
            <a:xfrm>
              <a:off x="6248400" y="2877926"/>
              <a:ext cx="920857" cy="947884"/>
              <a:chOff x="914400" y="1447800"/>
              <a:chExt cx="2590798" cy="2482504"/>
            </a:xfrm>
          </p:grpSpPr>
          <p:pic>
            <p:nvPicPr>
              <p:cNvPr id="23589" name="Picture 3" descr="D:\URI\research work\My Professional Document\Yuhong Application Package\Application Materials\Teaching Demo\Recursion\temple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1" t="7111" b="3999"/>
              <a:stretch>
                <a:fillRect/>
              </a:stretch>
            </p:blipFill>
            <p:spPr bwMode="auto">
              <a:xfrm>
                <a:off x="990599" y="1523995"/>
                <a:ext cx="2514599" cy="240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914439" y="1448355"/>
                <a:ext cx="687884" cy="153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grpSp>
          <p:nvGrpSpPr>
            <p:cNvPr id="23581" name="Group 10"/>
            <p:cNvGrpSpPr>
              <a:grpSpLocks/>
            </p:cNvGrpSpPr>
            <p:nvPr/>
          </p:nvGrpSpPr>
          <p:grpSpPr bwMode="auto">
            <a:xfrm>
              <a:off x="6728847" y="4141027"/>
              <a:ext cx="581594" cy="621473"/>
              <a:chOff x="6553200" y="2362200"/>
              <a:chExt cx="2143125" cy="2143125"/>
            </a:xfrm>
          </p:grpSpPr>
          <p:pic>
            <p:nvPicPr>
              <p:cNvPr id="23587" name="Picture 5" descr="D:\URI\research work\My Professional Document\Yuhong Application Package\Application Materials\Teaching Demo\Recursion\e_monk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200" y="236220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6631552" y="2364824"/>
                <a:ext cx="684491" cy="153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pic>
          <p:nvPicPr>
            <p:cNvPr id="23582" name="Picture 4" descr="D:\URI\research work\My Professional Document\Yuhong Application Package\Application Materials\Teaching Demo\Recursion\y_monk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834" y="3926031"/>
              <a:ext cx="584755" cy="62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83" name="Group 13"/>
            <p:cNvGrpSpPr>
              <a:grpSpLocks/>
            </p:cNvGrpSpPr>
            <p:nvPr/>
          </p:nvGrpSpPr>
          <p:grpSpPr bwMode="auto">
            <a:xfrm>
              <a:off x="6813666" y="3818533"/>
              <a:ext cx="558684" cy="241870"/>
              <a:chOff x="1779597" y="2600325"/>
              <a:chExt cx="1683561" cy="685800"/>
            </a:xfrm>
          </p:grpSpPr>
          <p:sp>
            <p:nvSpPr>
              <p:cNvPr id="34" name="Oval Callout 33"/>
              <p:cNvSpPr/>
              <p:nvPr/>
            </p:nvSpPr>
            <p:spPr>
              <a:xfrm>
                <a:off x="1884700" y="2598638"/>
                <a:ext cx="1296540" cy="688684"/>
              </a:xfrm>
              <a:prstGeom prst="wedgeEllipseCallout">
                <a:avLst>
                  <a:gd name="adj1" fmla="val -65382"/>
                  <a:gd name="adj2" fmla="val 406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  <p:sp>
            <p:nvSpPr>
              <p:cNvPr id="23586" name="TextBox 14"/>
              <p:cNvSpPr txBox="1">
                <a:spLocks noChangeArrowheads="1"/>
              </p:cNvSpPr>
              <p:nvPr/>
            </p:nvSpPr>
            <p:spPr bwMode="auto">
              <a:xfrm>
                <a:off x="1779597" y="2688495"/>
                <a:ext cx="1683561" cy="567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700">
                    <a:latin typeface="Tempus Sans ITC" panose="04020404030D07020202" pitchFamily="82" charset="0"/>
                    <a:ea typeface="宋体" panose="02010600030101010101" pitchFamily="2" charset="-122"/>
                  </a:rPr>
                  <a:t>A story?</a:t>
                </a:r>
              </a:p>
            </p:txBody>
          </p:sp>
        </p:grpSp>
        <p:sp>
          <p:nvSpPr>
            <p:cNvPr id="20" name="Oval Callout 19"/>
            <p:cNvSpPr/>
            <p:nvPr/>
          </p:nvSpPr>
          <p:spPr>
            <a:xfrm>
              <a:off x="6096000" y="2514600"/>
              <a:ext cx="2416396" cy="2438400"/>
            </a:xfrm>
            <a:prstGeom prst="wedgeEllipseCallout">
              <a:avLst>
                <a:gd name="adj1" fmla="val -67588"/>
                <a:gd name="adj2" fmla="val 364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Story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3733800" y="1630635"/>
            <a:ext cx="4953000" cy="4876800"/>
            <a:chOff x="3733800" y="1371600"/>
            <a:chExt cx="4953000" cy="4876800"/>
          </a:xfrm>
        </p:grpSpPr>
        <p:grpSp>
          <p:nvGrpSpPr>
            <p:cNvPr id="23569" name="Group 8"/>
            <p:cNvGrpSpPr>
              <a:grpSpLocks/>
            </p:cNvGrpSpPr>
            <p:nvPr/>
          </p:nvGrpSpPr>
          <p:grpSpPr bwMode="auto">
            <a:xfrm>
              <a:off x="3966474" y="2209800"/>
              <a:ext cx="1780716" cy="1724684"/>
              <a:chOff x="914400" y="1447800"/>
              <a:chExt cx="2590798" cy="2482504"/>
            </a:xfrm>
          </p:grpSpPr>
          <p:pic>
            <p:nvPicPr>
              <p:cNvPr id="23578" name="Picture 3" descr="D:\URI\research work\My Professional Document\Yuhong Application Package\Application Materials\Teaching Demo\Recursion\temple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1" t="7111" b="3999"/>
              <a:stretch>
                <a:fillRect/>
              </a:stretch>
            </p:blipFill>
            <p:spPr bwMode="auto">
              <a:xfrm>
                <a:off x="990599" y="1523995"/>
                <a:ext cx="2514599" cy="240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915402" y="1447800"/>
                <a:ext cx="685976" cy="153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grpSp>
          <p:nvGrpSpPr>
            <p:cNvPr id="23570" name="Group 10"/>
            <p:cNvGrpSpPr>
              <a:grpSpLocks/>
            </p:cNvGrpSpPr>
            <p:nvPr/>
          </p:nvGrpSpPr>
          <p:grpSpPr bwMode="auto">
            <a:xfrm>
              <a:off x="4895544" y="4508025"/>
              <a:ext cx="1124663" cy="1130775"/>
              <a:chOff x="6553200" y="2362200"/>
              <a:chExt cx="2143125" cy="2143125"/>
            </a:xfrm>
          </p:grpSpPr>
          <p:pic>
            <p:nvPicPr>
              <p:cNvPr id="23576" name="Picture 5" descr="D:\URI\research work\My Professional Document\Yuhong Application Package\Application Materials\Teaching Demo\Recursion\e_monk.jpg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200" y="236220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6629411" y="2363100"/>
                <a:ext cx="686695" cy="153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pic>
          <p:nvPicPr>
            <p:cNvPr id="23571" name="Picture 4" descr="D:\URI\research work\My Professional Document\Yuhong Application Package\Application Materials\Teaching Demo\Recursion\y_monk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966" y="4116837"/>
              <a:ext cx="1130776" cy="113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72" name="Group 13"/>
            <p:cNvGrpSpPr>
              <a:grpSpLocks/>
            </p:cNvGrpSpPr>
            <p:nvPr/>
          </p:nvGrpSpPr>
          <p:grpSpPr bwMode="auto">
            <a:xfrm>
              <a:off x="5091137" y="3921244"/>
              <a:ext cx="885438" cy="440086"/>
              <a:chOff x="1828800" y="2600325"/>
              <a:chExt cx="1379808" cy="685800"/>
            </a:xfrm>
          </p:grpSpPr>
          <p:sp>
            <p:nvSpPr>
              <p:cNvPr id="22" name="Oval Callout 21"/>
              <p:cNvSpPr/>
              <p:nvPr/>
            </p:nvSpPr>
            <p:spPr>
              <a:xfrm>
                <a:off x="1828763" y="2600140"/>
                <a:ext cx="1296300" cy="685258"/>
              </a:xfrm>
              <a:prstGeom prst="wedgeEllipseCallout">
                <a:avLst>
                  <a:gd name="adj1" fmla="val -65382"/>
                  <a:gd name="adj2" fmla="val 406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  <p:sp>
            <p:nvSpPr>
              <p:cNvPr id="23575" name="TextBox 14"/>
              <p:cNvSpPr txBox="1">
                <a:spLocks noChangeArrowheads="1"/>
              </p:cNvSpPr>
              <p:nvPr/>
            </p:nvSpPr>
            <p:spPr bwMode="auto">
              <a:xfrm>
                <a:off x="1837008" y="2752727"/>
                <a:ext cx="1371600" cy="479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400">
                    <a:latin typeface="Tempus Sans ITC" panose="04020404030D07020202" pitchFamily="82" charset="0"/>
                    <a:ea typeface="宋体" panose="02010600030101010101" pitchFamily="2" charset="-122"/>
                  </a:rPr>
                  <a:t>A story?</a:t>
                </a:r>
              </a:p>
            </p:txBody>
          </p:sp>
        </p:grpSp>
        <p:sp>
          <p:nvSpPr>
            <p:cNvPr id="12" name="Oval Callout 11"/>
            <p:cNvSpPr/>
            <p:nvPr/>
          </p:nvSpPr>
          <p:spPr>
            <a:xfrm>
              <a:off x="3733800" y="1371600"/>
              <a:ext cx="4953000" cy="4876800"/>
            </a:xfrm>
            <a:prstGeom prst="wedgeEllipseCallout">
              <a:avLst>
                <a:gd name="adj1" fmla="val -63766"/>
                <a:gd name="adj2" fmla="val 223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23558" name="Group 41"/>
          <p:cNvGrpSpPr>
            <a:grpSpLocks/>
          </p:cNvGrpSpPr>
          <p:nvPr/>
        </p:nvGrpSpPr>
        <p:grpSpPr bwMode="auto">
          <a:xfrm>
            <a:off x="381000" y="1463700"/>
            <a:ext cx="3200400" cy="5205660"/>
            <a:chOff x="381000" y="1204665"/>
            <a:chExt cx="3200400" cy="5205660"/>
          </a:xfrm>
        </p:grpSpPr>
        <p:grpSp>
          <p:nvGrpSpPr>
            <p:cNvPr id="23559" name="Group 8"/>
            <p:cNvGrpSpPr>
              <a:grpSpLocks/>
            </p:cNvGrpSpPr>
            <p:nvPr/>
          </p:nvGrpSpPr>
          <p:grpSpPr bwMode="auto">
            <a:xfrm>
              <a:off x="381000" y="1204665"/>
              <a:ext cx="2774949" cy="2685382"/>
              <a:chOff x="914400" y="1575142"/>
              <a:chExt cx="2590798" cy="2480425"/>
            </a:xfrm>
          </p:grpSpPr>
          <p:pic>
            <p:nvPicPr>
              <p:cNvPr id="23567" name="Picture 3" descr="D:\URI\research work\My Professional Document\Yuhong Application Package\Application Materials\Teaching Demo\Recursion\temple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1" t="7111" b="3999"/>
              <a:stretch>
                <a:fillRect/>
              </a:stretch>
            </p:blipFill>
            <p:spPr bwMode="auto">
              <a:xfrm>
                <a:off x="990599" y="1649258"/>
                <a:ext cx="2514599" cy="240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914400" y="1575142"/>
                <a:ext cx="686236" cy="152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grpSp>
          <p:nvGrpSpPr>
            <p:cNvPr id="23560" name="Group 10"/>
            <p:cNvGrpSpPr>
              <a:grpSpLocks/>
            </p:cNvGrpSpPr>
            <p:nvPr/>
          </p:nvGrpSpPr>
          <p:grpSpPr bwMode="auto">
            <a:xfrm>
              <a:off x="1828800" y="4648200"/>
              <a:ext cx="1752600" cy="1762125"/>
              <a:chOff x="6553200" y="2362200"/>
              <a:chExt cx="2143125" cy="2143125"/>
            </a:xfrm>
          </p:grpSpPr>
          <p:pic>
            <p:nvPicPr>
              <p:cNvPr id="23565" name="Picture 5" descr="D:\URI\research work\My Professional Document\Yuhong Application Package\Application Materials\Teaching Demo\Recursion\e_monk.jpg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200" y="236220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6628909" y="2362200"/>
                <a:ext cx="687198" cy="152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</p:grpSp>
        <p:pic>
          <p:nvPicPr>
            <p:cNvPr id="23561" name="Picture 4" descr="D:\URI\research work\My Professional Document\Yuhong Application Package\Application Materials\Teaching Demo\Recursion\y_monk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038600"/>
              <a:ext cx="176212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2" name="Group 13"/>
            <p:cNvGrpSpPr>
              <a:grpSpLocks/>
            </p:cNvGrpSpPr>
            <p:nvPr/>
          </p:nvGrpSpPr>
          <p:grpSpPr bwMode="auto">
            <a:xfrm>
              <a:off x="2133600" y="3733800"/>
              <a:ext cx="1447800" cy="685800"/>
              <a:chOff x="1828800" y="2600325"/>
              <a:chExt cx="1447800" cy="685800"/>
            </a:xfrm>
          </p:grpSpPr>
          <p:sp>
            <p:nvSpPr>
              <p:cNvPr id="13" name="Oval Callout 12"/>
              <p:cNvSpPr/>
              <p:nvPr/>
            </p:nvSpPr>
            <p:spPr>
              <a:xfrm>
                <a:off x="1828800" y="2600325"/>
                <a:ext cx="1295400" cy="685800"/>
              </a:xfrm>
              <a:prstGeom prst="wedgeEllipseCallout">
                <a:avLst>
                  <a:gd name="adj1" fmla="val -65382"/>
                  <a:gd name="adj2" fmla="val 406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>
                  <a:solidFill>
                    <a:srgbClr val="FFFFFF"/>
                  </a:solidFill>
                  <a:ea typeface="宋体" charset="-122"/>
                </a:endParaRPr>
              </a:p>
            </p:txBody>
          </p:sp>
          <p:sp>
            <p:nvSpPr>
              <p:cNvPr id="23564" name="TextBox 14"/>
              <p:cNvSpPr txBox="1">
                <a:spLocks noChangeArrowheads="1"/>
              </p:cNvSpPr>
              <p:nvPr/>
            </p:nvSpPr>
            <p:spPr bwMode="auto">
              <a:xfrm>
                <a:off x="1905000" y="2752725"/>
                <a:ext cx="13716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2000">
                    <a:latin typeface="Tempus Sans ITC" panose="04020404030D07020202" pitchFamily="82" charset="0"/>
                    <a:ea typeface="宋体" panose="02010600030101010101" pitchFamily="2" charset="-122"/>
                  </a:rPr>
                  <a:t>A story?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58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Recursion?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886917"/>
            <a:ext cx="7620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An endless </a:t>
            </a:r>
            <a:r>
              <a:rPr lang="en-US" sz="2400" dirty="0">
                <a:latin typeface="+mn-lt"/>
              </a:rPr>
              <a:t>process of repeating items in a </a:t>
            </a:r>
            <a:r>
              <a:rPr lang="en-US" sz="2400" dirty="0">
                <a:latin typeface="+mn-lt"/>
                <a:hlinkClick r:id="rId2" action="ppaction://hlinkfile" tooltip="Self-similarity"/>
              </a:rPr>
              <a:t>self-similar</a:t>
            </a:r>
            <a:r>
              <a:rPr lang="en-US" sz="2400" dirty="0">
                <a:latin typeface="+mn-lt"/>
              </a:rPr>
              <a:t> way.</a:t>
            </a:r>
          </a:p>
        </p:txBody>
      </p:sp>
      <p:pic>
        <p:nvPicPr>
          <p:cNvPr id="17413" name="Picture 4" descr="D:\URI\research work\My Professional Document\Yuhong Application Package\Application Materials\Teaching Demo\Recursion\imagesCAQN8Z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322974" cy="248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3272" y="1424955"/>
            <a:ext cx="70866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 smtClean="0">
                <a:latin typeface="+mn-lt"/>
              </a:rPr>
              <a:t>Intuitively: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6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Recursion?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413073"/>
            <a:ext cx="7086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Computer Science: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916832"/>
            <a:ext cx="82809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>
                <a:latin typeface="+mn-lt"/>
              </a:rPr>
              <a:t>A method that carries out its task by </a:t>
            </a:r>
            <a:r>
              <a:rPr lang="en-US" sz="2400" u="sng" dirty="0">
                <a:solidFill>
                  <a:srgbClr val="0000FF"/>
                </a:solidFill>
              </a:rPr>
              <a:t>making a call(s) to itself</a:t>
            </a:r>
            <a:r>
              <a:rPr lang="en-US" sz="2400" dirty="0"/>
              <a:t>. </a:t>
            </a:r>
          </a:p>
          <a:p>
            <a:pPr algn="just">
              <a:defRPr/>
            </a:pPr>
            <a:endParaRPr lang="en-US" sz="10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640632" y="3069729"/>
            <a:ext cx="5562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err="1"/>
              <a:t>my_function</a:t>
            </a:r>
            <a:r>
              <a:rPr lang="en-US" altLang="en-US" dirty="0"/>
              <a:t>(a1, b1, c1)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    ….</a:t>
            </a:r>
          </a:p>
          <a:p>
            <a:r>
              <a:rPr lang="en-US" altLang="en-US" dirty="0"/>
              <a:t>       </a:t>
            </a:r>
            <a:r>
              <a:rPr lang="en-US" altLang="en-US" dirty="0" err="1"/>
              <a:t>my_function</a:t>
            </a:r>
            <a:r>
              <a:rPr lang="en-US" altLang="en-US" dirty="0"/>
              <a:t>(a2, b2, c2); 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564904"/>
            <a:ext cx="7620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Pseudo Code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632" y="3026866"/>
            <a:ext cx="2057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 method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74432" y="3255466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7432" y="4165104"/>
            <a:ext cx="2057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Call itself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74432" y="4393704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3568" y="5229200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 smtClean="0"/>
              <a:t>Such </a:t>
            </a:r>
            <a:r>
              <a:rPr lang="en-US" sz="2400" dirty="0"/>
              <a:t>calls should be able to </a:t>
            </a:r>
            <a:r>
              <a:rPr lang="en-US" sz="2400" u="sng" dirty="0">
                <a:solidFill>
                  <a:srgbClr val="0000FF"/>
                </a:solidFill>
              </a:rPr>
              <a:t>reduce the problem </a:t>
            </a:r>
            <a:r>
              <a:rPr lang="en-US" sz="2400" dirty="0"/>
              <a:t>and </a:t>
            </a:r>
            <a:r>
              <a:rPr lang="en-US" sz="2400" u="sng" dirty="0">
                <a:solidFill>
                  <a:srgbClr val="0000FF"/>
                </a:solidFill>
              </a:rPr>
              <a:t>solve it</a:t>
            </a:r>
            <a:r>
              <a:rPr lang="en-US" sz="2400" dirty="0"/>
              <a:t> in the end.</a:t>
            </a:r>
          </a:p>
        </p:txBody>
      </p:sp>
    </p:spTree>
    <p:extLst>
      <p:ext uri="{BB962C8B-B14F-4D97-AF65-F5344CB8AC3E}">
        <p14:creationId xmlns:p14="http://schemas.microsoft.com/office/powerpoint/2010/main" val="32832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do Recursion?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464" y="1853530"/>
            <a:ext cx="76200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Find the solution to a problem based on the solutions to </a:t>
            </a:r>
            <a:r>
              <a:rPr lang="en-US" sz="2400" u="sng" dirty="0"/>
              <a:t>smaller instances</a:t>
            </a:r>
            <a:r>
              <a:rPr lang="en-US" sz="2400" dirty="0"/>
              <a:t> of the </a:t>
            </a:r>
            <a:r>
              <a:rPr lang="en-US" sz="2400" u="sng" dirty="0"/>
              <a:t>same problem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When the problem size becomes </a:t>
            </a:r>
            <a:r>
              <a:rPr lang="en-US" sz="2400" u="sng" dirty="0"/>
              <a:t>sufficiently small</a:t>
            </a:r>
            <a:r>
              <a:rPr lang="en-US" sz="2400" dirty="0"/>
              <a:t>, the solutions of all the smaller problems are combined to arrive at a solution to the original problem</a:t>
            </a:r>
            <a:r>
              <a:rPr lang="en-US" dirty="0">
                <a:latin typeface="+mn-lt"/>
              </a:rPr>
              <a:t>.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 algn="just"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383159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1: reduce the problem - by calling a self-similar function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55367"/>
            <a:ext cx="709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2: find the base case – stop condition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0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40768"/>
            <a:ext cx="7620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Calculate 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43106"/>
              </p:ext>
            </p:extLst>
          </p:nvPr>
        </p:nvGraphicFramePr>
        <p:xfrm>
          <a:off x="4419600" y="2102768"/>
          <a:ext cx="33162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Equation" r:id="rId4" imgW="1726920" imgH="457200" progId="Equation.DSMT4">
                  <p:embed/>
                </p:oleObj>
              </mc:Choice>
              <mc:Fallback>
                <p:oleObj name="Equation" r:id="rId4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02768"/>
                        <a:ext cx="33162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3400" y="3543101"/>
            <a:ext cx="76200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Code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2057" name="TextBox 9"/>
          <p:cNvSpPr txBox="1">
            <a:spLocks noChangeArrowheads="1"/>
          </p:cNvSpPr>
          <p:nvPr/>
        </p:nvSpPr>
        <p:spPr bwMode="auto">
          <a:xfrm>
            <a:off x="4800600" y="4236368"/>
            <a:ext cx="3200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factorial(n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 if (n==0)</a:t>
            </a:r>
          </a:p>
          <a:p>
            <a:r>
              <a:rPr lang="en-US" altLang="en-US" sz="2000" dirty="0"/>
              <a:t>          return 1;</a:t>
            </a:r>
          </a:p>
          <a:p>
            <a:r>
              <a:rPr lang="en-US" altLang="en-US" sz="2000" dirty="0"/>
              <a:t>     return   n*factorial (n-1);</a:t>
            </a:r>
          </a:p>
          <a:p>
            <a:r>
              <a:rPr lang="en-US" altLang="en-US" sz="2000" dirty="0"/>
              <a:t>}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683568" y="4159096"/>
            <a:ext cx="31242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u="sng" dirty="0" smtClean="0">
                <a:solidFill>
                  <a:srgbClr val="0000FF"/>
                </a:solidFill>
              </a:rPr>
              <a:t>Self-similar function</a:t>
            </a:r>
          </a:p>
          <a:p>
            <a:endParaRPr lang="en-US" altLang="en-US" sz="1000" dirty="0" smtClean="0"/>
          </a:p>
          <a:p>
            <a:r>
              <a:rPr lang="en-US" altLang="en-US" sz="2000" dirty="0"/>
              <a:t>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factorial(n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 </a:t>
            </a:r>
            <a:r>
              <a:rPr lang="en-US" altLang="en-US" sz="2000" dirty="0" smtClean="0"/>
              <a:t>…</a:t>
            </a:r>
            <a:endParaRPr lang="en-US" altLang="en-US" sz="2000" dirty="0"/>
          </a:p>
          <a:p>
            <a:r>
              <a:rPr lang="en-US" altLang="en-US" sz="2000" dirty="0"/>
              <a:t>     return  </a:t>
            </a:r>
            <a:r>
              <a:rPr lang="en-US" altLang="en-US" sz="2000" dirty="0" smtClean="0"/>
              <a:t>n*factorial(n-1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}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778596" y="2132856"/>
            <a:ext cx="3124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u="sng" dirty="0">
                <a:solidFill>
                  <a:srgbClr val="0000FF"/>
                </a:solidFill>
              </a:rPr>
              <a:t>Base Case</a:t>
            </a:r>
          </a:p>
          <a:p>
            <a:endParaRPr lang="en-US" altLang="en-US" sz="1000" dirty="0" smtClean="0"/>
          </a:p>
          <a:p>
            <a:r>
              <a:rPr lang="en-US" altLang="en-US" sz="2000" dirty="0"/>
              <a:t> n</a:t>
            </a:r>
            <a:r>
              <a:rPr lang="en-US" altLang="en-US" sz="2000" dirty="0" smtClean="0"/>
              <a:t> == 0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4469" y="1367200"/>
                <a:ext cx="526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∗…∗2∗1=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69" y="1367200"/>
                <a:ext cx="526368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2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Factorial Function -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40768"/>
            <a:ext cx="7620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Calculate 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50881"/>
              </p:ext>
            </p:extLst>
          </p:nvPr>
        </p:nvGraphicFramePr>
        <p:xfrm>
          <a:off x="761999" y="2015480"/>
          <a:ext cx="2729881" cy="72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4" imgW="1726920" imgH="457200" progId="Equation.DSMT4">
                  <p:embed/>
                </p:oleObj>
              </mc:Choice>
              <mc:Fallback>
                <p:oleObj name="Equation" r:id="rId4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2015480"/>
                        <a:ext cx="2729881" cy="72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55976" y="2186474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Calculation Procedure for n = 4</a:t>
            </a:r>
            <a:endParaRPr lang="en-US" dirty="0">
              <a:latin typeface="+mn-lt"/>
            </a:endParaRPr>
          </a:p>
        </p:txBody>
      </p:sp>
      <p:sp>
        <p:nvSpPr>
          <p:cNvPr id="2057" name="TextBox 9"/>
          <p:cNvSpPr txBox="1">
            <a:spLocks noChangeArrowheads="1"/>
          </p:cNvSpPr>
          <p:nvPr/>
        </p:nvSpPr>
        <p:spPr bwMode="auto">
          <a:xfrm>
            <a:off x="755576" y="3125992"/>
            <a:ext cx="3051434" cy="200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factorial(n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 if (n==0)</a:t>
            </a:r>
          </a:p>
          <a:p>
            <a:r>
              <a:rPr lang="en-US" altLang="en-US" sz="2000" dirty="0"/>
              <a:t>          return 1;</a:t>
            </a:r>
          </a:p>
          <a:p>
            <a:r>
              <a:rPr lang="en-US" altLang="en-US" sz="2000" dirty="0"/>
              <a:t>     return   n*factorial (n-1);</a:t>
            </a:r>
          </a:p>
          <a:p>
            <a:r>
              <a:rPr lang="en-US" alt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4469" y="1367200"/>
                <a:ext cx="526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∗…∗2∗1=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69" y="1367200"/>
                <a:ext cx="526368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45680" y="2996952"/>
            <a:ext cx="4474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Factorial(4)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4*factorial(3</a:t>
            </a:r>
            <a:r>
              <a:rPr lang="en-US" dirty="0"/>
              <a:t>) </a:t>
            </a:r>
            <a:r>
              <a:rPr lang="en-US" dirty="0" smtClean="0"/>
              <a:t>                                return 24;</a:t>
            </a:r>
          </a:p>
          <a:p>
            <a:pPr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3*factorial(2</a:t>
            </a:r>
            <a:r>
              <a:rPr lang="en-US" dirty="0"/>
              <a:t>) </a:t>
            </a:r>
            <a:r>
              <a:rPr lang="en-US" dirty="0" smtClean="0"/>
              <a:t>                        return </a:t>
            </a:r>
            <a:r>
              <a:rPr lang="en-US" dirty="0"/>
              <a:t>6</a:t>
            </a:r>
            <a:r>
              <a:rPr lang="en-US" dirty="0" smtClean="0"/>
              <a:t>;</a:t>
            </a:r>
            <a:endParaRPr lang="en-US" dirty="0" smtClean="0">
              <a:latin typeface="+mn-lt"/>
            </a:endParaRP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   2*factorial(1</a:t>
            </a:r>
            <a:r>
              <a:rPr lang="en-US" dirty="0"/>
              <a:t>) </a:t>
            </a:r>
            <a:r>
              <a:rPr lang="en-US" dirty="0" smtClean="0"/>
              <a:t>               return </a:t>
            </a:r>
            <a:r>
              <a:rPr lang="en-US" dirty="0"/>
              <a:t>2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      1*factorial(0</a:t>
            </a:r>
            <a:r>
              <a:rPr lang="en-US" dirty="0"/>
              <a:t>) </a:t>
            </a:r>
            <a:r>
              <a:rPr lang="en-US" dirty="0" smtClean="0"/>
              <a:t>     return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 smtClean="0">
              <a:latin typeface="+mn-lt"/>
            </a:endParaRP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       return 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445224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00FF"/>
                </a:solidFill>
              </a:rPr>
              <a:t>Recursion allows us to go forward in time and then come back</a:t>
            </a:r>
            <a:r>
              <a:rPr lang="en-US" sz="2000" u="sng" dirty="0" smtClean="0">
                <a:solidFill>
                  <a:srgbClr val="0000FF"/>
                </a:solidFill>
              </a:rPr>
              <a:t>.</a:t>
            </a:r>
            <a:endParaRPr lang="en-US" sz="20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last linked list coding exercise:</a:t>
            </a:r>
          </a:p>
          <a:p>
            <a:pPr lvl="1"/>
            <a:r>
              <a:rPr lang="en-US" dirty="0" smtClean="0"/>
              <a:t>Print </a:t>
            </a:r>
            <a:r>
              <a:rPr lang="en-US" dirty="0"/>
              <a:t>a </a:t>
            </a:r>
            <a:r>
              <a:rPr lang="en-US" dirty="0" smtClean="0"/>
              <a:t>singly linked list </a:t>
            </a:r>
            <a:r>
              <a:rPr lang="en-US" dirty="0"/>
              <a:t>in reverse order.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852936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/>
              <a:t>printInReverse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pCur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if (</a:t>
            </a:r>
            <a:r>
              <a:rPr lang="en-US" dirty="0" err="1"/>
              <a:t>pCur</a:t>
            </a:r>
            <a:r>
              <a:rPr lang="en-US" dirty="0"/>
              <a:t> == NULL)</a:t>
            </a:r>
          </a:p>
          <a:p>
            <a:r>
              <a:rPr lang="en-US" dirty="0"/>
              <a:t> 	return;</a:t>
            </a:r>
          </a:p>
          <a:p>
            <a:r>
              <a:rPr lang="en-US" dirty="0"/>
              <a:t>      </a:t>
            </a:r>
            <a:r>
              <a:rPr lang="en-US" dirty="0" err="1"/>
              <a:t>printInReverse</a:t>
            </a:r>
            <a:r>
              <a:rPr lang="en-US" dirty="0"/>
              <a:t>(</a:t>
            </a:r>
            <a:r>
              <a:rPr lang="en-US" dirty="0" err="1"/>
              <a:t>pCur</a:t>
            </a:r>
            <a:r>
              <a:rPr lang="en-US" dirty="0"/>
              <a:t>-&gt;next);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(“%d\n”, </a:t>
            </a:r>
            <a:r>
              <a:rPr lang="en-US" dirty="0" err="1"/>
              <a:t>pCur</a:t>
            </a:r>
            <a:r>
              <a:rPr lang="en-US" dirty="0"/>
              <a:t>-&gt;data);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printInReverse</a:t>
            </a:r>
            <a:r>
              <a:rPr lang="en-US" dirty="0" smtClean="0"/>
              <a:t>(</a:t>
            </a:r>
            <a:r>
              <a:rPr lang="en-US" dirty="0" err="1" smtClean="0"/>
              <a:t>pList</a:t>
            </a:r>
            <a:r>
              <a:rPr lang="en-US" dirty="0" smtClean="0"/>
              <a:t>-&gt;head);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99992" y="3933056"/>
            <a:ext cx="3505200" cy="400110"/>
            <a:chOff x="4114800" y="5238690"/>
            <a:chExt cx="3505200" cy="400170"/>
          </a:xfrm>
        </p:grpSpPr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5105400" y="5238690"/>
              <a:ext cx="2514600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 smtClean="0">
                  <a:solidFill>
                    <a:srgbClr val="FF0000"/>
                  </a:solidFill>
                </a:rPr>
                <a:t>Self-similar function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114800" y="5467324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427984" y="3356992"/>
            <a:ext cx="3505200" cy="400050"/>
            <a:chOff x="4114800" y="5238690"/>
            <a:chExt cx="3505200" cy="400110"/>
          </a:xfrm>
        </p:grpSpPr>
        <p:sp>
          <p:nvSpPr>
            <p:cNvPr id="9" name="TextBox 20"/>
            <p:cNvSpPr txBox="1">
              <a:spLocks noChangeArrowheads="1"/>
            </p:cNvSpPr>
            <p:nvPr/>
          </p:nvSpPr>
          <p:spPr bwMode="auto">
            <a:xfrm>
              <a:off x="5105400" y="5238690"/>
              <a:ext cx="2514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 smtClean="0">
                  <a:solidFill>
                    <a:srgbClr val="FF0000"/>
                  </a:solidFill>
                </a:rPr>
                <a:t>Base case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14800" y="5467324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/>
          <p:cNvSpPr/>
          <p:nvPr/>
        </p:nvSpPr>
        <p:spPr>
          <a:xfrm>
            <a:off x="3995936" y="3435288"/>
            <a:ext cx="183362" cy="444624"/>
          </a:xfrm>
          <a:prstGeom prst="rightBrace">
            <a:avLst>
              <a:gd name="adj1" fmla="val 2477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55069"/>
            <a:ext cx="8229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How to use recursion?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40768"/>
            <a:ext cx="8229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What is recursion?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805906"/>
            <a:ext cx="7315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+mn-lt"/>
              </a:rPr>
              <a:t>A process of repeating items in a </a:t>
            </a:r>
            <a:r>
              <a:rPr lang="en-US" sz="2400" dirty="0">
                <a:latin typeface="+mn-lt"/>
                <a:hlinkClick r:id="rId2" action="ppaction://hlinkfile" tooltip="Self-similarity"/>
              </a:rPr>
              <a:t>self-similar</a:t>
            </a:r>
            <a:r>
              <a:rPr lang="en-US" sz="2400" dirty="0">
                <a:latin typeface="+mn-lt"/>
              </a:rPr>
              <a:t> way; </a:t>
            </a:r>
          </a:p>
          <a:p>
            <a:pPr algn="just">
              <a:defRPr/>
            </a:pPr>
            <a:r>
              <a:rPr lang="en-US" sz="2400" dirty="0">
                <a:latin typeface="+mn-lt"/>
              </a:rPr>
              <a:t>A method that carries out its task by making a call(s) to itself.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798098"/>
            <a:ext cx="7620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arenBoth"/>
              <a:defRPr/>
            </a:pPr>
            <a:r>
              <a:rPr lang="en-US" sz="2400" dirty="0" smtClean="0">
                <a:latin typeface="+mn-lt"/>
              </a:rPr>
              <a:t>Recursive case: call a self-similar function, which leads </a:t>
            </a:r>
            <a:r>
              <a:rPr lang="en-US" sz="2400" dirty="0">
                <a:latin typeface="+mn-lt"/>
              </a:rPr>
              <a:t>to a simpler solution</a:t>
            </a:r>
          </a:p>
          <a:p>
            <a:pPr marL="457200" indent="-457200">
              <a:lnSpc>
                <a:spcPct val="150000"/>
              </a:lnSpc>
              <a:buFontTx/>
              <a:buAutoNum type="arabicParenBoth"/>
              <a:defRPr/>
            </a:pPr>
            <a:r>
              <a:rPr lang="en-US" sz="2400" dirty="0">
                <a:latin typeface="+mn-lt"/>
              </a:rPr>
              <a:t>Base case – stop condition</a:t>
            </a:r>
          </a:p>
        </p:txBody>
      </p:sp>
    </p:spTree>
    <p:extLst>
      <p:ext uri="{BB962C8B-B14F-4D97-AF65-F5344CB8AC3E}">
        <p14:creationId xmlns:p14="http://schemas.microsoft.com/office/powerpoint/2010/main" val="34314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772816"/>
            <a:ext cx="7283152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Your responsibility to go through chapter 2.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7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non-linear list is a list in which each element can have </a:t>
            </a:r>
            <a:r>
              <a:rPr lang="en-US" sz="2400" u="sng" dirty="0" smtClean="0">
                <a:solidFill>
                  <a:srgbClr val="0000FF"/>
                </a:solidFill>
              </a:rPr>
              <a:t>more than one successor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There are two types of non-linear lists: </a:t>
            </a:r>
            <a:r>
              <a:rPr lang="en-US" sz="2400" u="sng" dirty="0" smtClean="0">
                <a:solidFill>
                  <a:srgbClr val="0000FF"/>
                </a:solidFill>
              </a:rPr>
              <a:t>trees and graphs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80" y="4573436"/>
            <a:ext cx="2019035" cy="13145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3" y="4430331"/>
            <a:ext cx="1979456" cy="1570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512" y="3095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Linear list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344" y="5996503"/>
            <a:ext cx="281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Tree: one predecessor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6056" y="599650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Graph: multiple predecessors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532" y="4047311"/>
            <a:ext cx="20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Non-linear list</a:t>
            </a:r>
            <a:endParaRPr lang="en-US" u="sng" dirty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62" y="2834076"/>
            <a:ext cx="1284623" cy="1152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74541"/>
            <a:ext cx="1944216" cy="854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2200" y="32803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linear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975043"/>
          </a:xfrm>
        </p:spPr>
        <p:txBody>
          <a:bodyPr/>
          <a:lstStyle/>
          <a:p>
            <a:r>
              <a:rPr lang="en-US" dirty="0" smtClean="0"/>
              <a:t>Trees &amp;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>
            <a:off x="3766742" y="3378587"/>
            <a:ext cx="1032653" cy="53108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213461" y="3127499"/>
            <a:ext cx="2086731" cy="164020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2392340" y="3228959"/>
            <a:ext cx="2086731" cy="164020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subtree is any connected structure below the root.</a:t>
            </a:r>
          </a:p>
          <a:p>
            <a:r>
              <a:rPr lang="en-US" sz="2400" dirty="0" smtClean="0"/>
              <a:t>Note that a single node is also a subtree.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78351" y="2937632"/>
            <a:ext cx="3143998" cy="1849960"/>
            <a:chOff x="797380" y="3984488"/>
            <a:chExt cx="3143998" cy="1849960"/>
          </a:xfrm>
        </p:grpSpPr>
        <p:grpSp>
          <p:nvGrpSpPr>
            <p:cNvPr id="5" name="Group 4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89992" y="4608737"/>
              <a:ext cx="654644" cy="370673"/>
              <a:chOff x="1403648" y="2852936"/>
              <a:chExt cx="654644" cy="37067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54236" y="285427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40164" y="4599445"/>
              <a:ext cx="648072" cy="380323"/>
              <a:chOff x="1403648" y="2852936"/>
              <a:chExt cx="648072" cy="38032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45199" y="286392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21464" y="4590153"/>
              <a:ext cx="669404" cy="373978"/>
              <a:chOff x="1403648" y="2852936"/>
              <a:chExt cx="669404" cy="37397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68996" y="285758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7380" y="5445224"/>
              <a:ext cx="648072" cy="389224"/>
              <a:chOff x="1403648" y="2852936"/>
              <a:chExt cx="648072" cy="38922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47664" y="287282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426092" y="5445224"/>
              <a:ext cx="665692" cy="369332"/>
              <a:chOff x="1403648" y="2852936"/>
              <a:chExt cx="665692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65284" y="285293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75856" y="5435932"/>
              <a:ext cx="665522" cy="378624"/>
              <a:chOff x="1403648" y="2834352"/>
              <a:chExt cx="665522" cy="37862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65114" y="283435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2" name="Straight Arrow Connector 11"/>
            <p:cNvCxnSpPr>
              <a:stCxn id="30" idx="3"/>
              <a:endCxn id="27" idx="0"/>
            </p:cNvCxnSpPr>
            <p:nvPr/>
          </p:nvCxnSpPr>
          <p:spPr>
            <a:xfrm flipH="1">
              <a:off x="1533743" y="4301093"/>
              <a:ext cx="551157" cy="3093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0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21" idx="0"/>
            </p:cNvCxnSpPr>
            <p:nvPr/>
          </p:nvCxnSpPr>
          <p:spPr>
            <a:xfrm flipH="1">
              <a:off x="2839756" y="4936874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9" idx="0"/>
            </p:cNvCxnSpPr>
            <p:nvPr/>
          </p:nvCxnSpPr>
          <p:spPr>
            <a:xfrm>
              <a:off x="3316476" y="4956524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767293" y="2874625"/>
            <a:ext cx="1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Subtree 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61533" y="2787527"/>
            <a:ext cx="1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Subtree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32" grpId="0" animBg="1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dirty="0" smtClean="0"/>
              <a:t>Trees &amp; Recursion</a:t>
            </a:r>
            <a:endParaRPr lang="en-US" sz="48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4039" y="1412776"/>
            <a:ext cx="8080449" cy="4824536"/>
          </a:xfrm>
          <a:ln/>
        </p:spPr>
        <p:txBody>
          <a:bodyPr/>
          <a:lstStyle/>
          <a:p>
            <a:pPr marL="625056"/>
            <a:r>
              <a:rPr lang="en-US" sz="2400" dirty="0"/>
              <a:t>We can also define a tree </a:t>
            </a:r>
            <a:r>
              <a:rPr lang="en-US" sz="2400" u="sng" dirty="0"/>
              <a:t>recursively</a:t>
            </a:r>
            <a:r>
              <a:rPr lang="en-US" sz="2400" dirty="0"/>
              <a:t>.</a:t>
            </a:r>
          </a:p>
          <a:p>
            <a:pPr marL="625056"/>
            <a:r>
              <a:rPr lang="en-US" sz="2400" dirty="0"/>
              <a:t>A tree is either:</a:t>
            </a:r>
          </a:p>
          <a:p>
            <a:pPr marL="1250112" lvl="2"/>
            <a:r>
              <a:rPr lang="en-US" dirty="0"/>
              <a:t>empty</a:t>
            </a:r>
          </a:p>
          <a:p>
            <a:pPr marL="937584" lvl="1"/>
            <a:r>
              <a:rPr lang="en-US" sz="2400" dirty="0"/>
              <a:t>or</a:t>
            </a:r>
          </a:p>
          <a:p>
            <a:pPr marL="1250112" lvl="2"/>
            <a:r>
              <a:rPr lang="en-US" dirty="0"/>
              <a:t>a node </a:t>
            </a:r>
            <a:r>
              <a:rPr lang="en-US" dirty="0" smtClean="0"/>
              <a:t>from which hierarchically descend zero or more subtrees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 dirty="0" smtClean="0"/>
              <a:t>Traverse Trees</a:t>
            </a:r>
            <a:endParaRPr lang="en-US" sz="48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2329" y="1412776"/>
            <a:ext cx="8150151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To visit all nodes we need to process one subtree but remember to come back and do the other subtrees.</a:t>
            </a:r>
          </a:p>
          <a:p>
            <a:pPr marL="625056"/>
            <a:r>
              <a:rPr lang="en-US" sz="2400" dirty="0"/>
              <a:t>So we need to keep track of these subtrees on a data structure </a:t>
            </a:r>
          </a:p>
          <a:p>
            <a:pPr marL="1025106" lvl="1"/>
            <a:r>
              <a:rPr lang="en-US" sz="2400" u="sng" dirty="0" smtClean="0">
                <a:solidFill>
                  <a:srgbClr val="0000FF"/>
                </a:solidFill>
              </a:rPr>
              <a:t>A stack!</a:t>
            </a: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dirty="0"/>
              <a:t>Using Recursion to Traverse a Tree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280920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 smtClean="0"/>
              <a:t>How to use recursion algorithm </a:t>
            </a:r>
            <a:r>
              <a:rPr lang="en-US" sz="2400" dirty="0"/>
              <a:t>for visiting/printing out all nodes in a </a:t>
            </a:r>
            <a:r>
              <a:rPr lang="en-US" sz="2400" dirty="0" smtClean="0"/>
              <a:t>tree?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 smtClean="0"/>
              <a:t>Example: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7624" y="3573016"/>
            <a:ext cx="3126548" cy="1830068"/>
            <a:chOff x="797380" y="3984488"/>
            <a:chExt cx="3126548" cy="1830068"/>
          </a:xfrm>
        </p:grpSpPr>
        <p:grpSp>
          <p:nvGrpSpPr>
            <p:cNvPr id="5" name="Group 4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89992" y="4599445"/>
              <a:ext cx="648072" cy="369332"/>
              <a:chOff x="1403648" y="2843644"/>
              <a:chExt cx="648072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40164" y="4590153"/>
              <a:ext cx="648072" cy="369332"/>
              <a:chOff x="1403648" y="2843644"/>
              <a:chExt cx="648072" cy="3693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21464" y="4580861"/>
              <a:ext cx="648072" cy="369332"/>
              <a:chOff x="1403648" y="2843644"/>
              <a:chExt cx="648072" cy="3693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7380" y="5435932"/>
              <a:ext cx="648072" cy="369332"/>
              <a:chOff x="1403648" y="2843644"/>
              <a:chExt cx="648072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426092" y="5435932"/>
              <a:ext cx="648072" cy="369332"/>
              <a:chOff x="1403648" y="2843644"/>
              <a:chExt cx="648072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75856" y="5445224"/>
              <a:ext cx="648072" cy="369332"/>
              <a:chOff x="1403648" y="2843644"/>
              <a:chExt cx="648072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2" name="Straight Arrow Connector 11"/>
            <p:cNvCxnSpPr>
              <a:stCxn id="30" idx="3"/>
              <a:endCxn id="27" idx="0"/>
            </p:cNvCxnSpPr>
            <p:nvPr/>
          </p:nvCxnSpPr>
          <p:spPr>
            <a:xfrm flipH="1">
              <a:off x="1536208" y="4301093"/>
              <a:ext cx="548692" cy="28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0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21" idx="0"/>
            </p:cNvCxnSpPr>
            <p:nvPr/>
          </p:nvCxnSpPr>
          <p:spPr>
            <a:xfrm flipH="1">
              <a:off x="2822136" y="4927582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9" idx="0"/>
            </p:cNvCxnSpPr>
            <p:nvPr/>
          </p:nvCxnSpPr>
          <p:spPr>
            <a:xfrm>
              <a:off x="3299026" y="4965816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148064" y="2984979"/>
            <a:ext cx="3944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out node A</a:t>
            </a:r>
          </a:p>
          <a:p>
            <a:r>
              <a:rPr lang="en-US" dirty="0" smtClean="0"/>
              <a:t>Go to its children nodes B, C, D</a:t>
            </a:r>
          </a:p>
          <a:p>
            <a:r>
              <a:rPr lang="en-US" dirty="0" smtClean="0"/>
              <a:t>Take node B as an example, </a:t>
            </a:r>
          </a:p>
          <a:p>
            <a:r>
              <a:rPr lang="en-US" dirty="0"/>
              <a:t> </a:t>
            </a:r>
            <a:r>
              <a:rPr lang="en-US" dirty="0" smtClean="0"/>
              <a:t>     print out node B,</a:t>
            </a:r>
          </a:p>
          <a:p>
            <a:r>
              <a:rPr lang="en-US" dirty="0"/>
              <a:t> </a:t>
            </a:r>
            <a:r>
              <a:rPr lang="en-US" dirty="0" smtClean="0"/>
              <a:t>     go to B’s children node E</a:t>
            </a:r>
          </a:p>
          <a:p>
            <a:r>
              <a:rPr lang="en-US" dirty="0"/>
              <a:t> </a:t>
            </a:r>
            <a:r>
              <a:rPr lang="en-US" dirty="0" smtClean="0"/>
              <a:t>           print out node E,</a:t>
            </a:r>
          </a:p>
          <a:p>
            <a:r>
              <a:rPr lang="en-US" dirty="0"/>
              <a:t> </a:t>
            </a:r>
            <a:r>
              <a:rPr lang="en-US" dirty="0" smtClean="0"/>
              <a:t>           go to E’s children </a:t>
            </a:r>
          </a:p>
          <a:p>
            <a:r>
              <a:rPr lang="en-US" dirty="0"/>
              <a:t>	</a:t>
            </a:r>
            <a:r>
              <a:rPr lang="en-US" dirty="0" smtClean="0"/>
              <a:t>- no child;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- return;</a:t>
            </a:r>
          </a:p>
          <a:p>
            <a:r>
              <a:rPr lang="en-US" dirty="0" smtClean="0"/>
              <a:t>For node C, ….. </a:t>
            </a:r>
          </a:p>
          <a:p>
            <a:r>
              <a:rPr lang="en-US" dirty="0" smtClean="0"/>
              <a:t>For node D, …..</a:t>
            </a:r>
          </a:p>
        </p:txBody>
      </p:sp>
    </p:spTree>
    <p:extLst>
      <p:ext uri="{BB962C8B-B14F-4D97-AF65-F5344CB8AC3E}">
        <p14:creationId xmlns:p14="http://schemas.microsoft.com/office/powerpoint/2010/main" val="2935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dirty="0"/>
              <a:t>Using Recursion to Traverse a Tree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280920" cy="4018359"/>
          </a:xfrm>
          <a:ln/>
        </p:spPr>
        <p:txBody>
          <a:bodyPr>
            <a:normAutofit/>
          </a:bodyPr>
          <a:lstStyle/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Recursive case? </a:t>
            </a:r>
            <a:endParaRPr lang="en-US" sz="2400" dirty="0"/>
          </a:p>
          <a:p>
            <a:pPr marL="937584" lvl="1"/>
            <a:r>
              <a:rPr lang="en-US" sz="2200" dirty="0" smtClean="0"/>
              <a:t>print </a:t>
            </a:r>
            <a:r>
              <a:rPr lang="en-US" sz="2200" dirty="0"/>
              <a:t>out the current node </a:t>
            </a:r>
            <a:endParaRPr lang="en-US" sz="2200" dirty="0" smtClean="0"/>
          </a:p>
          <a:p>
            <a:pPr marL="937584" lvl="1"/>
            <a:r>
              <a:rPr lang="en-US" sz="2200" dirty="0" smtClean="0"/>
              <a:t>Traverse each subtree (call the self-similar function by passing the root of each subtree)</a:t>
            </a:r>
          </a:p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 case?</a:t>
            </a:r>
          </a:p>
          <a:p>
            <a:pPr marL="937584" lvl="1"/>
            <a:r>
              <a:rPr lang="en-US" sz="2200" dirty="0" smtClean="0"/>
              <a:t>Print </a:t>
            </a:r>
            <a:r>
              <a:rPr lang="en-US" sz="2200" dirty="0"/>
              <a:t>out </a:t>
            </a:r>
            <a:r>
              <a:rPr lang="en-US" sz="2200" dirty="0" smtClean="0"/>
              <a:t>an empty tree</a:t>
            </a:r>
          </a:p>
          <a:p>
            <a:pPr marL="937584" lvl="1"/>
            <a:r>
              <a:rPr lang="en-US" sz="2200" dirty="0" smtClean="0"/>
              <a:t>Do what? </a:t>
            </a:r>
            <a:r>
              <a:rPr lang="en-US" sz="2200" u="sng" dirty="0" smtClean="0">
                <a:solidFill>
                  <a:srgbClr val="0000FF"/>
                </a:solidFill>
              </a:rPr>
              <a:t>Nothing but return</a:t>
            </a:r>
            <a:r>
              <a:rPr lang="en-US" sz="2200" dirty="0" smtClean="0"/>
              <a:t>!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31640" y="4365104"/>
            <a:ext cx="3126548" cy="1830068"/>
            <a:chOff x="797380" y="3984488"/>
            <a:chExt cx="3126548" cy="1830068"/>
          </a:xfrm>
        </p:grpSpPr>
        <p:grpSp>
          <p:nvGrpSpPr>
            <p:cNvPr id="5" name="Group 4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89992" y="4599445"/>
              <a:ext cx="648072" cy="369332"/>
              <a:chOff x="1403648" y="2843644"/>
              <a:chExt cx="648072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40164" y="4590153"/>
              <a:ext cx="648072" cy="369332"/>
              <a:chOff x="1403648" y="2843644"/>
              <a:chExt cx="648072" cy="3693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21464" y="4580861"/>
              <a:ext cx="648072" cy="369332"/>
              <a:chOff x="1403648" y="2843644"/>
              <a:chExt cx="648072" cy="3693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7380" y="5435932"/>
              <a:ext cx="648072" cy="369332"/>
              <a:chOff x="1403648" y="2843644"/>
              <a:chExt cx="648072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426092" y="5435932"/>
              <a:ext cx="648072" cy="369332"/>
              <a:chOff x="1403648" y="2843644"/>
              <a:chExt cx="648072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75856" y="5445224"/>
              <a:ext cx="648072" cy="369332"/>
              <a:chOff x="1403648" y="2843644"/>
              <a:chExt cx="648072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2" name="Straight Arrow Connector 11"/>
            <p:cNvCxnSpPr>
              <a:stCxn id="30" idx="3"/>
              <a:endCxn id="27" idx="0"/>
            </p:cNvCxnSpPr>
            <p:nvPr/>
          </p:nvCxnSpPr>
          <p:spPr>
            <a:xfrm flipH="1">
              <a:off x="1536208" y="4301093"/>
              <a:ext cx="548692" cy="28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0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21" idx="0"/>
            </p:cNvCxnSpPr>
            <p:nvPr/>
          </p:nvCxnSpPr>
          <p:spPr>
            <a:xfrm flipH="1">
              <a:off x="2822136" y="4927582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9" idx="0"/>
            </p:cNvCxnSpPr>
            <p:nvPr/>
          </p:nvCxnSpPr>
          <p:spPr>
            <a:xfrm>
              <a:off x="3299026" y="4965816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883672" y="3455610"/>
            <a:ext cx="3143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out node A</a:t>
            </a:r>
          </a:p>
          <a:p>
            <a:r>
              <a:rPr lang="en-US" dirty="0" smtClean="0"/>
              <a:t>Go to its children nodes B, C, D</a:t>
            </a:r>
          </a:p>
          <a:p>
            <a:r>
              <a:rPr lang="en-US" dirty="0" smtClean="0"/>
              <a:t>For node B, </a:t>
            </a:r>
          </a:p>
          <a:p>
            <a:r>
              <a:rPr lang="en-US" dirty="0"/>
              <a:t> </a:t>
            </a:r>
            <a:r>
              <a:rPr lang="en-US" dirty="0" smtClean="0"/>
              <a:t>     print out node B,</a:t>
            </a:r>
          </a:p>
          <a:p>
            <a:r>
              <a:rPr lang="en-US" dirty="0"/>
              <a:t> </a:t>
            </a:r>
            <a:r>
              <a:rPr lang="en-US" dirty="0" smtClean="0"/>
              <a:t>     go to B’s children node E</a:t>
            </a:r>
          </a:p>
          <a:p>
            <a:r>
              <a:rPr lang="en-US" dirty="0"/>
              <a:t> </a:t>
            </a:r>
            <a:r>
              <a:rPr lang="en-US" dirty="0" smtClean="0"/>
              <a:t>           print out node E,</a:t>
            </a:r>
          </a:p>
          <a:p>
            <a:r>
              <a:rPr lang="en-US" dirty="0"/>
              <a:t> </a:t>
            </a:r>
            <a:r>
              <a:rPr lang="en-US" dirty="0" smtClean="0"/>
              <a:t>           go to E’s children </a:t>
            </a:r>
          </a:p>
          <a:p>
            <a:r>
              <a:rPr lang="en-US" dirty="0"/>
              <a:t>	</a:t>
            </a:r>
            <a:r>
              <a:rPr lang="en-US" dirty="0" smtClean="0"/>
              <a:t>- no child;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- return;</a:t>
            </a:r>
          </a:p>
          <a:p>
            <a:r>
              <a:rPr lang="en-US" dirty="0" smtClean="0"/>
              <a:t>For node C, ….. </a:t>
            </a:r>
          </a:p>
          <a:p>
            <a:r>
              <a:rPr lang="en-US" dirty="0" smtClean="0"/>
              <a:t>For node D, …..</a:t>
            </a:r>
          </a:p>
        </p:txBody>
      </p:sp>
    </p:spTree>
    <p:extLst>
      <p:ext uri="{BB962C8B-B14F-4D97-AF65-F5344CB8AC3E}">
        <p14:creationId xmlns:p14="http://schemas.microsoft.com/office/powerpoint/2010/main" val="4504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920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dirty="0"/>
              <a:t>Using Recursion to Traverse a Tree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358063" cy="4018359"/>
          </a:xfrm>
          <a:ln/>
        </p:spPr>
        <p:txBody>
          <a:bodyPr>
            <a:normAutofit/>
          </a:bodyPr>
          <a:lstStyle/>
          <a:p>
            <a:pPr marL="937584" lvl="1"/>
            <a:r>
              <a:rPr lang="en-US" sz="1800" dirty="0"/>
              <a:t>void visit(n) {</a:t>
            </a:r>
          </a:p>
          <a:p>
            <a:pPr marL="1250112" lvl="2">
              <a:spcBef>
                <a:spcPts val="1011"/>
              </a:spcBef>
            </a:pPr>
            <a:r>
              <a:rPr lang="en-US" sz="1800" dirty="0"/>
              <a:t>if (n is empty)</a:t>
            </a:r>
          </a:p>
          <a:p>
            <a:pPr marL="1562640" lvl="3">
              <a:spcBef>
                <a:spcPts val="1011"/>
              </a:spcBef>
            </a:pPr>
            <a:r>
              <a:rPr lang="en-US" sz="1800" dirty="0"/>
              <a:t>return;</a:t>
            </a:r>
          </a:p>
          <a:p>
            <a:pPr marL="1250112" lvl="2">
              <a:spcBef>
                <a:spcPts val="1011"/>
              </a:spcBef>
            </a:pPr>
            <a:r>
              <a:rPr lang="en-US" sz="1800" dirty="0"/>
              <a:t>print n;</a:t>
            </a:r>
          </a:p>
          <a:p>
            <a:pPr marL="1250112" lvl="2">
              <a:spcBef>
                <a:spcPts val="1011"/>
              </a:spcBef>
            </a:pPr>
            <a:r>
              <a:rPr lang="en-US" sz="1800" dirty="0"/>
              <a:t>for each child </a:t>
            </a:r>
            <a:r>
              <a:rPr lang="en-US" sz="1800" dirty="0" err="1" smtClean="0"/>
              <a:t>ch</a:t>
            </a:r>
            <a:r>
              <a:rPr lang="en-US" sz="1800" dirty="0" smtClean="0"/>
              <a:t> </a:t>
            </a:r>
            <a:r>
              <a:rPr lang="en-US" sz="1800" dirty="0"/>
              <a:t>of n do</a:t>
            </a:r>
          </a:p>
          <a:p>
            <a:pPr marL="1562640" lvl="3">
              <a:spcBef>
                <a:spcPts val="1011"/>
              </a:spcBef>
            </a:pPr>
            <a:r>
              <a:rPr lang="en-US" sz="1800" dirty="0" smtClean="0"/>
              <a:t>visit(</a:t>
            </a:r>
            <a:r>
              <a:rPr lang="en-US" sz="1800" dirty="0" err="1" smtClean="0"/>
              <a:t>ch</a:t>
            </a:r>
            <a:r>
              <a:rPr lang="en-US" sz="1800" dirty="0" smtClean="0"/>
              <a:t>);</a:t>
            </a:r>
            <a:endParaRPr lang="en-US" sz="1800" dirty="0"/>
          </a:p>
          <a:p>
            <a:pPr marL="1250112" lvl="2">
              <a:spcBef>
                <a:spcPts val="1011"/>
              </a:spcBef>
            </a:pPr>
            <a:r>
              <a:rPr lang="en-US" sz="1800" dirty="0"/>
              <a:t>}</a:t>
            </a:r>
          </a:p>
          <a:p>
            <a:pPr marL="937584" lvl="1">
              <a:spcBef>
                <a:spcPts val="1011"/>
              </a:spcBef>
            </a:pPr>
            <a:r>
              <a:rPr lang="en-US" sz="1800" dirty="0" smtClean="0"/>
              <a:t>recursive </a:t>
            </a:r>
            <a:r>
              <a:rPr lang="en-US" sz="1800" dirty="0"/>
              <a:t>case: usually do something on the node </a:t>
            </a:r>
            <a:r>
              <a:rPr lang="en-US" sz="1800" dirty="0" smtClean="0"/>
              <a:t>you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re </a:t>
            </a:r>
            <a:r>
              <a:rPr lang="en-US" sz="1800" dirty="0"/>
              <a:t>at, then </a:t>
            </a:r>
            <a:r>
              <a:rPr lang="en-US" sz="1800" dirty="0" err="1"/>
              <a:t>recurse</a:t>
            </a:r>
            <a:r>
              <a:rPr lang="en-US" sz="1800" dirty="0"/>
              <a:t> on smaller sub-parts of the data structure (subtrees in this example).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16016" y="1948830"/>
            <a:ext cx="2971800" cy="400050"/>
            <a:chOff x="4114800" y="4724400"/>
            <a:chExt cx="2971800" cy="400110"/>
          </a:xfrm>
        </p:grpSpPr>
        <p:sp>
          <p:nvSpPr>
            <p:cNvPr id="5" name="TextBox 16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98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</a:rPr>
                <a:t>Base case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114800" y="4941921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716016" y="2852936"/>
            <a:ext cx="3505200" cy="400050"/>
            <a:chOff x="4114800" y="5238690"/>
            <a:chExt cx="3505200" cy="400110"/>
          </a:xfrm>
        </p:grpSpPr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5105400" y="5238690"/>
              <a:ext cx="2514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 smtClean="0">
                  <a:solidFill>
                    <a:srgbClr val="FF0000"/>
                  </a:solidFill>
                </a:rPr>
                <a:t>Recursive case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114800" y="5467324"/>
              <a:ext cx="914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Brace 1"/>
          <p:cNvSpPr/>
          <p:nvPr/>
        </p:nvSpPr>
        <p:spPr>
          <a:xfrm>
            <a:off x="4405666" y="1910987"/>
            <a:ext cx="144016" cy="432048"/>
          </a:xfrm>
          <a:prstGeom prst="rightBrace">
            <a:avLst>
              <a:gd name="adj1" fmla="val 2477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405666" y="2636912"/>
            <a:ext cx="144016" cy="936104"/>
          </a:xfrm>
          <a:prstGeom prst="rightBrace">
            <a:avLst>
              <a:gd name="adj1" fmla="val 2477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920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Let’s try it out!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1700808"/>
            <a:ext cx="3126548" cy="1830068"/>
            <a:chOff x="797380" y="3984488"/>
            <a:chExt cx="3126548" cy="1830068"/>
          </a:xfrm>
        </p:grpSpPr>
        <p:grpSp>
          <p:nvGrpSpPr>
            <p:cNvPr id="7" name="Group 6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89992" y="4599445"/>
              <a:ext cx="648072" cy="369332"/>
              <a:chOff x="1403648" y="2843644"/>
              <a:chExt cx="648072" cy="36933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40164" y="4590153"/>
              <a:ext cx="648072" cy="369332"/>
              <a:chOff x="1403648" y="2843644"/>
              <a:chExt cx="648072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21464" y="4580861"/>
              <a:ext cx="648072" cy="369332"/>
              <a:chOff x="1403648" y="2843644"/>
              <a:chExt cx="648072" cy="3693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97380" y="5435932"/>
              <a:ext cx="648072" cy="369332"/>
              <a:chOff x="1403648" y="2843644"/>
              <a:chExt cx="648072" cy="3693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26092" y="5435932"/>
              <a:ext cx="648072" cy="369332"/>
              <a:chOff x="1403648" y="2843644"/>
              <a:chExt cx="648072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75856" y="5445224"/>
              <a:ext cx="648072" cy="369332"/>
              <a:chOff x="1403648" y="2843644"/>
              <a:chExt cx="648072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4" name="Straight Arrow Connector 13"/>
            <p:cNvCxnSpPr>
              <a:stCxn id="32" idx="3"/>
              <a:endCxn id="29" idx="0"/>
            </p:cNvCxnSpPr>
            <p:nvPr/>
          </p:nvCxnSpPr>
          <p:spPr>
            <a:xfrm flipH="1">
              <a:off x="1536208" y="4301093"/>
              <a:ext cx="548692" cy="28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2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23" idx="0"/>
            </p:cNvCxnSpPr>
            <p:nvPr/>
          </p:nvCxnSpPr>
          <p:spPr>
            <a:xfrm flipH="1">
              <a:off x="2822136" y="4927582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21" idx="0"/>
            </p:cNvCxnSpPr>
            <p:nvPr/>
          </p:nvCxnSpPr>
          <p:spPr>
            <a:xfrm>
              <a:off x="3299026" y="4965816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68728" y="1393426"/>
            <a:ext cx="43174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584" lvl="1"/>
            <a:r>
              <a:rPr lang="en-US" dirty="0"/>
              <a:t>void visit(n) {</a:t>
            </a:r>
          </a:p>
          <a:p>
            <a:pPr marL="1250112" lvl="2">
              <a:spcBef>
                <a:spcPts val="1230"/>
              </a:spcBef>
            </a:pPr>
            <a:r>
              <a:rPr lang="en-US" dirty="0"/>
              <a:t>if (n is empty)</a:t>
            </a:r>
          </a:p>
          <a:p>
            <a:pPr marL="1562640" lvl="3">
              <a:spcBef>
                <a:spcPts val="1230"/>
              </a:spcBef>
            </a:pPr>
            <a:r>
              <a:rPr lang="en-US" dirty="0"/>
              <a:t>return;</a:t>
            </a:r>
          </a:p>
          <a:p>
            <a:pPr marL="1250112" lvl="2">
              <a:spcBef>
                <a:spcPts val="1230"/>
              </a:spcBef>
            </a:pPr>
            <a:r>
              <a:rPr lang="en-US" dirty="0"/>
              <a:t>print n;</a:t>
            </a:r>
          </a:p>
          <a:p>
            <a:pPr marL="1250112" lvl="2">
              <a:spcBef>
                <a:spcPts val="1230"/>
              </a:spcBef>
            </a:pPr>
            <a:r>
              <a:rPr lang="en-US" dirty="0"/>
              <a:t>for each child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of n do</a:t>
            </a:r>
          </a:p>
          <a:p>
            <a:pPr marL="1562640" lvl="3">
              <a:spcBef>
                <a:spcPts val="1230"/>
              </a:spcBef>
            </a:pPr>
            <a:r>
              <a:rPr lang="en-US" dirty="0" smtClean="0"/>
              <a:t>visit(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  <a:endParaRPr lang="en-US" dirty="0"/>
          </a:p>
          <a:p>
            <a:pPr marL="937584" lvl="1">
              <a:spcBef>
                <a:spcPts val="123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8516" y="4509120"/>
            <a:ext cx="726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printing sequence is: </a:t>
            </a:r>
            <a:endParaRPr lang="en-US" dirty="0"/>
          </a:p>
          <a:p>
            <a:r>
              <a:rPr lang="en-US" dirty="0" smtClean="0"/>
              <a:t>A, B, E, C, D, F, 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47" y="5209793"/>
            <a:ext cx="9092681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584" lvl="1">
              <a:spcBef>
                <a:spcPts val="1107"/>
              </a:spcBef>
            </a:pPr>
            <a:r>
              <a:rPr lang="en-US" sz="1900" dirty="0"/>
              <a:t>This type of traversal is called a </a:t>
            </a:r>
            <a:r>
              <a:rPr lang="en-US" sz="1900" b="1" dirty="0"/>
              <a:t>preorder</a:t>
            </a:r>
            <a:r>
              <a:rPr lang="en-US" sz="1900" dirty="0"/>
              <a:t> traversal (because the root comes </a:t>
            </a:r>
            <a:r>
              <a:rPr lang="en-US" sz="1900" u="sng" dirty="0"/>
              <a:t>before</a:t>
            </a:r>
            <a:r>
              <a:rPr lang="en-US" sz="1900" dirty="0"/>
              <a:t> its children).</a:t>
            </a:r>
          </a:p>
          <a:p>
            <a:pPr marL="937584" lvl="1">
              <a:spcBef>
                <a:spcPts val="1107"/>
              </a:spcBef>
            </a:pPr>
            <a:r>
              <a:rPr lang="en-US" sz="1900" dirty="0"/>
              <a:t>Also called a </a:t>
            </a:r>
            <a:r>
              <a:rPr lang="en-US" sz="1900" b="1" dirty="0"/>
              <a:t>top-down</a:t>
            </a:r>
            <a:r>
              <a:rPr lang="en-US" sz="1900" dirty="0"/>
              <a:t> traversal.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"/>
          <a:stretch/>
        </p:blipFill>
        <p:spPr>
          <a:xfrm>
            <a:off x="1835696" y="1628800"/>
            <a:ext cx="5744418" cy="43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in Computer Science</a:t>
            </a:r>
            <a:endParaRPr lang="en-US" dirty="0"/>
          </a:p>
        </p:txBody>
      </p:sp>
      <p:pic>
        <p:nvPicPr>
          <p:cNvPr id="10242" name="Picture 2" descr="C:\Users\yhliu\Desktop\inverted-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12253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1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u="sng" dirty="0" smtClean="0">
                <a:solidFill>
                  <a:srgbClr val="0000FF"/>
                </a:solidFill>
              </a:rPr>
              <a:t>tree</a:t>
            </a:r>
            <a:r>
              <a:rPr lang="en-US" sz="2400" dirty="0" smtClean="0"/>
              <a:t> consists of a finite set of elements, called </a:t>
            </a:r>
            <a:r>
              <a:rPr lang="en-US" sz="2400" u="sng" dirty="0">
                <a:solidFill>
                  <a:srgbClr val="0000FF"/>
                </a:solidFill>
              </a:rPr>
              <a:t>nodes</a:t>
            </a:r>
            <a:r>
              <a:rPr lang="en-US" sz="2400" dirty="0" smtClean="0"/>
              <a:t>, and a finite set of directed lines, called </a:t>
            </a:r>
            <a:r>
              <a:rPr lang="en-US" sz="2400" u="sng" dirty="0">
                <a:solidFill>
                  <a:srgbClr val="0000FF"/>
                </a:solidFill>
              </a:rPr>
              <a:t>branches</a:t>
            </a:r>
            <a:r>
              <a:rPr lang="en-US" sz="2400" dirty="0" smtClean="0"/>
              <a:t>, that connect the nodes.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517632" cy="975043"/>
          </a:xfrm>
        </p:spPr>
        <p:txBody>
          <a:bodyPr>
            <a:noAutofit/>
          </a:bodyPr>
          <a:lstStyle/>
          <a:p>
            <a:r>
              <a:rPr lang="en-US" sz="3400" dirty="0" smtClean="0"/>
              <a:t>Basic Concepts – Tree &amp; Node Degree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564904"/>
            <a:ext cx="54726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u="sng" dirty="0">
                <a:solidFill>
                  <a:srgbClr val="0000FF"/>
                </a:solidFill>
              </a:rPr>
              <a:t>degree</a:t>
            </a:r>
            <a:r>
              <a:rPr lang="en-US" sz="2400" dirty="0"/>
              <a:t> of the node: the number of branches associated with a </a:t>
            </a:r>
            <a:r>
              <a:rPr lang="en-US" sz="2400" dirty="0" smtClean="0"/>
              <a:t>node</a:t>
            </a:r>
          </a:p>
          <a:p>
            <a:endParaRPr lang="en-US" sz="500" dirty="0"/>
          </a:p>
          <a:p>
            <a:r>
              <a:rPr lang="en-US" sz="2400" u="sng" dirty="0" err="1">
                <a:solidFill>
                  <a:srgbClr val="0000FF"/>
                </a:solidFill>
              </a:rPr>
              <a:t>Indegree</a:t>
            </a:r>
            <a:r>
              <a:rPr lang="en-US" sz="2400" u="sng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en-US" sz="2400" dirty="0"/>
              <a:t>the </a:t>
            </a:r>
            <a:r>
              <a:rPr lang="en-US" sz="2400" dirty="0" smtClean="0"/>
              <a:t>number of branches </a:t>
            </a:r>
            <a:r>
              <a:rPr lang="en-US" sz="2400" dirty="0"/>
              <a:t>that </a:t>
            </a:r>
            <a:r>
              <a:rPr lang="en-US" sz="2400" dirty="0" smtClean="0"/>
              <a:t>are </a:t>
            </a:r>
            <a:r>
              <a:rPr lang="en-US" sz="2400" dirty="0"/>
              <a:t>directed toward the </a:t>
            </a:r>
            <a:r>
              <a:rPr lang="en-US" sz="2400" dirty="0" smtClean="0"/>
              <a:t>node</a:t>
            </a:r>
          </a:p>
          <a:p>
            <a:endParaRPr lang="en-US" sz="500" dirty="0"/>
          </a:p>
          <a:p>
            <a:r>
              <a:rPr lang="en-US" sz="2400" u="sng" dirty="0" err="1" smtClean="0">
                <a:solidFill>
                  <a:srgbClr val="0000FF"/>
                </a:solidFill>
              </a:rPr>
              <a:t>Outdegree</a:t>
            </a:r>
            <a:r>
              <a:rPr lang="en-US" sz="2400" dirty="0" smtClean="0"/>
              <a:t>: </a:t>
            </a:r>
            <a:r>
              <a:rPr lang="en-US" sz="2400" dirty="0"/>
              <a:t>the </a:t>
            </a:r>
            <a:r>
              <a:rPr lang="en-US" sz="2400" dirty="0" smtClean="0"/>
              <a:t>number of branches </a:t>
            </a:r>
            <a:r>
              <a:rPr lang="en-US" sz="2400" dirty="0"/>
              <a:t>that </a:t>
            </a:r>
            <a:r>
              <a:rPr lang="en-US" sz="2400" dirty="0" smtClean="0"/>
              <a:t>are </a:t>
            </a:r>
            <a:r>
              <a:rPr lang="en-US" sz="2400" dirty="0"/>
              <a:t>directed away from the node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5776" y="2738522"/>
            <a:ext cx="648072" cy="369332"/>
            <a:chOff x="1403648" y="2843644"/>
            <a:chExt cx="648072" cy="369332"/>
          </a:xfrm>
        </p:grpSpPr>
        <p:sp>
          <p:nvSpPr>
            <p:cNvPr id="6" name="Oval 5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5776" y="3353479"/>
            <a:ext cx="648072" cy="369332"/>
            <a:chOff x="1403648" y="2843644"/>
            <a:chExt cx="648072" cy="369332"/>
          </a:xfrm>
        </p:grpSpPr>
        <p:sp>
          <p:nvSpPr>
            <p:cNvPr id="10" name="Oval 9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C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5948" y="3344187"/>
            <a:ext cx="648072" cy="369332"/>
            <a:chOff x="1403648" y="2843644"/>
            <a:chExt cx="648072" cy="369332"/>
          </a:xfrm>
        </p:grpSpPr>
        <p:sp>
          <p:nvSpPr>
            <p:cNvPr id="13" name="Oval 12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87248" y="3334895"/>
            <a:ext cx="648072" cy="369332"/>
            <a:chOff x="1403648" y="2843644"/>
            <a:chExt cx="648072" cy="369332"/>
          </a:xfrm>
        </p:grpSpPr>
        <p:sp>
          <p:nvSpPr>
            <p:cNvPr id="16" name="Oval 15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D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164" y="4189966"/>
            <a:ext cx="648072" cy="369332"/>
            <a:chOff x="1403648" y="2843644"/>
            <a:chExt cx="648072" cy="369332"/>
          </a:xfrm>
        </p:grpSpPr>
        <p:sp>
          <p:nvSpPr>
            <p:cNvPr id="19" name="Oval 18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1876" y="4189966"/>
            <a:ext cx="648072" cy="369332"/>
            <a:chOff x="1403648" y="2843644"/>
            <a:chExt cx="648072" cy="369332"/>
          </a:xfrm>
        </p:grpSpPr>
        <p:sp>
          <p:nvSpPr>
            <p:cNvPr id="22" name="Oval 21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1640" y="4199258"/>
            <a:ext cx="648072" cy="369332"/>
            <a:chOff x="1403648" y="2843644"/>
            <a:chExt cx="648072" cy="369332"/>
          </a:xfrm>
        </p:grpSpPr>
        <p:sp>
          <p:nvSpPr>
            <p:cNvPr id="25" name="Oval 24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G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8" name="Straight Arrow Connector 27"/>
          <p:cNvCxnSpPr>
            <a:stCxn id="6" idx="3"/>
            <a:endCxn id="14" idx="0"/>
          </p:cNvCxnSpPr>
          <p:nvPr/>
        </p:nvCxnSpPr>
        <p:spPr>
          <a:xfrm flipH="1">
            <a:off x="1301992" y="3055127"/>
            <a:ext cx="548692" cy="289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</p:cNvCxnSpPr>
          <p:nvPr/>
        </p:nvCxnSpPr>
        <p:spPr>
          <a:xfrm flipH="1">
            <a:off x="2051180" y="3107854"/>
            <a:ext cx="28632" cy="284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41946" y="3720146"/>
            <a:ext cx="391608" cy="469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2587920" y="3681616"/>
            <a:ext cx="292030" cy="50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0"/>
          </p:cNvCxnSpPr>
          <p:nvPr/>
        </p:nvCxnSpPr>
        <p:spPr>
          <a:xfrm>
            <a:off x="3064810" y="3719850"/>
            <a:ext cx="372874" cy="479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329857" y="3040153"/>
            <a:ext cx="522739" cy="352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3164" y="5355771"/>
            <a:ext cx="7321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degree, </a:t>
            </a:r>
            <a:r>
              <a:rPr lang="en-US" sz="2400" dirty="0" err="1" smtClean="0"/>
              <a:t>indegree</a:t>
            </a:r>
            <a:r>
              <a:rPr lang="en-US" sz="2400" dirty="0" smtClean="0"/>
              <a:t>, </a:t>
            </a:r>
            <a:r>
              <a:rPr lang="en-US" sz="2400" dirty="0" err="1" smtClean="0"/>
              <a:t>outdegree</a:t>
            </a:r>
            <a:r>
              <a:rPr lang="en-US" sz="2400" dirty="0" smtClean="0"/>
              <a:t> of node A? of node B? of node C? of node E? </a:t>
            </a:r>
          </a:p>
        </p:txBody>
      </p:sp>
    </p:spTree>
    <p:extLst>
      <p:ext uri="{BB962C8B-B14F-4D97-AF65-F5344CB8AC3E}">
        <p14:creationId xmlns:p14="http://schemas.microsoft.com/office/powerpoint/2010/main" val="4048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–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tree is not empty, the first node is called the </a:t>
            </a:r>
            <a:r>
              <a:rPr lang="en-US" sz="2400" u="sng" dirty="0">
                <a:solidFill>
                  <a:srgbClr val="0000FF"/>
                </a:solidFill>
              </a:rPr>
              <a:t>root</a:t>
            </a:r>
            <a:r>
              <a:rPr lang="en-US" sz="2400" dirty="0" smtClean="0"/>
              <a:t>. The </a:t>
            </a:r>
            <a:r>
              <a:rPr lang="en-US" sz="2400" dirty="0" err="1" smtClean="0"/>
              <a:t>indegree</a:t>
            </a:r>
            <a:r>
              <a:rPr lang="en-US" sz="2400" dirty="0" smtClean="0"/>
              <a:t> of the root is always 0.</a:t>
            </a:r>
          </a:p>
          <a:p>
            <a:r>
              <a:rPr lang="en-US" sz="2400" dirty="0" smtClean="0"/>
              <a:t>Any node with an </a:t>
            </a:r>
            <a:r>
              <a:rPr lang="en-US" sz="2400" dirty="0" err="1" smtClean="0"/>
              <a:t>outdegree</a:t>
            </a:r>
            <a:r>
              <a:rPr lang="en-US" sz="2400" dirty="0" smtClean="0"/>
              <a:t> of zero is called a </a:t>
            </a:r>
            <a:r>
              <a:rPr lang="en-US" sz="2400" u="sng" dirty="0" smtClean="0">
                <a:solidFill>
                  <a:srgbClr val="0000FF"/>
                </a:solidFill>
              </a:rPr>
              <a:t>leaf</a:t>
            </a:r>
            <a:r>
              <a:rPr lang="en-US" sz="2400" dirty="0" smtClean="0"/>
              <a:t>. That is a node with no successors.  </a:t>
            </a:r>
          </a:p>
          <a:p>
            <a:r>
              <a:rPr lang="en-US" sz="2400" dirty="0" smtClean="0"/>
              <a:t>Internal node: not root, not leaf. 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80" y="3984488"/>
            <a:ext cx="3126548" cy="1830068"/>
            <a:chOff x="797380" y="3984488"/>
            <a:chExt cx="3126548" cy="1830068"/>
          </a:xfrm>
        </p:grpSpPr>
        <p:grpSp>
          <p:nvGrpSpPr>
            <p:cNvPr id="4" name="Group 3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89992" y="4599445"/>
              <a:ext cx="648072" cy="369332"/>
              <a:chOff x="1403648" y="2843644"/>
              <a:chExt cx="648072" cy="36933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40164" y="4590153"/>
              <a:ext cx="648072" cy="369332"/>
              <a:chOff x="1403648" y="2843644"/>
              <a:chExt cx="648072" cy="36933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21464" y="4580861"/>
              <a:ext cx="648072" cy="369332"/>
              <a:chOff x="1403648" y="2843644"/>
              <a:chExt cx="648072" cy="3693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97380" y="5435932"/>
              <a:ext cx="648072" cy="369332"/>
              <a:chOff x="1403648" y="2843644"/>
              <a:chExt cx="648072" cy="36933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26092" y="5435932"/>
              <a:ext cx="648072" cy="369332"/>
              <a:chOff x="1403648" y="2843644"/>
              <a:chExt cx="648072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5856" y="5445224"/>
              <a:ext cx="648072" cy="369332"/>
              <a:chOff x="1403648" y="2843644"/>
              <a:chExt cx="648072" cy="3693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stCxn id="5" idx="3"/>
              <a:endCxn id="12" idx="0"/>
            </p:cNvCxnSpPr>
            <p:nvPr/>
          </p:nvCxnSpPr>
          <p:spPr>
            <a:xfrm flipH="1">
              <a:off x="1536208" y="4301093"/>
              <a:ext cx="548692" cy="28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 flipH="1">
              <a:off x="2822136" y="4927582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4" idx="0"/>
            </p:cNvCxnSpPr>
            <p:nvPr/>
          </p:nvCxnSpPr>
          <p:spPr>
            <a:xfrm>
              <a:off x="3299026" y="4965816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179992" y="3692100"/>
            <a:ext cx="503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node is the root?</a:t>
            </a:r>
          </a:p>
          <a:p>
            <a:r>
              <a:rPr lang="en-US" sz="2000" dirty="0" smtClean="0"/>
              <a:t>One tree can have how many root nodes?</a:t>
            </a:r>
          </a:p>
          <a:p>
            <a:r>
              <a:rPr lang="en-US" sz="2000" dirty="0" smtClean="0"/>
              <a:t>Which nodes are leaf nodes?</a:t>
            </a:r>
          </a:p>
          <a:p>
            <a:r>
              <a:rPr lang="en-US" sz="2000" dirty="0" smtClean="0"/>
              <a:t>Which nodes are internal nodes?</a:t>
            </a:r>
          </a:p>
        </p:txBody>
      </p:sp>
    </p:spTree>
    <p:extLst>
      <p:ext uri="{BB962C8B-B14F-4D97-AF65-F5344CB8AC3E}">
        <p14:creationId xmlns:p14="http://schemas.microsoft.com/office/powerpoint/2010/main" val="37065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Parent: a node with successor nodes</a:t>
            </a:r>
          </a:p>
          <a:p>
            <a:r>
              <a:rPr lang="en-US" sz="2400" dirty="0" smtClean="0"/>
              <a:t>Child: a node with a predecessor </a:t>
            </a:r>
          </a:p>
          <a:p>
            <a:r>
              <a:rPr lang="en-US" sz="2400" dirty="0" smtClean="0"/>
              <a:t>Siblings: nodes with the same parent</a:t>
            </a:r>
          </a:p>
          <a:p>
            <a:r>
              <a:rPr lang="en-US" sz="2400" dirty="0" smtClean="0"/>
              <a:t>Ancestor: any node in the path from the root to the node.</a:t>
            </a:r>
          </a:p>
          <a:p>
            <a:r>
              <a:rPr lang="en-US" sz="2400" dirty="0" smtClean="0"/>
              <a:t>Descendent: any node in the paths from a given node to a leaf are descendent of that node.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380" y="3984488"/>
            <a:ext cx="3126548" cy="1830068"/>
            <a:chOff x="797380" y="3984488"/>
            <a:chExt cx="3126548" cy="1830068"/>
          </a:xfrm>
        </p:grpSpPr>
        <p:grpSp>
          <p:nvGrpSpPr>
            <p:cNvPr id="5" name="Group 4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989992" y="4599445"/>
              <a:ext cx="648072" cy="369332"/>
              <a:chOff x="1403648" y="2843644"/>
              <a:chExt cx="648072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40164" y="4590153"/>
              <a:ext cx="648072" cy="369332"/>
              <a:chOff x="1403648" y="2843644"/>
              <a:chExt cx="648072" cy="3693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21464" y="4580861"/>
              <a:ext cx="648072" cy="369332"/>
              <a:chOff x="1403648" y="2843644"/>
              <a:chExt cx="648072" cy="3693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7380" y="5435932"/>
              <a:ext cx="648072" cy="369332"/>
              <a:chOff x="1403648" y="2843644"/>
              <a:chExt cx="648072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426092" y="5435932"/>
              <a:ext cx="648072" cy="369332"/>
              <a:chOff x="1403648" y="2843644"/>
              <a:chExt cx="648072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75856" y="5445224"/>
              <a:ext cx="648072" cy="369332"/>
              <a:chOff x="1403648" y="2843644"/>
              <a:chExt cx="648072" cy="3693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2" name="Straight Arrow Connector 11"/>
            <p:cNvCxnSpPr>
              <a:stCxn id="30" idx="3"/>
              <a:endCxn id="27" idx="0"/>
            </p:cNvCxnSpPr>
            <p:nvPr/>
          </p:nvCxnSpPr>
          <p:spPr>
            <a:xfrm flipH="1">
              <a:off x="1536208" y="4301093"/>
              <a:ext cx="548692" cy="28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0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21" idx="0"/>
            </p:cNvCxnSpPr>
            <p:nvPr/>
          </p:nvCxnSpPr>
          <p:spPr>
            <a:xfrm flipH="1">
              <a:off x="2822136" y="4927582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9" idx="0"/>
            </p:cNvCxnSpPr>
            <p:nvPr/>
          </p:nvCxnSpPr>
          <p:spPr>
            <a:xfrm>
              <a:off x="3299026" y="4965816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27984" y="4221088"/>
            <a:ext cx="4258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nodes can be a parent node?</a:t>
            </a:r>
          </a:p>
          <a:p>
            <a:r>
              <a:rPr lang="en-US" dirty="0" smtClean="0"/>
              <a:t>Which nodes can be a child node?</a:t>
            </a:r>
          </a:p>
          <a:p>
            <a:r>
              <a:rPr lang="en-US" dirty="0" smtClean="0"/>
              <a:t>Which nodes are siblings?</a:t>
            </a:r>
          </a:p>
          <a:p>
            <a:r>
              <a:rPr lang="en-US" dirty="0" smtClean="0"/>
              <a:t>Which nodes are ancestor of node E?</a:t>
            </a:r>
          </a:p>
          <a:p>
            <a:r>
              <a:rPr lang="en-US" dirty="0" smtClean="0"/>
              <a:t>Which nodes are descendent of node D?</a:t>
            </a:r>
          </a:p>
        </p:txBody>
      </p:sp>
    </p:spTree>
    <p:extLst>
      <p:ext uri="{BB962C8B-B14F-4D97-AF65-F5344CB8AC3E}">
        <p14:creationId xmlns:p14="http://schemas.microsoft.com/office/powerpoint/2010/main" val="1090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Level: </a:t>
            </a:r>
            <a:r>
              <a:rPr lang="en-US" sz="2400" dirty="0" smtClean="0"/>
              <a:t>the level of a node is its distance from the root. </a:t>
            </a:r>
            <a:endParaRPr lang="en-US" sz="2400" dirty="0"/>
          </a:p>
          <a:p>
            <a:r>
              <a:rPr lang="en-US" sz="2400" dirty="0" smtClean="0"/>
              <a:t>Height/depth: the height of a tree is the level of the leaf in the longest path from the root plus 1.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27062" y="4083168"/>
            <a:ext cx="425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True or false: </a:t>
            </a:r>
          </a:p>
          <a:p>
            <a:r>
              <a:rPr lang="en-US" dirty="0" smtClean="0"/>
              <a:t>siblings are always at the same level.</a:t>
            </a:r>
          </a:p>
          <a:p>
            <a:r>
              <a:rPr lang="en-US" dirty="0" smtClean="0"/>
              <a:t>All the nodes at the same level are siblings.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9592" y="3429000"/>
            <a:ext cx="3126548" cy="1830068"/>
            <a:chOff x="797380" y="3984488"/>
            <a:chExt cx="3126548" cy="1830068"/>
          </a:xfrm>
        </p:grpSpPr>
        <p:grpSp>
          <p:nvGrpSpPr>
            <p:cNvPr id="6" name="Group 5"/>
            <p:cNvGrpSpPr/>
            <p:nvPr/>
          </p:nvGrpSpPr>
          <p:grpSpPr>
            <a:xfrm>
              <a:off x="1989992" y="3984488"/>
              <a:ext cx="648072" cy="369332"/>
              <a:chOff x="1403648" y="2843644"/>
              <a:chExt cx="648072" cy="3693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89992" y="4599445"/>
              <a:ext cx="648072" cy="369332"/>
              <a:chOff x="1403648" y="2843644"/>
              <a:chExt cx="648072" cy="3693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40164" y="4590153"/>
              <a:ext cx="648072" cy="369332"/>
              <a:chOff x="1403648" y="2843644"/>
              <a:chExt cx="648072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B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21464" y="4580861"/>
              <a:ext cx="648072" cy="369332"/>
              <a:chOff x="1403648" y="2843644"/>
              <a:chExt cx="648072" cy="36933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97380" y="5435932"/>
              <a:ext cx="648072" cy="369332"/>
              <a:chOff x="1403648" y="2843644"/>
              <a:chExt cx="648072" cy="3693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26092" y="5435932"/>
              <a:ext cx="648072" cy="369332"/>
              <a:chOff x="1403648" y="2843644"/>
              <a:chExt cx="648072" cy="3693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75856" y="5445224"/>
              <a:ext cx="648072" cy="369332"/>
              <a:chOff x="1403648" y="2843644"/>
              <a:chExt cx="648072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403648" y="2852936"/>
                <a:ext cx="648072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47664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>
              <a:stCxn id="31" idx="3"/>
              <a:endCxn id="28" idx="0"/>
            </p:cNvCxnSpPr>
            <p:nvPr/>
          </p:nvCxnSpPr>
          <p:spPr>
            <a:xfrm flipH="1">
              <a:off x="1536208" y="4301093"/>
              <a:ext cx="548692" cy="289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1" idx="4"/>
            </p:cNvCxnSpPr>
            <p:nvPr/>
          </p:nvCxnSpPr>
          <p:spPr>
            <a:xfrm flipH="1">
              <a:off x="2285396" y="4353820"/>
              <a:ext cx="28632" cy="284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076162" y="4966112"/>
              <a:ext cx="391608" cy="4698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2" idx="0"/>
            </p:cNvCxnSpPr>
            <p:nvPr/>
          </p:nvCxnSpPr>
          <p:spPr>
            <a:xfrm flipH="1">
              <a:off x="2822136" y="4927582"/>
              <a:ext cx="292030" cy="508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20" idx="0"/>
            </p:cNvCxnSpPr>
            <p:nvPr/>
          </p:nvCxnSpPr>
          <p:spPr>
            <a:xfrm>
              <a:off x="3299026" y="4965816"/>
              <a:ext cx="372874" cy="479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564073" y="4286119"/>
              <a:ext cx="522739" cy="35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173155" y="3313733"/>
            <a:ext cx="425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level of root A? node B?</a:t>
            </a:r>
          </a:p>
          <a:p>
            <a:r>
              <a:rPr lang="en-US" dirty="0" smtClean="0"/>
              <a:t>What is the height of this tree?</a:t>
            </a:r>
          </a:p>
        </p:txBody>
      </p:sp>
    </p:spTree>
    <p:extLst>
      <p:ext uri="{BB962C8B-B14F-4D97-AF65-F5344CB8AC3E}">
        <p14:creationId xmlns:p14="http://schemas.microsoft.com/office/powerpoint/2010/main" val="4208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Print </a:t>
            </a:r>
            <a:r>
              <a:rPr lang="en-US" dirty="0"/>
              <a:t>a </a:t>
            </a:r>
            <a:r>
              <a:rPr lang="en-US" dirty="0" smtClean="0"/>
              <a:t>singly linked list </a:t>
            </a:r>
            <a:r>
              <a:rPr lang="en-US" dirty="0"/>
              <a:t>in reverse order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using recursion </a:t>
            </a:r>
          </a:p>
          <a:p>
            <a:pPr lvl="1"/>
            <a:r>
              <a:rPr lang="en-US" dirty="0" smtClean="0"/>
              <a:t>We’ll use recursion a lot for tree operations.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6830</TotalTime>
  <Words>1459</Words>
  <Application>Microsoft Office PowerPoint</Application>
  <PresentationFormat>On-screen Show (4:3)</PresentationFormat>
  <Paragraphs>341</Paragraphs>
  <Slides>27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SCU tempelate 2</vt:lpstr>
      <vt:lpstr>Equation</vt:lpstr>
      <vt:lpstr>Computer Engineering 12 Class 12</vt:lpstr>
      <vt:lpstr>Non-Linear Lists</vt:lpstr>
      <vt:lpstr>Tree</vt:lpstr>
      <vt:lpstr>Tree in Computer Science</vt:lpstr>
      <vt:lpstr>Basic Concepts – Tree &amp; Node Degree</vt:lpstr>
      <vt:lpstr>Basic Concepts – node types</vt:lpstr>
      <vt:lpstr>Basic Concepts</vt:lpstr>
      <vt:lpstr>Basic Concepts</vt:lpstr>
      <vt:lpstr>Exercise</vt:lpstr>
      <vt:lpstr>A little bit about Recursion</vt:lpstr>
      <vt:lpstr>A Story</vt:lpstr>
      <vt:lpstr>What is Recursion?</vt:lpstr>
      <vt:lpstr>What is Recursion?</vt:lpstr>
      <vt:lpstr>How to do Recursion?</vt:lpstr>
      <vt:lpstr>Factorial Function</vt:lpstr>
      <vt:lpstr>Factorial Function - Example</vt:lpstr>
      <vt:lpstr>Exercise</vt:lpstr>
      <vt:lpstr>Summary</vt:lpstr>
      <vt:lpstr>PowerPoint Presentation</vt:lpstr>
      <vt:lpstr>Trees &amp; Recursion</vt:lpstr>
      <vt:lpstr>Subtree</vt:lpstr>
      <vt:lpstr>Trees &amp; Recursion</vt:lpstr>
      <vt:lpstr>Traverse Trees</vt:lpstr>
      <vt:lpstr>Using Recursion to Traverse a Tree</vt:lpstr>
      <vt:lpstr>Using Recursion to Traverse a Tree</vt:lpstr>
      <vt:lpstr>Using Recursion to Traverse a Tree</vt:lpstr>
      <vt:lpstr>Let’s try it out!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485</cp:revision>
  <dcterms:created xsi:type="dcterms:W3CDTF">2015-09-16T16:54:10Z</dcterms:created>
  <dcterms:modified xsi:type="dcterms:W3CDTF">2018-02-09T17:10:06Z</dcterms:modified>
</cp:coreProperties>
</file>