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381" r:id="rId3"/>
    <p:sldId id="375" r:id="rId4"/>
    <p:sldId id="376" r:id="rId5"/>
    <p:sldId id="377" r:id="rId6"/>
    <p:sldId id="378" r:id="rId7"/>
    <p:sldId id="379" r:id="rId8"/>
    <p:sldId id="380" r:id="rId9"/>
    <p:sldId id="374" r:id="rId10"/>
    <p:sldId id="366" r:id="rId11"/>
    <p:sldId id="367" r:id="rId12"/>
    <p:sldId id="326" r:id="rId13"/>
    <p:sldId id="332" r:id="rId14"/>
    <p:sldId id="333" r:id="rId15"/>
    <p:sldId id="335" r:id="rId16"/>
    <p:sldId id="334" r:id="rId17"/>
    <p:sldId id="354" r:id="rId18"/>
    <p:sldId id="364" r:id="rId19"/>
    <p:sldId id="355" r:id="rId20"/>
    <p:sldId id="356" r:id="rId21"/>
    <p:sldId id="357" r:id="rId22"/>
    <p:sldId id="358" r:id="rId23"/>
    <p:sldId id="360" r:id="rId24"/>
    <p:sldId id="359"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2B6E02-D4EC-4F41-9EC9-A1B55E23AEB4}">
          <p14:sldIdLst>
            <p14:sldId id="256"/>
            <p14:sldId id="381"/>
            <p14:sldId id="375"/>
            <p14:sldId id="376"/>
            <p14:sldId id="377"/>
            <p14:sldId id="378"/>
            <p14:sldId id="379"/>
            <p14:sldId id="380"/>
            <p14:sldId id="374"/>
            <p14:sldId id="366"/>
            <p14:sldId id="367"/>
            <p14:sldId id="326"/>
            <p14:sldId id="332"/>
            <p14:sldId id="333"/>
            <p14:sldId id="335"/>
            <p14:sldId id="334"/>
            <p14:sldId id="354"/>
            <p14:sldId id="364"/>
            <p14:sldId id="355"/>
            <p14:sldId id="356"/>
            <p14:sldId id="357"/>
            <p14:sldId id="358"/>
            <p14:sldId id="360"/>
            <p14:sldId id="359"/>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06" autoAdjust="0"/>
  </p:normalViewPr>
  <p:slideViewPr>
    <p:cSldViewPr>
      <p:cViewPr varScale="1">
        <p:scale>
          <a:sx n="115" d="100"/>
          <a:sy n="115" d="100"/>
        </p:scale>
        <p:origin x="-1524" y="-102"/>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AE86079-048D-40BE-8706-46A50B223B9E}" type="datetimeFigureOut">
              <a:rPr lang="zh-CN" altLang="en-US" smtClean="0"/>
              <a:t>2018/2/9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89D2661-F664-48E2-8FBD-37E9BDB8175E}" type="slidenum">
              <a:rPr lang="zh-CN" altLang="en-US" smtClean="0"/>
              <a:t>‹#›</a:t>
            </a:fld>
            <a:endParaRPr lang="zh-CN" altLang="en-US"/>
          </a:p>
        </p:txBody>
      </p:sp>
    </p:spTree>
    <p:extLst>
      <p:ext uri="{BB962C8B-B14F-4D97-AF65-F5344CB8AC3E}">
        <p14:creationId xmlns:p14="http://schemas.microsoft.com/office/powerpoint/2010/main" val="298867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F25363-6E4E-4BF6-9DF6-5372E3EB351A}" type="datetimeFigureOut">
              <a:rPr lang="zh-CN" altLang="en-US" smtClean="0"/>
              <a:t>2018/2/9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8A23F1-0910-4913-A566-8DCA4D698140}" type="slidenum">
              <a:rPr lang="zh-CN" altLang="en-US" smtClean="0"/>
              <a:t>‹#›</a:t>
            </a:fld>
            <a:endParaRPr lang="zh-CN" altLang="en-US"/>
          </a:p>
        </p:txBody>
      </p:sp>
    </p:spTree>
    <p:extLst>
      <p:ext uri="{BB962C8B-B14F-4D97-AF65-F5344CB8AC3E}">
        <p14:creationId xmlns:p14="http://schemas.microsoft.com/office/powerpoint/2010/main" val="1366422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A23F1-0910-4913-A566-8DCA4D698140}" type="slidenum">
              <a:rPr lang="zh-CN" altLang="en-US" smtClean="0"/>
              <a:t>17</a:t>
            </a:fld>
            <a:endParaRPr lang="zh-CN" altLang="en-US"/>
          </a:p>
        </p:txBody>
      </p:sp>
    </p:spTree>
    <p:extLst>
      <p:ext uri="{BB962C8B-B14F-4D97-AF65-F5344CB8AC3E}">
        <p14:creationId xmlns:p14="http://schemas.microsoft.com/office/powerpoint/2010/main" val="1218783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1, 2,</a:t>
            </a:r>
            <a:r>
              <a:rPr lang="en-US" baseline="0" dirty="0" smtClean="0"/>
              <a:t> 4, 5,6</a:t>
            </a:r>
            <a:endParaRPr lang="en-US" dirty="0"/>
          </a:p>
        </p:txBody>
      </p:sp>
      <p:sp>
        <p:nvSpPr>
          <p:cNvPr id="4" name="Slide Number Placeholder 3"/>
          <p:cNvSpPr>
            <a:spLocks noGrp="1"/>
          </p:cNvSpPr>
          <p:nvPr>
            <p:ph type="sldNum" sz="quarter" idx="10"/>
          </p:nvPr>
        </p:nvSpPr>
        <p:spPr/>
        <p:txBody>
          <a:bodyPr/>
          <a:lstStyle/>
          <a:p>
            <a:fld id="{198A23F1-0910-4913-A566-8DCA4D698140}" type="slidenum">
              <a:rPr lang="zh-CN" altLang="en-US" smtClean="0"/>
              <a:t>24</a:t>
            </a:fld>
            <a:endParaRPr lang="zh-CN" altLang="en-US"/>
          </a:p>
        </p:txBody>
      </p:sp>
    </p:spTree>
    <p:extLst>
      <p:ext uri="{BB962C8B-B14F-4D97-AF65-F5344CB8AC3E}">
        <p14:creationId xmlns:p14="http://schemas.microsoft.com/office/powerpoint/2010/main" val="1990244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aseline="0">
                <a:latin typeface="Arial" panose="020B0604020202020204" pitchFamily="34" charset="0"/>
                <a:cs typeface="Arial" panose="020B0604020202020204" pitchFamily="34" charset="0"/>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192807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8122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8832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48211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641508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4019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98176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38274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8535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35887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68606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矩形 11"/>
          <p:cNvSpPr/>
          <p:nvPr/>
        </p:nvSpPr>
        <p:spPr>
          <a:xfrm>
            <a:off x="990600" y="1249681"/>
            <a:ext cx="7848600" cy="27432"/>
          </a:xfrm>
          <a:prstGeom prst="rect">
            <a:avLst/>
          </a:prstGeom>
          <a:gradFill>
            <a:gsLst>
              <a:gs pos="0">
                <a:schemeClr val="bg1"/>
              </a:gs>
              <a:gs pos="24157">
                <a:schemeClr val="bg1">
                  <a:lumMod val="75000"/>
                </a:schemeClr>
              </a:gs>
              <a:gs pos="80416">
                <a:schemeClr val="bg1">
                  <a:lumMod val="75000"/>
                </a:schemeClr>
              </a:gs>
              <a:gs pos="100000">
                <a:schemeClr val="bg1"/>
              </a:gs>
              <a:gs pos="49000">
                <a:schemeClr val="tx1">
                  <a:lumMod val="50000"/>
                  <a:lumOff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26159" y="386334"/>
            <a:ext cx="1044857" cy="1042416"/>
          </a:xfrm>
          <a:prstGeom prst="rect">
            <a:avLst/>
          </a:prstGeom>
        </p:spPr>
      </p:pic>
      <p:sp>
        <p:nvSpPr>
          <p:cNvPr id="16" name="矩形 15"/>
          <p:cNvSpPr/>
          <p:nvPr/>
        </p:nvSpPr>
        <p:spPr>
          <a:xfrm>
            <a:off x="0" y="6591300"/>
            <a:ext cx="9144000" cy="266700"/>
          </a:xfrm>
          <a:prstGeom prst="rect">
            <a:avLst/>
          </a:prstGeom>
          <a:solidFill>
            <a:srgbClr val="9319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457200" y="274638"/>
            <a:ext cx="8229600" cy="975043"/>
          </a:xfrm>
          <a:prstGeom prst="rect">
            <a:avLst/>
          </a:prstGeom>
        </p:spPr>
        <p:txBody>
          <a:bodyPr vert="horz" lIns="91440" tIns="45720" rIns="91440" bIns="45720" rtlCol="0" anchor="ctr">
            <a:normAutofit/>
          </a:bodyPr>
          <a:lstStyle/>
          <a:p>
            <a:r>
              <a:rPr lang="en-US" altLang="zh-CN" dirty="0" smtClean="0"/>
              <a:t>Title</a:t>
            </a:r>
            <a:endParaRPr lang="zh-CN" altLang="en-US" dirty="0"/>
          </a:p>
        </p:txBody>
      </p:sp>
      <p:sp>
        <p:nvSpPr>
          <p:cNvPr id="3" name="文本占位符 2"/>
          <p:cNvSpPr>
            <a:spLocks noGrp="1"/>
          </p:cNvSpPr>
          <p:nvPr>
            <p:ph type="body" idx="1"/>
          </p:nvPr>
        </p:nvSpPr>
        <p:spPr>
          <a:xfrm>
            <a:off x="457200" y="1371600"/>
            <a:ext cx="8229600" cy="5181600"/>
          </a:xfrm>
          <a:prstGeom prst="rect">
            <a:avLst/>
          </a:prstGeom>
        </p:spPr>
        <p:txBody>
          <a:bodyPr vert="horz" lIns="91440" tIns="45720" rIns="91440" bIns="45720" rtlCol="0">
            <a:normAutofit/>
          </a:bodyPr>
          <a:lstStyle/>
          <a:p>
            <a:pPr lvl="0"/>
            <a:r>
              <a:rPr lang="en-US" altLang="zh-CN" dirty="0" smtClean="0"/>
              <a:t>Name</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5913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2018/2/9</a:t>
            </a:fld>
            <a:endParaRPr lang="zh-CN" altLang="en-US"/>
          </a:p>
        </p:txBody>
      </p:sp>
      <p:sp>
        <p:nvSpPr>
          <p:cNvPr id="5" name="页脚占位符 4"/>
          <p:cNvSpPr>
            <a:spLocks noGrp="1"/>
          </p:cNvSpPr>
          <p:nvPr>
            <p:ph type="ftr" sz="quarter" idx="3"/>
          </p:nvPr>
        </p:nvSpPr>
        <p:spPr>
          <a:xfrm>
            <a:off x="3124200" y="659606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10400" y="2120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20" name="图片 19"/>
          <p:cNvPicPr>
            <a:picLocks noChangeAspect="1"/>
          </p:cNvPicPr>
          <p:nvPr/>
        </p:nvPicPr>
        <p:blipFill rotWithShape="1">
          <a:blip r:embed="rId14">
            <a:extLst>
              <a:ext uri="{28A0092B-C50C-407E-A947-70E740481C1C}">
                <a14:useLocalDpi xmlns:a14="http://schemas.microsoft.com/office/drawing/2010/main" val="0"/>
              </a:ext>
            </a:extLst>
          </a:blip>
          <a:srcRect t="63637" r="45614" b="9090"/>
          <a:stretch/>
        </p:blipFill>
        <p:spPr>
          <a:xfrm>
            <a:off x="7010400" y="6653212"/>
            <a:ext cx="2066925" cy="142875"/>
          </a:xfrm>
          <a:prstGeom prst="rect">
            <a:avLst/>
          </a:prstGeom>
        </p:spPr>
      </p:pic>
    </p:spTree>
    <p:extLst>
      <p:ext uri="{BB962C8B-B14F-4D97-AF65-F5344CB8AC3E}">
        <p14:creationId xmlns:p14="http://schemas.microsoft.com/office/powerpoint/2010/main" val="33802002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3600" b="1" kern="1200">
          <a:solidFill>
            <a:srgbClr val="93191B"/>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baseline="0">
          <a:solidFill>
            <a:srgbClr val="333333"/>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baseline="0">
          <a:solidFill>
            <a:srgbClr val="333333"/>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baseline="0">
          <a:solidFill>
            <a:srgbClr val="333333"/>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baseline="0">
          <a:solidFill>
            <a:srgbClr val="333333"/>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baseline="0">
          <a:solidFill>
            <a:srgbClr val="33333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tel:408.551.351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7"/>
            <a:ext cx="8206680" cy="1899643"/>
          </a:xfrm>
        </p:spPr>
        <p:txBody>
          <a:bodyPr>
            <a:normAutofit/>
          </a:bodyPr>
          <a:lstStyle/>
          <a:p>
            <a:r>
              <a:rPr lang="en-US" altLang="zh-CN" dirty="0" smtClean="0"/>
              <a:t>Computer Engineering 12</a:t>
            </a:r>
            <a:br>
              <a:rPr lang="en-US" altLang="zh-CN" dirty="0" smtClean="0"/>
            </a:br>
            <a:r>
              <a:rPr lang="en-US" altLang="zh-CN" smtClean="0"/>
              <a:t>Class 14</a:t>
            </a:r>
            <a:endParaRPr lang="zh-CN" altLang="en-US" dirty="0"/>
          </a:p>
        </p:txBody>
      </p:sp>
      <p:sp>
        <p:nvSpPr>
          <p:cNvPr id="3" name="副标题 2"/>
          <p:cNvSpPr>
            <a:spLocks noGrp="1"/>
          </p:cNvSpPr>
          <p:nvPr>
            <p:ph type="subTitle" idx="1"/>
          </p:nvPr>
        </p:nvSpPr>
        <p:spPr>
          <a:xfrm>
            <a:off x="1371600" y="3886200"/>
            <a:ext cx="6728792" cy="1991072"/>
          </a:xfrm>
        </p:spPr>
        <p:txBody>
          <a:bodyPr>
            <a:normAutofit fontScale="92500" lnSpcReduction="10000"/>
          </a:bodyPr>
          <a:lstStyle/>
          <a:p>
            <a:r>
              <a:rPr lang="en-US" altLang="zh-CN" dirty="0" smtClean="0"/>
              <a:t>Instructor: </a:t>
            </a:r>
            <a:r>
              <a:rPr lang="en-US" altLang="zh-CN" dirty="0" err="1" smtClean="0"/>
              <a:t>Yuhong</a:t>
            </a:r>
            <a:r>
              <a:rPr lang="en-US" altLang="zh-CN" dirty="0" smtClean="0"/>
              <a:t> Liu</a:t>
            </a:r>
          </a:p>
          <a:p>
            <a:r>
              <a:rPr lang="en-US" altLang="zh-CN" dirty="0" smtClean="0"/>
              <a:t>Office: </a:t>
            </a:r>
            <a:r>
              <a:rPr lang="en-US" altLang="zh-CN" dirty="0" err="1" smtClean="0"/>
              <a:t>Bannan</a:t>
            </a:r>
            <a:r>
              <a:rPr lang="en-US" altLang="zh-CN" dirty="0" smtClean="0"/>
              <a:t> 324 F</a:t>
            </a:r>
          </a:p>
          <a:p>
            <a:r>
              <a:rPr lang="en-US" altLang="zh-CN" dirty="0" smtClean="0"/>
              <a:t>Email: yhliu@scu.edu</a:t>
            </a:r>
          </a:p>
          <a:p>
            <a:pPr lvl="1"/>
            <a:r>
              <a:rPr lang="en-US" altLang="zh-CN" dirty="0" smtClean="0"/>
              <a:t>Tel: </a:t>
            </a:r>
            <a:r>
              <a:rPr lang="en-US" altLang="zh-CN" dirty="0">
                <a:hlinkClick r:id="rId2"/>
              </a:rPr>
              <a:t>408-551-3513</a:t>
            </a:r>
            <a:endParaRPr lang="en-US" altLang="zh-CN" dirty="0"/>
          </a:p>
        </p:txBody>
      </p:sp>
    </p:spTree>
    <p:extLst>
      <p:ext uri="{BB962C8B-B14F-4D97-AF65-F5344CB8AC3E}">
        <p14:creationId xmlns:p14="http://schemas.microsoft.com/office/powerpoint/2010/main" val="3658241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ln/>
        </p:spPr>
        <p:txBody>
          <a:bodyPr/>
          <a:lstStyle/>
          <a:p>
            <a:r>
              <a:rPr lang="en-US" sz="4100"/>
              <a:t>Binary Trees</a:t>
            </a:r>
          </a:p>
        </p:txBody>
      </p:sp>
      <p:sp>
        <p:nvSpPr>
          <p:cNvPr id="31746" name="Rectangle 2"/>
          <p:cNvSpPr>
            <a:spLocks noGrp="1" noChangeArrowheads="1"/>
          </p:cNvSpPr>
          <p:nvPr>
            <p:ph type="body" idx="1"/>
          </p:nvPr>
        </p:nvSpPr>
        <p:spPr>
          <a:xfrm>
            <a:off x="683568" y="1412777"/>
            <a:ext cx="8224465" cy="1512168"/>
          </a:xfrm>
          <a:ln/>
        </p:spPr>
        <p:txBody>
          <a:bodyPr>
            <a:noAutofit/>
          </a:bodyPr>
          <a:lstStyle/>
          <a:p>
            <a:pPr marL="625056"/>
            <a:r>
              <a:rPr lang="en-US" sz="2400" dirty="0"/>
              <a:t>In a </a:t>
            </a:r>
            <a:r>
              <a:rPr lang="en-US" sz="2400" b="1" u="sng" dirty="0">
                <a:solidFill>
                  <a:srgbClr val="0000FF"/>
                </a:solidFill>
              </a:rPr>
              <a:t>general tree</a:t>
            </a:r>
            <a:r>
              <a:rPr lang="en-US" sz="2400" dirty="0"/>
              <a:t>, each node can have an arbitrary number of children.</a:t>
            </a:r>
          </a:p>
          <a:p>
            <a:pPr marL="625056">
              <a:spcBef>
                <a:spcPts val="1529"/>
              </a:spcBef>
            </a:pPr>
            <a:r>
              <a:rPr lang="en-US" sz="2400" dirty="0"/>
              <a:t>In a</a:t>
            </a:r>
            <a:r>
              <a:rPr lang="en-US" sz="2400" u="sng" dirty="0">
                <a:solidFill>
                  <a:srgbClr val="0000FF"/>
                </a:solidFill>
              </a:rPr>
              <a:t> </a:t>
            </a:r>
            <a:r>
              <a:rPr lang="en-US" sz="2400" b="1" u="sng" dirty="0">
                <a:solidFill>
                  <a:srgbClr val="0000FF"/>
                </a:solidFill>
              </a:rPr>
              <a:t>binary tree</a:t>
            </a:r>
            <a:r>
              <a:rPr lang="en-US" sz="2400" dirty="0"/>
              <a:t>, each node has at most 2 </a:t>
            </a:r>
            <a:r>
              <a:rPr lang="en-US" sz="2400" dirty="0" smtClean="0"/>
              <a:t>children. We </a:t>
            </a:r>
            <a:r>
              <a:rPr lang="en-US" sz="2400" dirty="0"/>
              <a:t>refer to them by name:</a:t>
            </a:r>
          </a:p>
          <a:p>
            <a:pPr marL="937584" lvl="1"/>
            <a:r>
              <a:rPr lang="en-US" sz="2400" dirty="0"/>
              <a:t>left child</a:t>
            </a:r>
          </a:p>
          <a:p>
            <a:pPr marL="937584" lvl="1"/>
            <a:r>
              <a:rPr lang="en-US" sz="2400" dirty="0"/>
              <a:t>right child</a:t>
            </a:r>
          </a:p>
          <a:p>
            <a:pPr marL="625056">
              <a:spcBef>
                <a:spcPts val="1529"/>
              </a:spcBef>
            </a:pPr>
            <a:endParaRPr lang="en-US" sz="2400" dirty="0"/>
          </a:p>
        </p:txBody>
      </p:sp>
    </p:spTree>
    <p:extLst>
      <p:ext uri="{BB962C8B-B14F-4D97-AF65-F5344CB8AC3E}">
        <p14:creationId xmlns:p14="http://schemas.microsoft.com/office/powerpoint/2010/main" val="25599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ln/>
        </p:spPr>
        <p:txBody>
          <a:bodyPr/>
          <a:lstStyle/>
          <a:p>
            <a:r>
              <a:rPr lang="en-US" sz="4100"/>
              <a:t>Binary Trees</a:t>
            </a:r>
          </a:p>
        </p:txBody>
      </p:sp>
      <p:sp>
        <p:nvSpPr>
          <p:cNvPr id="31746" name="Rectangle 2"/>
          <p:cNvSpPr>
            <a:spLocks noGrp="1" noChangeArrowheads="1"/>
          </p:cNvSpPr>
          <p:nvPr>
            <p:ph type="body" idx="1"/>
          </p:nvPr>
        </p:nvSpPr>
        <p:spPr>
          <a:xfrm>
            <a:off x="683568" y="1412776"/>
            <a:ext cx="8224465" cy="4018359"/>
          </a:xfrm>
          <a:ln/>
        </p:spPr>
        <p:txBody>
          <a:bodyPr>
            <a:noAutofit/>
          </a:bodyPr>
          <a:lstStyle/>
          <a:p>
            <a:pPr marL="625056">
              <a:spcBef>
                <a:spcPts val="1529"/>
              </a:spcBef>
            </a:pPr>
            <a:r>
              <a:rPr lang="en-US" sz="2400" dirty="0" smtClean="0"/>
              <a:t>Which </a:t>
            </a:r>
            <a:r>
              <a:rPr lang="en-US" sz="2400" dirty="0"/>
              <a:t>of the following </a:t>
            </a:r>
            <a:r>
              <a:rPr lang="en-US" sz="2400" dirty="0" smtClean="0"/>
              <a:t>trees are binary trees?</a:t>
            </a:r>
            <a:endParaRPr lang="en-US" sz="2400" dirty="0"/>
          </a:p>
          <a:p>
            <a:pPr marL="625056">
              <a:spcBef>
                <a:spcPts val="1529"/>
              </a:spcBef>
            </a:pPr>
            <a:endParaRPr lang="en-US" sz="2400" dirty="0" smtClean="0"/>
          </a:p>
          <a:p>
            <a:pPr marL="625056">
              <a:spcBef>
                <a:spcPts val="1529"/>
              </a:spcBef>
            </a:pPr>
            <a:endParaRPr lang="en-US" sz="2400" dirty="0"/>
          </a:p>
          <a:p>
            <a:pPr marL="625056">
              <a:spcBef>
                <a:spcPts val="1529"/>
              </a:spcBef>
            </a:pPr>
            <a:endParaRPr lang="en-US" sz="2400" dirty="0" smtClean="0"/>
          </a:p>
          <a:p>
            <a:pPr marL="625056">
              <a:spcBef>
                <a:spcPts val="1529"/>
              </a:spcBef>
            </a:pPr>
            <a:endParaRPr lang="en-US" sz="2400" dirty="0" smtClean="0"/>
          </a:p>
        </p:txBody>
      </p:sp>
      <p:grpSp>
        <p:nvGrpSpPr>
          <p:cNvPr id="4" name="Group 3"/>
          <p:cNvGrpSpPr/>
          <p:nvPr/>
        </p:nvGrpSpPr>
        <p:grpSpPr>
          <a:xfrm>
            <a:off x="523999" y="2014711"/>
            <a:ext cx="3126548" cy="1830068"/>
            <a:chOff x="797380" y="3984488"/>
            <a:chExt cx="3126548" cy="1830068"/>
          </a:xfrm>
        </p:grpSpPr>
        <p:grpSp>
          <p:nvGrpSpPr>
            <p:cNvPr id="5" name="Group 4"/>
            <p:cNvGrpSpPr/>
            <p:nvPr/>
          </p:nvGrpSpPr>
          <p:grpSpPr>
            <a:xfrm>
              <a:off x="1989992" y="3984488"/>
              <a:ext cx="648072" cy="369332"/>
              <a:chOff x="1403648" y="2843644"/>
              <a:chExt cx="648072" cy="369332"/>
            </a:xfrm>
          </p:grpSpPr>
          <p:sp>
            <p:nvSpPr>
              <p:cNvPr id="30" name="Oval 29"/>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1" name="TextBox 30"/>
              <p:cNvSpPr txBox="1"/>
              <p:nvPr/>
            </p:nvSpPr>
            <p:spPr>
              <a:xfrm>
                <a:off x="1547664" y="2843644"/>
                <a:ext cx="504056" cy="369332"/>
              </a:xfrm>
              <a:prstGeom prst="rect">
                <a:avLst/>
              </a:prstGeom>
              <a:noFill/>
            </p:spPr>
            <p:txBody>
              <a:bodyPr wrap="square" rtlCol="0">
                <a:spAutoFit/>
              </a:bodyPr>
              <a:lstStyle/>
              <a:p>
                <a:r>
                  <a:rPr lang="en-US" dirty="0">
                    <a:solidFill>
                      <a:srgbClr val="0000FF"/>
                    </a:solidFill>
                  </a:rPr>
                  <a:t>A</a:t>
                </a:r>
              </a:p>
            </p:txBody>
          </p:sp>
        </p:grpSp>
        <p:grpSp>
          <p:nvGrpSpPr>
            <p:cNvPr id="6" name="Group 5"/>
            <p:cNvGrpSpPr/>
            <p:nvPr/>
          </p:nvGrpSpPr>
          <p:grpSpPr>
            <a:xfrm>
              <a:off x="1989992" y="4599445"/>
              <a:ext cx="648072" cy="369332"/>
              <a:chOff x="1403648" y="2843644"/>
              <a:chExt cx="648072" cy="369332"/>
            </a:xfrm>
          </p:grpSpPr>
          <p:sp>
            <p:nvSpPr>
              <p:cNvPr id="28" name="Oval 27"/>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9" name="TextBox 28"/>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C</a:t>
                </a:r>
                <a:endParaRPr lang="en-US" dirty="0">
                  <a:solidFill>
                    <a:srgbClr val="0000FF"/>
                  </a:solidFill>
                </a:endParaRPr>
              </a:p>
            </p:txBody>
          </p:sp>
        </p:grpSp>
        <p:grpSp>
          <p:nvGrpSpPr>
            <p:cNvPr id="7" name="Group 6"/>
            <p:cNvGrpSpPr/>
            <p:nvPr/>
          </p:nvGrpSpPr>
          <p:grpSpPr>
            <a:xfrm>
              <a:off x="1140164" y="4590153"/>
              <a:ext cx="648072" cy="369332"/>
              <a:chOff x="1403648" y="2843644"/>
              <a:chExt cx="648072" cy="369332"/>
            </a:xfrm>
          </p:grpSpPr>
          <p:sp>
            <p:nvSpPr>
              <p:cNvPr id="26" name="Oval 25"/>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7" name="TextBox 26"/>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B</a:t>
                </a:r>
                <a:endParaRPr lang="en-US" dirty="0">
                  <a:solidFill>
                    <a:srgbClr val="0000FF"/>
                  </a:solidFill>
                </a:endParaRPr>
              </a:p>
            </p:txBody>
          </p:sp>
        </p:grpSp>
        <p:grpSp>
          <p:nvGrpSpPr>
            <p:cNvPr id="8" name="Group 7"/>
            <p:cNvGrpSpPr/>
            <p:nvPr/>
          </p:nvGrpSpPr>
          <p:grpSpPr>
            <a:xfrm>
              <a:off x="2921464" y="4580861"/>
              <a:ext cx="648072" cy="369332"/>
              <a:chOff x="1403648" y="2843644"/>
              <a:chExt cx="648072" cy="369332"/>
            </a:xfrm>
          </p:grpSpPr>
          <p:sp>
            <p:nvSpPr>
              <p:cNvPr id="24" name="Oval 23"/>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5" name="TextBox 24"/>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D</a:t>
                </a:r>
                <a:endParaRPr lang="en-US" dirty="0">
                  <a:solidFill>
                    <a:srgbClr val="0000FF"/>
                  </a:solidFill>
                </a:endParaRPr>
              </a:p>
            </p:txBody>
          </p:sp>
        </p:grpSp>
        <p:grpSp>
          <p:nvGrpSpPr>
            <p:cNvPr id="9" name="Group 8"/>
            <p:cNvGrpSpPr/>
            <p:nvPr/>
          </p:nvGrpSpPr>
          <p:grpSpPr>
            <a:xfrm>
              <a:off x="797380" y="5435932"/>
              <a:ext cx="648072" cy="369332"/>
              <a:chOff x="1403648" y="2843644"/>
              <a:chExt cx="648072" cy="369332"/>
            </a:xfrm>
          </p:grpSpPr>
          <p:sp>
            <p:nvSpPr>
              <p:cNvPr id="22" name="Oval 21"/>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3" name="TextBox 22"/>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E</a:t>
                </a:r>
                <a:endParaRPr lang="en-US" dirty="0">
                  <a:solidFill>
                    <a:srgbClr val="0000FF"/>
                  </a:solidFill>
                </a:endParaRPr>
              </a:p>
            </p:txBody>
          </p:sp>
        </p:grpSp>
        <p:grpSp>
          <p:nvGrpSpPr>
            <p:cNvPr id="10" name="Group 9"/>
            <p:cNvGrpSpPr/>
            <p:nvPr/>
          </p:nvGrpSpPr>
          <p:grpSpPr>
            <a:xfrm>
              <a:off x="2426092" y="5435932"/>
              <a:ext cx="648072" cy="369332"/>
              <a:chOff x="1403648" y="2843644"/>
              <a:chExt cx="648072" cy="369332"/>
            </a:xfrm>
          </p:grpSpPr>
          <p:sp>
            <p:nvSpPr>
              <p:cNvPr id="20" name="Oval 19"/>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1" name="TextBox 20"/>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F</a:t>
                </a:r>
                <a:endParaRPr lang="en-US" dirty="0">
                  <a:solidFill>
                    <a:srgbClr val="0000FF"/>
                  </a:solidFill>
                </a:endParaRPr>
              </a:p>
            </p:txBody>
          </p:sp>
        </p:grpSp>
        <p:grpSp>
          <p:nvGrpSpPr>
            <p:cNvPr id="11" name="Group 10"/>
            <p:cNvGrpSpPr/>
            <p:nvPr/>
          </p:nvGrpSpPr>
          <p:grpSpPr>
            <a:xfrm>
              <a:off x="3275856" y="5445224"/>
              <a:ext cx="648072" cy="369332"/>
              <a:chOff x="1403648" y="2843644"/>
              <a:chExt cx="648072" cy="369332"/>
            </a:xfrm>
          </p:grpSpPr>
          <p:sp>
            <p:nvSpPr>
              <p:cNvPr id="18" name="Oval 17"/>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9" name="TextBox 18"/>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G</a:t>
                </a:r>
                <a:endParaRPr lang="en-US" dirty="0">
                  <a:solidFill>
                    <a:srgbClr val="0000FF"/>
                  </a:solidFill>
                </a:endParaRPr>
              </a:p>
            </p:txBody>
          </p:sp>
        </p:grpSp>
        <p:cxnSp>
          <p:nvCxnSpPr>
            <p:cNvPr id="12" name="Straight Arrow Connector 11"/>
            <p:cNvCxnSpPr>
              <a:stCxn id="30" idx="3"/>
              <a:endCxn id="27" idx="0"/>
            </p:cNvCxnSpPr>
            <p:nvPr/>
          </p:nvCxnSpPr>
          <p:spPr>
            <a:xfrm flipH="1">
              <a:off x="1536208" y="4301093"/>
              <a:ext cx="548692" cy="2890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0" idx="4"/>
            </p:cNvCxnSpPr>
            <p:nvPr/>
          </p:nvCxnSpPr>
          <p:spPr>
            <a:xfrm flipH="1">
              <a:off x="2285396" y="4353820"/>
              <a:ext cx="28632" cy="2848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076162" y="4966112"/>
              <a:ext cx="391608" cy="4698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21" idx="0"/>
            </p:cNvCxnSpPr>
            <p:nvPr/>
          </p:nvCxnSpPr>
          <p:spPr>
            <a:xfrm flipH="1">
              <a:off x="2822136" y="4927582"/>
              <a:ext cx="292030" cy="5083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9" idx="0"/>
            </p:cNvCxnSpPr>
            <p:nvPr/>
          </p:nvCxnSpPr>
          <p:spPr>
            <a:xfrm>
              <a:off x="3299026" y="4965816"/>
              <a:ext cx="372874" cy="4794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564073" y="4286119"/>
              <a:ext cx="522739" cy="3525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5028979" y="2085229"/>
            <a:ext cx="648072" cy="369332"/>
            <a:chOff x="1403648" y="2843644"/>
            <a:chExt cx="648072" cy="369332"/>
          </a:xfrm>
        </p:grpSpPr>
        <p:sp>
          <p:nvSpPr>
            <p:cNvPr id="58" name="Oval 57"/>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9" name="TextBox 58"/>
            <p:cNvSpPr txBox="1"/>
            <p:nvPr/>
          </p:nvSpPr>
          <p:spPr>
            <a:xfrm>
              <a:off x="1547664" y="2843644"/>
              <a:ext cx="504056" cy="369332"/>
            </a:xfrm>
            <a:prstGeom prst="rect">
              <a:avLst/>
            </a:prstGeom>
            <a:noFill/>
          </p:spPr>
          <p:txBody>
            <a:bodyPr wrap="square" rtlCol="0">
              <a:spAutoFit/>
            </a:bodyPr>
            <a:lstStyle/>
            <a:p>
              <a:r>
                <a:rPr lang="en-US" dirty="0">
                  <a:solidFill>
                    <a:srgbClr val="0000FF"/>
                  </a:solidFill>
                </a:rPr>
                <a:t>A</a:t>
              </a:r>
            </a:p>
          </p:txBody>
        </p:sp>
      </p:grpSp>
      <p:grpSp>
        <p:nvGrpSpPr>
          <p:cNvPr id="35" name="Group 34"/>
          <p:cNvGrpSpPr/>
          <p:nvPr/>
        </p:nvGrpSpPr>
        <p:grpSpPr>
          <a:xfrm>
            <a:off x="4412431" y="2690894"/>
            <a:ext cx="648072" cy="369332"/>
            <a:chOff x="1403648" y="2843644"/>
            <a:chExt cx="648072" cy="369332"/>
          </a:xfrm>
        </p:grpSpPr>
        <p:sp>
          <p:nvSpPr>
            <p:cNvPr id="54" name="Oval 53"/>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5" name="TextBox 54"/>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B</a:t>
              </a:r>
              <a:endParaRPr lang="en-US" dirty="0">
                <a:solidFill>
                  <a:srgbClr val="0000FF"/>
                </a:solidFill>
              </a:endParaRPr>
            </a:p>
          </p:txBody>
        </p:sp>
      </p:grpSp>
      <p:grpSp>
        <p:nvGrpSpPr>
          <p:cNvPr id="36" name="Group 35"/>
          <p:cNvGrpSpPr/>
          <p:nvPr/>
        </p:nvGrpSpPr>
        <p:grpSpPr>
          <a:xfrm>
            <a:off x="5411859" y="2699361"/>
            <a:ext cx="648072" cy="369332"/>
            <a:chOff x="1403648" y="2843644"/>
            <a:chExt cx="648072" cy="369332"/>
          </a:xfrm>
        </p:grpSpPr>
        <p:sp>
          <p:nvSpPr>
            <p:cNvPr id="52" name="Oval 51"/>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3" name="TextBox 52"/>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D</a:t>
              </a:r>
              <a:endParaRPr lang="en-US" dirty="0">
                <a:solidFill>
                  <a:srgbClr val="0000FF"/>
                </a:solidFill>
              </a:endParaRPr>
            </a:p>
          </p:txBody>
        </p:sp>
      </p:grpSp>
      <p:grpSp>
        <p:nvGrpSpPr>
          <p:cNvPr id="37" name="Group 36"/>
          <p:cNvGrpSpPr/>
          <p:nvPr/>
        </p:nvGrpSpPr>
        <p:grpSpPr>
          <a:xfrm>
            <a:off x="4069647" y="3536673"/>
            <a:ext cx="648072" cy="369332"/>
            <a:chOff x="1403648" y="2843644"/>
            <a:chExt cx="648072" cy="369332"/>
          </a:xfrm>
        </p:grpSpPr>
        <p:sp>
          <p:nvSpPr>
            <p:cNvPr id="50" name="Oval 49"/>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1" name="TextBox 50"/>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E</a:t>
              </a:r>
              <a:endParaRPr lang="en-US" dirty="0">
                <a:solidFill>
                  <a:srgbClr val="0000FF"/>
                </a:solidFill>
              </a:endParaRPr>
            </a:p>
          </p:txBody>
        </p:sp>
      </p:grpSp>
      <p:grpSp>
        <p:nvGrpSpPr>
          <p:cNvPr id="38" name="Group 37"/>
          <p:cNvGrpSpPr/>
          <p:nvPr/>
        </p:nvGrpSpPr>
        <p:grpSpPr>
          <a:xfrm>
            <a:off x="4916487" y="3554432"/>
            <a:ext cx="648072" cy="369332"/>
            <a:chOff x="1403648" y="2843644"/>
            <a:chExt cx="648072" cy="369332"/>
          </a:xfrm>
        </p:grpSpPr>
        <p:sp>
          <p:nvSpPr>
            <p:cNvPr id="48" name="Oval 47"/>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49" name="TextBox 48"/>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F</a:t>
              </a:r>
              <a:endParaRPr lang="en-US" dirty="0">
                <a:solidFill>
                  <a:srgbClr val="0000FF"/>
                </a:solidFill>
              </a:endParaRPr>
            </a:p>
          </p:txBody>
        </p:sp>
      </p:grpSp>
      <p:grpSp>
        <p:nvGrpSpPr>
          <p:cNvPr id="39" name="Group 38"/>
          <p:cNvGrpSpPr/>
          <p:nvPr/>
        </p:nvGrpSpPr>
        <p:grpSpPr>
          <a:xfrm>
            <a:off x="5766251" y="3563724"/>
            <a:ext cx="648072" cy="369332"/>
            <a:chOff x="1403648" y="2843644"/>
            <a:chExt cx="648072" cy="369332"/>
          </a:xfrm>
        </p:grpSpPr>
        <p:sp>
          <p:nvSpPr>
            <p:cNvPr id="46" name="Oval 45"/>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47" name="TextBox 46"/>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G</a:t>
              </a:r>
              <a:endParaRPr lang="en-US" dirty="0">
                <a:solidFill>
                  <a:srgbClr val="0000FF"/>
                </a:solidFill>
              </a:endParaRPr>
            </a:p>
          </p:txBody>
        </p:sp>
      </p:grpSp>
      <p:cxnSp>
        <p:nvCxnSpPr>
          <p:cNvPr id="40" name="Straight Arrow Connector 39"/>
          <p:cNvCxnSpPr>
            <a:stCxn id="58" idx="3"/>
            <a:endCxn id="55" idx="0"/>
          </p:cNvCxnSpPr>
          <p:nvPr/>
        </p:nvCxnSpPr>
        <p:spPr>
          <a:xfrm flipH="1">
            <a:off x="4808475" y="2401834"/>
            <a:ext cx="315412" cy="2890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4348429" y="3066853"/>
            <a:ext cx="391608" cy="4698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49" idx="0"/>
          </p:cNvCxnSpPr>
          <p:nvPr/>
        </p:nvCxnSpPr>
        <p:spPr>
          <a:xfrm flipH="1">
            <a:off x="5312531" y="3046082"/>
            <a:ext cx="292030" cy="5083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7" idx="0"/>
          </p:cNvCxnSpPr>
          <p:nvPr/>
        </p:nvCxnSpPr>
        <p:spPr>
          <a:xfrm>
            <a:off x="5789421" y="3084316"/>
            <a:ext cx="372874" cy="4794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508723" y="2454561"/>
            <a:ext cx="159644" cy="2540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1464583" y="4293096"/>
            <a:ext cx="648072" cy="369332"/>
            <a:chOff x="1403648" y="2843644"/>
            <a:chExt cx="648072" cy="369332"/>
          </a:xfrm>
        </p:grpSpPr>
        <p:sp>
          <p:nvSpPr>
            <p:cNvPr id="67" name="Oval 66"/>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8" name="TextBox 67"/>
            <p:cNvSpPr txBox="1"/>
            <p:nvPr/>
          </p:nvSpPr>
          <p:spPr>
            <a:xfrm>
              <a:off x="1547664" y="2843644"/>
              <a:ext cx="504056" cy="369332"/>
            </a:xfrm>
            <a:prstGeom prst="rect">
              <a:avLst/>
            </a:prstGeom>
            <a:noFill/>
          </p:spPr>
          <p:txBody>
            <a:bodyPr wrap="square" rtlCol="0">
              <a:spAutoFit/>
            </a:bodyPr>
            <a:lstStyle/>
            <a:p>
              <a:r>
                <a:rPr lang="en-US" dirty="0">
                  <a:solidFill>
                    <a:srgbClr val="0000FF"/>
                  </a:solidFill>
                </a:rPr>
                <a:t>A</a:t>
              </a:r>
            </a:p>
          </p:txBody>
        </p:sp>
      </p:grpSp>
      <p:grpSp>
        <p:nvGrpSpPr>
          <p:cNvPr id="69" name="Group 68"/>
          <p:cNvGrpSpPr/>
          <p:nvPr/>
        </p:nvGrpSpPr>
        <p:grpSpPr>
          <a:xfrm>
            <a:off x="848035" y="4898761"/>
            <a:ext cx="648072" cy="369332"/>
            <a:chOff x="1403648" y="2843644"/>
            <a:chExt cx="648072" cy="369332"/>
          </a:xfrm>
        </p:grpSpPr>
        <p:sp>
          <p:nvSpPr>
            <p:cNvPr id="70" name="Oval 69"/>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1" name="TextBox 70"/>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B</a:t>
              </a:r>
              <a:endParaRPr lang="en-US" dirty="0">
                <a:solidFill>
                  <a:srgbClr val="0000FF"/>
                </a:solidFill>
              </a:endParaRPr>
            </a:p>
          </p:txBody>
        </p:sp>
      </p:grpSp>
      <p:grpSp>
        <p:nvGrpSpPr>
          <p:cNvPr id="72" name="Group 71"/>
          <p:cNvGrpSpPr/>
          <p:nvPr/>
        </p:nvGrpSpPr>
        <p:grpSpPr>
          <a:xfrm>
            <a:off x="1847463" y="4907228"/>
            <a:ext cx="648072" cy="369332"/>
            <a:chOff x="1403648" y="2843644"/>
            <a:chExt cx="648072" cy="369332"/>
          </a:xfrm>
        </p:grpSpPr>
        <p:sp>
          <p:nvSpPr>
            <p:cNvPr id="73" name="Oval 72"/>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4" name="TextBox 73"/>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D</a:t>
              </a:r>
              <a:endParaRPr lang="en-US" dirty="0">
                <a:solidFill>
                  <a:srgbClr val="0000FF"/>
                </a:solidFill>
              </a:endParaRPr>
            </a:p>
          </p:txBody>
        </p:sp>
      </p:grpSp>
      <p:grpSp>
        <p:nvGrpSpPr>
          <p:cNvPr id="75" name="Group 74"/>
          <p:cNvGrpSpPr/>
          <p:nvPr/>
        </p:nvGrpSpPr>
        <p:grpSpPr>
          <a:xfrm>
            <a:off x="505251" y="5744540"/>
            <a:ext cx="648072" cy="369332"/>
            <a:chOff x="1403648" y="2843644"/>
            <a:chExt cx="648072" cy="369332"/>
          </a:xfrm>
        </p:grpSpPr>
        <p:sp>
          <p:nvSpPr>
            <p:cNvPr id="76" name="Oval 75"/>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7" name="TextBox 76"/>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E</a:t>
              </a:r>
              <a:endParaRPr lang="en-US" dirty="0">
                <a:solidFill>
                  <a:srgbClr val="0000FF"/>
                </a:solidFill>
              </a:endParaRPr>
            </a:p>
          </p:txBody>
        </p:sp>
      </p:grpSp>
      <p:grpSp>
        <p:nvGrpSpPr>
          <p:cNvPr id="78" name="Group 77"/>
          <p:cNvGrpSpPr/>
          <p:nvPr/>
        </p:nvGrpSpPr>
        <p:grpSpPr>
          <a:xfrm>
            <a:off x="1352091" y="5762299"/>
            <a:ext cx="648072" cy="369332"/>
            <a:chOff x="1403648" y="2843644"/>
            <a:chExt cx="648072" cy="369332"/>
          </a:xfrm>
        </p:grpSpPr>
        <p:sp>
          <p:nvSpPr>
            <p:cNvPr id="79" name="Oval 78"/>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80" name="TextBox 79"/>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F</a:t>
              </a:r>
              <a:endParaRPr lang="en-US" dirty="0">
                <a:solidFill>
                  <a:srgbClr val="0000FF"/>
                </a:solidFill>
              </a:endParaRPr>
            </a:p>
          </p:txBody>
        </p:sp>
      </p:grpSp>
      <p:grpSp>
        <p:nvGrpSpPr>
          <p:cNvPr id="81" name="Group 80"/>
          <p:cNvGrpSpPr/>
          <p:nvPr/>
        </p:nvGrpSpPr>
        <p:grpSpPr>
          <a:xfrm>
            <a:off x="2201855" y="5771591"/>
            <a:ext cx="648072" cy="369332"/>
            <a:chOff x="1403648" y="2843644"/>
            <a:chExt cx="648072" cy="369332"/>
          </a:xfrm>
        </p:grpSpPr>
        <p:sp>
          <p:nvSpPr>
            <p:cNvPr id="82" name="Oval 81"/>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83" name="TextBox 82"/>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G</a:t>
              </a:r>
              <a:endParaRPr lang="en-US" dirty="0">
                <a:solidFill>
                  <a:srgbClr val="0000FF"/>
                </a:solidFill>
              </a:endParaRPr>
            </a:p>
          </p:txBody>
        </p:sp>
      </p:grpSp>
      <p:cxnSp>
        <p:nvCxnSpPr>
          <p:cNvPr id="84" name="Straight Arrow Connector 83"/>
          <p:cNvCxnSpPr>
            <a:stCxn id="67" idx="3"/>
            <a:endCxn id="71" idx="0"/>
          </p:cNvCxnSpPr>
          <p:nvPr/>
        </p:nvCxnSpPr>
        <p:spPr>
          <a:xfrm flipH="1">
            <a:off x="1244079" y="4609701"/>
            <a:ext cx="315412" cy="2890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784033" y="5274720"/>
            <a:ext cx="391608" cy="4698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80" idx="0"/>
          </p:cNvCxnSpPr>
          <p:nvPr/>
        </p:nvCxnSpPr>
        <p:spPr>
          <a:xfrm flipH="1">
            <a:off x="1748135" y="5253949"/>
            <a:ext cx="292030" cy="5083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83" idx="0"/>
          </p:cNvCxnSpPr>
          <p:nvPr/>
        </p:nvCxnSpPr>
        <p:spPr>
          <a:xfrm>
            <a:off x="2225025" y="5292183"/>
            <a:ext cx="372874" cy="4794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1944327" y="4662428"/>
            <a:ext cx="159644" cy="2540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1288753" y="5270700"/>
            <a:ext cx="372874" cy="4794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13" name="Group 112"/>
          <p:cNvGrpSpPr/>
          <p:nvPr/>
        </p:nvGrpSpPr>
        <p:grpSpPr>
          <a:xfrm>
            <a:off x="7772362" y="2042279"/>
            <a:ext cx="648072" cy="369332"/>
            <a:chOff x="1403648" y="2843644"/>
            <a:chExt cx="648072" cy="369332"/>
          </a:xfrm>
        </p:grpSpPr>
        <p:sp>
          <p:nvSpPr>
            <p:cNvPr id="114" name="Oval 113"/>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15" name="TextBox 114"/>
            <p:cNvSpPr txBox="1"/>
            <p:nvPr/>
          </p:nvSpPr>
          <p:spPr>
            <a:xfrm>
              <a:off x="1547664" y="2843644"/>
              <a:ext cx="504056" cy="369332"/>
            </a:xfrm>
            <a:prstGeom prst="rect">
              <a:avLst/>
            </a:prstGeom>
            <a:noFill/>
          </p:spPr>
          <p:txBody>
            <a:bodyPr wrap="square" rtlCol="0">
              <a:spAutoFit/>
            </a:bodyPr>
            <a:lstStyle/>
            <a:p>
              <a:r>
                <a:rPr lang="en-US" dirty="0">
                  <a:solidFill>
                    <a:srgbClr val="0000FF"/>
                  </a:solidFill>
                </a:rPr>
                <a:t>A</a:t>
              </a:r>
            </a:p>
          </p:txBody>
        </p:sp>
      </p:grpSp>
      <p:grpSp>
        <p:nvGrpSpPr>
          <p:cNvPr id="116" name="Group 115"/>
          <p:cNvGrpSpPr/>
          <p:nvPr/>
        </p:nvGrpSpPr>
        <p:grpSpPr>
          <a:xfrm>
            <a:off x="7209036" y="2634314"/>
            <a:ext cx="648072" cy="369332"/>
            <a:chOff x="1403648" y="2843644"/>
            <a:chExt cx="648072" cy="369332"/>
          </a:xfrm>
        </p:grpSpPr>
        <p:sp>
          <p:nvSpPr>
            <p:cNvPr id="117" name="Oval 116"/>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18" name="TextBox 117"/>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B</a:t>
              </a:r>
              <a:endParaRPr lang="en-US" dirty="0">
                <a:solidFill>
                  <a:srgbClr val="0000FF"/>
                </a:solidFill>
              </a:endParaRPr>
            </a:p>
          </p:txBody>
        </p:sp>
      </p:grpSp>
      <p:grpSp>
        <p:nvGrpSpPr>
          <p:cNvPr id="119" name="Group 118"/>
          <p:cNvGrpSpPr/>
          <p:nvPr/>
        </p:nvGrpSpPr>
        <p:grpSpPr>
          <a:xfrm>
            <a:off x="8155242" y="2656411"/>
            <a:ext cx="648072" cy="369332"/>
            <a:chOff x="1403648" y="2843644"/>
            <a:chExt cx="648072" cy="369332"/>
          </a:xfrm>
        </p:grpSpPr>
        <p:sp>
          <p:nvSpPr>
            <p:cNvPr id="120" name="Oval 119"/>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21" name="TextBox 120"/>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D</a:t>
              </a:r>
              <a:endParaRPr lang="en-US" dirty="0">
                <a:solidFill>
                  <a:srgbClr val="0000FF"/>
                </a:solidFill>
              </a:endParaRPr>
            </a:p>
          </p:txBody>
        </p:sp>
      </p:grpSp>
      <p:grpSp>
        <p:nvGrpSpPr>
          <p:cNvPr id="122" name="Group 121"/>
          <p:cNvGrpSpPr/>
          <p:nvPr/>
        </p:nvGrpSpPr>
        <p:grpSpPr>
          <a:xfrm>
            <a:off x="6813030" y="3493723"/>
            <a:ext cx="648072" cy="369332"/>
            <a:chOff x="1403648" y="2843644"/>
            <a:chExt cx="648072" cy="369332"/>
          </a:xfrm>
        </p:grpSpPr>
        <p:sp>
          <p:nvSpPr>
            <p:cNvPr id="123" name="Oval 122"/>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24" name="TextBox 123"/>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E</a:t>
              </a:r>
              <a:endParaRPr lang="en-US" dirty="0">
                <a:solidFill>
                  <a:srgbClr val="0000FF"/>
                </a:solidFill>
              </a:endParaRPr>
            </a:p>
          </p:txBody>
        </p:sp>
      </p:grpSp>
      <p:grpSp>
        <p:nvGrpSpPr>
          <p:cNvPr id="125" name="Group 124"/>
          <p:cNvGrpSpPr/>
          <p:nvPr/>
        </p:nvGrpSpPr>
        <p:grpSpPr>
          <a:xfrm>
            <a:off x="7659870" y="3511482"/>
            <a:ext cx="648072" cy="369332"/>
            <a:chOff x="1403648" y="2843644"/>
            <a:chExt cx="648072" cy="369332"/>
          </a:xfrm>
        </p:grpSpPr>
        <p:sp>
          <p:nvSpPr>
            <p:cNvPr id="126" name="Oval 125"/>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27" name="TextBox 126"/>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F</a:t>
              </a:r>
              <a:endParaRPr lang="en-US" dirty="0">
                <a:solidFill>
                  <a:srgbClr val="0000FF"/>
                </a:solidFill>
              </a:endParaRPr>
            </a:p>
          </p:txBody>
        </p:sp>
      </p:grpSp>
      <p:grpSp>
        <p:nvGrpSpPr>
          <p:cNvPr id="128" name="Group 127"/>
          <p:cNvGrpSpPr/>
          <p:nvPr/>
        </p:nvGrpSpPr>
        <p:grpSpPr>
          <a:xfrm>
            <a:off x="6413998" y="4015538"/>
            <a:ext cx="648072" cy="369332"/>
            <a:chOff x="1403648" y="2843644"/>
            <a:chExt cx="648072" cy="369332"/>
          </a:xfrm>
        </p:grpSpPr>
        <p:sp>
          <p:nvSpPr>
            <p:cNvPr id="129" name="Oval 128"/>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30" name="TextBox 129"/>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G</a:t>
              </a:r>
              <a:endParaRPr lang="en-US" dirty="0">
                <a:solidFill>
                  <a:srgbClr val="0000FF"/>
                </a:solidFill>
              </a:endParaRPr>
            </a:p>
          </p:txBody>
        </p:sp>
      </p:grpSp>
      <p:cxnSp>
        <p:nvCxnSpPr>
          <p:cNvPr id="131" name="Straight Arrow Connector 130"/>
          <p:cNvCxnSpPr>
            <a:stCxn id="114" idx="3"/>
            <a:endCxn id="118" idx="0"/>
          </p:cNvCxnSpPr>
          <p:nvPr/>
        </p:nvCxnSpPr>
        <p:spPr>
          <a:xfrm flipH="1">
            <a:off x="7605080" y="2358884"/>
            <a:ext cx="262190" cy="2754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H="1">
            <a:off x="7091812" y="3003646"/>
            <a:ext cx="288500" cy="49007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17" idx="5"/>
            <a:endCxn id="127" idx="0"/>
          </p:cNvCxnSpPr>
          <p:nvPr/>
        </p:nvCxnSpPr>
        <p:spPr>
          <a:xfrm>
            <a:off x="7762200" y="2950919"/>
            <a:ext cx="293714" cy="5605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endCxn id="130" idx="0"/>
          </p:cNvCxnSpPr>
          <p:nvPr/>
        </p:nvCxnSpPr>
        <p:spPr>
          <a:xfrm flipH="1">
            <a:off x="6810042" y="3863055"/>
            <a:ext cx="147004" cy="15248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8252106" y="2411611"/>
            <a:ext cx="159644" cy="2540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732240" y="4754744"/>
            <a:ext cx="648072" cy="369332"/>
            <a:chOff x="1403648" y="2843644"/>
            <a:chExt cx="648072" cy="369332"/>
          </a:xfrm>
        </p:grpSpPr>
        <p:sp>
          <p:nvSpPr>
            <p:cNvPr id="137" name="Oval 136"/>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38" name="TextBox 137"/>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H</a:t>
              </a:r>
              <a:endParaRPr lang="en-US" dirty="0">
                <a:solidFill>
                  <a:srgbClr val="0000FF"/>
                </a:solidFill>
              </a:endParaRPr>
            </a:p>
          </p:txBody>
        </p:sp>
      </p:grpSp>
      <p:cxnSp>
        <p:nvCxnSpPr>
          <p:cNvPr id="139" name="Straight Arrow Connector 138"/>
          <p:cNvCxnSpPr/>
          <p:nvPr/>
        </p:nvCxnSpPr>
        <p:spPr>
          <a:xfrm>
            <a:off x="6834570" y="4368580"/>
            <a:ext cx="146857" cy="3954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4860032" y="4182753"/>
            <a:ext cx="648072" cy="369332"/>
            <a:chOff x="1403648" y="2843644"/>
            <a:chExt cx="648072" cy="369332"/>
          </a:xfrm>
        </p:grpSpPr>
        <p:sp>
          <p:nvSpPr>
            <p:cNvPr id="107" name="Oval 106"/>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08" name="TextBox 107"/>
            <p:cNvSpPr txBox="1"/>
            <p:nvPr/>
          </p:nvSpPr>
          <p:spPr>
            <a:xfrm>
              <a:off x="1547664" y="2843644"/>
              <a:ext cx="504056" cy="369332"/>
            </a:xfrm>
            <a:prstGeom prst="rect">
              <a:avLst/>
            </a:prstGeom>
            <a:noFill/>
          </p:spPr>
          <p:txBody>
            <a:bodyPr wrap="square" rtlCol="0">
              <a:spAutoFit/>
            </a:bodyPr>
            <a:lstStyle/>
            <a:p>
              <a:r>
                <a:rPr lang="en-US" dirty="0">
                  <a:solidFill>
                    <a:srgbClr val="0000FF"/>
                  </a:solidFill>
                </a:rPr>
                <a:t>A</a:t>
              </a:r>
            </a:p>
          </p:txBody>
        </p:sp>
      </p:grpSp>
      <p:grpSp>
        <p:nvGrpSpPr>
          <p:cNvPr id="109" name="Group 108"/>
          <p:cNvGrpSpPr/>
          <p:nvPr/>
        </p:nvGrpSpPr>
        <p:grpSpPr>
          <a:xfrm>
            <a:off x="4296706" y="4774788"/>
            <a:ext cx="648072" cy="369332"/>
            <a:chOff x="1403648" y="2843644"/>
            <a:chExt cx="648072" cy="369332"/>
          </a:xfrm>
        </p:grpSpPr>
        <p:sp>
          <p:nvSpPr>
            <p:cNvPr id="110" name="Oval 109"/>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11" name="TextBox 110"/>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B</a:t>
              </a:r>
              <a:endParaRPr lang="en-US" dirty="0">
                <a:solidFill>
                  <a:srgbClr val="0000FF"/>
                </a:solidFill>
              </a:endParaRPr>
            </a:p>
          </p:txBody>
        </p:sp>
      </p:grpSp>
      <p:grpSp>
        <p:nvGrpSpPr>
          <p:cNvPr id="142" name="Group 141"/>
          <p:cNvGrpSpPr/>
          <p:nvPr/>
        </p:nvGrpSpPr>
        <p:grpSpPr>
          <a:xfrm>
            <a:off x="3900700" y="5445224"/>
            <a:ext cx="648072" cy="369332"/>
            <a:chOff x="1403648" y="2843644"/>
            <a:chExt cx="648072" cy="369332"/>
          </a:xfrm>
        </p:grpSpPr>
        <p:sp>
          <p:nvSpPr>
            <p:cNvPr id="143" name="Oval 142"/>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44" name="TextBox 143"/>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E</a:t>
              </a:r>
              <a:endParaRPr lang="en-US" dirty="0">
                <a:solidFill>
                  <a:srgbClr val="0000FF"/>
                </a:solidFill>
              </a:endParaRPr>
            </a:p>
          </p:txBody>
        </p:sp>
      </p:grpSp>
      <p:grpSp>
        <p:nvGrpSpPr>
          <p:cNvPr id="148" name="Group 147"/>
          <p:cNvGrpSpPr/>
          <p:nvPr/>
        </p:nvGrpSpPr>
        <p:grpSpPr>
          <a:xfrm>
            <a:off x="3501668" y="5967039"/>
            <a:ext cx="648072" cy="369332"/>
            <a:chOff x="1403648" y="2843644"/>
            <a:chExt cx="648072" cy="369332"/>
          </a:xfrm>
        </p:grpSpPr>
        <p:sp>
          <p:nvSpPr>
            <p:cNvPr id="149" name="Oval 148"/>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50" name="TextBox 149"/>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G</a:t>
              </a:r>
              <a:endParaRPr lang="en-US" dirty="0">
                <a:solidFill>
                  <a:srgbClr val="0000FF"/>
                </a:solidFill>
              </a:endParaRPr>
            </a:p>
          </p:txBody>
        </p:sp>
      </p:grpSp>
      <p:cxnSp>
        <p:nvCxnSpPr>
          <p:cNvPr id="151" name="Straight Arrow Connector 150"/>
          <p:cNvCxnSpPr>
            <a:stCxn id="107" idx="3"/>
            <a:endCxn id="111" idx="0"/>
          </p:cNvCxnSpPr>
          <p:nvPr/>
        </p:nvCxnSpPr>
        <p:spPr>
          <a:xfrm flipH="1">
            <a:off x="4692750" y="4499358"/>
            <a:ext cx="262190" cy="2754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flipH="1">
            <a:off x="4286544" y="5144120"/>
            <a:ext cx="181438" cy="3281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endCxn id="150" idx="0"/>
          </p:cNvCxnSpPr>
          <p:nvPr/>
        </p:nvCxnSpPr>
        <p:spPr>
          <a:xfrm flipH="1">
            <a:off x="3897712" y="5814556"/>
            <a:ext cx="147004" cy="15248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646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ln/>
        </p:spPr>
        <p:txBody>
          <a:bodyPr/>
          <a:lstStyle/>
          <a:p>
            <a:r>
              <a:rPr lang="en-US" sz="4100"/>
              <a:t>Binary Trees</a:t>
            </a:r>
          </a:p>
        </p:txBody>
      </p:sp>
      <p:sp>
        <p:nvSpPr>
          <p:cNvPr id="37890" name="Rectangle 2"/>
          <p:cNvSpPr>
            <a:spLocks noGrp="1" noChangeArrowheads="1"/>
          </p:cNvSpPr>
          <p:nvPr>
            <p:ph type="body" idx="1"/>
          </p:nvPr>
        </p:nvSpPr>
        <p:spPr>
          <a:xfrm>
            <a:off x="884039" y="1412776"/>
            <a:ext cx="7358063" cy="4018359"/>
          </a:xfrm>
          <a:ln/>
        </p:spPr>
        <p:txBody>
          <a:bodyPr>
            <a:normAutofit/>
          </a:bodyPr>
          <a:lstStyle/>
          <a:p>
            <a:pPr marL="625056"/>
            <a:r>
              <a:rPr lang="en-US" sz="2400" u="sng" dirty="0"/>
              <a:t>Implementation:</a:t>
            </a:r>
          </a:p>
          <a:p>
            <a:pPr marL="651834" lvl="1" indent="0">
              <a:spcBef>
                <a:spcPts val="1547"/>
              </a:spcBef>
              <a:buNone/>
            </a:pPr>
            <a:r>
              <a:rPr lang="en-US" sz="2400" dirty="0" err="1"/>
              <a:t>struct</a:t>
            </a:r>
            <a:r>
              <a:rPr lang="en-US" sz="2400" dirty="0"/>
              <a:t> node {</a:t>
            </a:r>
          </a:p>
          <a:p>
            <a:pPr marL="1021512" lvl="2" indent="0">
              <a:spcBef>
                <a:spcPts val="1547"/>
              </a:spcBef>
              <a:buNone/>
            </a:pPr>
            <a:r>
              <a:rPr lang="en-US" dirty="0" err="1"/>
              <a:t>int</a:t>
            </a:r>
            <a:r>
              <a:rPr lang="en-US" dirty="0"/>
              <a:t> </a:t>
            </a:r>
            <a:r>
              <a:rPr lang="en-US" dirty="0" smtClean="0"/>
              <a:t>data;</a:t>
            </a:r>
            <a:endParaRPr lang="en-US" dirty="0"/>
          </a:p>
          <a:p>
            <a:pPr marL="1021512" lvl="2" indent="0">
              <a:spcBef>
                <a:spcPts val="1547"/>
              </a:spcBef>
              <a:buNone/>
            </a:pPr>
            <a:r>
              <a:rPr lang="en-US" dirty="0" err="1"/>
              <a:t>struct</a:t>
            </a:r>
            <a:r>
              <a:rPr lang="en-US" dirty="0"/>
              <a:t> node *left;</a:t>
            </a:r>
          </a:p>
          <a:p>
            <a:pPr marL="1021512" lvl="2" indent="0">
              <a:spcBef>
                <a:spcPts val="1547"/>
              </a:spcBef>
              <a:buNone/>
            </a:pPr>
            <a:r>
              <a:rPr lang="en-US" dirty="0" err="1"/>
              <a:t>struct</a:t>
            </a:r>
            <a:r>
              <a:rPr lang="en-US" dirty="0"/>
              <a:t> node *right;</a:t>
            </a:r>
          </a:p>
          <a:p>
            <a:pPr marL="651834" lvl="1" indent="0">
              <a:spcBef>
                <a:spcPts val="1547"/>
              </a:spcBef>
              <a:buNone/>
            </a:pPr>
            <a:r>
              <a:rPr lang="en-US" sz="2400" dirty="0" smtClean="0"/>
              <a:t>};</a:t>
            </a:r>
            <a:endParaRPr lang="en-US" sz="2400" dirty="0"/>
          </a:p>
          <a:p>
            <a:pPr marL="651834" lvl="1" indent="0">
              <a:spcBef>
                <a:spcPts val="1547"/>
              </a:spcBef>
              <a:buNone/>
            </a:pPr>
            <a:r>
              <a:rPr lang="en-US" sz="2400" dirty="0" err="1"/>
              <a:t>typedef</a:t>
            </a:r>
            <a:r>
              <a:rPr lang="en-US" sz="2400" dirty="0"/>
              <a:t> </a:t>
            </a:r>
            <a:r>
              <a:rPr lang="en-US" sz="2400" dirty="0" err="1"/>
              <a:t>struct</a:t>
            </a:r>
            <a:r>
              <a:rPr lang="en-US" sz="2400" dirty="0"/>
              <a:t> node </a:t>
            </a:r>
            <a:r>
              <a:rPr lang="en-US" sz="2400" dirty="0" err="1"/>
              <a:t>NODE</a:t>
            </a:r>
            <a:r>
              <a:rPr lang="en-US" sz="2400" dirty="0"/>
              <a:t>;</a:t>
            </a:r>
          </a:p>
        </p:txBody>
      </p:sp>
    </p:spTree>
    <p:extLst>
      <p:ext uri="{BB962C8B-B14F-4D97-AF65-F5344CB8AC3E}">
        <p14:creationId xmlns:p14="http://schemas.microsoft.com/office/powerpoint/2010/main" val="223991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txBox="1">
            <a:spLocks noChangeArrowheads="1"/>
          </p:cNvSpPr>
          <p:nvPr/>
        </p:nvSpPr>
        <p:spPr>
          <a:xfrm>
            <a:off x="457200" y="274638"/>
            <a:ext cx="8229600" cy="975043"/>
          </a:xfrm>
          <a:prstGeom prst="rect">
            <a:avLst/>
          </a:prstGeom>
          <a:ln/>
        </p:spPr>
        <p:txBody>
          <a:bodyPr vert="horz" lIns="91440" tIns="45720" rIns="91440" bIns="45720" rtlCol="0" anchor="ctr">
            <a:normAutofit/>
          </a:bodyPr>
          <a:lstStyle>
            <a:lvl1pPr algn="ctr" defTabSz="914400" rtl="0" eaLnBrk="1" latinLnBrk="0" hangingPunct="1">
              <a:spcBef>
                <a:spcPct val="0"/>
              </a:spcBef>
              <a:buNone/>
              <a:defRPr sz="3600" b="1" kern="1200">
                <a:solidFill>
                  <a:srgbClr val="93191B"/>
                </a:solidFill>
                <a:latin typeface="Arial" panose="020B0604020202020204" pitchFamily="34" charset="0"/>
                <a:ea typeface="+mj-ea"/>
                <a:cs typeface="Arial" panose="020B0604020202020204" pitchFamily="34" charset="0"/>
              </a:defRPr>
            </a:lvl1pPr>
          </a:lstStyle>
          <a:p>
            <a:r>
              <a:rPr lang="en-US" sz="4100" smtClean="0"/>
              <a:t>Binary Trees - Traversal</a:t>
            </a:r>
            <a:endParaRPr lang="en-US" sz="4100" dirty="0"/>
          </a:p>
        </p:txBody>
      </p:sp>
      <p:sp>
        <p:nvSpPr>
          <p:cNvPr id="4" name="TextBox 3"/>
          <p:cNvSpPr txBox="1"/>
          <p:nvPr/>
        </p:nvSpPr>
        <p:spPr>
          <a:xfrm>
            <a:off x="1043608" y="1556792"/>
            <a:ext cx="7488832" cy="3093154"/>
          </a:xfrm>
          <a:prstGeom prst="rect">
            <a:avLst/>
          </a:prstGeom>
          <a:noFill/>
        </p:spPr>
        <p:txBody>
          <a:bodyPr wrap="square" rtlCol="0">
            <a:spAutoFit/>
          </a:bodyPr>
          <a:lstStyle/>
          <a:p>
            <a:pPr marL="285750" indent="-285750">
              <a:buFont typeface="Arial" panose="020B0604020202020204" pitchFamily="34" charset="0"/>
              <a:buChar char="•"/>
            </a:pPr>
            <a:r>
              <a:rPr lang="en-US" sz="2400" dirty="0"/>
              <a:t>How to traverse a binary tree?</a:t>
            </a:r>
            <a:br>
              <a:rPr lang="en-US" sz="2400" dirty="0"/>
            </a:br>
            <a:r>
              <a:rPr lang="en-US" sz="300" dirty="0"/>
              <a:t/>
            </a:r>
            <a:br>
              <a:rPr lang="en-US" sz="300" dirty="0"/>
            </a:br>
            <a:r>
              <a:rPr lang="en-US" sz="2400" dirty="0"/>
              <a:t>The same as traversing a tree, except that we have only two children for binary trees (no need for a loop). </a:t>
            </a:r>
            <a:endParaRPr lang="en-US" sz="2400" dirty="0" smtClean="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Write </a:t>
            </a:r>
            <a:r>
              <a:rPr lang="en-US" sz="2400" dirty="0"/>
              <a:t>the code to recursively </a:t>
            </a:r>
            <a:r>
              <a:rPr lang="en-US" sz="2400" dirty="0" smtClean="0"/>
              <a:t>visit all </a:t>
            </a:r>
            <a:r>
              <a:rPr lang="en-US" sz="2400" dirty="0"/>
              <a:t>the nodes in a binary tree</a:t>
            </a:r>
            <a:r>
              <a:rPr lang="en-US" sz="2400" dirty="0" smtClean="0"/>
              <a:t>. Given the function as </a:t>
            </a:r>
          </a:p>
          <a:p>
            <a:endParaRPr lang="en-US" sz="2400" dirty="0"/>
          </a:p>
          <a:p>
            <a:r>
              <a:rPr lang="en-US" sz="2400" dirty="0" smtClean="0"/>
              <a:t>                       </a:t>
            </a:r>
            <a:r>
              <a:rPr lang="en-US" sz="2400" i="1" dirty="0" smtClean="0"/>
              <a:t>void </a:t>
            </a:r>
            <a:r>
              <a:rPr lang="en-US" sz="2400" i="1" dirty="0" err="1" smtClean="0"/>
              <a:t>printTree</a:t>
            </a:r>
            <a:r>
              <a:rPr lang="en-US" sz="2400" i="1" dirty="0" smtClean="0"/>
              <a:t>(NODE *n)</a:t>
            </a:r>
            <a:endParaRPr lang="en-US" sz="2400" i="1" dirty="0"/>
          </a:p>
        </p:txBody>
      </p:sp>
    </p:spTree>
    <p:extLst>
      <p:ext uri="{BB962C8B-B14F-4D97-AF65-F5344CB8AC3E}">
        <p14:creationId xmlns:p14="http://schemas.microsoft.com/office/powerpoint/2010/main" val="1669387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ln/>
        </p:spPr>
        <p:txBody>
          <a:bodyPr/>
          <a:lstStyle/>
          <a:p>
            <a:r>
              <a:rPr lang="en-US" sz="4100" dirty="0"/>
              <a:t>Binary </a:t>
            </a:r>
            <a:r>
              <a:rPr lang="en-US" sz="4100" dirty="0" smtClean="0"/>
              <a:t>Trees - Traversal</a:t>
            </a:r>
            <a:endParaRPr lang="en-US" sz="4100" dirty="0"/>
          </a:p>
        </p:txBody>
      </p:sp>
      <p:sp>
        <p:nvSpPr>
          <p:cNvPr id="2" name="TextBox 1"/>
          <p:cNvSpPr txBox="1"/>
          <p:nvPr/>
        </p:nvSpPr>
        <p:spPr>
          <a:xfrm>
            <a:off x="1115616" y="1340768"/>
            <a:ext cx="6264696" cy="3506088"/>
          </a:xfrm>
          <a:prstGeom prst="rect">
            <a:avLst/>
          </a:prstGeom>
          <a:noFill/>
        </p:spPr>
        <p:txBody>
          <a:bodyPr wrap="square" rtlCol="0">
            <a:spAutoFit/>
          </a:bodyPr>
          <a:lstStyle/>
          <a:p>
            <a:pPr marL="625056"/>
            <a:r>
              <a:rPr lang="en-US" sz="1600" dirty="0"/>
              <a:t>void </a:t>
            </a:r>
            <a:r>
              <a:rPr lang="en-US" sz="1600" dirty="0" err="1" smtClean="0"/>
              <a:t>printTree</a:t>
            </a:r>
            <a:r>
              <a:rPr lang="en-US" sz="1600" dirty="0" smtClean="0"/>
              <a:t>(NODE </a:t>
            </a:r>
            <a:r>
              <a:rPr lang="en-US" sz="1600" dirty="0"/>
              <a:t>*</a:t>
            </a:r>
            <a:r>
              <a:rPr lang="en-US" sz="1600" dirty="0" smtClean="0"/>
              <a:t>n) </a:t>
            </a:r>
            <a:r>
              <a:rPr lang="en-US" sz="1600" dirty="0"/>
              <a:t>{</a:t>
            </a:r>
          </a:p>
          <a:p>
            <a:pPr marL="937584" lvl="1">
              <a:spcBef>
                <a:spcPts val="1266"/>
              </a:spcBef>
            </a:pPr>
            <a:r>
              <a:rPr lang="en-US" sz="1600" dirty="0"/>
              <a:t>if (</a:t>
            </a:r>
            <a:r>
              <a:rPr lang="en-US" sz="1600" dirty="0" smtClean="0"/>
              <a:t>n </a:t>
            </a:r>
            <a:r>
              <a:rPr lang="en-US" sz="1600" dirty="0"/>
              <a:t>== NULL)</a:t>
            </a:r>
          </a:p>
          <a:p>
            <a:pPr marL="1250112" lvl="2">
              <a:spcBef>
                <a:spcPts val="1266"/>
              </a:spcBef>
            </a:pPr>
            <a:r>
              <a:rPr lang="en-US" sz="1600" dirty="0"/>
              <a:t>return;</a:t>
            </a:r>
          </a:p>
          <a:p>
            <a:pPr marL="937584" lvl="1">
              <a:spcBef>
                <a:spcPts val="1266"/>
              </a:spcBef>
            </a:pPr>
            <a:r>
              <a:rPr lang="en-US" sz="1600" dirty="0" err="1"/>
              <a:t>printTree</a:t>
            </a:r>
            <a:r>
              <a:rPr lang="en-US" sz="1600" dirty="0"/>
              <a:t>(n-&gt;left);</a:t>
            </a:r>
          </a:p>
          <a:p>
            <a:pPr marL="937584" lvl="1">
              <a:spcBef>
                <a:spcPts val="1266"/>
              </a:spcBef>
            </a:pPr>
            <a:r>
              <a:rPr lang="en-US" sz="1600" dirty="0" err="1"/>
              <a:t>printTree</a:t>
            </a:r>
            <a:r>
              <a:rPr lang="en-US" sz="1600" dirty="0"/>
              <a:t>(n-&gt;right);</a:t>
            </a:r>
          </a:p>
          <a:p>
            <a:pPr marL="937584" lvl="1">
              <a:spcBef>
                <a:spcPts val="1266"/>
              </a:spcBef>
            </a:pPr>
            <a:r>
              <a:rPr lang="en-US" sz="1600" dirty="0" err="1"/>
              <a:t>printf</a:t>
            </a:r>
            <a:r>
              <a:rPr lang="en-US" sz="1600" dirty="0"/>
              <a:t>(</a:t>
            </a:r>
            <a:r>
              <a:rPr lang="ja-JP" altLang="en-US" sz="1600" dirty="0">
                <a:latin typeface="Arial"/>
              </a:rPr>
              <a:t>“</a:t>
            </a:r>
            <a:r>
              <a:rPr lang="en-US" sz="1600" dirty="0"/>
              <a:t>%d\n</a:t>
            </a:r>
            <a:r>
              <a:rPr lang="ja-JP" altLang="en-US" sz="1600" dirty="0">
                <a:latin typeface="Arial"/>
              </a:rPr>
              <a:t>”</a:t>
            </a:r>
            <a:r>
              <a:rPr lang="en-US" sz="1600" dirty="0"/>
              <a:t>,</a:t>
            </a:r>
            <a:r>
              <a:rPr lang="en-US" sz="1600" dirty="0" smtClean="0"/>
              <a:t>n-</a:t>
            </a:r>
            <a:r>
              <a:rPr lang="en-US" sz="1600" dirty="0"/>
              <a:t>&gt;data); </a:t>
            </a:r>
          </a:p>
          <a:p>
            <a:pPr marL="937584" lvl="1">
              <a:spcBef>
                <a:spcPts val="1266"/>
              </a:spcBef>
            </a:pPr>
            <a:r>
              <a:rPr lang="en-US" sz="1600" dirty="0"/>
              <a:t>// </a:t>
            </a:r>
            <a:r>
              <a:rPr lang="ja-JP" altLang="en-US" sz="1600" dirty="0">
                <a:latin typeface="Arial"/>
              </a:rPr>
              <a:t>“</a:t>
            </a:r>
            <a:r>
              <a:rPr lang="en-US" sz="1600" dirty="0"/>
              <a:t>free</a:t>
            </a:r>
            <a:r>
              <a:rPr lang="ja-JP" altLang="en-US" sz="1600" dirty="0">
                <a:latin typeface="Arial"/>
              </a:rPr>
              <a:t>”</a:t>
            </a:r>
            <a:r>
              <a:rPr lang="en-US" sz="1600" dirty="0"/>
              <a:t> replaces </a:t>
            </a:r>
            <a:r>
              <a:rPr lang="en-US" sz="1600" dirty="0" err="1"/>
              <a:t>printf</a:t>
            </a:r>
            <a:r>
              <a:rPr lang="en-US" sz="1600" dirty="0"/>
              <a:t> if you were destroying the tree</a:t>
            </a:r>
          </a:p>
          <a:p>
            <a:pPr marL="625056">
              <a:spcBef>
                <a:spcPts val="1266"/>
              </a:spcBef>
            </a:pPr>
            <a:r>
              <a:rPr lang="en-US" sz="1600" dirty="0"/>
              <a:t>}</a:t>
            </a:r>
          </a:p>
          <a:p>
            <a:endParaRPr lang="en-US" dirty="0"/>
          </a:p>
        </p:txBody>
      </p:sp>
      <p:sp>
        <p:nvSpPr>
          <p:cNvPr id="3" name="TextBox 2"/>
          <p:cNvSpPr txBox="1"/>
          <p:nvPr/>
        </p:nvSpPr>
        <p:spPr>
          <a:xfrm>
            <a:off x="755576" y="4797152"/>
            <a:ext cx="7931224" cy="1274708"/>
          </a:xfrm>
          <a:prstGeom prst="rect">
            <a:avLst/>
          </a:prstGeom>
          <a:noFill/>
        </p:spPr>
        <p:txBody>
          <a:bodyPr wrap="square" rtlCol="0">
            <a:spAutoFit/>
          </a:bodyPr>
          <a:lstStyle/>
          <a:p>
            <a:pPr marL="282156" indent="0">
              <a:spcBef>
                <a:spcPts val="1266"/>
              </a:spcBef>
              <a:buNone/>
            </a:pPr>
            <a:r>
              <a:rPr lang="en-US" sz="2400" dirty="0" smtClean="0"/>
              <a:t>Is this preorder or </a:t>
            </a:r>
            <a:r>
              <a:rPr lang="en-US" sz="2400" dirty="0" err="1" smtClean="0"/>
              <a:t>postorder</a:t>
            </a:r>
            <a:r>
              <a:rPr lang="en-US" sz="2400" dirty="0" smtClean="0"/>
              <a:t>? </a:t>
            </a:r>
          </a:p>
          <a:p>
            <a:pPr marL="282156" indent="0">
              <a:spcBef>
                <a:spcPts val="1266"/>
              </a:spcBef>
              <a:buNone/>
            </a:pPr>
            <a:r>
              <a:rPr lang="en-US" sz="2400" dirty="0" smtClean="0"/>
              <a:t>What </a:t>
            </a:r>
            <a:r>
              <a:rPr lang="en-US" sz="2400" dirty="0"/>
              <a:t>is the preorder way to traverse a binary tree?</a:t>
            </a:r>
          </a:p>
          <a:p>
            <a:endParaRPr lang="en-US" dirty="0"/>
          </a:p>
        </p:txBody>
      </p:sp>
    </p:spTree>
    <p:extLst>
      <p:ext uri="{BB962C8B-B14F-4D97-AF65-F5344CB8AC3E}">
        <p14:creationId xmlns:p14="http://schemas.microsoft.com/office/powerpoint/2010/main" val="23840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ln/>
        </p:spPr>
        <p:txBody>
          <a:bodyPr/>
          <a:lstStyle/>
          <a:p>
            <a:r>
              <a:rPr lang="en-US" sz="4100" dirty="0" smtClean="0"/>
              <a:t>Binary Trees - Height</a:t>
            </a:r>
            <a:endParaRPr lang="en-US" sz="4100" dirty="0"/>
          </a:p>
        </p:txBody>
      </p:sp>
      <p:sp>
        <p:nvSpPr>
          <p:cNvPr id="33794" name="Rectangle 2"/>
          <p:cNvSpPr>
            <a:spLocks noGrp="1" noChangeArrowheads="1"/>
          </p:cNvSpPr>
          <p:nvPr>
            <p:ph type="body" idx="1"/>
          </p:nvPr>
        </p:nvSpPr>
        <p:spPr>
          <a:xfrm>
            <a:off x="884039" y="1332786"/>
            <a:ext cx="7802761" cy="3521042"/>
          </a:xfrm>
          <a:ln/>
        </p:spPr>
        <p:txBody>
          <a:bodyPr>
            <a:normAutofit fontScale="92500"/>
          </a:bodyPr>
          <a:lstStyle/>
          <a:p>
            <a:pPr marL="625056">
              <a:spcBef>
                <a:spcPts val="1200"/>
              </a:spcBef>
            </a:pPr>
            <a:r>
              <a:rPr lang="en-US" sz="2600" dirty="0" smtClean="0"/>
              <a:t>How to count the height of a general tree?</a:t>
            </a:r>
          </a:p>
          <a:p>
            <a:pPr marL="1025106" lvl="1">
              <a:spcBef>
                <a:spcPts val="1200"/>
              </a:spcBef>
            </a:pPr>
            <a:r>
              <a:rPr lang="en-US" sz="2400" dirty="0"/>
              <a:t>add 1 to the height of the maximum of your children</a:t>
            </a:r>
          </a:p>
          <a:p>
            <a:pPr marL="1025106" lvl="1">
              <a:spcBef>
                <a:spcPts val="1200"/>
              </a:spcBef>
            </a:pPr>
            <a:endParaRPr lang="en-US" sz="2200" dirty="0"/>
          </a:p>
          <a:p>
            <a:pPr marL="625056">
              <a:spcBef>
                <a:spcPts val="1200"/>
              </a:spcBef>
            </a:pPr>
            <a:r>
              <a:rPr lang="en-US" sz="2600" dirty="0" smtClean="0"/>
              <a:t>How to count the height of a binary tree recursively?</a:t>
            </a:r>
          </a:p>
          <a:p>
            <a:pPr marL="1025106" lvl="1">
              <a:spcBef>
                <a:spcPts val="1200"/>
              </a:spcBef>
            </a:pPr>
            <a:r>
              <a:rPr lang="en-US" sz="2000" dirty="0"/>
              <a:t>add 1 to the height of the maximum of your </a:t>
            </a:r>
            <a:r>
              <a:rPr lang="en-US" sz="2000" dirty="0" smtClean="0"/>
              <a:t>left child and right child</a:t>
            </a:r>
            <a:endParaRPr lang="en-US" sz="2000" dirty="0"/>
          </a:p>
          <a:p>
            <a:pPr marL="1025106" lvl="1">
              <a:spcBef>
                <a:spcPts val="1200"/>
              </a:spcBef>
            </a:pPr>
            <a:r>
              <a:rPr lang="en-US" sz="2000" dirty="0" err="1"/>
              <a:t>int</a:t>
            </a:r>
            <a:r>
              <a:rPr lang="en-US" sz="2000" dirty="0"/>
              <a:t> height(NODE *np) </a:t>
            </a:r>
            <a:r>
              <a:rPr lang="en-US" sz="2000" dirty="0" smtClean="0"/>
              <a:t>{}</a:t>
            </a:r>
            <a:endParaRPr lang="en-US" sz="2000" dirty="0"/>
          </a:p>
          <a:p>
            <a:pPr marL="1025106" lvl="1">
              <a:spcBef>
                <a:spcPts val="1200"/>
              </a:spcBef>
            </a:pPr>
            <a:endParaRPr lang="en-US" sz="2000" dirty="0" smtClean="0"/>
          </a:p>
        </p:txBody>
      </p:sp>
      <p:grpSp>
        <p:nvGrpSpPr>
          <p:cNvPr id="2" name="Group 1"/>
          <p:cNvGrpSpPr/>
          <p:nvPr/>
        </p:nvGrpSpPr>
        <p:grpSpPr>
          <a:xfrm>
            <a:off x="6084168" y="4155739"/>
            <a:ext cx="1542378" cy="2313078"/>
            <a:chOff x="4037734" y="3380831"/>
            <a:chExt cx="2389316" cy="3227861"/>
          </a:xfrm>
        </p:grpSpPr>
        <p:grpSp>
          <p:nvGrpSpPr>
            <p:cNvPr id="4" name="Group 3"/>
            <p:cNvGrpSpPr/>
            <p:nvPr/>
          </p:nvGrpSpPr>
          <p:grpSpPr>
            <a:xfrm>
              <a:off x="5396098" y="3380831"/>
              <a:ext cx="648072" cy="369332"/>
              <a:chOff x="1403648" y="2843644"/>
              <a:chExt cx="648072" cy="369332"/>
            </a:xfrm>
          </p:grpSpPr>
          <p:sp>
            <p:nvSpPr>
              <p:cNvPr id="5" name="Oval 4"/>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TextBox 5"/>
              <p:cNvSpPr txBox="1"/>
              <p:nvPr/>
            </p:nvSpPr>
            <p:spPr>
              <a:xfrm>
                <a:off x="1547664" y="2843644"/>
                <a:ext cx="504056" cy="369332"/>
              </a:xfrm>
              <a:prstGeom prst="rect">
                <a:avLst/>
              </a:prstGeom>
              <a:noFill/>
            </p:spPr>
            <p:txBody>
              <a:bodyPr wrap="square" rtlCol="0">
                <a:spAutoFit/>
              </a:bodyPr>
              <a:lstStyle/>
              <a:p>
                <a:r>
                  <a:rPr lang="en-US" dirty="0">
                    <a:solidFill>
                      <a:srgbClr val="0000FF"/>
                    </a:solidFill>
                  </a:rPr>
                  <a:t>A</a:t>
                </a:r>
              </a:p>
            </p:txBody>
          </p:sp>
        </p:grpSp>
        <p:grpSp>
          <p:nvGrpSpPr>
            <p:cNvPr id="7" name="Group 6"/>
            <p:cNvGrpSpPr/>
            <p:nvPr/>
          </p:nvGrpSpPr>
          <p:grpSpPr>
            <a:xfrm>
              <a:off x="4832772" y="3972866"/>
              <a:ext cx="648072" cy="369332"/>
              <a:chOff x="1403648" y="2843644"/>
              <a:chExt cx="648072" cy="369332"/>
            </a:xfrm>
          </p:grpSpPr>
          <p:sp>
            <p:nvSpPr>
              <p:cNvPr id="8" name="Oval 7"/>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9" name="TextBox 8"/>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B</a:t>
                </a:r>
                <a:endParaRPr lang="en-US" dirty="0">
                  <a:solidFill>
                    <a:srgbClr val="0000FF"/>
                  </a:solidFill>
                </a:endParaRPr>
              </a:p>
            </p:txBody>
          </p:sp>
        </p:grpSp>
        <p:grpSp>
          <p:nvGrpSpPr>
            <p:cNvPr id="10" name="Group 9"/>
            <p:cNvGrpSpPr/>
            <p:nvPr/>
          </p:nvGrpSpPr>
          <p:grpSpPr>
            <a:xfrm>
              <a:off x="5778978" y="3994963"/>
              <a:ext cx="648072" cy="369332"/>
              <a:chOff x="1403648" y="2843644"/>
              <a:chExt cx="648072" cy="369332"/>
            </a:xfrm>
          </p:grpSpPr>
          <p:sp>
            <p:nvSpPr>
              <p:cNvPr id="11" name="Oval 10"/>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2" name="TextBox 11"/>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D</a:t>
                </a:r>
                <a:endParaRPr lang="en-US" dirty="0">
                  <a:solidFill>
                    <a:srgbClr val="0000FF"/>
                  </a:solidFill>
                </a:endParaRPr>
              </a:p>
            </p:txBody>
          </p:sp>
        </p:grpSp>
        <p:grpSp>
          <p:nvGrpSpPr>
            <p:cNvPr id="13" name="Group 12"/>
            <p:cNvGrpSpPr/>
            <p:nvPr/>
          </p:nvGrpSpPr>
          <p:grpSpPr>
            <a:xfrm>
              <a:off x="4436766" y="4832275"/>
              <a:ext cx="648072" cy="369332"/>
              <a:chOff x="1403648" y="2843644"/>
              <a:chExt cx="648072" cy="369332"/>
            </a:xfrm>
          </p:grpSpPr>
          <p:sp>
            <p:nvSpPr>
              <p:cNvPr id="14" name="Oval 13"/>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5" name="TextBox 14"/>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E</a:t>
                </a:r>
                <a:endParaRPr lang="en-US" dirty="0">
                  <a:solidFill>
                    <a:srgbClr val="0000FF"/>
                  </a:solidFill>
                </a:endParaRPr>
              </a:p>
            </p:txBody>
          </p:sp>
        </p:grpSp>
        <p:grpSp>
          <p:nvGrpSpPr>
            <p:cNvPr id="16" name="Group 15"/>
            <p:cNvGrpSpPr/>
            <p:nvPr/>
          </p:nvGrpSpPr>
          <p:grpSpPr>
            <a:xfrm>
              <a:off x="5283606" y="4850034"/>
              <a:ext cx="648072" cy="369332"/>
              <a:chOff x="1403648" y="2843644"/>
              <a:chExt cx="648072" cy="369332"/>
            </a:xfrm>
          </p:grpSpPr>
          <p:sp>
            <p:nvSpPr>
              <p:cNvPr id="17" name="Oval 16"/>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8" name="TextBox 17"/>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F</a:t>
                </a:r>
                <a:endParaRPr lang="en-US" dirty="0">
                  <a:solidFill>
                    <a:srgbClr val="0000FF"/>
                  </a:solidFill>
                </a:endParaRPr>
              </a:p>
            </p:txBody>
          </p:sp>
        </p:grpSp>
        <p:grpSp>
          <p:nvGrpSpPr>
            <p:cNvPr id="19" name="Group 18"/>
            <p:cNvGrpSpPr/>
            <p:nvPr/>
          </p:nvGrpSpPr>
          <p:grpSpPr>
            <a:xfrm>
              <a:off x="4037734" y="5354090"/>
              <a:ext cx="648072" cy="369332"/>
              <a:chOff x="1403648" y="2843644"/>
              <a:chExt cx="648072" cy="369332"/>
            </a:xfrm>
          </p:grpSpPr>
          <p:sp>
            <p:nvSpPr>
              <p:cNvPr id="20" name="Oval 19"/>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1" name="TextBox 20"/>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G</a:t>
                </a:r>
                <a:endParaRPr lang="en-US" dirty="0">
                  <a:solidFill>
                    <a:srgbClr val="0000FF"/>
                  </a:solidFill>
                </a:endParaRPr>
              </a:p>
            </p:txBody>
          </p:sp>
        </p:grpSp>
        <p:cxnSp>
          <p:nvCxnSpPr>
            <p:cNvPr id="22" name="Straight Arrow Connector 21"/>
            <p:cNvCxnSpPr>
              <a:stCxn id="5" idx="3"/>
              <a:endCxn id="9" idx="0"/>
            </p:cNvCxnSpPr>
            <p:nvPr/>
          </p:nvCxnSpPr>
          <p:spPr>
            <a:xfrm flipH="1">
              <a:off x="5228816" y="3697436"/>
              <a:ext cx="262190" cy="2754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715548" y="4342198"/>
              <a:ext cx="288500" cy="49007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5"/>
              <a:endCxn id="18" idx="0"/>
            </p:cNvCxnSpPr>
            <p:nvPr/>
          </p:nvCxnSpPr>
          <p:spPr>
            <a:xfrm>
              <a:off x="5385936" y="4289471"/>
              <a:ext cx="293714" cy="5605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flipH="1">
              <a:off x="4433778" y="5201607"/>
              <a:ext cx="147004" cy="15248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875842" y="3750163"/>
              <a:ext cx="159644" cy="2540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4355976" y="6093296"/>
              <a:ext cx="648072" cy="515396"/>
              <a:chOff x="1403648" y="2843644"/>
              <a:chExt cx="648072" cy="515396"/>
            </a:xfrm>
          </p:grpSpPr>
          <p:sp>
            <p:nvSpPr>
              <p:cNvPr id="28" name="Oval 27"/>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9" name="TextBox 28"/>
              <p:cNvSpPr txBox="1"/>
              <p:nvPr/>
            </p:nvSpPr>
            <p:spPr>
              <a:xfrm>
                <a:off x="1547664" y="2843644"/>
                <a:ext cx="504056" cy="515396"/>
              </a:xfrm>
              <a:prstGeom prst="rect">
                <a:avLst/>
              </a:prstGeom>
              <a:noFill/>
            </p:spPr>
            <p:txBody>
              <a:bodyPr wrap="square" rtlCol="0">
                <a:spAutoFit/>
              </a:bodyPr>
              <a:lstStyle/>
              <a:p>
                <a:r>
                  <a:rPr lang="en-US" dirty="0" smtClean="0">
                    <a:solidFill>
                      <a:srgbClr val="0000FF"/>
                    </a:solidFill>
                  </a:rPr>
                  <a:t>H</a:t>
                </a:r>
                <a:endParaRPr lang="en-US" dirty="0">
                  <a:solidFill>
                    <a:srgbClr val="0000FF"/>
                  </a:solidFill>
                </a:endParaRPr>
              </a:p>
            </p:txBody>
          </p:sp>
        </p:grpSp>
        <p:cxnSp>
          <p:nvCxnSpPr>
            <p:cNvPr id="30" name="Straight Arrow Connector 29"/>
            <p:cNvCxnSpPr/>
            <p:nvPr/>
          </p:nvCxnSpPr>
          <p:spPr>
            <a:xfrm>
              <a:off x="4458306" y="5707132"/>
              <a:ext cx="146857" cy="3954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9491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794">
                                            <p:txEl>
                                              <p:pRg st="4" end="4"/>
                                            </p:txEl>
                                          </p:spTgt>
                                        </p:tgtEl>
                                        <p:attrNameLst>
                                          <p:attrName>style.visibility</p:attrName>
                                        </p:attrNameLst>
                                      </p:cBhvr>
                                      <p:to>
                                        <p:strVal val="visible"/>
                                      </p:to>
                                    </p:set>
                                    <p:animEffect transition="in" filter="wipe(left)">
                                      <p:cBhvr>
                                        <p:cTn id="7" dur="500"/>
                                        <p:tgtEl>
                                          <p:spTgt spid="3379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794">
                                            <p:txEl>
                                              <p:pRg st="5" end="5"/>
                                            </p:txEl>
                                          </p:spTgt>
                                        </p:tgtEl>
                                        <p:attrNameLst>
                                          <p:attrName>style.visibility</p:attrName>
                                        </p:attrNameLst>
                                      </p:cBhvr>
                                      <p:to>
                                        <p:strVal val="visible"/>
                                      </p:to>
                                    </p:set>
                                    <p:animEffect transition="in" filter="wipe(left)">
                                      <p:cBhvr>
                                        <p:cTn id="12" dur="500"/>
                                        <p:tgtEl>
                                          <p:spTgt spid="337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ln/>
        </p:spPr>
        <p:txBody>
          <a:bodyPr/>
          <a:lstStyle/>
          <a:p>
            <a:r>
              <a:rPr lang="en-US" sz="4100" dirty="0"/>
              <a:t>Binary </a:t>
            </a:r>
            <a:r>
              <a:rPr lang="en-US" sz="4100" dirty="0" smtClean="0"/>
              <a:t>Trees - Height</a:t>
            </a:r>
            <a:endParaRPr lang="en-US" sz="4100" dirty="0"/>
          </a:p>
        </p:txBody>
      </p:sp>
      <p:sp>
        <p:nvSpPr>
          <p:cNvPr id="2" name="TextBox 1"/>
          <p:cNvSpPr txBox="1"/>
          <p:nvPr/>
        </p:nvSpPr>
        <p:spPr>
          <a:xfrm>
            <a:off x="1187624" y="1412776"/>
            <a:ext cx="7056784" cy="5355312"/>
          </a:xfrm>
          <a:prstGeom prst="rect">
            <a:avLst/>
          </a:prstGeom>
          <a:noFill/>
        </p:spPr>
        <p:txBody>
          <a:bodyPr wrap="square" rtlCol="0">
            <a:spAutoFit/>
          </a:bodyPr>
          <a:lstStyle/>
          <a:p>
            <a:pPr marL="625056"/>
            <a:r>
              <a:rPr lang="en-US" dirty="0" err="1"/>
              <a:t>int</a:t>
            </a:r>
            <a:r>
              <a:rPr lang="en-US" dirty="0"/>
              <a:t> height(NODE *np) {</a:t>
            </a:r>
          </a:p>
          <a:p>
            <a:pPr marL="937584" lvl="1">
              <a:spcBef>
                <a:spcPts val="888"/>
              </a:spcBef>
            </a:pPr>
            <a:r>
              <a:rPr lang="en-US" dirty="0"/>
              <a:t>if (np == NULL)</a:t>
            </a:r>
          </a:p>
          <a:p>
            <a:pPr marL="1250112" lvl="2">
              <a:spcBef>
                <a:spcPts val="888"/>
              </a:spcBef>
            </a:pPr>
            <a:r>
              <a:rPr lang="en-US" dirty="0"/>
              <a:t>return 0;</a:t>
            </a:r>
          </a:p>
          <a:p>
            <a:pPr marL="937584" lvl="1">
              <a:spcBef>
                <a:spcPts val="888"/>
              </a:spcBef>
            </a:pPr>
            <a:r>
              <a:rPr lang="en-US" dirty="0"/>
              <a:t>return(1 + max(height(np-&gt;left), height(np-&gt;right)));</a:t>
            </a:r>
          </a:p>
          <a:p>
            <a:pPr marL="625056">
              <a:spcBef>
                <a:spcPts val="888"/>
              </a:spcBef>
            </a:pPr>
            <a:r>
              <a:rPr lang="en-US" dirty="0"/>
              <a:t>}</a:t>
            </a:r>
          </a:p>
          <a:p>
            <a:pPr marL="625056">
              <a:spcBef>
                <a:spcPts val="888"/>
              </a:spcBef>
            </a:pPr>
            <a:r>
              <a:rPr lang="en-US" dirty="0"/>
              <a:t>OR</a:t>
            </a:r>
          </a:p>
          <a:p>
            <a:pPr marL="625056">
              <a:spcBef>
                <a:spcPts val="888"/>
              </a:spcBef>
            </a:pPr>
            <a:r>
              <a:rPr lang="en-US" dirty="0" err="1"/>
              <a:t>int</a:t>
            </a:r>
            <a:r>
              <a:rPr lang="en-US" dirty="0"/>
              <a:t> height(NODE *np) {</a:t>
            </a:r>
          </a:p>
          <a:p>
            <a:pPr marL="937584" lvl="1">
              <a:spcBef>
                <a:spcPts val="888"/>
              </a:spcBef>
            </a:pPr>
            <a:r>
              <a:rPr lang="en-US" dirty="0"/>
              <a:t>if (np == NULL)</a:t>
            </a:r>
          </a:p>
          <a:p>
            <a:pPr marL="1250112" lvl="2">
              <a:spcBef>
                <a:spcPts val="888"/>
              </a:spcBef>
            </a:pPr>
            <a:r>
              <a:rPr lang="en-US" dirty="0"/>
              <a:t>return 0;</a:t>
            </a:r>
          </a:p>
          <a:p>
            <a:pPr marL="937584" lvl="1">
              <a:spcBef>
                <a:spcPts val="888"/>
              </a:spcBef>
            </a:pPr>
            <a:r>
              <a:rPr lang="en-US" dirty="0" err="1"/>
              <a:t>lh</a:t>
            </a:r>
            <a:r>
              <a:rPr lang="en-US" dirty="0"/>
              <a:t> = height(np-&gt;left); </a:t>
            </a:r>
            <a:endParaRPr lang="en-US" dirty="0" smtClean="0"/>
          </a:p>
          <a:p>
            <a:pPr marL="937584" lvl="1">
              <a:spcBef>
                <a:spcPts val="888"/>
              </a:spcBef>
            </a:pPr>
            <a:r>
              <a:rPr lang="en-US" dirty="0" err="1" smtClean="0"/>
              <a:t>rh</a:t>
            </a:r>
            <a:r>
              <a:rPr lang="en-US" dirty="0" smtClean="0"/>
              <a:t> </a:t>
            </a:r>
            <a:r>
              <a:rPr lang="en-US" dirty="0"/>
              <a:t>= height(np-&gt;right);</a:t>
            </a:r>
          </a:p>
          <a:p>
            <a:pPr marL="937584" lvl="1">
              <a:spcBef>
                <a:spcPts val="888"/>
              </a:spcBef>
            </a:pPr>
            <a:r>
              <a:rPr lang="en-US" dirty="0"/>
              <a:t>return(1 + (</a:t>
            </a:r>
            <a:r>
              <a:rPr lang="en-US" dirty="0" err="1"/>
              <a:t>lh</a:t>
            </a:r>
            <a:r>
              <a:rPr lang="en-US" dirty="0"/>
              <a:t>&gt;</a:t>
            </a:r>
            <a:r>
              <a:rPr lang="en-US" dirty="0" err="1"/>
              <a:t>rh</a:t>
            </a:r>
            <a:r>
              <a:rPr lang="en-US" dirty="0"/>
              <a:t> ? </a:t>
            </a:r>
            <a:r>
              <a:rPr lang="en-US" dirty="0" err="1"/>
              <a:t>lh</a:t>
            </a:r>
            <a:r>
              <a:rPr lang="en-US" dirty="0"/>
              <a:t> : </a:t>
            </a:r>
            <a:r>
              <a:rPr lang="en-US" dirty="0" err="1"/>
              <a:t>rh</a:t>
            </a:r>
            <a:r>
              <a:rPr lang="en-US" dirty="0"/>
              <a:t>));</a:t>
            </a:r>
          </a:p>
          <a:p>
            <a:pPr marL="625056">
              <a:spcBef>
                <a:spcPts val="888"/>
              </a:spcBef>
            </a:pPr>
            <a:r>
              <a:rPr lang="en-US" dirty="0"/>
              <a:t>}</a:t>
            </a:r>
          </a:p>
          <a:p>
            <a:endParaRPr lang="en-US" dirty="0"/>
          </a:p>
        </p:txBody>
      </p:sp>
      <p:sp>
        <p:nvSpPr>
          <p:cNvPr id="3" name="TextBox 2"/>
          <p:cNvSpPr txBox="1"/>
          <p:nvPr/>
        </p:nvSpPr>
        <p:spPr>
          <a:xfrm>
            <a:off x="3635896" y="3176101"/>
            <a:ext cx="2296932" cy="307777"/>
          </a:xfrm>
          <a:prstGeom prst="rect">
            <a:avLst/>
          </a:prstGeom>
          <a:noFill/>
        </p:spPr>
        <p:txBody>
          <a:bodyPr wrap="square" rtlCol="0">
            <a:spAutoFit/>
          </a:bodyPr>
          <a:lstStyle/>
          <a:p>
            <a:r>
              <a:rPr lang="en-US" sz="1400" dirty="0" smtClean="0">
                <a:solidFill>
                  <a:srgbClr val="FF0000"/>
                </a:solidFill>
              </a:rPr>
              <a:t>Your own function</a:t>
            </a:r>
            <a:endParaRPr lang="en-US" sz="1400" dirty="0">
              <a:solidFill>
                <a:srgbClr val="FF0000"/>
              </a:solidFill>
            </a:endParaRPr>
          </a:p>
        </p:txBody>
      </p:sp>
      <p:cxnSp>
        <p:nvCxnSpPr>
          <p:cNvPr id="5" name="Straight Arrow Connector 4"/>
          <p:cNvCxnSpPr/>
          <p:nvPr/>
        </p:nvCxnSpPr>
        <p:spPr>
          <a:xfrm flipH="1" flipV="1">
            <a:off x="3419872" y="2852937"/>
            <a:ext cx="432048"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771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wipe(down)">
                                      <p:cBhvr>
                                        <p:cTn id="15" dur="500"/>
                                        <p:tgtEl>
                                          <p:spTgt spid="2">
                                            <p:txEl>
                                              <p:pRg st="5" end="5"/>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wipe(down)">
                                      <p:cBhvr>
                                        <p:cTn id="18" dur="500"/>
                                        <p:tgtEl>
                                          <p:spTgt spid="2">
                                            <p:txEl>
                                              <p:pRg st="6" end="6"/>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wipe(down)">
                                      <p:cBhvr>
                                        <p:cTn id="21" dur="500"/>
                                        <p:tgtEl>
                                          <p:spTgt spid="2">
                                            <p:txEl>
                                              <p:pRg st="7" end="7"/>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wipe(down)">
                                      <p:cBhvr>
                                        <p:cTn id="24" dur="500"/>
                                        <p:tgtEl>
                                          <p:spTgt spid="2">
                                            <p:txEl>
                                              <p:pRg st="8" end="8"/>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wipe(down)">
                                      <p:cBhvr>
                                        <p:cTn id="27" dur="500"/>
                                        <p:tgtEl>
                                          <p:spTgt spid="2">
                                            <p:txEl>
                                              <p:pRg st="9" end="9"/>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wipe(down)">
                                      <p:cBhvr>
                                        <p:cTn id="30" dur="500"/>
                                        <p:tgtEl>
                                          <p:spTgt spid="2">
                                            <p:txEl>
                                              <p:pRg st="10" end="10"/>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animEffect transition="in" filter="wipe(down)">
                                      <p:cBhvr>
                                        <p:cTn id="33" dur="500"/>
                                        <p:tgtEl>
                                          <p:spTgt spid="2">
                                            <p:txEl>
                                              <p:pRg st="11" end="11"/>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2">
                                            <p:txEl>
                                              <p:pRg st="12" end="12"/>
                                            </p:txEl>
                                          </p:spTgt>
                                        </p:tgtEl>
                                        <p:attrNameLst>
                                          <p:attrName>style.visibility</p:attrName>
                                        </p:attrNameLst>
                                      </p:cBhvr>
                                      <p:to>
                                        <p:strVal val="visible"/>
                                      </p:to>
                                    </p:set>
                                    <p:animEffect transition="in" filter="wipe(down)">
                                      <p:cBhvr>
                                        <p:cTn id="36"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ln/>
        </p:spPr>
        <p:txBody>
          <a:bodyPr/>
          <a:lstStyle/>
          <a:p>
            <a:r>
              <a:rPr lang="en-US" sz="4100" dirty="0"/>
              <a:t>Binary </a:t>
            </a:r>
            <a:r>
              <a:rPr lang="en-US" sz="4100" dirty="0" smtClean="0"/>
              <a:t>Trees - Height</a:t>
            </a:r>
            <a:endParaRPr lang="en-US" sz="4100" dirty="0"/>
          </a:p>
        </p:txBody>
      </p:sp>
      <mc:AlternateContent xmlns:mc="http://schemas.openxmlformats.org/markup-compatibility/2006" xmlns:a14="http://schemas.microsoft.com/office/drawing/2010/main">
        <mc:Choice Requires="a14">
          <p:sp>
            <p:nvSpPr>
              <p:cNvPr id="34818" name="Rectangle 2"/>
              <p:cNvSpPr>
                <a:spLocks noGrp="1" noChangeArrowheads="1"/>
              </p:cNvSpPr>
              <p:nvPr>
                <p:ph type="body" idx="1"/>
              </p:nvPr>
            </p:nvSpPr>
            <p:spPr>
              <a:xfrm>
                <a:off x="884039" y="1426865"/>
                <a:ext cx="8008441" cy="4018359"/>
              </a:xfrm>
              <a:ln/>
            </p:spPr>
            <p:txBody>
              <a:bodyPr>
                <a:normAutofit/>
              </a:bodyPr>
              <a:lstStyle/>
              <a:p>
                <a:pPr marL="625056"/>
                <a:r>
                  <a:rPr lang="en-US" sz="2400" dirty="0" smtClean="0"/>
                  <a:t>If a binary tree has height </a:t>
                </a:r>
                <a:r>
                  <a:rPr lang="en-US" sz="2400" b="1" dirty="0"/>
                  <a:t>h</a:t>
                </a:r>
                <a:r>
                  <a:rPr lang="en-US" sz="2400" dirty="0"/>
                  <a:t>, what are the minimum and maximum number of nodes it could have?</a:t>
                </a:r>
              </a:p>
              <a:p>
                <a:pPr marL="625056">
                  <a:spcBef>
                    <a:spcPts val="1468"/>
                  </a:spcBef>
                </a:pPr>
                <a:r>
                  <a:rPr lang="en-US" sz="2400" dirty="0"/>
                  <a:t>min n = </a:t>
                </a:r>
                <a:r>
                  <a:rPr lang="en-US" sz="2400" dirty="0" smtClean="0"/>
                  <a:t>?</a:t>
                </a:r>
              </a:p>
              <a:p>
                <a:pPr marL="1025106" lvl="1">
                  <a:spcBef>
                    <a:spcPts val="1468"/>
                  </a:spcBef>
                </a:pPr>
                <a:r>
                  <a:rPr lang="en-US" sz="2000" dirty="0" smtClean="0"/>
                  <a:t>h </a:t>
                </a:r>
                <a:r>
                  <a:rPr lang="en-US" sz="2000" dirty="0"/>
                  <a:t>&lt;draw tree&gt;</a:t>
                </a:r>
              </a:p>
              <a:p>
                <a:pPr marL="625056">
                  <a:spcBef>
                    <a:spcPts val="1468"/>
                  </a:spcBef>
                </a:pPr>
                <a:r>
                  <a:rPr lang="en-US" sz="2400" dirty="0"/>
                  <a:t>max n </a:t>
                </a:r>
                <a:r>
                  <a:rPr lang="en-US" sz="2400" dirty="0" smtClean="0"/>
                  <a:t>= ?</a:t>
                </a:r>
              </a:p>
              <a:p>
                <a:pPr marL="1025106" lvl="1">
                  <a:spcBef>
                    <a:spcPts val="1468"/>
                  </a:spcBef>
                </a:pPr>
                <a:r>
                  <a:rPr lang="en-US" sz="2000" dirty="0" smtClean="0"/>
                  <a:t> </a:t>
                </a:r>
                <a:r>
                  <a:rPr lang="en-US" sz="2000" dirty="0"/>
                  <a:t>2</a:t>
                </a:r>
                <a:r>
                  <a:rPr lang="en-US" sz="2000" baseline="32000" dirty="0"/>
                  <a:t>h</a:t>
                </a:r>
                <a:r>
                  <a:rPr lang="en-US" sz="2000" dirty="0"/>
                  <a:t>-1 </a:t>
                </a:r>
                <a:r>
                  <a:rPr lang="en-US" sz="2100" dirty="0" smtClean="0"/>
                  <a:t>&lt;</a:t>
                </a:r>
                <a:r>
                  <a:rPr lang="en-US" sz="2100" dirty="0"/>
                  <a:t>draw tree, show the progression&gt;</a:t>
                </a:r>
              </a:p>
              <a:p>
                <a:pPr marL="1025106" lvl="1">
                  <a:spcBef>
                    <a:spcPts val="1468"/>
                  </a:spcBef>
                </a:pPr>
                <a:r>
                  <a:rPr lang="en-US" sz="2100" dirty="0"/>
                  <a:t>&lt;formally</a:t>
                </a:r>
                <a:r>
                  <a:rPr lang="en-US" sz="2100" dirty="0" smtClean="0"/>
                  <a:t>&gt; </a:t>
                </a:r>
                <a14:m>
                  <m:oMath xmlns:m="http://schemas.openxmlformats.org/officeDocument/2006/math">
                    <m:r>
                      <a:rPr lang="en-US" sz="2100" b="0" i="1" smtClean="0">
                        <a:latin typeface="Cambria Math"/>
                      </a:rPr>
                      <m:t>𝑛</m:t>
                    </m:r>
                    <m:r>
                      <a:rPr lang="en-US" sz="2100" b="0" i="1" smtClean="0">
                        <a:latin typeface="Cambria Math"/>
                      </a:rPr>
                      <m:t>= </m:t>
                    </m:r>
                    <m:sSup>
                      <m:sSupPr>
                        <m:ctrlPr>
                          <a:rPr lang="en-US" sz="2100" b="0" i="1" smtClean="0">
                            <a:latin typeface="Cambria Math"/>
                          </a:rPr>
                        </m:ctrlPr>
                      </m:sSupPr>
                      <m:e>
                        <m:r>
                          <a:rPr lang="en-US" sz="2100" b="0" i="1" smtClean="0">
                            <a:latin typeface="Cambria Math"/>
                          </a:rPr>
                          <m:t>2</m:t>
                        </m:r>
                      </m:e>
                      <m:sup>
                        <m:r>
                          <a:rPr lang="en-US" sz="2100" b="0" i="1" smtClean="0">
                            <a:latin typeface="Cambria Math"/>
                          </a:rPr>
                          <m:t>0</m:t>
                        </m:r>
                      </m:sup>
                    </m:sSup>
                    <m:r>
                      <a:rPr lang="en-US" sz="2100" b="0" i="1" smtClean="0">
                        <a:latin typeface="Cambria Math"/>
                      </a:rPr>
                      <m:t>+</m:t>
                    </m:r>
                    <m:sSup>
                      <m:sSupPr>
                        <m:ctrlPr>
                          <a:rPr lang="en-US" sz="2100" i="1">
                            <a:latin typeface="Cambria Math"/>
                          </a:rPr>
                        </m:ctrlPr>
                      </m:sSupPr>
                      <m:e>
                        <m:r>
                          <a:rPr lang="en-US" sz="2100" b="0" i="1" smtClean="0">
                            <a:latin typeface="Cambria Math"/>
                          </a:rPr>
                          <m:t>2</m:t>
                        </m:r>
                      </m:e>
                      <m:sup>
                        <m:r>
                          <a:rPr lang="en-US" sz="2100" b="0" i="1" smtClean="0">
                            <a:latin typeface="Cambria Math"/>
                          </a:rPr>
                          <m:t>1</m:t>
                        </m:r>
                      </m:sup>
                    </m:sSup>
                    <m:r>
                      <a:rPr lang="en-US" sz="2100" b="0" i="1" smtClean="0">
                        <a:latin typeface="Cambria Math"/>
                      </a:rPr>
                      <m:t>+</m:t>
                    </m:r>
                    <m:sSup>
                      <m:sSupPr>
                        <m:ctrlPr>
                          <a:rPr lang="en-US" sz="2100" i="1">
                            <a:latin typeface="Cambria Math"/>
                          </a:rPr>
                        </m:ctrlPr>
                      </m:sSupPr>
                      <m:e>
                        <m:r>
                          <a:rPr lang="en-US" sz="2100" b="0" i="1" smtClean="0">
                            <a:latin typeface="Cambria Math"/>
                          </a:rPr>
                          <m:t>2</m:t>
                        </m:r>
                      </m:e>
                      <m:sup>
                        <m:r>
                          <a:rPr lang="en-US" sz="2100" b="0" i="1" smtClean="0">
                            <a:latin typeface="Cambria Math"/>
                          </a:rPr>
                          <m:t>2</m:t>
                        </m:r>
                      </m:sup>
                    </m:sSup>
                    <m:r>
                      <a:rPr lang="en-US" sz="2100" b="0" i="1" smtClean="0">
                        <a:latin typeface="Cambria Math"/>
                      </a:rPr>
                      <m:t>+…+</m:t>
                    </m:r>
                    <m:sSup>
                      <m:sSupPr>
                        <m:ctrlPr>
                          <a:rPr lang="en-US" sz="2100" i="1">
                            <a:latin typeface="Cambria Math"/>
                          </a:rPr>
                        </m:ctrlPr>
                      </m:sSupPr>
                      <m:e>
                        <m:r>
                          <a:rPr lang="en-US" sz="2100" b="0" i="1" smtClean="0">
                            <a:latin typeface="Cambria Math"/>
                          </a:rPr>
                          <m:t>2</m:t>
                        </m:r>
                      </m:e>
                      <m:sup>
                        <m:r>
                          <a:rPr lang="en-US" sz="2100" b="0" i="1" smtClean="0">
                            <a:latin typeface="Cambria Math"/>
                          </a:rPr>
                          <m:t>h</m:t>
                        </m:r>
                        <m:r>
                          <a:rPr lang="en-US" sz="2100" b="0" i="1" smtClean="0">
                            <a:latin typeface="Cambria Math"/>
                          </a:rPr>
                          <m:t>−1</m:t>
                        </m:r>
                      </m:sup>
                    </m:sSup>
                  </m:oMath>
                </a14:m>
                <a:endParaRPr lang="en-US" sz="2100" dirty="0" smtClean="0"/>
              </a:p>
              <a:p>
                <a:pPr marL="1425156" lvl="2">
                  <a:spcBef>
                    <a:spcPts val="1468"/>
                  </a:spcBef>
                </a:pPr>
                <a:r>
                  <a:rPr lang="en-US" sz="1700" dirty="0"/>
                  <a:t>it’s a geometric series!</a:t>
                </a:r>
              </a:p>
            </p:txBody>
          </p:sp>
        </mc:Choice>
        <mc:Fallback xmlns="">
          <p:sp>
            <p:nvSpPr>
              <p:cNvPr id="34818" name="Rectangle 2"/>
              <p:cNvSpPr>
                <a:spLocks noGrp="1" noRot="1" noChangeAspect="1" noMove="1" noResize="1" noEditPoints="1" noAdjustHandles="1" noChangeArrowheads="1" noChangeShapeType="1" noTextEdit="1"/>
              </p:cNvSpPr>
              <p:nvPr>
                <p:ph type="body" idx="1"/>
              </p:nvPr>
            </p:nvSpPr>
            <p:spPr>
              <a:xfrm>
                <a:off x="884039" y="1426865"/>
                <a:ext cx="8008441" cy="4018359"/>
              </a:xfrm>
              <a:blipFill rotWithShape="1">
                <a:blip r:embed="rId3"/>
                <a:stretch>
                  <a:fillRect t="-1062"/>
                </a:stretch>
              </a:blipFill>
              <a:ln/>
            </p:spPr>
            <p:txBody>
              <a:bodyPr/>
              <a:lstStyle/>
              <a:p>
                <a:r>
                  <a:rPr lang="en-US">
                    <a:noFill/>
                  </a:rPr>
                  <a:t> </a:t>
                </a:r>
              </a:p>
            </p:txBody>
          </p:sp>
        </mc:Fallback>
      </mc:AlternateContent>
    </p:spTree>
    <p:extLst>
      <p:ext uri="{BB962C8B-B14F-4D97-AF65-F5344CB8AC3E}">
        <p14:creationId xmlns:p14="http://schemas.microsoft.com/office/powerpoint/2010/main" val="669305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818">
                                            <p:txEl>
                                              <p:pRg st="2" end="2"/>
                                            </p:txEl>
                                          </p:spTgt>
                                        </p:tgtEl>
                                        <p:attrNameLst>
                                          <p:attrName>style.visibility</p:attrName>
                                        </p:attrNameLst>
                                      </p:cBhvr>
                                      <p:to>
                                        <p:strVal val="visible"/>
                                      </p:to>
                                    </p:set>
                                    <p:animEffect transition="in" filter="wipe(left)">
                                      <p:cBhvr>
                                        <p:cTn id="7" dur="500"/>
                                        <p:tgtEl>
                                          <p:spTgt spid="3481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818">
                                            <p:txEl>
                                              <p:pRg st="4" end="4"/>
                                            </p:txEl>
                                          </p:spTgt>
                                        </p:tgtEl>
                                        <p:attrNameLst>
                                          <p:attrName>style.visibility</p:attrName>
                                        </p:attrNameLst>
                                      </p:cBhvr>
                                      <p:to>
                                        <p:strVal val="visible"/>
                                      </p:to>
                                    </p:set>
                                    <p:animEffect transition="in" filter="wipe(left)">
                                      <p:cBhvr>
                                        <p:cTn id="12" dur="500"/>
                                        <p:tgtEl>
                                          <p:spTgt spid="34818">
                                            <p:txEl>
                                              <p:pRg st="4" end="4"/>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4818">
                                            <p:txEl>
                                              <p:pRg st="5" end="5"/>
                                            </p:txEl>
                                          </p:spTgt>
                                        </p:tgtEl>
                                        <p:attrNameLst>
                                          <p:attrName>style.visibility</p:attrName>
                                        </p:attrNameLst>
                                      </p:cBhvr>
                                      <p:to>
                                        <p:strVal val="visible"/>
                                      </p:to>
                                    </p:set>
                                    <p:animEffect transition="in" filter="wipe(left)">
                                      <p:cBhvr>
                                        <p:cTn id="15" dur="500"/>
                                        <p:tgtEl>
                                          <p:spTgt spid="34818">
                                            <p:txEl>
                                              <p:pRg st="5" end="5"/>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4818">
                                            <p:txEl>
                                              <p:pRg st="6" end="6"/>
                                            </p:txEl>
                                          </p:spTgt>
                                        </p:tgtEl>
                                        <p:attrNameLst>
                                          <p:attrName>style.visibility</p:attrName>
                                        </p:attrNameLst>
                                      </p:cBhvr>
                                      <p:to>
                                        <p:strVal val="visible"/>
                                      </p:to>
                                    </p:set>
                                    <p:animEffect transition="in" filter="wipe(left)">
                                      <p:cBhvr>
                                        <p:cTn id="18" dur="500"/>
                                        <p:tgtEl>
                                          <p:spTgt spid="348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ln/>
        </p:spPr>
        <p:txBody>
          <a:bodyPr/>
          <a:lstStyle/>
          <a:p>
            <a:r>
              <a:rPr lang="en-US" sz="4100" dirty="0"/>
              <a:t>Binary </a:t>
            </a:r>
            <a:r>
              <a:rPr lang="en-US" sz="4100" dirty="0" smtClean="0"/>
              <a:t>Trees - Height</a:t>
            </a:r>
            <a:endParaRPr lang="en-US" sz="4100" dirty="0"/>
          </a:p>
        </p:txBody>
      </p:sp>
      <p:sp>
        <p:nvSpPr>
          <p:cNvPr id="35842" name="Rectangle 2"/>
          <p:cNvSpPr>
            <a:spLocks noGrp="1" noChangeArrowheads="1"/>
          </p:cNvSpPr>
          <p:nvPr>
            <p:ph type="body" idx="1"/>
          </p:nvPr>
        </p:nvSpPr>
        <p:spPr>
          <a:xfrm>
            <a:off x="611560" y="1412776"/>
            <a:ext cx="8152457" cy="4018359"/>
          </a:xfrm>
          <a:ln/>
        </p:spPr>
        <p:txBody>
          <a:bodyPr>
            <a:normAutofit/>
          </a:bodyPr>
          <a:lstStyle/>
          <a:p>
            <a:pPr marL="625056"/>
            <a:r>
              <a:rPr lang="en-US" sz="2400" dirty="0"/>
              <a:t>If a binary tree has </a:t>
            </a:r>
            <a:r>
              <a:rPr lang="en-US" sz="2400" b="1" dirty="0"/>
              <a:t>n</a:t>
            </a:r>
            <a:r>
              <a:rPr lang="en-US" sz="2400" dirty="0"/>
              <a:t> nodes then what are its minimum and maximum heights?</a:t>
            </a:r>
          </a:p>
          <a:p>
            <a:pPr marL="625056"/>
            <a:r>
              <a:rPr lang="en-US" sz="2400" dirty="0"/>
              <a:t>max h = </a:t>
            </a:r>
            <a:r>
              <a:rPr lang="en-US" sz="2400" b="1" dirty="0" smtClean="0"/>
              <a:t>n</a:t>
            </a:r>
            <a:r>
              <a:rPr lang="en-US" sz="2400" dirty="0" smtClean="0"/>
              <a:t> </a:t>
            </a:r>
            <a:r>
              <a:rPr lang="en-US" sz="2400" dirty="0"/>
              <a:t>&lt;draw tree&gt;</a:t>
            </a:r>
          </a:p>
          <a:p>
            <a:pPr marL="625056"/>
            <a:r>
              <a:rPr lang="en-US" sz="2400" dirty="0"/>
              <a:t>min h </a:t>
            </a:r>
            <a:r>
              <a:rPr lang="en-US" sz="2400"/>
              <a:t>= </a:t>
            </a:r>
            <a:r>
              <a:rPr lang="en-US" sz="2400" smtClean="0"/>
              <a:t>floor(log2 (n)) </a:t>
            </a:r>
            <a:r>
              <a:rPr lang="en-US" sz="2400" dirty="0"/>
              <a:t>+ </a:t>
            </a:r>
            <a:r>
              <a:rPr lang="en-US" sz="2400" dirty="0" smtClean="0"/>
              <a:t>1</a:t>
            </a:r>
            <a:endParaRPr lang="en-US" sz="2400" dirty="0"/>
          </a:p>
        </p:txBody>
      </p:sp>
    </p:spTree>
    <p:extLst>
      <p:ext uri="{BB962C8B-B14F-4D97-AF65-F5344CB8AC3E}">
        <p14:creationId xmlns:p14="http://schemas.microsoft.com/office/powerpoint/2010/main" val="964258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842">
                                            <p:txEl>
                                              <p:pRg st="1" end="1"/>
                                            </p:txEl>
                                          </p:spTgt>
                                        </p:tgtEl>
                                        <p:attrNameLst>
                                          <p:attrName>style.visibility</p:attrName>
                                        </p:attrNameLst>
                                      </p:cBhvr>
                                      <p:to>
                                        <p:strVal val="visible"/>
                                      </p:to>
                                    </p:set>
                                    <p:animEffect transition="in" filter="wipe(left)">
                                      <p:cBhvr>
                                        <p:cTn id="7" dur="500"/>
                                        <p:tgtEl>
                                          <p:spTgt spid="3584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842">
                                            <p:txEl>
                                              <p:pRg st="2" end="2"/>
                                            </p:txEl>
                                          </p:spTgt>
                                        </p:tgtEl>
                                        <p:attrNameLst>
                                          <p:attrName>style.visibility</p:attrName>
                                        </p:attrNameLst>
                                      </p:cBhvr>
                                      <p:to>
                                        <p:strVal val="visible"/>
                                      </p:to>
                                    </p:set>
                                    <p:animEffect transition="in" filter="wipe(left)">
                                      <p:cBhvr>
                                        <p:cTn id="12" dur="500"/>
                                        <p:tgtEl>
                                          <p:spTgt spid="358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Binary Tree</a:t>
            </a:r>
            <a:endParaRPr lang="en-US" dirty="0"/>
          </a:p>
        </p:txBody>
      </p:sp>
      <p:sp>
        <p:nvSpPr>
          <p:cNvPr id="3" name="Content Placeholder 2"/>
          <p:cNvSpPr>
            <a:spLocks noGrp="1"/>
          </p:cNvSpPr>
          <p:nvPr>
            <p:ph idx="1"/>
          </p:nvPr>
        </p:nvSpPr>
        <p:spPr>
          <a:xfrm>
            <a:off x="457200" y="1343744"/>
            <a:ext cx="8229600" cy="5181600"/>
          </a:xfrm>
        </p:spPr>
        <p:txBody>
          <a:bodyPr>
            <a:normAutofit/>
          </a:bodyPr>
          <a:lstStyle/>
          <a:p>
            <a:r>
              <a:rPr lang="en-US" sz="2200" dirty="0" smtClean="0"/>
              <a:t>Balance factor for a binary tree</a:t>
            </a:r>
          </a:p>
          <a:p>
            <a:pPr lvl="1"/>
            <a:r>
              <a:rPr lang="en-US" sz="2200" dirty="0" smtClean="0"/>
              <a:t>The difference in height between its left and right subtrees.</a:t>
            </a:r>
          </a:p>
          <a:p>
            <a:pPr lvl="2"/>
            <a:r>
              <a:rPr lang="en-US" sz="1800" dirty="0" smtClean="0"/>
              <a:t>Balance factor = (</a:t>
            </a:r>
            <a:r>
              <a:rPr lang="en-US" sz="1800" dirty="0" err="1" smtClean="0"/>
              <a:t>h_left</a:t>
            </a:r>
            <a:r>
              <a:rPr lang="en-US" sz="1800" dirty="0" smtClean="0"/>
              <a:t> – </a:t>
            </a:r>
            <a:r>
              <a:rPr lang="en-US" sz="1800" dirty="0" err="1" smtClean="0"/>
              <a:t>h_right</a:t>
            </a:r>
            <a:r>
              <a:rPr lang="en-US" sz="1800" dirty="0" smtClean="0"/>
              <a:t>)</a:t>
            </a:r>
          </a:p>
          <a:p>
            <a:pPr lvl="1"/>
            <a:r>
              <a:rPr lang="en-US" sz="2200" dirty="0" smtClean="0"/>
              <a:t>Examples: what are the balance factors for tree A?</a:t>
            </a:r>
          </a:p>
          <a:p>
            <a:pPr lvl="1"/>
            <a:endParaRPr lang="en-US" sz="2200" dirty="0"/>
          </a:p>
          <a:p>
            <a:pPr lvl="1"/>
            <a:endParaRPr lang="en-US" sz="2200" dirty="0" smtClean="0"/>
          </a:p>
          <a:p>
            <a:pPr lvl="1"/>
            <a:endParaRPr lang="en-US" sz="2200" dirty="0"/>
          </a:p>
          <a:p>
            <a:pPr lvl="1"/>
            <a:endParaRPr lang="en-US" sz="2200" dirty="0" smtClean="0"/>
          </a:p>
          <a:p>
            <a:pPr lvl="1"/>
            <a:endParaRPr lang="en-US" sz="2200" dirty="0" smtClean="0"/>
          </a:p>
          <a:p>
            <a:pPr lvl="1"/>
            <a:endParaRPr lang="en-US" sz="2200" dirty="0"/>
          </a:p>
          <a:p>
            <a:pPr marL="342900" lvl="1" indent="-342900">
              <a:buFont typeface="Arial" panose="020B0604020202020204" pitchFamily="34" charset="0"/>
              <a:buChar char="•"/>
            </a:pPr>
            <a:r>
              <a:rPr lang="en-US" sz="2200" dirty="0"/>
              <a:t>Balanced binary tree: </a:t>
            </a:r>
            <a:endParaRPr lang="en-US" sz="2200" dirty="0" smtClean="0"/>
          </a:p>
          <a:p>
            <a:pPr lvl="1"/>
            <a:r>
              <a:rPr lang="en-US" sz="2200" dirty="0"/>
              <a:t>the height of its subtrees differs by no more than one, and its subtrees are also balanced. </a:t>
            </a:r>
          </a:p>
        </p:txBody>
      </p:sp>
      <p:grpSp>
        <p:nvGrpSpPr>
          <p:cNvPr id="4" name="Group 3"/>
          <p:cNvGrpSpPr/>
          <p:nvPr/>
        </p:nvGrpSpPr>
        <p:grpSpPr>
          <a:xfrm>
            <a:off x="1943114" y="2949325"/>
            <a:ext cx="648072" cy="369332"/>
            <a:chOff x="1403648" y="2843644"/>
            <a:chExt cx="648072" cy="369332"/>
          </a:xfrm>
        </p:grpSpPr>
        <p:sp>
          <p:nvSpPr>
            <p:cNvPr id="5" name="Oval 4"/>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TextBox 5"/>
            <p:cNvSpPr txBox="1"/>
            <p:nvPr/>
          </p:nvSpPr>
          <p:spPr>
            <a:xfrm>
              <a:off x="1547664" y="2843644"/>
              <a:ext cx="504056" cy="369332"/>
            </a:xfrm>
            <a:prstGeom prst="rect">
              <a:avLst/>
            </a:prstGeom>
            <a:noFill/>
          </p:spPr>
          <p:txBody>
            <a:bodyPr wrap="square" rtlCol="0">
              <a:spAutoFit/>
            </a:bodyPr>
            <a:lstStyle/>
            <a:p>
              <a:r>
                <a:rPr lang="en-US" dirty="0">
                  <a:solidFill>
                    <a:srgbClr val="0000FF"/>
                  </a:solidFill>
                </a:rPr>
                <a:t>A</a:t>
              </a:r>
            </a:p>
          </p:txBody>
        </p:sp>
      </p:grpSp>
      <p:grpSp>
        <p:nvGrpSpPr>
          <p:cNvPr id="7" name="Group 6"/>
          <p:cNvGrpSpPr/>
          <p:nvPr/>
        </p:nvGrpSpPr>
        <p:grpSpPr>
          <a:xfrm>
            <a:off x="1326566" y="3554990"/>
            <a:ext cx="648072" cy="369332"/>
            <a:chOff x="1403648" y="2843644"/>
            <a:chExt cx="648072" cy="369332"/>
          </a:xfrm>
        </p:grpSpPr>
        <p:sp>
          <p:nvSpPr>
            <p:cNvPr id="8" name="Oval 7"/>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9" name="TextBox 8"/>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B</a:t>
              </a:r>
              <a:endParaRPr lang="en-US" dirty="0">
                <a:solidFill>
                  <a:srgbClr val="0000FF"/>
                </a:solidFill>
              </a:endParaRPr>
            </a:p>
          </p:txBody>
        </p:sp>
      </p:grpSp>
      <p:grpSp>
        <p:nvGrpSpPr>
          <p:cNvPr id="10" name="Group 9"/>
          <p:cNvGrpSpPr/>
          <p:nvPr/>
        </p:nvGrpSpPr>
        <p:grpSpPr>
          <a:xfrm>
            <a:off x="2325994" y="3563457"/>
            <a:ext cx="648072" cy="369332"/>
            <a:chOff x="1403648" y="2843644"/>
            <a:chExt cx="648072" cy="369332"/>
          </a:xfrm>
        </p:grpSpPr>
        <p:sp>
          <p:nvSpPr>
            <p:cNvPr id="11" name="Oval 10"/>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2" name="TextBox 11"/>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D</a:t>
              </a:r>
              <a:endParaRPr lang="en-US" dirty="0">
                <a:solidFill>
                  <a:srgbClr val="0000FF"/>
                </a:solidFill>
              </a:endParaRPr>
            </a:p>
          </p:txBody>
        </p:sp>
      </p:grpSp>
      <p:grpSp>
        <p:nvGrpSpPr>
          <p:cNvPr id="13" name="Group 12"/>
          <p:cNvGrpSpPr/>
          <p:nvPr/>
        </p:nvGrpSpPr>
        <p:grpSpPr>
          <a:xfrm>
            <a:off x="983782" y="4400769"/>
            <a:ext cx="648072" cy="369332"/>
            <a:chOff x="1403648" y="2843644"/>
            <a:chExt cx="648072" cy="369332"/>
          </a:xfrm>
        </p:grpSpPr>
        <p:sp>
          <p:nvSpPr>
            <p:cNvPr id="14" name="Oval 13"/>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5" name="TextBox 14"/>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E</a:t>
              </a:r>
              <a:endParaRPr lang="en-US" dirty="0">
                <a:solidFill>
                  <a:srgbClr val="0000FF"/>
                </a:solidFill>
              </a:endParaRPr>
            </a:p>
          </p:txBody>
        </p:sp>
      </p:grpSp>
      <p:grpSp>
        <p:nvGrpSpPr>
          <p:cNvPr id="16" name="Group 15"/>
          <p:cNvGrpSpPr/>
          <p:nvPr/>
        </p:nvGrpSpPr>
        <p:grpSpPr>
          <a:xfrm>
            <a:off x="1830622" y="4418528"/>
            <a:ext cx="648072" cy="369332"/>
            <a:chOff x="1403648" y="2843644"/>
            <a:chExt cx="648072" cy="369332"/>
          </a:xfrm>
        </p:grpSpPr>
        <p:sp>
          <p:nvSpPr>
            <p:cNvPr id="17" name="Oval 16"/>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8" name="TextBox 17"/>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F</a:t>
              </a:r>
              <a:endParaRPr lang="en-US" dirty="0">
                <a:solidFill>
                  <a:srgbClr val="0000FF"/>
                </a:solidFill>
              </a:endParaRPr>
            </a:p>
          </p:txBody>
        </p:sp>
      </p:grpSp>
      <p:grpSp>
        <p:nvGrpSpPr>
          <p:cNvPr id="19" name="Group 18"/>
          <p:cNvGrpSpPr/>
          <p:nvPr/>
        </p:nvGrpSpPr>
        <p:grpSpPr>
          <a:xfrm>
            <a:off x="2680386" y="4427820"/>
            <a:ext cx="648072" cy="369332"/>
            <a:chOff x="1403648" y="2843644"/>
            <a:chExt cx="648072" cy="369332"/>
          </a:xfrm>
        </p:grpSpPr>
        <p:sp>
          <p:nvSpPr>
            <p:cNvPr id="20" name="Oval 19"/>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1" name="TextBox 20"/>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G</a:t>
              </a:r>
              <a:endParaRPr lang="en-US" dirty="0">
                <a:solidFill>
                  <a:srgbClr val="0000FF"/>
                </a:solidFill>
              </a:endParaRPr>
            </a:p>
          </p:txBody>
        </p:sp>
      </p:grpSp>
      <p:cxnSp>
        <p:nvCxnSpPr>
          <p:cNvPr id="22" name="Straight Arrow Connector 21"/>
          <p:cNvCxnSpPr>
            <a:stCxn id="5" idx="3"/>
            <a:endCxn id="9" idx="0"/>
          </p:cNvCxnSpPr>
          <p:nvPr/>
        </p:nvCxnSpPr>
        <p:spPr>
          <a:xfrm flipH="1">
            <a:off x="1722610" y="3265930"/>
            <a:ext cx="315412" cy="2890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262564" y="3930949"/>
            <a:ext cx="391608" cy="4698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2703556" y="3948412"/>
            <a:ext cx="372874" cy="4794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422858" y="3318657"/>
            <a:ext cx="159644" cy="2540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67284" y="3926929"/>
            <a:ext cx="372874" cy="4794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4714401" y="3030625"/>
            <a:ext cx="648072" cy="369332"/>
            <a:chOff x="1403648" y="2843644"/>
            <a:chExt cx="648072" cy="369332"/>
          </a:xfrm>
        </p:grpSpPr>
        <p:sp>
          <p:nvSpPr>
            <p:cNvPr id="29" name="Oval 28"/>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0" name="TextBox 29"/>
            <p:cNvSpPr txBox="1"/>
            <p:nvPr/>
          </p:nvSpPr>
          <p:spPr>
            <a:xfrm>
              <a:off x="1547664" y="2843644"/>
              <a:ext cx="504056" cy="369332"/>
            </a:xfrm>
            <a:prstGeom prst="rect">
              <a:avLst/>
            </a:prstGeom>
            <a:noFill/>
          </p:spPr>
          <p:txBody>
            <a:bodyPr wrap="square" rtlCol="0">
              <a:spAutoFit/>
            </a:bodyPr>
            <a:lstStyle/>
            <a:p>
              <a:r>
                <a:rPr lang="en-US" dirty="0">
                  <a:solidFill>
                    <a:srgbClr val="0000FF"/>
                  </a:solidFill>
                </a:rPr>
                <a:t>A</a:t>
              </a:r>
            </a:p>
          </p:txBody>
        </p:sp>
      </p:grpSp>
      <p:grpSp>
        <p:nvGrpSpPr>
          <p:cNvPr id="31" name="Group 30"/>
          <p:cNvGrpSpPr/>
          <p:nvPr/>
        </p:nvGrpSpPr>
        <p:grpSpPr>
          <a:xfrm>
            <a:off x="4097853" y="3636290"/>
            <a:ext cx="648072" cy="369332"/>
            <a:chOff x="1403648" y="2843644"/>
            <a:chExt cx="648072" cy="369332"/>
          </a:xfrm>
        </p:grpSpPr>
        <p:sp>
          <p:nvSpPr>
            <p:cNvPr id="32" name="Oval 31"/>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3" name="TextBox 32"/>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B</a:t>
              </a:r>
              <a:endParaRPr lang="en-US" dirty="0">
                <a:solidFill>
                  <a:srgbClr val="0000FF"/>
                </a:solidFill>
              </a:endParaRPr>
            </a:p>
          </p:txBody>
        </p:sp>
      </p:grpSp>
      <p:grpSp>
        <p:nvGrpSpPr>
          <p:cNvPr id="34" name="Group 33"/>
          <p:cNvGrpSpPr/>
          <p:nvPr/>
        </p:nvGrpSpPr>
        <p:grpSpPr>
          <a:xfrm>
            <a:off x="5097281" y="3644757"/>
            <a:ext cx="648072" cy="369332"/>
            <a:chOff x="1403648" y="2843644"/>
            <a:chExt cx="648072" cy="369332"/>
          </a:xfrm>
        </p:grpSpPr>
        <p:sp>
          <p:nvSpPr>
            <p:cNvPr id="35" name="Oval 34"/>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6" name="TextBox 35"/>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D</a:t>
              </a:r>
              <a:endParaRPr lang="en-US" dirty="0">
                <a:solidFill>
                  <a:srgbClr val="0000FF"/>
                </a:solidFill>
              </a:endParaRPr>
            </a:p>
          </p:txBody>
        </p:sp>
      </p:grpSp>
      <p:grpSp>
        <p:nvGrpSpPr>
          <p:cNvPr id="37" name="Group 36"/>
          <p:cNvGrpSpPr/>
          <p:nvPr/>
        </p:nvGrpSpPr>
        <p:grpSpPr>
          <a:xfrm>
            <a:off x="3755069" y="4482069"/>
            <a:ext cx="648072" cy="369332"/>
            <a:chOff x="1403648" y="2843644"/>
            <a:chExt cx="648072" cy="369332"/>
          </a:xfrm>
        </p:grpSpPr>
        <p:sp>
          <p:nvSpPr>
            <p:cNvPr id="38" name="Oval 37"/>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9" name="TextBox 38"/>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E</a:t>
              </a:r>
              <a:endParaRPr lang="en-US" dirty="0">
                <a:solidFill>
                  <a:srgbClr val="0000FF"/>
                </a:solidFill>
              </a:endParaRPr>
            </a:p>
          </p:txBody>
        </p:sp>
      </p:grpSp>
      <p:grpSp>
        <p:nvGrpSpPr>
          <p:cNvPr id="40" name="Group 39"/>
          <p:cNvGrpSpPr/>
          <p:nvPr/>
        </p:nvGrpSpPr>
        <p:grpSpPr>
          <a:xfrm>
            <a:off x="4601909" y="4499828"/>
            <a:ext cx="648072" cy="369332"/>
            <a:chOff x="1403648" y="2843644"/>
            <a:chExt cx="648072" cy="369332"/>
          </a:xfrm>
        </p:grpSpPr>
        <p:sp>
          <p:nvSpPr>
            <p:cNvPr id="41" name="Oval 40"/>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42" name="TextBox 41"/>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F</a:t>
              </a:r>
              <a:endParaRPr lang="en-US" dirty="0">
                <a:solidFill>
                  <a:srgbClr val="0000FF"/>
                </a:solidFill>
              </a:endParaRPr>
            </a:p>
          </p:txBody>
        </p:sp>
      </p:grpSp>
      <p:cxnSp>
        <p:nvCxnSpPr>
          <p:cNvPr id="46" name="Straight Arrow Connector 45"/>
          <p:cNvCxnSpPr>
            <a:stCxn id="29" idx="3"/>
            <a:endCxn id="33" idx="0"/>
          </p:cNvCxnSpPr>
          <p:nvPr/>
        </p:nvCxnSpPr>
        <p:spPr>
          <a:xfrm flipH="1">
            <a:off x="4493897" y="3347230"/>
            <a:ext cx="315412" cy="2890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4033851" y="4012249"/>
            <a:ext cx="391608" cy="4698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194145" y="3399957"/>
            <a:ext cx="159644" cy="2540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538571" y="4008229"/>
            <a:ext cx="372874" cy="4794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7141448" y="3012866"/>
            <a:ext cx="648072" cy="369332"/>
            <a:chOff x="1403648" y="2843644"/>
            <a:chExt cx="648072" cy="369332"/>
          </a:xfrm>
        </p:grpSpPr>
        <p:sp>
          <p:nvSpPr>
            <p:cNvPr id="53" name="Oval 52"/>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4" name="TextBox 53"/>
            <p:cNvSpPr txBox="1"/>
            <p:nvPr/>
          </p:nvSpPr>
          <p:spPr>
            <a:xfrm>
              <a:off x="1547664" y="2843644"/>
              <a:ext cx="504056" cy="369332"/>
            </a:xfrm>
            <a:prstGeom prst="rect">
              <a:avLst/>
            </a:prstGeom>
            <a:noFill/>
          </p:spPr>
          <p:txBody>
            <a:bodyPr wrap="square" rtlCol="0">
              <a:spAutoFit/>
            </a:bodyPr>
            <a:lstStyle/>
            <a:p>
              <a:r>
                <a:rPr lang="en-US" dirty="0">
                  <a:solidFill>
                    <a:srgbClr val="0000FF"/>
                  </a:solidFill>
                </a:rPr>
                <a:t>A</a:t>
              </a:r>
            </a:p>
          </p:txBody>
        </p:sp>
      </p:grpSp>
      <p:grpSp>
        <p:nvGrpSpPr>
          <p:cNvPr id="55" name="Group 54"/>
          <p:cNvGrpSpPr/>
          <p:nvPr/>
        </p:nvGrpSpPr>
        <p:grpSpPr>
          <a:xfrm>
            <a:off x="6524900" y="3618531"/>
            <a:ext cx="648072" cy="369332"/>
            <a:chOff x="1403648" y="2843644"/>
            <a:chExt cx="648072" cy="369332"/>
          </a:xfrm>
        </p:grpSpPr>
        <p:sp>
          <p:nvSpPr>
            <p:cNvPr id="56" name="Oval 55"/>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7" name="TextBox 56"/>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B</a:t>
              </a:r>
              <a:endParaRPr lang="en-US" dirty="0">
                <a:solidFill>
                  <a:srgbClr val="0000FF"/>
                </a:solidFill>
              </a:endParaRPr>
            </a:p>
          </p:txBody>
        </p:sp>
      </p:grpSp>
      <p:grpSp>
        <p:nvGrpSpPr>
          <p:cNvPr id="58" name="Group 57"/>
          <p:cNvGrpSpPr/>
          <p:nvPr/>
        </p:nvGrpSpPr>
        <p:grpSpPr>
          <a:xfrm>
            <a:off x="7524328" y="3626998"/>
            <a:ext cx="648072" cy="369332"/>
            <a:chOff x="1403648" y="2843644"/>
            <a:chExt cx="648072" cy="369332"/>
          </a:xfrm>
        </p:grpSpPr>
        <p:sp>
          <p:nvSpPr>
            <p:cNvPr id="59" name="Oval 58"/>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0" name="TextBox 59"/>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D</a:t>
              </a:r>
              <a:endParaRPr lang="en-US" dirty="0">
                <a:solidFill>
                  <a:srgbClr val="0000FF"/>
                </a:solidFill>
              </a:endParaRPr>
            </a:p>
          </p:txBody>
        </p:sp>
      </p:grpSp>
      <p:grpSp>
        <p:nvGrpSpPr>
          <p:cNvPr id="61" name="Group 60"/>
          <p:cNvGrpSpPr/>
          <p:nvPr/>
        </p:nvGrpSpPr>
        <p:grpSpPr>
          <a:xfrm>
            <a:off x="7111712" y="4306695"/>
            <a:ext cx="648072" cy="369332"/>
            <a:chOff x="1403648" y="2843644"/>
            <a:chExt cx="648072" cy="369332"/>
          </a:xfrm>
        </p:grpSpPr>
        <p:sp>
          <p:nvSpPr>
            <p:cNvPr id="62" name="Oval 61"/>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3" name="TextBox 62"/>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E</a:t>
              </a:r>
              <a:endParaRPr lang="en-US" dirty="0">
                <a:solidFill>
                  <a:srgbClr val="0000FF"/>
                </a:solidFill>
              </a:endParaRPr>
            </a:p>
          </p:txBody>
        </p:sp>
      </p:grpSp>
      <p:grpSp>
        <p:nvGrpSpPr>
          <p:cNvPr id="64" name="Group 63"/>
          <p:cNvGrpSpPr/>
          <p:nvPr/>
        </p:nvGrpSpPr>
        <p:grpSpPr>
          <a:xfrm>
            <a:off x="7393236" y="4855606"/>
            <a:ext cx="648072" cy="369332"/>
            <a:chOff x="1403648" y="2843644"/>
            <a:chExt cx="648072" cy="369332"/>
          </a:xfrm>
        </p:grpSpPr>
        <p:sp>
          <p:nvSpPr>
            <p:cNvPr id="65" name="Oval 64"/>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6" name="TextBox 65"/>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F</a:t>
              </a:r>
              <a:endParaRPr lang="en-US" dirty="0">
                <a:solidFill>
                  <a:srgbClr val="0000FF"/>
                </a:solidFill>
              </a:endParaRPr>
            </a:p>
          </p:txBody>
        </p:sp>
      </p:grpSp>
      <p:cxnSp>
        <p:nvCxnSpPr>
          <p:cNvPr id="67" name="Straight Arrow Connector 66"/>
          <p:cNvCxnSpPr>
            <a:stCxn id="53" idx="3"/>
            <a:endCxn id="57" idx="0"/>
          </p:cNvCxnSpPr>
          <p:nvPr/>
        </p:nvCxnSpPr>
        <p:spPr>
          <a:xfrm flipH="1">
            <a:off x="6920944" y="3329471"/>
            <a:ext cx="315412" cy="2890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7507756" y="4024262"/>
            <a:ext cx="274346" cy="2824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7621192" y="3382198"/>
            <a:ext cx="159644" cy="2540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473141" y="4659752"/>
            <a:ext cx="184268" cy="2214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6065986" y="4216103"/>
            <a:ext cx="648072" cy="369332"/>
            <a:chOff x="1403648" y="2843644"/>
            <a:chExt cx="648072" cy="369332"/>
          </a:xfrm>
        </p:grpSpPr>
        <p:sp>
          <p:nvSpPr>
            <p:cNvPr id="72" name="Oval 71"/>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3" name="TextBox 72"/>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G</a:t>
              </a:r>
              <a:endParaRPr lang="en-US" dirty="0">
                <a:solidFill>
                  <a:srgbClr val="0000FF"/>
                </a:solidFill>
              </a:endParaRPr>
            </a:p>
          </p:txBody>
        </p:sp>
      </p:grpSp>
      <p:cxnSp>
        <p:nvCxnSpPr>
          <p:cNvPr id="74" name="Straight Arrow Connector 73"/>
          <p:cNvCxnSpPr/>
          <p:nvPr/>
        </p:nvCxnSpPr>
        <p:spPr>
          <a:xfrm flipH="1">
            <a:off x="6459735" y="3964726"/>
            <a:ext cx="274346" cy="2824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1095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a:xfrm>
            <a:off x="1022920" y="274638"/>
            <a:ext cx="8229600" cy="975043"/>
          </a:xfrm>
          <a:ln/>
        </p:spPr>
        <p:txBody>
          <a:bodyPr>
            <a:normAutofit/>
          </a:bodyPr>
          <a:lstStyle/>
          <a:p>
            <a:r>
              <a:rPr lang="en-US" dirty="0" smtClean="0"/>
              <a:t>Preorder Traversal</a:t>
            </a:r>
            <a:endParaRPr lang="en-US" dirty="0"/>
          </a:p>
        </p:txBody>
      </p:sp>
      <p:grpSp>
        <p:nvGrpSpPr>
          <p:cNvPr id="6" name="Group 5"/>
          <p:cNvGrpSpPr/>
          <p:nvPr/>
        </p:nvGrpSpPr>
        <p:grpSpPr>
          <a:xfrm>
            <a:off x="5508104" y="1700808"/>
            <a:ext cx="3126548" cy="1830068"/>
            <a:chOff x="797380" y="3984488"/>
            <a:chExt cx="3126548" cy="1830068"/>
          </a:xfrm>
        </p:grpSpPr>
        <p:grpSp>
          <p:nvGrpSpPr>
            <p:cNvPr id="7" name="Group 6"/>
            <p:cNvGrpSpPr/>
            <p:nvPr/>
          </p:nvGrpSpPr>
          <p:grpSpPr>
            <a:xfrm>
              <a:off x="1989992" y="3984488"/>
              <a:ext cx="648072" cy="369332"/>
              <a:chOff x="1403648" y="2843644"/>
              <a:chExt cx="648072" cy="369332"/>
            </a:xfrm>
          </p:grpSpPr>
          <p:sp>
            <p:nvSpPr>
              <p:cNvPr id="32" name="Oval 31"/>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3" name="TextBox 32"/>
              <p:cNvSpPr txBox="1"/>
              <p:nvPr/>
            </p:nvSpPr>
            <p:spPr>
              <a:xfrm>
                <a:off x="1547664" y="2843644"/>
                <a:ext cx="504056" cy="369332"/>
              </a:xfrm>
              <a:prstGeom prst="rect">
                <a:avLst/>
              </a:prstGeom>
              <a:noFill/>
            </p:spPr>
            <p:txBody>
              <a:bodyPr wrap="square" rtlCol="0">
                <a:spAutoFit/>
              </a:bodyPr>
              <a:lstStyle/>
              <a:p>
                <a:r>
                  <a:rPr lang="en-US" dirty="0">
                    <a:solidFill>
                      <a:srgbClr val="0000FF"/>
                    </a:solidFill>
                  </a:rPr>
                  <a:t>A</a:t>
                </a:r>
              </a:p>
            </p:txBody>
          </p:sp>
        </p:grpSp>
        <p:grpSp>
          <p:nvGrpSpPr>
            <p:cNvPr id="8" name="Group 7"/>
            <p:cNvGrpSpPr/>
            <p:nvPr/>
          </p:nvGrpSpPr>
          <p:grpSpPr>
            <a:xfrm>
              <a:off x="1989992" y="4599445"/>
              <a:ext cx="648072" cy="369332"/>
              <a:chOff x="1403648" y="2843644"/>
              <a:chExt cx="648072" cy="369332"/>
            </a:xfrm>
          </p:grpSpPr>
          <p:sp>
            <p:nvSpPr>
              <p:cNvPr id="30" name="Oval 29"/>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1" name="TextBox 30"/>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C</a:t>
                </a:r>
                <a:endParaRPr lang="en-US" dirty="0">
                  <a:solidFill>
                    <a:srgbClr val="0000FF"/>
                  </a:solidFill>
                </a:endParaRPr>
              </a:p>
            </p:txBody>
          </p:sp>
        </p:grpSp>
        <p:grpSp>
          <p:nvGrpSpPr>
            <p:cNvPr id="9" name="Group 8"/>
            <p:cNvGrpSpPr/>
            <p:nvPr/>
          </p:nvGrpSpPr>
          <p:grpSpPr>
            <a:xfrm>
              <a:off x="1140164" y="4590153"/>
              <a:ext cx="648072" cy="369332"/>
              <a:chOff x="1403648" y="2843644"/>
              <a:chExt cx="648072" cy="369332"/>
            </a:xfrm>
          </p:grpSpPr>
          <p:sp>
            <p:nvSpPr>
              <p:cNvPr id="28" name="Oval 27"/>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9" name="TextBox 28"/>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B</a:t>
                </a:r>
                <a:endParaRPr lang="en-US" dirty="0">
                  <a:solidFill>
                    <a:srgbClr val="0000FF"/>
                  </a:solidFill>
                </a:endParaRPr>
              </a:p>
            </p:txBody>
          </p:sp>
        </p:grpSp>
        <p:grpSp>
          <p:nvGrpSpPr>
            <p:cNvPr id="10" name="Group 9"/>
            <p:cNvGrpSpPr/>
            <p:nvPr/>
          </p:nvGrpSpPr>
          <p:grpSpPr>
            <a:xfrm>
              <a:off x="2921464" y="4580861"/>
              <a:ext cx="648072" cy="369332"/>
              <a:chOff x="1403648" y="2843644"/>
              <a:chExt cx="648072" cy="369332"/>
            </a:xfrm>
          </p:grpSpPr>
          <p:sp>
            <p:nvSpPr>
              <p:cNvPr id="26" name="Oval 25"/>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7" name="TextBox 26"/>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D</a:t>
                </a:r>
                <a:endParaRPr lang="en-US" dirty="0">
                  <a:solidFill>
                    <a:srgbClr val="0000FF"/>
                  </a:solidFill>
                </a:endParaRPr>
              </a:p>
            </p:txBody>
          </p:sp>
        </p:grpSp>
        <p:grpSp>
          <p:nvGrpSpPr>
            <p:cNvPr id="11" name="Group 10"/>
            <p:cNvGrpSpPr/>
            <p:nvPr/>
          </p:nvGrpSpPr>
          <p:grpSpPr>
            <a:xfrm>
              <a:off x="797380" y="5435932"/>
              <a:ext cx="648072" cy="369332"/>
              <a:chOff x="1403648" y="2843644"/>
              <a:chExt cx="648072" cy="369332"/>
            </a:xfrm>
          </p:grpSpPr>
          <p:sp>
            <p:nvSpPr>
              <p:cNvPr id="24" name="Oval 23"/>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5" name="TextBox 24"/>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E</a:t>
                </a:r>
                <a:endParaRPr lang="en-US" dirty="0">
                  <a:solidFill>
                    <a:srgbClr val="0000FF"/>
                  </a:solidFill>
                </a:endParaRPr>
              </a:p>
            </p:txBody>
          </p:sp>
        </p:grpSp>
        <p:grpSp>
          <p:nvGrpSpPr>
            <p:cNvPr id="12" name="Group 11"/>
            <p:cNvGrpSpPr/>
            <p:nvPr/>
          </p:nvGrpSpPr>
          <p:grpSpPr>
            <a:xfrm>
              <a:off x="2426092" y="5435932"/>
              <a:ext cx="648072" cy="369332"/>
              <a:chOff x="1403648" y="2843644"/>
              <a:chExt cx="648072" cy="369332"/>
            </a:xfrm>
          </p:grpSpPr>
          <p:sp>
            <p:nvSpPr>
              <p:cNvPr id="22" name="Oval 21"/>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3" name="TextBox 22"/>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F</a:t>
                </a:r>
                <a:endParaRPr lang="en-US" dirty="0">
                  <a:solidFill>
                    <a:srgbClr val="0000FF"/>
                  </a:solidFill>
                </a:endParaRPr>
              </a:p>
            </p:txBody>
          </p:sp>
        </p:grpSp>
        <p:grpSp>
          <p:nvGrpSpPr>
            <p:cNvPr id="13" name="Group 12"/>
            <p:cNvGrpSpPr/>
            <p:nvPr/>
          </p:nvGrpSpPr>
          <p:grpSpPr>
            <a:xfrm>
              <a:off x="3275856" y="5445224"/>
              <a:ext cx="648072" cy="369332"/>
              <a:chOff x="1403648" y="2843644"/>
              <a:chExt cx="648072" cy="369332"/>
            </a:xfrm>
          </p:grpSpPr>
          <p:sp>
            <p:nvSpPr>
              <p:cNvPr id="20" name="Oval 19"/>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1" name="TextBox 20"/>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G</a:t>
                </a:r>
                <a:endParaRPr lang="en-US" dirty="0">
                  <a:solidFill>
                    <a:srgbClr val="0000FF"/>
                  </a:solidFill>
                </a:endParaRPr>
              </a:p>
            </p:txBody>
          </p:sp>
        </p:grpSp>
        <p:cxnSp>
          <p:nvCxnSpPr>
            <p:cNvPr id="14" name="Straight Arrow Connector 13"/>
            <p:cNvCxnSpPr>
              <a:stCxn id="32" idx="3"/>
              <a:endCxn id="29" idx="0"/>
            </p:cNvCxnSpPr>
            <p:nvPr/>
          </p:nvCxnSpPr>
          <p:spPr>
            <a:xfrm flipH="1">
              <a:off x="1536208" y="4301093"/>
              <a:ext cx="548692" cy="2890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2" idx="4"/>
            </p:cNvCxnSpPr>
            <p:nvPr/>
          </p:nvCxnSpPr>
          <p:spPr>
            <a:xfrm flipH="1">
              <a:off x="2285396" y="4353820"/>
              <a:ext cx="28632" cy="2848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076162" y="4966112"/>
              <a:ext cx="391608" cy="4698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23" idx="0"/>
            </p:cNvCxnSpPr>
            <p:nvPr/>
          </p:nvCxnSpPr>
          <p:spPr>
            <a:xfrm flipH="1">
              <a:off x="2822136" y="4927582"/>
              <a:ext cx="292030" cy="5083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21" idx="0"/>
            </p:cNvCxnSpPr>
            <p:nvPr/>
          </p:nvCxnSpPr>
          <p:spPr>
            <a:xfrm>
              <a:off x="3299026" y="4965816"/>
              <a:ext cx="372874" cy="4794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64073" y="4286119"/>
              <a:ext cx="522739" cy="3525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368728" y="1393426"/>
            <a:ext cx="4317492" cy="2954655"/>
          </a:xfrm>
          <a:prstGeom prst="rect">
            <a:avLst/>
          </a:prstGeom>
          <a:noFill/>
        </p:spPr>
        <p:txBody>
          <a:bodyPr wrap="square" rtlCol="0">
            <a:spAutoFit/>
          </a:bodyPr>
          <a:lstStyle/>
          <a:p>
            <a:pPr marL="937584" lvl="1"/>
            <a:r>
              <a:rPr lang="en-US" dirty="0"/>
              <a:t>void visit(n) {</a:t>
            </a:r>
          </a:p>
          <a:p>
            <a:pPr marL="1250112" lvl="2">
              <a:spcBef>
                <a:spcPts val="1230"/>
              </a:spcBef>
            </a:pPr>
            <a:r>
              <a:rPr lang="en-US" dirty="0"/>
              <a:t>if (n is empty)</a:t>
            </a:r>
          </a:p>
          <a:p>
            <a:pPr marL="1562640" lvl="3">
              <a:spcBef>
                <a:spcPts val="1230"/>
              </a:spcBef>
            </a:pPr>
            <a:r>
              <a:rPr lang="en-US" dirty="0"/>
              <a:t>return;</a:t>
            </a:r>
          </a:p>
          <a:p>
            <a:pPr marL="1250112" lvl="2">
              <a:spcBef>
                <a:spcPts val="1230"/>
              </a:spcBef>
            </a:pPr>
            <a:r>
              <a:rPr lang="en-US" dirty="0"/>
              <a:t>print n;</a:t>
            </a:r>
          </a:p>
          <a:p>
            <a:pPr marL="1250112" lvl="2">
              <a:spcBef>
                <a:spcPts val="1230"/>
              </a:spcBef>
            </a:pPr>
            <a:r>
              <a:rPr lang="en-US" dirty="0"/>
              <a:t>for each child </a:t>
            </a:r>
            <a:r>
              <a:rPr lang="en-US" dirty="0" err="1" smtClean="0"/>
              <a:t>ch</a:t>
            </a:r>
            <a:r>
              <a:rPr lang="en-US" dirty="0" smtClean="0"/>
              <a:t> </a:t>
            </a:r>
            <a:r>
              <a:rPr lang="en-US" dirty="0"/>
              <a:t>of n do</a:t>
            </a:r>
          </a:p>
          <a:p>
            <a:pPr marL="1562640" lvl="3">
              <a:spcBef>
                <a:spcPts val="1230"/>
              </a:spcBef>
            </a:pPr>
            <a:r>
              <a:rPr lang="en-US" dirty="0" smtClean="0"/>
              <a:t>visit(</a:t>
            </a:r>
            <a:r>
              <a:rPr lang="en-US" dirty="0" err="1" smtClean="0"/>
              <a:t>ch</a:t>
            </a:r>
            <a:r>
              <a:rPr lang="en-US" dirty="0" smtClean="0"/>
              <a:t>);</a:t>
            </a:r>
            <a:endParaRPr lang="en-US" dirty="0"/>
          </a:p>
          <a:p>
            <a:pPr marL="937584" lvl="1">
              <a:spcBef>
                <a:spcPts val="1230"/>
              </a:spcBef>
            </a:pPr>
            <a:r>
              <a:rPr lang="en-US" dirty="0" smtClean="0"/>
              <a:t>}</a:t>
            </a:r>
            <a:endParaRPr lang="en-US" dirty="0"/>
          </a:p>
        </p:txBody>
      </p:sp>
      <p:sp>
        <p:nvSpPr>
          <p:cNvPr id="3" name="TextBox 2"/>
          <p:cNvSpPr txBox="1"/>
          <p:nvPr/>
        </p:nvSpPr>
        <p:spPr>
          <a:xfrm>
            <a:off x="1178516" y="4509120"/>
            <a:ext cx="7267008" cy="646331"/>
          </a:xfrm>
          <a:prstGeom prst="rect">
            <a:avLst/>
          </a:prstGeom>
          <a:noFill/>
        </p:spPr>
        <p:txBody>
          <a:bodyPr wrap="square" rtlCol="0">
            <a:spAutoFit/>
          </a:bodyPr>
          <a:lstStyle/>
          <a:p>
            <a:r>
              <a:rPr lang="en-US" dirty="0" smtClean="0"/>
              <a:t>The printing sequence is: </a:t>
            </a:r>
            <a:endParaRPr lang="en-US" dirty="0"/>
          </a:p>
          <a:p>
            <a:r>
              <a:rPr lang="en-US" dirty="0" smtClean="0"/>
              <a:t>A, B, E, C, D, F, G</a:t>
            </a:r>
            <a:endParaRPr lang="en-US" dirty="0"/>
          </a:p>
        </p:txBody>
      </p:sp>
      <p:sp>
        <p:nvSpPr>
          <p:cNvPr id="4" name="TextBox 3"/>
          <p:cNvSpPr txBox="1"/>
          <p:nvPr/>
        </p:nvSpPr>
        <p:spPr>
          <a:xfrm>
            <a:off x="231847" y="5209793"/>
            <a:ext cx="9092681" cy="1387559"/>
          </a:xfrm>
          <a:prstGeom prst="rect">
            <a:avLst/>
          </a:prstGeom>
          <a:noFill/>
        </p:spPr>
        <p:txBody>
          <a:bodyPr wrap="square" rtlCol="0">
            <a:spAutoFit/>
          </a:bodyPr>
          <a:lstStyle/>
          <a:p>
            <a:pPr marL="937584" lvl="1">
              <a:spcBef>
                <a:spcPts val="1107"/>
              </a:spcBef>
            </a:pPr>
            <a:r>
              <a:rPr lang="en-US" sz="1900" dirty="0"/>
              <a:t>This type of traversal is called a </a:t>
            </a:r>
            <a:r>
              <a:rPr lang="en-US" sz="1900" b="1" dirty="0"/>
              <a:t>preorder</a:t>
            </a:r>
            <a:r>
              <a:rPr lang="en-US" sz="1900" dirty="0"/>
              <a:t> traversal (because the root comes </a:t>
            </a:r>
            <a:r>
              <a:rPr lang="en-US" sz="1900" u="sng" dirty="0"/>
              <a:t>before</a:t>
            </a:r>
            <a:r>
              <a:rPr lang="en-US" sz="1900" dirty="0"/>
              <a:t> its children).</a:t>
            </a:r>
          </a:p>
          <a:p>
            <a:pPr marL="937584" lvl="1">
              <a:spcBef>
                <a:spcPts val="1107"/>
              </a:spcBef>
            </a:pPr>
            <a:r>
              <a:rPr lang="en-US" sz="1900" dirty="0"/>
              <a:t>Also called a </a:t>
            </a:r>
            <a:r>
              <a:rPr lang="en-US" sz="1900" b="1" dirty="0"/>
              <a:t>top-down</a:t>
            </a:r>
            <a:r>
              <a:rPr lang="en-US" sz="1900" dirty="0"/>
              <a:t> traversal.</a:t>
            </a:r>
          </a:p>
          <a:p>
            <a:endParaRPr lang="en-US" dirty="0"/>
          </a:p>
        </p:txBody>
      </p:sp>
    </p:spTree>
    <p:extLst>
      <p:ext uri="{BB962C8B-B14F-4D97-AF65-F5344CB8AC3E}">
        <p14:creationId xmlns:p14="http://schemas.microsoft.com/office/powerpoint/2010/main" val="73452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Trees - Complete Tree</a:t>
            </a:r>
            <a:endParaRPr lang="en-US" dirty="0"/>
          </a:p>
        </p:txBody>
      </p:sp>
      <p:sp>
        <p:nvSpPr>
          <p:cNvPr id="3" name="Content Placeholder 2"/>
          <p:cNvSpPr>
            <a:spLocks noGrp="1"/>
          </p:cNvSpPr>
          <p:nvPr>
            <p:ph idx="1"/>
          </p:nvPr>
        </p:nvSpPr>
        <p:spPr/>
        <p:txBody>
          <a:bodyPr>
            <a:normAutofit/>
          </a:bodyPr>
          <a:lstStyle/>
          <a:p>
            <a:r>
              <a:rPr lang="en-US" sz="2400" dirty="0" smtClean="0"/>
              <a:t>Complete tree</a:t>
            </a:r>
          </a:p>
          <a:p>
            <a:pPr lvl="1"/>
            <a:r>
              <a:rPr lang="en-US" sz="2400" dirty="0" smtClean="0"/>
              <a:t>A complete tree has the maximum number of entries for its height. </a:t>
            </a:r>
          </a:p>
          <a:p>
            <a:pPr lvl="2"/>
            <a:r>
              <a:rPr lang="en-US" sz="2000" dirty="0" smtClean="0"/>
              <a:t>Note that, the maximum number is reached </a:t>
            </a:r>
            <a:r>
              <a:rPr lang="en-US" sz="2000" dirty="0" smtClean="0">
                <a:solidFill>
                  <a:srgbClr val="FF0000"/>
                </a:solidFill>
              </a:rPr>
              <a:t>when the last level is full</a:t>
            </a:r>
            <a:r>
              <a:rPr lang="en-US" sz="2000" dirty="0" smtClean="0"/>
              <a:t>. </a:t>
            </a:r>
          </a:p>
          <a:p>
            <a:r>
              <a:rPr lang="en-US" sz="2400" dirty="0" smtClean="0"/>
              <a:t>Whether the following trees are complete trees?</a:t>
            </a:r>
          </a:p>
        </p:txBody>
      </p:sp>
      <p:grpSp>
        <p:nvGrpSpPr>
          <p:cNvPr id="4" name="Group 3"/>
          <p:cNvGrpSpPr/>
          <p:nvPr/>
        </p:nvGrpSpPr>
        <p:grpSpPr>
          <a:xfrm>
            <a:off x="2265352" y="4199357"/>
            <a:ext cx="648072" cy="369332"/>
            <a:chOff x="1403648" y="2843644"/>
            <a:chExt cx="648072" cy="369332"/>
          </a:xfrm>
        </p:grpSpPr>
        <p:sp>
          <p:nvSpPr>
            <p:cNvPr id="5" name="Oval 4"/>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TextBox 5"/>
            <p:cNvSpPr txBox="1"/>
            <p:nvPr/>
          </p:nvSpPr>
          <p:spPr>
            <a:xfrm>
              <a:off x="1547664" y="2843644"/>
              <a:ext cx="504056" cy="369332"/>
            </a:xfrm>
            <a:prstGeom prst="rect">
              <a:avLst/>
            </a:prstGeom>
            <a:noFill/>
          </p:spPr>
          <p:txBody>
            <a:bodyPr wrap="square" rtlCol="0">
              <a:spAutoFit/>
            </a:bodyPr>
            <a:lstStyle/>
            <a:p>
              <a:r>
                <a:rPr lang="en-US" dirty="0">
                  <a:solidFill>
                    <a:srgbClr val="0000FF"/>
                  </a:solidFill>
                </a:rPr>
                <a:t>A</a:t>
              </a:r>
            </a:p>
          </p:txBody>
        </p:sp>
      </p:grpSp>
      <p:grpSp>
        <p:nvGrpSpPr>
          <p:cNvPr id="7" name="Group 6"/>
          <p:cNvGrpSpPr/>
          <p:nvPr/>
        </p:nvGrpSpPr>
        <p:grpSpPr>
          <a:xfrm>
            <a:off x="1648804" y="4805022"/>
            <a:ext cx="648072" cy="369332"/>
            <a:chOff x="1403648" y="2843644"/>
            <a:chExt cx="648072" cy="369332"/>
          </a:xfrm>
        </p:grpSpPr>
        <p:sp>
          <p:nvSpPr>
            <p:cNvPr id="8" name="Oval 7"/>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9" name="TextBox 8"/>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B</a:t>
              </a:r>
              <a:endParaRPr lang="en-US" dirty="0">
                <a:solidFill>
                  <a:srgbClr val="0000FF"/>
                </a:solidFill>
              </a:endParaRPr>
            </a:p>
          </p:txBody>
        </p:sp>
      </p:grpSp>
      <p:grpSp>
        <p:nvGrpSpPr>
          <p:cNvPr id="10" name="Group 9"/>
          <p:cNvGrpSpPr/>
          <p:nvPr/>
        </p:nvGrpSpPr>
        <p:grpSpPr>
          <a:xfrm>
            <a:off x="2648232" y="4813489"/>
            <a:ext cx="648072" cy="369332"/>
            <a:chOff x="1403648" y="2843644"/>
            <a:chExt cx="648072" cy="369332"/>
          </a:xfrm>
        </p:grpSpPr>
        <p:sp>
          <p:nvSpPr>
            <p:cNvPr id="11" name="Oval 10"/>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2" name="TextBox 11"/>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C</a:t>
              </a:r>
              <a:endParaRPr lang="en-US" dirty="0">
                <a:solidFill>
                  <a:srgbClr val="0000FF"/>
                </a:solidFill>
              </a:endParaRPr>
            </a:p>
          </p:txBody>
        </p:sp>
      </p:grpSp>
      <p:cxnSp>
        <p:nvCxnSpPr>
          <p:cNvPr id="22" name="Straight Arrow Connector 21"/>
          <p:cNvCxnSpPr>
            <a:stCxn id="5" idx="3"/>
            <a:endCxn id="9" idx="0"/>
          </p:cNvCxnSpPr>
          <p:nvPr/>
        </p:nvCxnSpPr>
        <p:spPr>
          <a:xfrm flipH="1">
            <a:off x="2044848" y="4515962"/>
            <a:ext cx="315412" cy="2890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745096" y="4568689"/>
            <a:ext cx="159644" cy="2540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4353584" y="4280657"/>
            <a:ext cx="648072" cy="369332"/>
            <a:chOff x="1403648" y="2843644"/>
            <a:chExt cx="648072" cy="369332"/>
          </a:xfrm>
        </p:grpSpPr>
        <p:sp>
          <p:nvSpPr>
            <p:cNvPr id="28" name="Oval 27"/>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9" name="TextBox 28"/>
            <p:cNvSpPr txBox="1"/>
            <p:nvPr/>
          </p:nvSpPr>
          <p:spPr>
            <a:xfrm>
              <a:off x="1547664" y="2843644"/>
              <a:ext cx="504056" cy="369332"/>
            </a:xfrm>
            <a:prstGeom prst="rect">
              <a:avLst/>
            </a:prstGeom>
            <a:noFill/>
          </p:spPr>
          <p:txBody>
            <a:bodyPr wrap="square" rtlCol="0">
              <a:spAutoFit/>
            </a:bodyPr>
            <a:lstStyle/>
            <a:p>
              <a:r>
                <a:rPr lang="en-US" dirty="0">
                  <a:solidFill>
                    <a:srgbClr val="0000FF"/>
                  </a:solidFill>
                </a:rPr>
                <a:t>A</a:t>
              </a:r>
            </a:p>
          </p:txBody>
        </p:sp>
      </p:grpSp>
      <p:grpSp>
        <p:nvGrpSpPr>
          <p:cNvPr id="30" name="Group 29"/>
          <p:cNvGrpSpPr/>
          <p:nvPr/>
        </p:nvGrpSpPr>
        <p:grpSpPr>
          <a:xfrm>
            <a:off x="3737036" y="4886322"/>
            <a:ext cx="648072" cy="369332"/>
            <a:chOff x="1403648" y="2843644"/>
            <a:chExt cx="648072" cy="369332"/>
          </a:xfrm>
        </p:grpSpPr>
        <p:sp>
          <p:nvSpPr>
            <p:cNvPr id="31" name="Oval 30"/>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2" name="TextBox 31"/>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B</a:t>
              </a:r>
              <a:endParaRPr lang="en-US" dirty="0">
                <a:solidFill>
                  <a:srgbClr val="0000FF"/>
                </a:solidFill>
              </a:endParaRPr>
            </a:p>
          </p:txBody>
        </p:sp>
      </p:grpSp>
      <p:grpSp>
        <p:nvGrpSpPr>
          <p:cNvPr id="33" name="Group 32"/>
          <p:cNvGrpSpPr/>
          <p:nvPr/>
        </p:nvGrpSpPr>
        <p:grpSpPr>
          <a:xfrm>
            <a:off x="4736464" y="4894789"/>
            <a:ext cx="648072" cy="369332"/>
            <a:chOff x="1403648" y="2843644"/>
            <a:chExt cx="648072" cy="369332"/>
          </a:xfrm>
        </p:grpSpPr>
        <p:sp>
          <p:nvSpPr>
            <p:cNvPr id="34" name="Oval 33"/>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5" name="TextBox 34"/>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D</a:t>
              </a:r>
              <a:endParaRPr lang="en-US" dirty="0">
                <a:solidFill>
                  <a:srgbClr val="0000FF"/>
                </a:solidFill>
              </a:endParaRPr>
            </a:p>
          </p:txBody>
        </p:sp>
      </p:grpSp>
      <p:grpSp>
        <p:nvGrpSpPr>
          <p:cNvPr id="36" name="Group 35"/>
          <p:cNvGrpSpPr/>
          <p:nvPr/>
        </p:nvGrpSpPr>
        <p:grpSpPr>
          <a:xfrm>
            <a:off x="3197833" y="5715826"/>
            <a:ext cx="648072" cy="369332"/>
            <a:chOff x="1403648" y="2843644"/>
            <a:chExt cx="648072" cy="369332"/>
          </a:xfrm>
        </p:grpSpPr>
        <p:sp>
          <p:nvSpPr>
            <p:cNvPr id="37" name="Oval 36"/>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8" name="TextBox 37"/>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E</a:t>
              </a:r>
              <a:endParaRPr lang="en-US" dirty="0">
                <a:solidFill>
                  <a:srgbClr val="0000FF"/>
                </a:solidFill>
              </a:endParaRPr>
            </a:p>
          </p:txBody>
        </p:sp>
      </p:grpSp>
      <p:grpSp>
        <p:nvGrpSpPr>
          <p:cNvPr id="39" name="Group 38"/>
          <p:cNvGrpSpPr/>
          <p:nvPr/>
        </p:nvGrpSpPr>
        <p:grpSpPr>
          <a:xfrm>
            <a:off x="3976070" y="5723964"/>
            <a:ext cx="648072" cy="369332"/>
            <a:chOff x="1403648" y="2843644"/>
            <a:chExt cx="648072" cy="369332"/>
          </a:xfrm>
        </p:grpSpPr>
        <p:sp>
          <p:nvSpPr>
            <p:cNvPr id="40" name="Oval 39"/>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41" name="TextBox 40"/>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F</a:t>
              </a:r>
              <a:endParaRPr lang="en-US" dirty="0">
                <a:solidFill>
                  <a:srgbClr val="0000FF"/>
                </a:solidFill>
              </a:endParaRPr>
            </a:p>
          </p:txBody>
        </p:sp>
      </p:grpSp>
      <p:cxnSp>
        <p:nvCxnSpPr>
          <p:cNvPr id="42" name="Straight Arrow Connector 41"/>
          <p:cNvCxnSpPr>
            <a:stCxn id="28" idx="3"/>
            <a:endCxn id="32" idx="0"/>
          </p:cNvCxnSpPr>
          <p:nvPr/>
        </p:nvCxnSpPr>
        <p:spPr>
          <a:xfrm flipH="1">
            <a:off x="4133080" y="4597262"/>
            <a:ext cx="315412" cy="2890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3528392" y="5237895"/>
            <a:ext cx="391608" cy="4698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897286" y="4632230"/>
            <a:ext cx="159644" cy="2540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213803" y="5264121"/>
            <a:ext cx="158311" cy="4911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7397326" y="4262898"/>
            <a:ext cx="648072" cy="369332"/>
            <a:chOff x="1403648" y="2843644"/>
            <a:chExt cx="648072" cy="369332"/>
          </a:xfrm>
        </p:grpSpPr>
        <p:sp>
          <p:nvSpPr>
            <p:cNvPr id="47" name="Oval 46"/>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48" name="TextBox 47"/>
            <p:cNvSpPr txBox="1"/>
            <p:nvPr/>
          </p:nvSpPr>
          <p:spPr>
            <a:xfrm>
              <a:off x="1547664" y="2843644"/>
              <a:ext cx="504056" cy="369332"/>
            </a:xfrm>
            <a:prstGeom prst="rect">
              <a:avLst/>
            </a:prstGeom>
            <a:noFill/>
          </p:spPr>
          <p:txBody>
            <a:bodyPr wrap="square" rtlCol="0">
              <a:spAutoFit/>
            </a:bodyPr>
            <a:lstStyle/>
            <a:p>
              <a:r>
                <a:rPr lang="en-US" dirty="0">
                  <a:solidFill>
                    <a:srgbClr val="0000FF"/>
                  </a:solidFill>
                </a:rPr>
                <a:t>A</a:t>
              </a:r>
            </a:p>
          </p:txBody>
        </p:sp>
      </p:grpSp>
      <p:grpSp>
        <p:nvGrpSpPr>
          <p:cNvPr id="49" name="Group 48"/>
          <p:cNvGrpSpPr/>
          <p:nvPr/>
        </p:nvGrpSpPr>
        <p:grpSpPr>
          <a:xfrm>
            <a:off x="6780778" y="4868563"/>
            <a:ext cx="648072" cy="369332"/>
            <a:chOff x="1403648" y="2843644"/>
            <a:chExt cx="648072" cy="369332"/>
          </a:xfrm>
        </p:grpSpPr>
        <p:sp>
          <p:nvSpPr>
            <p:cNvPr id="50" name="Oval 49"/>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1" name="TextBox 50"/>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B</a:t>
              </a:r>
              <a:endParaRPr lang="en-US" dirty="0">
                <a:solidFill>
                  <a:srgbClr val="0000FF"/>
                </a:solidFill>
              </a:endParaRPr>
            </a:p>
          </p:txBody>
        </p:sp>
      </p:grpSp>
      <p:grpSp>
        <p:nvGrpSpPr>
          <p:cNvPr id="52" name="Group 51"/>
          <p:cNvGrpSpPr/>
          <p:nvPr/>
        </p:nvGrpSpPr>
        <p:grpSpPr>
          <a:xfrm>
            <a:off x="7780206" y="4877030"/>
            <a:ext cx="648072" cy="369332"/>
            <a:chOff x="1403648" y="2843644"/>
            <a:chExt cx="648072" cy="369332"/>
          </a:xfrm>
        </p:grpSpPr>
        <p:sp>
          <p:nvSpPr>
            <p:cNvPr id="53" name="Oval 52"/>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4" name="TextBox 53"/>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D</a:t>
              </a:r>
              <a:endParaRPr lang="en-US" dirty="0">
                <a:solidFill>
                  <a:srgbClr val="0000FF"/>
                </a:solidFill>
              </a:endParaRPr>
            </a:p>
          </p:txBody>
        </p:sp>
      </p:grpSp>
      <p:grpSp>
        <p:nvGrpSpPr>
          <p:cNvPr id="55" name="Group 54"/>
          <p:cNvGrpSpPr/>
          <p:nvPr/>
        </p:nvGrpSpPr>
        <p:grpSpPr>
          <a:xfrm>
            <a:off x="6437994" y="5526955"/>
            <a:ext cx="648072" cy="369332"/>
            <a:chOff x="1403648" y="2843644"/>
            <a:chExt cx="648072" cy="369332"/>
          </a:xfrm>
        </p:grpSpPr>
        <p:sp>
          <p:nvSpPr>
            <p:cNvPr id="56" name="Oval 55"/>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7" name="TextBox 56"/>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E</a:t>
              </a:r>
              <a:endParaRPr lang="en-US" dirty="0">
                <a:solidFill>
                  <a:srgbClr val="0000FF"/>
                </a:solidFill>
              </a:endParaRPr>
            </a:p>
          </p:txBody>
        </p:sp>
      </p:grpSp>
      <p:grpSp>
        <p:nvGrpSpPr>
          <p:cNvPr id="58" name="Group 57"/>
          <p:cNvGrpSpPr/>
          <p:nvPr/>
        </p:nvGrpSpPr>
        <p:grpSpPr>
          <a:xfrm>
            <a:off x="7956376" y="5543944"/>
            <a:ext cx="648072" cy="369332"/>
            <a:chOff x="1403648" y="2843644"/>
            <a:chExt cx="648072" cy="369332"/>
          </a:xfrm>
        </p:grpSpPr>
        <p:sp>
          <p:nvSpPr>
            <p:cNvPr id="59" name="Oval 58"/>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0" name="TextBox 59"/>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F</a:t>
              </a:r>
              <a:endParaRPr lang="en-US" dirty="0">
                <a:solidFill>
                  <a:srgbClr val="0000FF"/>
                </a:solidFill>
              </a:endParaRPr>
            </a:p>
          </p:txBody>
        </p:sp>
      </p:grpSp>
      <p:cxnSp>
        <p:nvCxnSpPr>
          <p:cNvPr id="61" name="Straight Arrow Connector 60"/>
          <p:cNvCxnSpPr>
            <a:stCxn id="47" idx="3"/>
            <a:endCxn id="51" idx="0"/>
          </p:cNvCxnSpPr>
          <p:nvPr/>
        </p:nvCxnSpPr>
        <p:spPr>
          <a:xfrm flipH="1">
            <a:off x="7176822" y="4579503"/>
            <a:ext cx="315412" cy="2890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6834038" y="5244522"/>
            <a:ext cx="274346" cy="2824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7070" y="4632230"/>
            <a:ext cx="159644" cy="2540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60" idx="0"/>
          </p:cNvCxnSpPr>
          <p:nvPr/>
        </p:nvCxnSpPr>
        <p:spPr>
          <a:xfrm>
            <a:off x="8176250" y="5279797"/>
            <a:ext cx="176170" cy="2641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950391" y="4228324"/>
            <a:ext cx="648072" cy="369332"/>
            <a:chOff x="1403648" y="2843644"/>
            <a:chExt cx="648072" cy="369332"/>
          </a:xfrm>
        </p:grpSpPr>
        <p:sp>
          <p:nvSpPr>
            <p:cNvPr id="69" name="Oval 68"/>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0" name="TextBox 69"/>
            <p:cNvSpPr txBox="1"/>
            <p:nvPr/>
          </p:nvSpPr>
          <p:spPr>
            <a:xfrm>
              <a:off x="1547664" y="2843644"/>
              <a:ext cx="504056" cy="369332"/>
            </a:xfrm>
            <a:prstGeom prst="rect">
              <a:avLst/>
            </a:prstGeom>
            <a:noFill/>
          </p:spPr>
          <p:txBody>
            <a:bodyPr wrap="square" rtlCol="0">
              <a:spAutoFit/>
            </a:bodyPr>
            <a:lstStyle/>
            <a:p>
              <a:r>
                <a:rPr lang="en-US" dirty="0">
                  <a:solidFill>
                    <a:srgbClr val="0000FF"/>
                  </a:solidFill>
                </a:rPr>
                <a:t>A</a:t>
              </a:r>
            </a:p>
          </p:txBody>
        </p:sp>
      </p:grpSp>
      <p:grpSp>
        <p:nvGrpSpPr>
          <p:cNvPr id="71" name="Group 70"/>
          <p:cNvGrpSpPr/>
          <p:nvPr/>
        </p:nvGrpSpPr>
        <p:grpSpPr>
          <a:xfrm>
            <a:off x="4708804" y="5698939"/>
            <a:ext cx="648072" cy="369332"/>
            <a:chOff x="1403648" y="2843644"/>
            <a:chExt cx="648072" cy="369332"/>
          </a:xfrm>
        </p:grpSpPr>
        <p:sp>
          <p:nvSpPr>
            <p:cNvPr id="72" name="Oval 71"/>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3" name="TextBox 72"/>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G</a:t>
              </a:r>
              <a:endParaRPr lang="en-US" dirty="0">
                <a:solidFill>
                  <a:srgbClr val="0000FF"/>
                </a:solidFill>
              </a:endParaRPr>
            </a:p>
          </p:txBody>
        </p:sp>
      </p:grpSp>
      <p:grpSp>
        <p:nvGrpSpPr>
          <p:cNvPr id="74" name="Group 73"/>
          <p:cNvGrpSpPr/>
          <p:nvPr/>
        </p:nvGrpSpPr>
        <p:grpSpPr>
          <a:xfrm>
            <a:off x="5483215" y="5695346"/>
            <a:ext cx="648072" cy="369332"/>
            <a:chOff x="1403648" y="2843644"/>
            <a:chExt cx="648072" cy="369332"/>
          </a:xfrm>
        </p:grpSpPr>
        <p:sp>
          <p:nvSpPr>
            <p:cNvPr id="75" name="Oval 74"/>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6" name="TextBox 75"/>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H</a:t>
              </a:r>
              <a:endParaRPr lang="en-US" dirty="0">
                <a:solidFill>
                  <a:srgbClr val="0000FF"/>
                </a:solidFill>
              </a:endParaRPr>
            </a:p>
          </p:txBody>
        </p:sp>
      </p:grpSp>
      <p:cxnSp>
        <p:nvCxnSpPr>
          <p:cNvPr id="78" name="Straight Arrow Connector 77"/>
          <p:cNvCxnSpPr>
            <a:stCxn id="34" idx="4"/>
          </p:cNvCxnSpPr>
          <p:nvPr/>
        </p:nvCxnSpPr>
        <p:spPr>
          <a:xfrm flipH="1">
            <a:off x="4946787" y="5264121"/>
            <a:ext cx="113713" cy="4691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75" idx="0"/>
          </p:cNvCxnSpPr>
          <p:nvPr/>
        </p:nvCxnSpPr>
        <p:spPr>
          <a:xfrm>
            <a:off x="5223399" y="5264121"/>
            <a:ext cx="583852" cy="4405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4638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latin typeface="+mn-lt"/>
              </a:rPr>
              <a:t>So far, we don’t care the value of the tree nodes. We only care the </a:t>
            </a:r>
            <a:r>
              <a:rPr lang="en-US" sz="2400" u="sng" dirty="0" smtClean="0">
                <a:solidFill>
                  <a:srgbClr val="0000FF"/>
                </a:solidFill>
                <a:latin typeface="+mn-lt"/>
              </a:rPr>
              <a:t>tree structure</a:t>
            </a:r>
            <a:r>
              <a:rPr lang="en-US" sz="2400" dirty="0" smtClean="0">
                <a:latin typeface="+mn-lt"/>
              </a:rPr>
              <a:t>.</a:t>
            </a:r>
          </a:p>
          <a:p>
            <a:endParaRPr lang="en-US" sz="2400" dirty="0">
              <a:latin typeface="+mn-lt"/>
            </a:endParaRPr>
          </a:p>
          <a:p>
            <a:endParaRPr lang="en-US" sz="2400" dirty="0" smtClean="0">
              <a:latin typeface="+mn-lt"/>
            </a:endParaRPr>
          </a:p>
          <a:p>
            <a:r>
              <a:rPr lang="en-US" sz="2400" dirty="0" smtClean="0">
                <a:latin typeface="+mn-lt"/>
              </a:rPr>
              <a:t>From now on, we start to care </a:t>
            </a:r>
            <a:r>
              <a:rPr lang="en-US" sz="2400" u="sng" dirty="0" smtClean="0">
                <a:solidFill>
                  <a:srgbClr val="0000FF"/>
                </a:solidFill>
                <a:latin typeface="+mn-lt"/>
              </a:rPr>
              <a:t>the values of the tree nodes.</a:t>
            </a:r>
            <a:endParaRPr lang="en-US" sz="2400" u="sng" dirty="0">
              <a:solidFill>
                <a:srgbClr val="0000FF"/>
              </a:solidFill>
              <a:latin typeface="+mn-lt"/>
            </a:endParaRPr>
          </a:p>
        </p:txBody>
      </p:sp>
    </p:spTree>
    <p:extLst>
      <p:ext uri="{BB962C8B-B14F-4D97-AF65-F5344CB8AC3E}">
        <p14:creationId xmlns:p14="http://schemas.microsoft.com/office/powerpoint/2010/main" val="3881102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1022920" y="274638"/>
            <a:ext cx="8229600" cy="975043"/>
          </a:xfrm>
          <a:ln/>
        </p:spPr>
        <p:txBody>
          <a:bodyPr>
            <a:normAutofit/>
          </a:bodyPr>
          <a:lstStyle/>
          <a:p>
            <a:r>
              <a:rPr lang="en-US" altLang="en-US" sz="5062" dirty="0" smtClean="0"/>
              <a:t>BST - Definition</a:t>
            </a:r>
            <a:endParaRPr lang="en-US" altLang="en-US" sz="5062" dirty="0"/>
          </a:p>
        </p:txBody>
      </p:sp>
      <p:sp>
        <p:nvSpPr>
          <p:cNvPr id="17410" name="Rectangle 2"/>
          <p:cNvSpPr>
            <a:spLocks noGrp="1" noChangeArrowheads="1"/>
          </p:cNvSpPr>
          <p:nvPr>
            <p:ph type="body" idx="1"/>
          </p:nvPr>
        </p:nvSpPr>
        <p:spPr>
          <a:ln/>
        </p:spPr>
        <p:txBody>
          <a:bodyPr>
            <a:normAutofit/>
          </a:bodyPr>
          <a:lstStyle/>
          <a:p>
            <a:pPr marL="625056"/>
            <a:r>
              <a:rPr lang="en-US" altLang="en-US" sz="2400" dirty="0"/>
              <a:t>A binary search tree is a binary tree that </a:t>
            </a:r>
            <a:r>
              <a:rPr lang="en-US" altLang="en-US" sz="2400" dirty="0" smtClean="0"/>
              <a:t>has </a:t>
            </a:r>
            <a:r>
              <a:rPr lang="en-US" altLang="en-US" sz="2400" dirty="0"/>
              <a:t>the </a:t>
            </a:r>
            <a:r>
              <a:rPr lang="en-US" altLang="en-US" sz="2400" u="sng" dirty="0">
                <a:solidFill>
                  <a:srgbClr val="0000FF"/>
                </a:solidFill>
              </a:rPr>
              <a:t>search order property</a:t>
            </a:r>
            <a:r>
              <a:rPr lang="en-US" altLang="en-US" sz="2400" dirty="0"/>
              <a:t>.</a:t>
            </a:r>
          </a:p>
          <a:p>
            <a:pPr marL="937584" lvl="1"/>
            <a:r>
              <a:rPr lang="en-US" altLang="en-US" sz="2400" dirty="0"/>
              <a:t>For each node in the tree, all values to the left of the node are less than its value and all values to the right of the node are greater than its value</a:t>
            </a:r>
            <a:r>
              <a:rPr lang="en-US" altLang="en-US" sz="2400" dirty="0" smtClean="0"/>
              <a:t>.</a:t>
            </a:r>
          </a:p>
          <a:p>
            <a:pPr marL="937584" lvl="1"/>
            <a:r>
              <a:rPr lang="en-US" altLang="en-US" sz="2400" dirty="0" smtClean="0"/>
              <a:t>Each subtree is itself a binary search tree.</a:t>
            </a:r>
            <a:endParaRPr lang="en-US" altLang="en-US" sz="2400" dirty="0"/>
          </a:p>
        </p:txBody>
      </p:sp>
      <p:sp>
        <p:nvSpPr>
          <p:cNvPr id="2" name="Oval 1"/>
          <p:cNvSpPr/>
          <p:nvPr/>
        </p:nvSpPr>
        <p:spPr>
          <a:xfrm>
            <a:off x="3779912" y="4077072"/>
            <a:ext cx="1080120"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K</a:t>
            </a:r>
            <a:endParaRPr lang="en-US" dirty="0">
              <a:solidFill>
                <a:srgbClr val="0000FF"/>
              </a:solidFill>
            </a:endParaRPr>
          </a:p>
        </p:txBody>
      </p:sp>
      <p:sp>
        <p:nvSpPr>
          <p:cNvPr id="3" name="Isosceles Triangle 2"/>
          <p:cNvSpPr/>
          <p:nvPr/>
        </p:nvSpPr>
        <p:spPr>
          <a:xfrm>
            <a:off x="1763688" y="5152993"/>
            <a:ext cx="1584176" cy="115212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All &lt; K</a:t>
            </a:r>
            <a:endParaRPr lang="en-US" dirty="0">
              <a:solidFill>
                <a:srgbClr val="0000FF"/>
              </a:solidFill>
            </a:endParaRPr>
          </a:p>
        </p:txBody>
      </p:sp>
      <p:sp>
        <p:nvSpPr>
          <p:cNvPr id="6" name="Isosceles Triangle 5"/>
          <p:cNvSpPr/>
          <p:nvPr/>
        </p:nvSpPr>
        <p:spPr>
          <a:xfrm>
            <a:off x="5004048" y="5157192"/>
            <a:ext cx="1872208" cy="115212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All &gt; K</a:t>
            </a:r>
            <a:endParaRPr lang="en-US" dirty="0">
              <a:solidFill>
                <a:srgbClr val="0000FF"/>
              </a:solidFill>
            </a:endParaRPr>
          </a:p>
        </p:txBody>
      </p:sp>
      <p:cxnSp>
        <p:nvCxnSpPr>
          <p:cNvPr id="5" name="Straight Connector 4"/>
          <p:cNvCxnSpPr/>
          <p:nvPr/>
        </p:nvCxnSpPr>
        <p:spPr>
          <a:xfrm flipH="1">
            <a:off x="2555776" y="4581128"/>
            <a:ext cx="1512168" cy="57186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6" idx="0"/>
          </p:cNvCxnSpPr>
          <p:nvPr/>
        </p:nvCxnSpPr>
        <p:spPr>
          <a:xfrm>
            <a:off x="4572000" y="4581128"/>
            <a:ext cx="1368152" cy="576064"/>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287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ln/>
        </p:spPr>
        <p:txBody>
          <a:bodyPr/>
          <a:lstStyle/>
          <a:p>
            <a:pPr marL="625056"/>
            <a:r>
              <a:rPr lang="en-US" altLang="en-US" sz="2400" dirty="0"/>
              <a:t>We can also define a BST recursively. A BST is either:</a:t>
            </a:r>
          </a:p>
          <a:p>
            <a:pPr marL="937584" lvl="1">
              <a:spcBef>
                <a:spcPts val="1398"/>
              </a:spcBef>
            </a:pPr>
            <a:r>
              <a:rPr lang="en-US" altLang="en-US" sz="2400" dirty="0"/>
              <a:t>empty, OR</a:t>
            </a:r>
          </a:p>
          <a:p>
            <a:pPr marL="937584" lvl="1">
              <a:spcBef>
                <a:spcPts val="1398"/>
              </a:spcBef>
            </a:pPr>
            <a:r>
              <a:rPr lang="en-US" altLang="en-US" sz="2400" dirty="0"/>
              <a:t>a node with data, and two sub-trees such that all values in the left subtree are less than the root, and all values in the right subtree are larger than the </a:t>
            </a:r>
            <a:r>
              <a:rPr lang="en-US" altLang="en-US" sz="2400" dirty="0" smtClean="0"/>
              <a:t>root</a:t>
            </a:r>
          </a:p>
          <a:p>
            <a:pPr marL="1337634" lvl="2">
              <a:spcBef>
                <a:spcPts val="1398"/>
              </a:spcBef>
            </a:pPr>
            <a:r>
              <a:rPr lang="en-US" altLang="en-US" sz="2000" dirty="0" smtClean="0">
                <a:solidFill>
                  <a:srgbClr val="0000FF"/>
                </a:solidFill>
              </a:rPr>
              <a:t>In other words, both </a:t>
            </a:r>
            <a:r>
              <a:rPr lang="en-US" altLang="en-US" sz="2000" dirty="0">
                <a:solidFill>
                  <a:srgbClr val="0000FF"/>
                </a:solidFill>
              </a:rPr>
              <a:t>subtrees are themselves BSTs</a:t>
            </a:r>
          </a:p>
          <a:p>
            <a:pPr marL="625056">
              <a:spcBef>
                <a:spcPts val="1398"/>
              </a:spcBef>
            </a:pPr>
            <a:r>
              <a:rPr lang="en-US" altLang="en-US" sz="2400" dirty="0" smtClean="0"/>
              <a:t>“</a:t>
            </a:r>
            <a:r>
              <a:rPr lang="en-US" altLang="en-US" sz="2400" dirty="0"/>
              <a:t>BSTs all the way down</a:t>
            </a:r>
            <a:r>
              <a:rPr lang="en-US" altLang="en-US" sz="2400" dirty="0" smtClean="0"/>
              <a:t>”</a:t>
            </a:r>
            <a:endParaRPr lang="en-US" altLang="en-US" sz="2400" dirty="0"/>
          </a:p>
        </p:txBody>
      </p:sp>
      <p:sp>
        <p:nvSpPr>
          <p:cNvPr id="5" name="Rectangle 1"/>
          <p:cNvSpPr>
            <a:spLocks noGrp="1" noChangeArrowheads="1"/>
          </p:cNvSpPr>
          <p:nvPr>
            <p:ph type="title"/>
          </p:nvPr>
        </p:nvSpPr>
        <p:spPr>
          <a:xfrm>
            <a:off x="1022920" y="274638"/>
            <a:ext cx="8229600" cy="975043"/>
          </a:xfrm>
          <a:ln/>
        </p:spPr>
        <p:txBody>
          <a:bodyPr>
            <a:normAutofit/>
          </a:bodyPr>
          <a:lstStyle/>
          <a:p>
            <a:r>
              <a:rPr lang="en-US" altLang="en-US" sz="5062" dirty="0" smtClean="0"/>
              <a:t>BST - Definition</a:t>
            </a:r>
            <a:endParaRPr lang="en-US" altLang="en-US" sz="5062" dirty="0"/>
          </a:p>
        </p:txBody>
      </p:sp>
    </p:spTree>
    <p:extLst>
      <p:ext uri="{BB962C8B-B14F-4D97-AF65-F5344CB8AC3E}">
        <p14:creationId xmlns:p14="http://schemas.microsoft.com/office/powerpoint/2010/main" val="468235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normAutofit lnSpcReduction="10000"/>
          </a:bodyPr>
          <a:lstStyle/>
          <a:p>
            <a:pPr marL="625056"/>
            <a:r>
              <a:rPr lang="en-US" altLang="en-US" sz="2400" dirty="0"/>
              <a:t>Which of these are </a:t>
            </a:r>
            <a:r>
              <a:rPr lang="en-US" altLang="en-US" sz="2400" dirty="0" smtClean="0"/>
              <a:t>BSTs?</a:t>
            </a:r>
          </a:p>
          <a:p>
            <a:pPr marL="625056"/>
            <a:endParaRPr lang="en-US" altLang="en-US" sz="2400" dirty="0"/>
          </a:p>
          <a:p>
            <a:pPr marL="625056"/>
            <a:endParaRPr lang="en-US" altLang="en-US" sz="2400" dirty="0" smtClean="0"/>
          </a:p>
          <a:p>
            <a:pPr marL="625056"/>
            <a:endParaRPr lang="en-US" altLang="en-US" sz="2400" dirty="0"/>
          </a:p>
          <a:p>
            <a:pPr marL="625056"/>
            <a:endParaRPr lang="en-US" altLang="en-US" sz="2400" dirty="0" smtClean="0"/>
          </a:p>
          <a:p>
            <a:pPr marL="625056"/>
            <a:endParaRPr lang="en-US" altLang="en-US" sz="2400" dirty="0"/>
          </a:p>
          <a:p>
            <a:pPr marL="625056"/>
            <a:endParaRPr lang="en-US" altLang="en-US" sz="2400" dirty="0" smtClean="0"/>
          </a:p>
          <a:p>
            <a:pPr marL="625056"/>
            <a:endParaRPr lang="en-US" altLang="en-US" sz="2400" dirty="0"/>
          </a:p>
          <a:p>
            <a:pPr marL="625056"/>
            <a:endParaRPr lang="en-US" altLang="en-US" sz="2400" dirty="0" smtClean="0"/>
          </a:p>
          <a:p>
            <a:pPr marL="625056"/>
            <a:endParaRPr lang="en-US" altLang="en-US" sz="2400" dirty="0" smtClean="0"/>
          </a:p>
          <a:p>
            <a:pPr marL="625056"/>
            <a:endParaRPr lang="en-US" altLang="en-US" sz="2400" dirty="0"/>
          </a:p>
          <a:p>
            <a:pPr marL="625056" lvl="1" indent="-342900">
              <a:buFont typeface="Arial" panose="020B0604020202020204" pitchFamily="34" charset="0"/>
              <a:buChar char="•"/>
            </a:pPr>
            <a:r>
              <a:rPr lang="en-US" sz="2400" dirty="0" smtClean="0">
                <a:solidFill>
                  <a:schemeClr val="tx1"/>
                </a:solidFill>
              </a:rPr>
              <a:t>A BST is </a:t>
            </a:r>
            <a:r>
              <a:rPr lang="en-US" sz="2400" u="sng" dirty="0">
                <a:solidFill>
                  <a:srgbClr val="0000FF"/>
                </a:solidFill>
              </a:rPr>
              <a:t>not necessary </a:t>
            </a:r>
            <a:r>
              <a:rPr lang="en-US" sz="2400" dirty="0">
                <a:solidFill>
                  <a:schemeClr val="tx1"/>
                </a:solidFill>
              </a:rPr>
              <a:t>to be either </a:t>
            </a:r>
            <a:r>
              <a:rPr lang="en-US" sz="2400" dirty="0" smtClean="0">
                <a:solidFill>
                  <a:schemeClr val="tx1"/>
                </a:solidFill>
              </a:rPr>
              <a:t>a balanced </a:t>
            </a:r>
            <a:r>
              <a:rPr lang="en-US" sz="2400" dirty="0">
                <a:solidFill>
                  <a:schemeClr val="tx1"/>
                </a:solidFill>
              </a:rPr>
              <a:t>tree or a complete tree! </a:t>
            </a:r>
          </a:p>
          <a:p>
            <a:pPr marL="625056"/>
            <a:endParaRPr lang="en-US" altLang="en-US" sz="2400" dirty="0"/>
          </a:p>
        </p:txBody>
      </p:sp>
      <p:sp>
        <p:nvSpPr>
          <p:cNvPr id="2" name="Oval 1"/>
          <p:cNvSpPr/>
          <p:nvPr/>
        </p:nvSpPr>
        <p:spPr>
          <a:xfrm>
            <a:off x="1043608" y="2073085"/>
            <a:ext cx="64807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17</a:t>
            </a:r>
            <a:endParaRPr lang="en-US" dirty="0">
              <a:solidFill>
                <a:srgbClr val="0000FF"/>
              </a:solidFill>
            </a:endParaRPr>
          </a:p>
        </p:txBody>
      </p:sp>
      <p:sp>
        <p:nvSpPr>
          <p:cNvPr id="5" name="Oval 4"/>
          <p:cNvSpPr/>
          <p:nvPr/>
        </p:nvSpPr>
        <p:spPr>
          <a:xfrm>
            <a:off x="2771800" y="2035450"/>
            <a:ext cx="64807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17</a:t>
            </a:r>
            <a:endParaRPr lang="en-US" dirty="0">
              <a:solidFill>
                <a:srgbClr val="0000FF"/>
              </a:solidFill>
            </a:endParaRPr>
          </a:p>
        </p:txBody>
      </p:sp>
      <p:sp>
        <p:nvSpPr>
          <p:cNvPr id="6" name="Oval 5"/>
          <p:cNvSpPr/>
          <p:nvPr/>
        </p:nvSpPr>
        <p:spPr>
          <a:xfrm>
            <a:off x="2267744" y="2609390"/>
            <a:ext cx="64807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6</a:t>
            </a:r>
            <a:endParaRPr lang="en-US" dirty="0">
              <a:solidFill>
                <a:srgbClr val="0000FF"/>
              </a:solidFill>
            </a:endParaRPr>
          </a:p>
        </p:txBody>
      </p:sp>
      <p:sp>
        <p:nvSpPr>
          <p:cNvPr id="7" name="Oval 6"/>
          <p:cNvSpPr/>
          <p:nvPr/>
        </p:nvSpPr>
        <p:spPr>
          <a:xfrm>
            <a:off x="3275856" y="2649149"/>
            <a:ext cx="64807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19</a:t>
            </a:r>
            <a:endParaRPr lang="en-US" dirty="0">
              <a:solidFill>
                <a:srgbClr val="0000FF"/>
              </a:solidFill>
            </a:endParaRPr>
          </a:p>
        </p:txBody>
      </p:sp>
      <p:sp>
        <p:nvSpPr>
          <p:cNvPr id="8" name="Oval 7"/>
          <p:cNvSpPr/>
          <p:nvPr/>
        </p:nvSpPr>
        <p:spPr>
          <a:xfrm>
            <a:off x="5214393" y="2035450"/>
            <a:ext cx="64807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17</a:t>
            </a:r>
            <a:endParaRPr lang="en-US" dirty="0">
              <a:solidFill>
                <a:srgbClr val="0000FF"/>
              </a:solidFill>
            </a:endParaRPr>
          </a:p>
        </p:txBody>
      </p:sp>
      <p:sp>
        <p:nvSpPr>
          <p:cNvPr id="9" name="Oval 8"/>
          <p:cNvSpPr/>
          <p:nvPr/>
        </p:nvSpPr>
        <p:spPr>
          <a:xfrm>
            <a:off x="4710337" y="2609390"/>
            <a:ext cx="64807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19</a:t>
            </a:r>
            <a:endParaRPr lang="en-US" dirty="0">
              <a:solidFill>
                <a:srgbClr val="0000FF"/>
              </a:solidFill>
            </a:endParaRPr>
          </a:p>
        </p:txBody>
      </p:sp>
      <p:sp>
        <p:nvSpPr>
          <p:cNvPr id="10" name="Oval 9"/>
          <p:cNvSpPr/>
          <p:nvPr/>
        </p:nvSpPr>
        <p:spPr>
          <a:xfrm>
            <a:off x="5718449" y="2631393"/>
            <a:ext cx="64807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6</a:t>
            </a:r>
            <a:endParaRPr lang="en-US" dirty="0">
              <a:solidFill>
                <a:srgbClr val="0000FF"/>
              </a:solidFill>
            </a:endParaRPr>
          </a:p>
        </p:txBody>
      </p:sp>
      <p:cxnSp>
        <p:nvCxnSpPr>
          <p:cNvPr id="4" name="Straight Connector 3"/>
          <p:cNvCxnSpPr>
            <a:stCxn id="5" idx="3"/>
            <a:endCxn id="6" idx="0"/>
          </p:cNvCxnSpPr>
          <p:nvPr/>
        </p:nvCxnSpPr>
        <p:spPr>
          <a:xfrm flipH="1">
            <a:off x="2591780" y="2404226"/>
            <a:ext cx="274928" cy="20516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7" idx="0"/>
          </p:cNvCxnSpPr>
          <p:nvPr/>
        </p:nvCxnSpPr>
        <p:spPr>
          <a:xfrm>
            <a:off x="3280891" y="2455742"/>
            <a:ext cx="319001" cy="19340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5029338" y="2396456"/>
            <a:ext cx="274928" cy="20516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18449" y="2447972"/>
            <a:ext cx="319001" cy="19340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786655" y="1628800"/>
            <a:ext cx="64807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17</a:t>
            </a:r>
            <a:endParaRPr lang="en-US" dirty="0">
              <a:solidFill>
                <a:srgbClr val="0000FF"/>
              </a:solidFill>
            </a:endParaRPr>
          </a:p>
        </p:txBody>
      </p:sp>
      <p:sp>
        <p:nvSpPr>
          <p:cNvPr id="18" name="Oval 17"/>
          <p:cNvSpPr/>
          <p:nvPr/>
        </p:nvSpPr>
        <p:spPr>
          <a:xfrm>
            <a:off x="7282599" y="2202740"/>
            <a:ext cx="64807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6</a:t>
            </a:r>
            <a:endParaRPr lang="en-US" dirty="0">
              <a:solidFill>
                <a:srgbClr val="0000FF"/>
              </a:solidFill>
            </a:endParaRPr>
          </a:p>
        </p:txBody>
      </p:sp>
      <p:sp>
        <p:nvSpPr>
          <p:cNvPr id="19" name="Oval 18"/>
          <p:cNvSpPr/>
          <p:nvPr/>
        </p:nvSpPr>
        <p:spPr>
          <a:xfrm>
            <a:off x="7150412" y="2965406"/>
            <a:ext cx="64807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3</a:t>
            </a:r>
            <a:endParaRPr lang="en-US" dirty="0">
              <a:solidFill>
                <a:srgbClr val="0000FF"/>
              </a:solidFill>
            </a:endParaRPr>
          </a:p>
        </p:txBody>
      </p:sp>
      <p:cxnSp>
        <p:nvCxnSpPr>
          <p:cNvPr id="20" name="Straight Connector 19"/>
          <p:cNvCxnSpPr>
            <a:stCxn id="17" idx="3"/>
            <a:endCxn id="18" idx="0"/>
          </p:cNvCxnSpPr>
          <p:nvPr/>
        </p:nvCxnSpPr>
        <p:spPr>
          <a:xfrm flipH="1">
            <a:off x="7606635" y="1997576"/>
            <a:ext cx="274928" cy="20516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8" idx="4"/>
            <a:endCxn id="19" idx="0"/>
          </p:cNvCxnSpPr>
          <p:nvPr/>
        </p:nvCxnSpPr>
        <p:spPr>
          <a:xfrm flipH="1">
            <a:off x="7474448" y="2634788"/>
            <a:ext cx="132187" cy="33061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814323" y="3561797"/>
            <a:ext cx="64807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17</a:t>
            </a:r>
            <a:endParaRPr lang="en-US" dirty="0">
              <a:solidFill>
                <a:srgbClr val="0000FF"/>
              </a:solidFill>
            </a:endParaRPr>
          </a:p>
        </p:txBody>
      </p:sp>
      <p:sp>
        <p:nvSpPr>
          <p:cNvPr id="24" name="Oval 23"/>
          <p:cNvSpPr/>
          <p:nvPr/>
        </p:nvSpPr>
        <p:spPr>
          <a:xfrm>
            <a:off x="1310267" y="4135737"/>
            <a:ext cx="64807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6</a:t>
            </a:r>
            <a:endParaRPr lang="en-US" dirty="0">
              <a:solidFill>
                <a:srgbClr val="0000FF"/>
              </a:solidFill>
            </a:endParaRPr>
          </a:p>
        </p:txBody>
      </p:sp>
      <p:sp>
        <p:nvSpPr>
          <p:cNvPr id="25" name="Oval 24"/>
          <p:cNvSpPr/>
          <p:nvPr/>
        </p:nvSpPr>
        <p:spPr>
          <a:xfrm>
            <a:off x="2318379" y="4175496"/>
            <a:ext cx="64807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19</a:t>
            </a:r>
            <a:endParaRPr lang="en-US" dirty="0">
              <a:solidFill>
                <a:srgbClr val="0000FF"/>
              </a:solidFill>
            </a:endParaRPr>
          </a:p>
        </p:txBody>
      </p:sp>
      <p:cxnSp>
        <p:nvCxnSpPr>
          <p:cNvPr id="26" name="Straight Connector 25"/>
          <p:cNvCxnSpPr>
            <a:stCxn id="23" idx="3"/>
            <a:endCxn id="24" idx="0"/>
          </p:cNvCxnSpPr>
          <p:nvPr/>
        </p:nvCxnSpPr>
        <p:spPr>
          <a:xfrm flipH="1">
            <a:off x="1634303" y="3930573"/>
            <a:ext cx="274928" cy="20516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25" idx="0"/>
          </p:cNvCxnSpPr>
          <p:nvPr/>
        </p:nvCxnSpPr>
        <p:spPr>
          <a:xfrm>
            <a:off x="2323414" y="3982089"/>
            <a:ext cx="319001" cy="19340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854044" y="4891508"/>
            <a:ext cx="64807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3</a:t>
            </a:r>
            <a:endParaRPr lang="en-US" dirty="0">
              <a:solidFill>
                <a:srgbClr val="0000FF"/>
              </a:solidFill>
            </a:endParaRPr>
          </a:p>
        </p:txBody>
      </p:sp>
      <p:cxnSp>
        <p:nvCxnSpPr>
          <p:cNvPr id="29" name="Straight Connector 28"/>
          <p:cNvCxnSpPr/>
          <p:nvPr/>
        </p:nvCxnSpPr>
        <p:spPr>
          <a:xfrm flipH="1">
            <a:off x="1178080" y="4567785"/>
            <a:ext cx="324036" cy="32372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735372" y="4578645"/>
            <a:ext cx="222967" cy="32668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585195" y="4891508"/>
            <a:ext cx="64807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14</a:t>
            </a:r>
            <a:endParaRPr lang="en-US" dirty="0">
              <a:solidFill>
                <a:srgbClr val="0000FF"/>
              </a:solidFill>
            </a:endParaRPr>
          </a:p>
        </p:txBody>
      </p:sp>
      <p:sp>
        <p:nvSpPr>
          <p:cNvPr id="35" name="Oval 34"/>
          <p:cNvSpPr/>
          <p:nvPr/>
        </p:nvSpPr>
        <p:spPr>
          <a:xfrm>
            <a:off x="6140964" y="3623694"/>
            <a:ext cx="64807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17</a:t>
            </a:r>
            <a:endParaRPr lang="en-US" dirty="0">
              <a:solidFill>
                <a:srgbClr val="0000FF"/>
              </a:solidFill>
            </a:endParaRPr>
          </a:p>
        </p:txBody>
      </p:sp>
      <p:sp>
        <p:nvSpPr>
          <p:cNvPr id="36" name="Oval 35"/>
          <p:cNvSpPr/>
          <p:nvPr/>
        </p:nvSpPr>
        <p:spPr>
          <a:xfrm>
            <a:off x="5636908" y="4197634"/>
            <a:ext cx="64807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6</a:t>
            </a:r>
            <a:endParaRPr lang="en-US" dirty="0">
              <a:solidFill>
                <a:srgbClr val="0000FF"/>
              </a:solidFill>
            </a:endParaRPr>
          </a:p>
        </p:txBody>
      </p:sp>
      <p:sp>
        <p:nvSpPr>
          <p:cNvPr id="37" name="Oval 36"/>
          <p:cNvSpPr/>
          <p:nvPr/>
        </p:nvSpPr>
        <p:spPr>
          <a:xfrm>
            <a:off x="6645020" y="4237393"/>
            <a:ext cx="64807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19</a:t>
            </a:r>
            <a:endParaRPr lang="en-US" dirty="0">
              <a:solidFill>
                <a:srgbClr val="0000FF"/>
              </a:solidFill>
            </a:endParaRPr>
          </a:p>
        </p:txBody>
      </p:sp>
      <p:cxnSp>
        <p:nvCxnSpPr>
          <p:cNvPr id="38" name="Straight Connector 37"/>
          <p:cNvCxnSpPr>
            <a:stCxn id="35" idx="3"/>
            <a:endCxn id="36" idx="0"/>
          </p:cNvCxnSpPr>
          <p:nvPr/>
        </p:nvCxnSpPr>
        <p:spPr>
          <a:xfrm flipH="1">
            <a:off x="5960944" y="3992470"/>
            <a:ext cx="274928" cy="20516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37" idx="0"/>
          </p:cNvCxnSpPr>
          <p:nvPr/>
        </p:nvCxnSpPr>
        <p:spPr>
          <a:xfrm>
            <a:off x="6650055" y="4043986"/>
            <a:ext cx="319001" cy="19340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180685" y="4953405"/>
            <a:ext cx="64807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3</a:t>
            </a:r>
            <a:endParaRPr lang="en-US" dirty="0">
              <a:solidFill>
                <a:srgbClr val="0000FF"/>
              </a:solidFill>
            </a:endParaRPr>
          </a:p>
        </p:txBody>
      </p:sp>
      <p:cxnSp>
        <p:nvCxnSpPr>
          <p:cNvPr id="41" name="Straight Connector 40"/>
          <p:cNvCxnSpPr/>
          <p:nvPr/>
        </p:nvCxnSpPr>
        <p:spPr>
          <a:xfrm flipH="1">
            <a:off x="5504721" y="4629682"/>
            <a:ext cx="324036" cy="32372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062013" y="4640542"/>
            <a:ext cx="222967" cy="32668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5911836" y="4953405"/>
            <a:ext cx="64807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20</a:t>
            </a:r>
            <a:endParaRPr lang="en-US" dirty="0">
              <a:solidFill>
                <a:srgbClr val="0000FF"/>
              </a:solidFill>
            </a:endParaRPr>
          </a:p>
        </p:txBody>
      </p:sp>
      <p:sp>
        <p:nvSpPr>
          <p:cNvPr id="44" name="Oval 43"/>
          <p:cNvSpPr/>
          <p:nvPr/>
        </p:nvSpPr>
        <p:spPr>
          <a:xfrm>
            <a:off x="3332652" y="3546567"/>
            <a:ext cx="64807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17</a:t>
            </a:r>
            <a:endParaRPr lang="en-US" dirty="0">
              <a:solidFill>
                <a:srgbClr val="0000FF"/>
              </a:solidFill>
            </a:endParaRPr>
          </a:p>
        </p:txBody>
      </p:sp>
      <p:sp>
        <p:nvSpPr>
          <p:cNvPr id="46" name="Oval 45"/>
          <p:cNvSpPr/>
          <p:nvPr/>
        </p:nvSpPr>
        <p:spPr>
          <a:xfrm>
            <a:off x="3836708" y="4160266"/>
            <a:ext cx="64807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19</a:t>
            </a:r>
            <a:endParaRPr lang="en-US" dirty="0">
              <a:solidFill>
                <a:srgbClr val="0000FF"/>
              </a:solidFill>
            </a:endParaRPr>
          </a:p>
        </p:txBody>
      </p:sp>
      <p:cxnSp>
        <p:nvCxnSpPr>
          <p:cNvPr id="48" name="Straight Connector 47"/>
          <p:cNvCxnSpPr>
            <a:endCxn id="46" idx="0"/>
          </p:cNvCxnSpPr>
          <p:nvPr/>
        </p:nvCxnSpPr>
        <p:spPr>
          <a:xfrm>
            <a:off x="3841743" y="3966859"/>
            <a:ext cx="319001" cy="19340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219616" y="4592314"/>
            <a:ext cx="222967" cy="32668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4107075" y="4939588"/>
            <a:ext cx="64807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22</a:t>
            </a:r>
            <a:endParaRPr lang="en-US" dirty="0">
              <a:solidFill>
                <a:srgbClr val="0000FF"/>
              </a:solidFill>
            </a:endParaRPr>
          </a:p>
        </p:txBody>
      </p:sp>
      <p:sp>
        <p:nvSpPr>
          <p:cNvPr id="45" name="Rectangle 1"/>
          <p:cNvSpPr txBox="1">
            <a:spLocks noChangeArrowheads="1"/>
          </p:cNvSpPr>
          <p:nvPr/>
        </p:nvSpPr>
        <p:spPr>
          <a:xfrm>
            <a:off x="1022920" y="274638"/>
            <a:ext cx="8229600" cy="975043"/>
          </a:xfrm>
          <a:prstGeom prst="rect">
            <a:avLst/>
          </a:prstGeom>
          <a:ln/>
        </p:spPr>
        <p:txBody>
          <a:bodyPr vert="horz" lIns="91440" tIns="45720" rIns="91440" bIns="45720" rtlCol="0" anchor="ctr">
            <a:normAutofit/>
          </a:bodyPr>
          <a:lstStyle>
            <a:lvl1pPr algn="ctr" defTabSz="914400" rtl="0" eaLnBrk="1" latinLnBrk="0" hangingPunct="1">
              <a:spcBef>
                <a:spcPct val="0"/>
              </a:spcBef>
              <a:buNone/>
              <a:defRPr sz="3600" b="1" kern="1200">
                <a:solidFill>
                  <a:srgbClr val="93191B"/>
                </a:solidFill>
                <a:latin typeface="Arial" panose="020B0604020202020204" pitchFamily="34" charset="0"/>
                <a:ea typeface="+mj-ea"/>
                <a:cs typeface="Arial" panose="020B0604020202020204" pitchFamily="34" charset="0"/>
              </a:defRPr>
            </a:lvl1pPr>
          </a:lstStyle>
          <a:p>
            <a:r>
              <a:rPr lang="en-US" altLang="en-US" sz="5062" smtClean="0"/>
              <a:t>BST - Definition</a:t>
            </a:r>
            <a:endParaRPr lang="en-US" altLang="en-US" sz="5062" dirty="0"/>
          </a:p>
        </p:txBody>
      </p:sp>
    </p:spTree>
    <p:extLst>
      <p:ext uri="{BB962C8B-B14F-4D97-AF65-F5344CB8AC3E}">
        <p14:creationId xmlns:p14="http://schemas.microsoft.com/office/powerpoint/2010/main" val="167350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4">
                                            <p:txEl>
                                              <p:pRg st="11" end="11"/>
                                            </p:txEl>
                                          </p:spTgt>
                                        </p:tgtEl>
                                        <p:attrNameLst>
                                          <p:attrName>style.visibility</p:attrName>
                                        </p:attrNameLst>
                                      </p:cBhvr>
                                      <p:to>
                                        <p:strVal val="visible"/>
                                      </p:to>
                                    </p:set>
                                    <p:animEffect transition="in" filter="wipe(left)">
                                      <p:cBhvr>
                                        <p:cTn id="7" dur="500"/>
                                        <p:tgtEl>
                                          <p:spTgt spid="1843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539552" y="1484784"/>
            <a:ext cx="8080449" cy="4018359"/>
          </a:xfrm>
          <a:ln/>
        </p:spPr>
        <p:txBody>
          <a:bodyPr/>
          <a:lstStyle/>
          <a:p>
            <a:pPr marL="1109034" lvl="1" indent="-457200">
              <a:buFont typeface="Wingdings" panose="05000000000000000000" pitchFamily="2" charset="2"/>
              <a:buChar char="q"/>
            </a:pPr>
            <a:r>
              <a:rPr lang="en-US" dirty="0" smtClean="0"/>
              <a:t>If </a:t>
            </a:r>
            <a:r>
              <a:rPr lang="en-US" dirty="0"/>
              <a:t>we have </a:t>
            </a:r>
            <a:r>
              <a:rPr lang="en-US" dirty="0" smtClean="0">
                <a:latin typeface="Arial"/>
              </a:rPr>
              <a:t>“</a:t>
            </a:r>
            <a:r>
              <a:rPr lang="en-US" dirty="0" smtClean="0"/>
              <a:t>top down</a:t>
            </a:r>
            <a:r>
              <a:rPr lang="en-US" dirty="0" smtClean="0">
                <a:latin typeface="Arial"/>
              </a:rPr>
              <a:t>”</a:t>
            </a:r>
            <a:r>
              <a:rPr lang="en-US" dirty="0" smtClean="0"/>
              <a:t> </a:t>
            </a:r>
            <a:r>
              <a:rPr lang="en-US" dirty="0"/>
              <a:t>then </a:t>
            </a:r>
            <a:r>
              <a:rPr lang="en-US" dirty="0" smtClean="0"/>
              <a:t>there</a:t>
            </a:r>
            <a:r>
              <a:rPr lang="en-US" dirty="0" smtClean="0">
                <a:latin typeface="Arial"/>
              </a:rPr>
              <a:t>’</a:t>
            </a:r>
            <a:r>
              <a:rPr lang="en-US" dirty="0" smtClean="0"/>
              <a:t>s </a:t>
            </a:r>
            <a:r>
              <a:rPr lang="en-US" dirty="0"/>
              <a:t>also </a:t>
            </a:r>
            <a:r>
              <a:rPr lang="en-US" dirty="0" smtClean="0"/>
              <a:t>...?</a:t>
            </a:r>
            <a:endParaRPr lang="en-US" dirty="0"/>
          </a:p>
        </p:txBody>
      </p:sp>
      <p:sp>
        <p:nvSpPr>
          <p:cNvPr id="5" name="Rectangle 1"/>
          <p:cNvSpPr>
            <a:spLocks noGrp="1" noChangeArrowheads="1"/>
          </p:cNvSpPr>
          <p:nvPr>
            <p:ph type="title"/>
          </p:nvPr>
        </p:nvSpPr>
        <p:spPr>
          <a:xfrm>
            <a:off x="1022920" y="274638"/>
            <a:ext cx="8229600" cy="975043"/>
          </a:xfrm>
          <a:ln/>
        </p:spPr>
        <p:txBody>
          <a:bodyPr>
            <a:normAutofit/>
          </a:bodyPr>
          <a:lstStyle/>
          <a:p>
            <a:r>
              <a:rPr lang="en-US" dirty="0"/>
              <a:t>Using Recursion to Traverse a Tree</a:t>
            </a:r>
          </a:p>
        </p:txBody>
      </p:sp>
    </p:spTree>
    <p:extLst>
      <p:ext uri="{BB962C8B-B14F-4D97-AF65-F5344CB8AC3E}">
        <p14:creationId xmlns:p14="http://schemas.microsoft.com/office/powerpoint/2010/main" val="625873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486824" y="4318860"/>
            <a:ext cx="8477664" cy="4018359"/>
          </a:xfrm>
          <a:ln/>
        </p:spPr>
        <p:txBody>
          <a:bodyPr>
            <a:normAutofit/>
          </a:bodyPr>
          <a:lstStyle/>
          <a:p>
            <a:pPr marL="937584" lvl="1">
              <a:spcBef>
                <a:spcPts val="1090"/>
              </a:spcBef>
            </a:pPr>
            <a:r>
              <a:rPr lang="en-US" sz="1900" dirty="0" smtClean="0"/>
              <a:t>This </a:t>
            </a:r>
            <a:r>
              <a:rPr lang="en-US" sz="1900" dirty="0"/>
              <a:t>type of traversal is called a </a:t>
            </a:r>
            <a:r>
              <a:rPr lang="en-US" sz="1900" b="1" dirty="0" err="1">
                <a:solidFill>
                  <a:srgbClr val="0000FF"/>
                </a:solidFill>
              </a:rPr>
              <a:t>postorder</a:t>
            </a:r>
            <a:r>
              <a:rPr lang="en-US" sz="1900" dirty="0"/>
              <a:t> traversal (because the root comes </a:t>
            </a:r>
            <a:r>
              <a:rPr lang="en-US" sz="1900" u="sng" dirty="0" smtClean="0">
                <a:solidFill>
                  <a:srgbClr val="0000FF"/>
                </a:solidFill>
              </a:rPr>
              <a:t>after </a:t>
            </a:r>
            <a:r>
              <a:rPr lang="en-US" sz="1900" dirty="0" smtClean="0"/>
              <a:t>its </a:t>
            </a:r>
            <a:r>
              <a:rPr lang="en-US" sz="1900" dirty="0"/>
              <a:t>children).</a:t>
            </a:r>
          </a:p>
          <a:p>
            <a:pPr marL="937584" lvl="1">
              <a:spcBef>
                <a:spcPts val="1090"/>
              </a:spcBef>
            </a:pPr>
            <a:r>
              <a:rPr lang="en-US" sz="1900" dirty="0"/>
              <a:t>Also called a </a:t>
            </a:r>
            <a:r>
              <a:rPr lang="en-US" sz="1900" b="1" dirty="0">
                <a:solidFill>
                  <a:srgbClr val="0000FF"/>
                </a:solidFill>
              </a:rPr>
              <a:t>bottom-up</a:t>
            </a:r>
            <a:r>
              <a:rPr lang="en-US" sz="1900" dirty="0"/>
              <a:t> traversal.</a:t>
            </a:r>
          </a:p>
        </p:txBody>
      </p:sp>
      <p:sp>
        <p:nvSpPr>
          <p:cNvPr id="5" name="Rectangle 1"/>
          <p:cNvSpPr>
            <a:spLocks noGrp="1" noChangeArrowheads="1"/>
          </p:cNvSpPr>
          <p:nvPr>
            <p:ph type="title"/>
          </p:nvPr>
        </p:nvSpPr>
        <p:spPr>
          <a:xfrm>
            <a:off x="1022920" y="274638"/>
            <a:ext cx="8229600" cy="975043"/>
          </a:xfrm>
          <a:ln/>
        </p:spPr>
        <p:txBody>
          <a:bodyPr>
            <a:normAutofit/>
          </a:bodyPr>
          <a:lstStyle/>
          <a:p>
            <a:r>
              <a:rPr lang="en-US" dirty="0"/>
              <a:t>Using Recursion to Traverse a Tree</a:t>
            </a:r>
          </a:p>
        </p:txBody>
      </p:sp>
      <p:grpSp>
        <p:nvGrpSpPr>
          <p:cNvPr id="6" name="Group 5"/>
          <p:cNvGrpSpPr/>
          <p:nvPr/>
        </p:nvGrpSpPr>
        <p:grpSpPr>
          <a:xfrm>
            <a:off x="4932040" y="1700808"/>
            <a:ext cx="3126548" cy="1830068"/>
            <a:chOff x="797380" y="3984488"/>
            <a:chExt cx="3126548" cy="1830068"/>
          </a:xfrm>
        </p:grpSpPr>
        <p:grpSp>
          <p:nvGrpSpPr>
            <p:cNvPr id="7" name="Group 6"/>
            <p:cNvGrpSpPr/>
            <p:nvPr/>
          </p:nvGrpSpPr>
          <p:grpSpPr>
            <a:xfrm>
              <a:off x="1989992" y="3984488"/>
              <a:ext cx="648072" cy="369332"/>
              <a:chOff x="1403648" y="2843644"/>
              <a:chExt cx="648072" cy="369332"/>
            </a:xfrm>
          </p:grpSpPr>
          <p:sp>
            <p:nvSpPr>
              <p:cNvPr id="32" name="Oval 31"/>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3" name="TextBox 32"/>
              <p:cNvSpPr txBox="1"/>
              <p:nvPr/>
            </p:nvSpPr>
            <p:spPr>
              <a:xfrm>
                <a:off x="1547664" y="2843644"/>
                <a:ext cx="504056" cy="369332"/>
              </a:xfrm>
              <a:prstGeom prst="rect">
                <a:avLst/>
              </a:prstGeom>
              <a:noFill/>
            </p:spPr>
            <p:txBody>
              <a:bodyPr wrap="square" rtlCol="0">
                <a:spAutoFit/>
              </a:bodyPr>
              <a:lstStyle/>
              <a:p>
                <a:r>
                  <a:rPr lang="en-US" dirty="0">
                    <a:solidFill>
                      <a:srgbClr val="0000FF"/>
                    </a:solidFill>
                  </a:rPr>
                  <a:t>A</a:t>
                </a:r>
              </a:p>
            </p:txBody>
          </p:sp>
        </p:grpSp>
        <p:grpSp>
          <p:nvGrpSpPr>
            <p:cNvPr id="8" name="Group 7"/>
            <p:cNvGrpSpPr/>
            <p:nvPr/>
          </p:nvGrpSpPr>
          <p:grpSpPr>
            <a:xfrm>
              <a:off x="1989992" y="4599445"/>
              <a:ext cx="648072" cy="369332"/>
              <a:chOff x="1403648" y="2843644"/>
              <a:chExt cx="648072" cy="369332"/>
            </a:xfrm>
          </p:grpSpPr>
          <p:sp>
            <p:nvSpPr>
              <p:cNvPr id="30" name="Oval 29"/>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1" name="TextBox 30"/>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C</a:t>
                </a:r>
                <a:endParaRPr lang="en-US" dirty="0">
                  <a:solidFill>
                    <a:srgbClr val="0000FF"/>
                  </a:solidFill>
                </a:endParaRPr>
              </a:p>
            </p:txBody>
          </p:sp>
        </p:grpSp>
        <p:grpSp>
          <p:nvGrpSpPr>
            <p:cNvPr id="9" name="Group 8"/>
            <p:cNvGrpSpPr/>
            <p:nvPr/>
          </p:nvGrpSpPr>
          <p:grpSpPr>
            <a:xfrm>
              <a:off x="1140164" y="4590153"/>
              <a:ext cx="648072" cy="369332"/>
              <a:chOff x="1403648" y="2843644"/>
              <a:chExt cx="648072" cy="369332"/>
            </a:xfrm>
          </p:grpSpPr>
          <p:sp>
            <p:nvSpPr>
              <p:cNvPr id="28" name="Oval 27"/>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9" name="TextBox 28"/>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B</a:t>
                </a:r>
                <a:endParaRPr lang="en-US" dirty="0">
                  <a:solidFill>
                    <a:srgbClr val="0000FF"/>
                  </a:solidFill>
                </a:endParaRPr>
              </a:p>
            </p:txBody>
          </p:sp>
        </p:grpSp>
        <p:grpSp>
          <p:nvGrpSpPr>
            <p:cNvPr id="10" name="Group 9"/>
            <p:cNvGrpSpPr/>
            <p:nvPr/>
          </p:nvGrpSpPr>
          <p:grpSpPr>
            <a:xfrm>
              <a:off x="2921464" y="4580861"/>
              <a:ext cx="648072" cy="369332"/>
              <a:chOff x="1403648" y="2843644"/>
              <a:chExt cx="648072" cy="369332"/>
            </a:xfrm>
          </p:grpSpPr>
          <p:sp>
            <p:nvSpPr>
              <p:cNvPr id="26" name="Oval 25"/>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7" name="TextBox 26"/>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D</a:t>
                </a:r>
                <a:endParaRPr lang="en-US" dirty="0">
                  <a:solidFill>
                    <a:srgbClr val="0000FF"/>
                  </a:solidFill>
                </a:endParaRPr>
              </a:p>
            </p:txBody>
          </p:sp>
        </p:grpSp>
        <p:grpSp>
          <p:nvGrpSpPr>
            <p:cNvPr id="11" name="Group 10"/>
            <p:cNvGrpSpPr/>
            <p:nvPr/>
          </p:nvGrpSpPr>
          <p:grpSpPr>
            <a:xfrm>
              <a:off x="797380" y="5435932"/>
              <a:ext cx="648072" cy="369332"/>
              <a:chOff x="1403648" y="2843644"/>
              <a:chExt cx="648072" cy="369332"/>
            </a:xfrm>
          </p:grpSpPr>
          <p:sp>
            <p:nvSpPr>
              <p:cNvPr id="24" name="Oval 23"/>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5" name="TextBox 24"/>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E</a:t>
                </a:r>
                <a:endParaRPr lang="en-US" dirty="0">
                  <a:solidFill>
                    <a:srgbClr val="0000FF"/>
                  </a:solidFill>
                </a:endParaRPr>
              </a:p>
            </p:txBody>
          </p:sp>
        </p:grpSp>
        <p:grpSp>
          <p:nvGrpSpPr>
            <p:cNvPr id="12" name="Group 11"/>
            <p:cNvGrpSpPr/>
            <p:nvPr/>
          </p:nvGrpSpPr>
          <p:grpSpPr>
            <a:xfrm>
              <a:off x="2426092" y="5435932"/>
              <a:ext cx="648072" cy="369332"/>
              <a:chOff x="1403648" y="2843644"/>
              <a:chExt cx="648072" cy="369332"/>
            </a:xfrm>
          </p:grpSpPr>
          <p:sp>
            <p:nvSpPr>
              <p:cNvPr id="22" name="Oval 21"/>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3" name="TextBox 22"/>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F</a:t>
                </a:r>
                <a:endParaRPr lang="en-US" dirty="0">
                  <a:solidFill>
                    <a:srgbClr val="0000FF"/>
                  </a:solidFill>
                </a:endParaRPr>
              </a:p>
            </p:txBody>
          </p:sp>
        </p:grpSp>
        <p:grpSp>
          <p:nvGrpSpPr>
            <p:cNvPr id="13" name="Group 12"/>
            <p:cNvGrpSpPr/>
            <p:nvPr/>
          </p:nvGrpSpPr>
          <p:grpSpPr>
            <a:xfrm>
              <a:off x="3275856" y="5445224"/>
              <a:ext cx="648072" cy="369332"/>
              <a:chOff x="1403648" y="2843644"/>
              <a:chExt cx="648072" cy="369332"/>
            </a:xfrm>
          </p:grpSpPr>
          <p:sp>
            <p:nvSpPr>
              <p:cNvPr id="20" name="Oval 19"/>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1" name="TextBox 20"/>
              <p:cNvSpPr txBox="1"/>
              <p:nvPr/>
            </p:nvSpPr>
            <p:spPr>
              <a:xfrm>
                <a:off x="1547664" y="2843644"/>
                <a:ext cx="504056" cy="369332"/>
              </a:xfrm>
              <a:prstGeom prst="rect">
                <a:avLst/>
              </a:prstGeom>
              <a:noFill/>
            </p:spPr>
            <p:txBody>
              <a:bodyPr wrap="square" rtlCol="0">
                <a:spAutoFit/>
              </a:bodyPr>
              <a:lstStyle/>
              <a:p>
                <a:r>
                  <a:rPr lang="en-US" dirty="0" smtClean="0">
                    <a:solidFill>
                      <a:srgbClr val="0000FF"/>
                    </a:solidFill>
                  </a:rPr>
                  <a:t>G</a:t>
                </a:r>
                <a:endParaRPr lang="en-US" dirty="0">
                  <a:solidFill>
                    <a:srgbClr val="0000FF"/>
                  </a:solidFill>
                </a:endParaRPr>
              </a:p>
            </p:txBody>
          </p:sp>
        </p:grpSp>
        <p:cxnSp>
          <p:nvCxnSpPr>
            <p:cNvPr id="14" name="Straight Arrow Connector 13"/>
            <p:cNvCxnSpPr>
              <a:stCxn id="32" idx="3"/>
              <a:endCxn id="29" idx="0"/>
            </p:cNvCxnSpPr>
            <p:nvPr/>
          </p:nvCxnSpPr>
          <p:spPr>
            <a:xfrm flipH="1">
              <a:off x="1536208" y="4301093"/>
              <a:ext cx="548692" cy="2890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2" idx="4"/>
            </p:cNvCxnSpPr>
            <p:nvPr/>
          </p:nvCxnSpPr>
          <p:spPr>
            <a:xfrm flipH="1">
              <a:off x="2285396" y="4353820"/>
              <a:ext cx="28632" cy="2848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076162" y="4966112"/>
              <a:ext cx="391608" cy="4698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23" idx="0"/>
            </p:cNvCxnSpPr>
            <p:nvPr/>
          </p:nvCxnSpPr>
          <p:spPr>
            <a:xfrm flipH="1">
              <a:off x="2822136" y="4927582"/>
              <a:ext cx="292030" cy="5083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21" idx="0"/>
            </p:cNvCxnSpPr>
            <p:nvPr/>
          </p:nvCxnSpPr>
          <p:spPr>
            <a:xfrm>
              <a:off x="3299026" y="4965816"/>
              <a:ext cx="372874" cy="4794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64073" y="4286119"/>
              <a:ext cx="522739" cy="3525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388334" y="1266861"/>
            <a:ext cx="4680520" cy="2985433"/>
          </a:xfrm>
          <a:prstGeom prst="rect">
            <a:avLst/>
          </a:prstGeom>
          <a:noFill/>
        </p:spPr>
        <p:txBody>
          <a:bodyPr wrap="square" rtlCol="0">
            <a:spAutoFit/>
          </a:bodyPr>
          <a:lstStyle/>
          <a:p>
            <a:pPr marL="937584" lvl="1"/>
            <a:r>
              <a:rPr lang="en-US" sz="1900" dirty="0"/>
              <a:t>void </a:t>
            </a:r>
            <a:r>
              <a:rPr lang="en-US" sz="1900" b="1" dirty="0" err="1"/>
              <a:t>postorder</a:t>
            </a:r>
            <a:r>
              <a:rPr lang="en-US" sz="1900" dirty="0"/>
              <a:t>(n) {</a:t>
            </a:r>
          </a:p>
          <a:p>
            <a:pPr marL="1250112" lvl="2">
              <a:spcBef>
                <a:spcPts val="1090"/>
              </a:spcBef>
            </a:pPr>
            <a:r>
              <a:rPr lang="en-US" sz="1900" dirty="0"/>
              <a:t>if (n is not empty) {</a:t>
            </a:r>
          </a:p>
          <a:p>
            <a:pPr marL="1562640" lvl="3">
              <a:spcBef>
                <a:spcPts val="1090"/>
              </a:spcBef>
            </a:pPr>
            <a:r>
              <a:rPr lang="en-US" sz="1900" dirty="0"/>
              <a:t>for each child </a:t>
            </a:r>
            <a:r>
              <a:rPr lang="en-US" sz="1900" dirty="0" err="1" smtClean="0"/>
              <a:t>ch</a:t>
            </a:r>
            <a:r>
              <a:rPr lang="en-US" sz="1900" dirty="0" smtClean="0"/>
              <a:t> </a:t>
            </a:r>
            <a:r>
              <a:rPr lang="en-US" sz="1900" dirty="0"/>
              <a:t>of n do </a:t>
            </a:r>
          </a:p>
          <a:p>
            <a:pPr marL="1875168" lvl="4">
              <a:spcBef>
                <a:spcPts val="1090"/>
              </a:spcBef>
            </a:pPr>
            <a:r>
              <a:rPr lang="en-US" sz="1900" b="1" dirty="0" err="1"/>
              <a:t>postorder</a:t>
            </a:r>
            <a:r>
              <a:rPr lang="en-US" sz="1900" dirty="0" smtClean="0"/>
              <a:t>(</a:t>
            </a:r>
            <a:r>
              <a:rPr lang="en-US" sz="1900" dirty="0" err="1" smtClean="0"/>
              <a:t>ch</a:t>
            </a:r>
            <a:r>
              <a:rPr lang="en-US" sz="1900" dirty="0" smtClean="0"/>
              <a:t>);</a:t>
            </a:r>
            <a:endParaRPr lang="en-US" sz="1900" dirty="0"/>
          </a:p>
          <a:p>
            <a:pPr marL="1562640" lvl="3">
              <a:spcBef>
                <a:spcPts val="1090"/>
              </a:spcBef>
            </a:pPr>
            <a:r>
              <a:rPr lang="en-US" sz="1900" dirty="0"/>
              <a:t>print n;</a:t>
            </a:r>
          </a:p>
          <a:p>
            <a:pPr marL="1250112" lvl="2">
              <a:spcBef>
                <a:spcPts val="1090"/>
              </a:spcBef>
            </a:pPr>
            <a:r>
              <a:rPr lang="en-US" sz="1900" dirty="0"/>
              <a:t>}</a:t>
            </a:r>
          </a:p>
          <a:p>
            <a:pPr marL="937584" lvl="1">
              <a:spcBef>
                <a:spcPts val="1090"/>
              </a:spcBef>
            </a:pPr>
            <a:r>
              <a:rPr lang="en-US" sz="1900" dirty="0" smtClean="0"/>
              <a:t>}</a:t>
            </a:r>
            <a:endParaRPr lang="en-US" dirty="0"/>
          </a:p>
        </p:txBody>
      </p:sp>
      <p:sp>
        <p:nvSpPr>
          <p:cNvPr id="3" name="TextBox 2"/>
          <p:cNvSpPr txBox="1"/>
          <p:nvPr/>
        </p:nvSpPr>
        <p:spPr>
          <a:xfrm>
            <a:off x="1033248" y="5549021"/>
            <a:ext cx="4392488" cy="461665"/>
          </a:xfrm>
          <a:prstGeom prst="rect">
            <a:avLst/>
          </a:prstGeom>
          <a:noFill/>
        </p:spPr>
        <p:txBody>
          <a:bodyPr wrap="square" rtlCol="0">
            <a:spAutoFit/>
          </a:bodyPr>
          <a:lstStyle/>
          <a:p>
            <a:r>
              <a:rPr lang="en-US" sz="2400" dirty="0" smtClean="0"/>
              <a:t>What is the printing sequence?</a:t>
            </a:r>
            <a:endParaRPr lang="en-US" sz="2400" dirty="0"/>
          </a:p>
        </p:txBody>
      </p:sp>
    </p:spTree>
    <p:extLst>
      <p:ext uri="{BB962C8B-B14F-4D97-AF65-F5344CB8AC3E}">
        <p14:creationId xmlns:p14="http://schemas.microsoft.com/office/powerpoint/2010/main" val="2800230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1043608" y="274638"/>
            <a:ext cx="8229600" cy="975043"/>
          </a:xfrm>
          <a:ln/>
        </p:spPr>
        <p:txBody>
          <a:bodyPr>
            <a:normAutofit/>
          </a:bodyPr>
          <a:lstStyle/>
          <a:p>
            <a:r>
              <a:rPr lang="en-US" dirty="0"/>
              <a:t>Using Recursion to Traverse a Tree</a:t>
            </a:r>
          </a:p>
        </p:txBody>
      </p:sp>
      <p:sp>
        <p:nvSpPr>
          <p:cNvPr id="2" name="TextBox 1"/>
          <p:cNvSpPr txBox="1"/>
          <p:nvPr/>
        </p:nvSpPr>
        <p:spPr>
          <a:xfrm>
            <a:off x="611560" y="1490732"/>
            <a:ext cx="7992888" cy="1477328"/>
          </a:xfrm>
          <a:prstGeom prst="rect">
            <a:avLst/>
          </a:prstGeom>
          <a:noFill/>
        </p:spPr>
        <p:txBody>
          <a:bodyPr wrap="square" rtlCol="0">
            <a:spAutoFit/>
          </a:bodyPr>
          <a:lstStyle/>
          <a:p>
            <a:pPr marL="823284" indent="-342900">
              <a:spcBef>
                <a:spcPts val="1547"/>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Understand </a:t>
            </a:r>
            <a:r>
              <a:rPr lang="en-US" sz="2400" dirty="0">
                <a:latin typeface="Arial" panose="020B0604020202020204" pitchFamily="34" charset="0"/>
                <a:cs typeface="Arial" panose="020B0604020202020204" pitchFamily="34" charset="0"/>
              </a:rPr>
              <a:t>how pre-order and post-order result in the parent being before or after its descendants respectively.</a:t>
            </a:r>
          </a:p>
          <a:p>
            <a:endParaRPr lang="en-US" dirty="0"/>
          </a:p>
        </p:txBody>
      </p:sp>
    </p:spTree>
    <p:extLst>
      <p:ext uri="{BB962C8B-B14F-4D97-AF65-F5344CB8AC3E}">
        <p14:creationId xmlns:p14="http://schemas.microsoft.com/office/powerpoint/2010/main" val="3974551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755576" y="1412776"/>
            <a:ext cx="7358063" cy="4018359"/>
          </a:xfrm>
          <a:ln/>
        </p:spPr>
        <p:txBody>
          <a:bodyPr>
            <a:normAutofit/>
          </a:bodyPr>
          <a:lstStyle/>
          <a:p>
            <a:pPr marL="823284">
              <a:spcBef>
                <a:spcPts val="1547"/>
              </a:spcBef>
            </a:pPr>
            <a:r>
              <a:rPr lang="en-US" sz="2400" dirty="0"/>
              <a:t>In what order should you </a:t>
            </a:r>
            <a:r>
              <a:rPr lang="en-US" sz="2400" u="sng" dirty="0"/>
              <a:t>count</a:t>
            </a:r>
            <a:r>
              <a:rPr lang="en-US" sz="2400" dirty="0"/>
              <a:t> your nodes? ... </a:t>
            </a:r>
          </a:p>
          <a:p>
            <a:pPr marL="937584" lvl="1">
              <a:spcBef>
                <a:spcPts val="1547"/>
              </a:spcBef>
            </a:pPr>
            <a:r>
              <a:rPr lang="en-US" sz="2400" dirty="0" smtClean="0"/>
              <a:t>Doesn’t </a:t>
            </a:r>
            <a:r>
              <a:rPr lang="en-US" sz="2400" dirty="0"/>
              <a:t>matter</a:t>
            </a:r>
          </a:p>
          <a:p>
            <a:pPr marL="651834" lvl="1" indent="0">
              <a:buNone/>
            </a:pPr>
            <a:endParaRPr lang="en-US" sz="1000" dirty="0" smtClean="0"/>
          </a:p>
          <a:p>
            <a:pPr marL="823284" lvl="1" indent="-342900">
              <a:spcBef>
                <a:spcPts val="1547"/>
              </a:spcBef>
              <a:buFont typeface="Arial" panose="020B0604020202020204" pitchFamily="34" charset="0"/>
              <a:buChar char="•"/>
            </a:pPr>
            <a:r>
              <a:rPr lang="en-US" sz="2400" dirty="0"/>
              <a:t>Let</a:t>
            </a:r>
            <a:r>
              <a:rPr lang="ja-JP" altLang="en-US" sz="2400" dirty="0"/>
              <a:t>’</a:t>
            </a:r>
            <a:r>
              <a:rPr lang="en-US" sz="2400" dirty="0"/>
              <a:t>s count all the nodes in a tree</a:t>
            </a:r>
          </a:p>
        </p:txBody>
      </p:sp>
      <p:sp>
        <p:nvSpPr>
          <p:cNvPr id="5" name="Rectangle 1"/>
          <p:cNvSpPr txBox="1">
            <a:spLocks noChangeArrowheads="1"/>
          </p:cNvSpPr>
          <p:nvPr/>
        </p:nvSpPr>
        <p:spPr>
          <a:xfrm>
            <a:off x="1043608" y="274638"/>
            <a:ext cx="7992888" cy="975043"/>
          </a:xfrm>
          <a:prstGeom prst="rect">
            <a:avLst/>
          </a:prstGeom>
          <a:ln/>
        </p:spPr>
        <p:txBody>
          <a:bodyPr vert="horz" lIns="91440" tIns="45720" rIns="91440" bIns="45720" rtlCol="0" anchor="ctr">
            <a:normAutofit/>
          </a:bodyPr>
          <a:lstStyle>
            <a:lvl1pPr algn="ctr" defTabSz="914400" rtl="0" eaLnBrk="1" latinLnBrk="0" hangingPunct="1">
              <a:spcBef>
                <a:spcPct val="0"/>
              </a:spcBef>
              <a:buNone/>
              <a:defRPr sz="3600" b="1" kern="1200">
                <a:solidFill>
                  <a:srgbClr val="93191B"/>
                </a:solidFill>
                <a:latin typeface="Arial" panose="020B0604020202020204" pitchFamily="34" charset="0"/>
                <a:ea typeface="+mj-ea"/>
                <a:cs typeface="Arial" panose="020B0604020202020204" pitchFamily="34" charset="0"/>
              </a:defRPr>
            </a:lvl1pPr>
          </a:lstStyle>
          <a:p>
            <a:r>
              <a:rPr lang="en-US" dirty="0" smtClean="0"/>
              <a:t>Count Nodes</a:t>
            </a:r>
            <a:endParaRPr lang="en-US" dirty="0"/>
          </a:p>
        </p:txBody>
      </p:sp>
      <p:sp>
        <p:nvSpPr>
          <p:cNvPr id="3" name="TextBox 2"/>
          <p:cNvSpPr txBox="1"/>
          <p:nvPr/>
        </p:nvSpPr>
        <p:spPr>
          <a:xfrm>
            <a:off x="1331640" y="3284984"/>
            <a:ext cx="4814192" cy="3554819"/>
          </a:xfrm>
          <a:prstGeom prst="rect">
            <a:avLst/>
          </a:prstGeom>
          <a:noFill/>
        </p:spPr>
        <p:txBody>
          <a:bodyPr wrap="square" rtlCol="0">
            <a:spAutoFit/>
          </a:bodyPr>
          <a:lstStyle/>
          <a:p>
            <a:pPr marL="937584" lvl="1">
              <a:spcBef>
                <a:spcPts val="1547"/>
              </a:spcBef>
            </a:pPr>
            <a:r>
              <a:rPr lang="en-US" dirty="0" err="1"/>
              <a:t>int</a:t>
            </a:r>
            <a:r>
              <a:rPr lang="en-US" dirty="0"/>
              <a:t> count(n) {</a:t>
            </a:r>
          </a:p>
          <a:p>
            <a:pPr marL="1250112" lvl="2">
              <a:spcBef>
                <a:spcPts val="1547"/>
              </a:spcBef>
            </a:pPr>
            <a:r>
              <a:rPr lang="en-US" dirty="0"/>
              <a:t>if (n is empty) return 0;</a:t>
            </a:r>
          </a:p>
          <a:p>
            <a:pPr marL="1250112" lvl="2">
              <a:spcBef>
                <a:spcPts val="1547"/>
              </a:spcBef>
            </a:pPr>
            <a:r>
              <a:rPr lang="en-US" dirty="0" err="1"/>
              <a:t>i</a:t>
            </a:r>
            <a:r>
              <a:rPr lang="en-US" dirty="0" err="1" smtClean="0"/>
              <a:t>nt</a:t>
            </a:r>
            <a:r>
              <a:rPr lang="en-US" dirty="0" smtClean="0"/>
              <a:t> </a:t>
            </a:r>
            <a:r>
              <a:rPr lang="en-US" dirty="0" err="1" smtClean="0"/>
              <a:t>cnt</a:t>
            </a:r>
            <a:r>
              <a:rPr lang="en-US" dirty="0" smtClean="0"/>
              <a:t> </a:t>
            </a:r>
            <a:r>
              <a:rPr lang="en-US" dirty="0"/>
              <a:t>= 1; //count yourself</a:t>
            </a:r>
          </a:p>
          <a:p>
            <a:pPr marL="1250112" lvl="2">
              <a:spcBef>
                <a:spcPts val="1547"/>
              </a:spcBef>
            </a:pPr>
            <a:r>
              <a:rPr lang="en-US" dirty="0"/>
              <a:t>for each child c of n do</a:t>
            </a:r>
          </a:p>
          <a:p>
            <a:pPr marL="1562640" lvl="3">
              <a:spcBef>
                <a:spcPts val="1547"/>
              </a:spcBef>
            </a:pPr>
            <a:r>
              <a:rPr lang="en-US" dirty="0" err="1"/>
              <a:t>cnt</a:t>
            </a:r>
            <a:r>
              <a:rPr lang="en-US" dirty="0"/>
              <a:t> = </a:t>
            </a:r>
            <a:r>
              <a:rPr lang="en-US" dirty="0" err="1"/>
              <a:t>cnt</a:t>
            </a:r>
            <a:r>
              <a:rPr lang="en-US" dirty="0"/>
              <a:t> + </a:t>
            </a:r>
            <a:r>
              <a:rPr lang="en-US"/>
              <a:t>count</a:t>
            </a:r>
            <a:r>
              <a:rPr lang="en-US" smtClean="0"/>
              <a:t>(c)</a:t>
            </a:r>
            <a:r>
              <a:rPr lang="en-US" dirty="0"/>
              <a:t>;</a:t>
            </a:r>
          </a:p>
          <a:p>
            <a:pPr marL="1250112" lvl="2">
              <a:spcBef>
                <a:spcPts val="1547"/>
              </a:spcBef>
            </a:pPr>
            <a:r>
              <a:rPr lang="en-US" dirty="0"/>
              <a:t>return </a:t>
            </a:r>
            <a:r>
              <a:rPr lang="en-US" dirty="0" err="1"/>
              <a:t>cnt</a:t>
            </a:r>
            <a:r>
              <a:rPr lang="en-US" dirty="0" smtClean="0"/>
              <a:t>;</a:t>
            </a:r>
          </a:p>
          <a:p>
            <a:pPr marL="1250112" lvl="2">
              <a:spcBef>
                <a:spcPts val="1547"/>
              </a:spcBef>
            </a:pPr>
            <a:r>
              <a:rPr lang="en-US" dirty="0" smtClean="0"/>
              <a:t>}</a:t>
            </a:r>
            <a:endParaRPr lang="en-US" dirty="0"/>
          </a:p>
          <a:p>
            <a:endParaRPr lang="en-US" dirty="0"/>
          </a:p>
        </p:txBody>
      </p:sp>
    </p:spTree>
    <p:extLst>
      <p:ext uri="{BB962C8B-B14F-4D97-AF65-F5344CB8AC3E}">
        <p14:creationId xmlns:p14="http://schemas.microsoft.com/office/powerpoint/2010/main" val="1944906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22">
                                            <p:txEl>
                                              <p:pRg st="1" end="1"/>
                                            </p:txEl>
                                          </p:spTgt>
                                        </p:tgtEl>
                                        <p:attrNameLst>
                                          <p:attrName>style.visibility</p:attrName>
                                        </p:attrNameLst>
                                      </p:cBhvr>
                                      <p:to>
                                        <p:strVal val="visible"/>
                                      </p:to>
                                    </p:set>
                                    <p:animEffect transition="in" filter="wipe(left)">
                                      <p:cBhvr>
                                        <p:cTn id="7" dur="500"/>
                                        <p:tgtEl>
                                          <p:spTgt spid="307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ln/>
        </p:spPr>
        <p:txBody>
          <a:bodyPr/>
          <a:lstStyle/>
          <a:p>
            <a:r>
              <a:rPr lang="en-US" sz="4100" dirty="0" smtClean="0"/>
              <a:t>Tree Height</a:t>
            </a:r>
            <a:endParaRPr lang="en-US" sz="4100" dirty="0"/>
          </a:p>
        </p:txBody>
      </p:sp>
      <p:sp>
        <p:nvSpPr>
          <p:cNvPr id="33794" name="Rectangle 2"/>
          <p:cNvSpPr>
            <a:spLocks noGrp="1" noChangeArrowheads="1"/>
          </p:cNvSpPr>
          <p:nvPr>
            <p:ph type="body" idx="1"/>
          </p:nvPr>
        </p:nvSpPr>
        <p:spPr>
          <a:xfrm>
            <a:off x="884039" y="1332786"/>
            <a:ext cx="7802761" cy="3032318"/>
          </a:xfrm>
          <a:ln/>
        </p:spPr>
        <p:txBody>
          <a:bodyPr>
            <a:normAutofit fontScale="92500" lnSpcReduction="10000"/>
          </a:bodyPr>
          <a:lstStyle/>
          <a:p>
            <a:pPr marL="625056">
              <a:spcBef>
                <a:spcPts val="1200"/>
              </a:spcBef>
            </a:pPr>
            <a:r>
              <a:rPr lang="en-US" sz="2600" dirty="0" smtClean="0"/>
              <a:t>How to count the height of a tree recursively?</a:t>
            </a:r>
          </a:p>
          <a:p>
            <a:pPr marL="1025106" lvl="1">
              <a:spcBef>
                <a:spcPts val="1200"/>
              </a:spcBef>
            </a:pPr>
            <a:r>
              <a:rPr lang="en-US" sz="2000" dirty="0"/>
              <a:t>add 1 to the height of the maximum of your children</a:t>
            </a:r>
          </a:p>
          <a:p>
            <a:pPr marL="1025106" lvl="1">
              <a:spcBef>
                <a:spcPts val="1200"/>
              </a:spcBef>
            </a:pPr>
            <a:endParaRPr lang="en-US" sz="2000" dirty="0" smtClean="0"/>
          </a:p>
          <a:p>
            <a:pPr marL="625056">
              <a:spcBef>
                <a:spcPts val="1200"/>
              </a:spcBef>
            </a:pPr>
            <a:r>
              <a:rPr lang="en-US" sz="2600" dirty="0" smtClean="0"/>
              <a:t>Recursively</a:t>
            </a:r>
            <a:r>
              <a:rPr lang="en-US" sz="2600" dirty="0"/>
              <a:t>, the height can be defined as follows:</a:t>
            </a:r>
          </a:p>
          <a:p>
            <a:pPr marL="937584" lvl="1">
              <a:spcBef>
                <a:spcPts val="1200"/>
              </a:spcBef>
            </a:pPr>
            <a:r>
              <a:rPr lang="en-US" sz="2000" dirty="0"/>
              <a:t>height(n) =</a:t>
            </a:r>
          </a:p>
          <a:p>
            <a:pPr marL="1250112" lvl="2">
              <a:spcBef>
                <a:spcPts val="1200"/>
              </a:spcBef>
            </a:pPr>
            <a:r>
              <a:rPr lang="en-US" sz="2000" dirty="0"/>
              <a:t>0 ,  if n is empty</a:t>
            </a:r>
          </a:p>
          <a:p>
            <a:pPr marL="1250112" lvl="2">
              <a:spcBef>
                <a:spcPts val="1200"/>
              </a:spcBef>
            </a:pPr>
            <a:r>
              <a:rPr lang="en-US" sz="2000" dirty="0"/>
              <a:t>1 + max(height(c</a:t>
            </a:r>
            <a:r>
              <a:rPr lang="en-US" sz="2000" baseline="-6000" dirty="0"/>
              <a:t>i</a:t>
            </a:r>
            <a:r>
              <a:rPr lang="en-US" sz="2000" dirty="0"/>
              <a:t>)) , otherwise</a:t>
            </a:r>
          </a:p>
        </p:txBody>
      </p:sp>
    </p:spTree>
    <p:extLst>
      <p:ext uri="{BB962C8B-B14F-4D97-AF65-F5344CB8AC3E}">
        <p14:creationId xmlns:p14="http://schemas.microsoft.com/office/powerpoint/2010/main" val="3900684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794">
                                            <p:txEl>
                                              <p:pRg st="3" end="3"/>
                                            </p:txEl>
                                          </p:spTgt>
                                        </p:tgtEl>
                                        <p:attrNameLst>
                                          <p:attrName>style.visibility</p:attrName>
                                        </p:attrNameLst>
                                      </p:cBhvr>
                                      <p:to>
                                        <p:strVal val="visible"/>
                                      </p:to>
                                    </p:set>
                                    <p:animEffect transition="in" filter="wipe(left)">
                                      <p:cBhvr>
                                        <p:cTn id="7" dur="500"/>
                                        <p:tgtEl>
                                          <p:spTgt spid="33794">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3794">
                                            <p:txEl>
                                              <p:pRg st="4" end="4"/>
                                            </p:txEl>
                                          </p:spTgt>
                                        </p:tgtEl>
                                        <p:attrNameLst>
                                          <p:attrName>style.visibility</p:attrName>
                                        </p:attrNameLst>
                                      </p:cBhvr>
                                      <p:to>
                                        <p:strVal val="visible"/>
                                      </p:to>
                                    </p:set>
                                    <p:animEffect transition="in" filter="wipe(left)">
                                      <p:cBhvr>
                                        <p:cTn id="10" dur="500"/>
                                        <p:tgtEl>
                                          <p:spTgt spid="33794">
                                            <p:txEl>
                                              <p:pRg st="4" end="4"/>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3794">
                                            <p:txEl>
                                              <p:pRg st="5" end="5"/>
                                            </p:txEl>
                                          </p:spTgt>
                                        </p:tgtEl>
                                        <p:attrNameLst>
                                          <p:attrName>style.visibility</p:attrName>
                                        </p:attrNameLst>
                                      </p:cBhvr>
                                      <p:to>
                                        <p:strVal val="visible"/>
                                      </p:to>
                                    </p:set>
                                    <p:animEffect transition="in" filter="wipe(left)">
                                      <p:cBhvr>
                                        <p:cTn id="13" dur="500"/>
                                        <p:tgtEl>
                                          <p:spTgt spid="33794">
                                            <p:txEl>
                                              <p:pRg st="5" end="5"/>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3794">
                                            <p:txEl>
                                              <p:pRg st="6" end="6"/>
                                            </p:txEl>
                                          </p:spTgt>
                                        </p:tgtEl>
                                        <p:attrNameLst>
                                          <p:attrName>style.visibility</p:attrName>
                                        </p:attrNameLst>
                                      </p:cBhvr>
                                      <p:to>
                                        <p:strVal val="visible"/>
                                      </p:to>
                                    </p:set>
                                    <p:animEffect transition="in" filter="wipe(left)">
                                      <p:cBhvr>
                                        <p:cTn id="16" dur="500"/>
                                        <p:tgtEl>
                                          <p:spTgt spid="337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Destroy a Tree</a:t>
            </a:r>
            <a:endParaRPr lang="en-US" dirty="0"/>
          </a:p>
        </p:txBody>
      </p:sp>
      <p:sp>
        <p:nvSpPr>
          <p:cNvPr id="3" name="Content Placeholder 2"/>
          <p:cNvSpPr>
            <a:spLocks noGrp="1"/>
          </p:cNvSpPr>
          <p:nvPr>
            <p:ph idx="1"/>
          </p:nvPr>
        </p:nvSpPr>
        <p:spPr/>
        <p:txBody>
          <a:bodyPr>
            <a:normAutofit/>
          </a:bodyPr>
          <a:lstStyle/>
          <a:p>
            <a:r>
              <a:rPr lang="en-US" sz="2400" dirty="0" smtClean="0"/>
              <a:t>Should </a:t>
            </a:r>
            <a:r>
              <a:rPr lang="en-US" sz="2400" dirty="0"/>
              <a:t>you destroy your tree in preorder or </a:t>
            </a:r>
            <a:r>
              <a:rPr lang="en-US" sz="2400" dirty="0" err="1"/>
              <a:t>postorder</a:t>
            </a:r>
            <a:r>
              <a:rPr lang="en-US" sz="2400" dirty="0"/>
              <a:t> ?</a:t>
            </a:r>
          </a:p>
          <a:p>
            <a:pPr lvl="1"/>
            <a:r>
              <a:rPr lang="en-US" sz="2400" dirty="0" smtClean="0"/>
              <a:t>Answer: </a:t>
            </a:r>
            <a:r>
              <a:rPr lang="en-US" sz="2400" dirty="0" err="1" smtClean="0"/>
              <a:t>postorder</a:t>
            </a:r>
            <a:r>
              <a:rPr lang="en-US" sz="2400" dirty="0" smtClean="0"/>
              <a:t>! </a:t>
            </a:r>
          </a:p>
          <a:p>
            <a:pPr lvl="1"/>
            <a:endParaRPr lang="en-US" sz="2400" dirty="0" smtClean="0"/>
          </a:p>
          <a:p>
            <a:pPr marL="342900" lvl="1" indent="-342900">
              <a:buFont typeface="Arial" panose="020B0604020202020204" pitchFamily="34" charset="0"/>
              <a:buChar char="•"/>
            </a:pPr>
            <a:r>
              <a:rPr lang="en-US" sz="2400" dirty="0" smtClean="0"/>
              <a:t>Why?</a:t>
            </a:r>
          </a:p>
          <a:p>
            <a:pPr marL="742950" lvl="2" indent="-342900"/>
            <a:r>
              <a:rPr lang="en-US" sz="2000" dirty="0" smtClean="0"/>
              <a:t>Kill all your children before kill yourself</a:t>
            </a:r>
            <a:endParaRPr lang="en-US" sz="2000" dirty="0"/>
          </a:p>
        </p:txBody>
      </p:sp>
    </p:spTree>
    <p:extLst>
      <p:ext uri="{BB962C8B-B14F-4D97-AF65-F5344CB8AC3E}">
        <p14:creationId xmlns:p14="http://schemas.microsoft.com/office/powerpoint/2010/main" val="94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sz="2400" dirty="0" smtClean="0"/>
              <a:t>What is preorder? What is </a:t>
            </a:r>
            <a:r>
              <a:rPr lang="en-US" sz="2400" dirty="0" err="1" smtClean="0"/>
              <a:t>postorder</a:t>
            </a:r>
            <a:r>
              <a:rPr lang="en-US" sz="2400" dirty="0" smtClean="0"/>
              <a:t>?</a:t>
            </a:r>
          </a:p>
          <a:p>
            <a:r>
              <a:rPr lang="en-US" sz="2400" dirty="0" smtClean="0"/>
              <a:t>Should we use preorder or </a:t>
            </a:r>
            <a:r>
              <a:rPr lang="en-US" sz="2400" dirty="0" err="1" smtClean="0"/>
              <a:t>postorder</a:t>
            </a:r>
            <a:r>
              <a:rPr lang="en-US" sz="2400" dirty="0" smtClean="0"/>
              <a:t> to do the following tasks?</a:t>
            </a:r>
          </a:p>
          <a:p>
            <a:pPr lvl="1"/>
            <a:r>
              <a:rPr lang="en-US" sz="2000" dirty="0" smtClean="0"/>
              <a:t>Print a tree</a:t>
            </a:r>
          </a:p>
          <a:p>
            <a:pPr lvl="1"/>
            <a:r>
              <a:rPr lang="en-US" sz="2000" dirty="0" smtClean="0"/>
              <a:t>Count the tree node</a:t>
            </a:r>
          </a:p>
          <a:p>
            <a:pPr lvl="1"/>
            <a:r>
              <a:rPr lang="en-US" sz="2000" dirty="0" smtClean="0"/>
              <a:t>Search a tree</a:t>
            </a:r>
          </a:p>
          <a:p>
            <a:pPr lvl="1"/>
            <a:r>
              <a:rPr lang="en-US" sz="2000" dirty="0" smtClean="0"/>
              <a:t>Destroy a tree</a:t>
            </a:r>
          </a:p>
          <a:p>
            <a:pPr marL="342900" lvl="1" indent="-342900">
              <a:buFont typeface="Arial" panose="020B0604020202020204" pitchFamily="34" charset="0"/>
              <a:buChar char="•"/>
            </a:pPr>
            <a:r>
              <a:rPr lang="en-US" sz="2400" dirty="0"/>
              <a:t>What is the print sequence for the tree below if we use preorder? How about </a:t>
            </a:r>
            <a:r>
              <a:rPr lang="en-US" sz="2400" dirty="0" err="1"/>
              <a:t>postorder</a:t>
            </a:r>
            <a:r>
              <a:rPr lang="en-US" sz="2400" dirty="0"/>
              <a:t>?</a:t>
            </a:r>
          </a:p>
        </p:txBody>
      </p:sp>
      <p:grpSp>
        <p:nvGrpSpPr>
          <p:cNvPr id="27" name="Group 26"/>
          <p:cNvGrpSpPr/>
          <p:nvPr/>
        </p:nvGrpSpPr>
        <p:grpSpPr>
          <a:xfrm>
            <a:off x="2123729" y="5013177"/>
            <a:ext cx="936104" cy="936104"/>
            <a:chOff x="4069647" y="2085229"/>
            <a:chExt cx="2344676" cy="1847827"/>
          </a:xfrm>
        </p:grpSpPr>
        <p:grpSp>
          <p:nvGrpSpPr>
            <p:cNvPr id="4" name="Group 3"/>
            <p:cNvGrpSpPr/>
            <p:nvPr/>
          </p:nvGrpSpPr>
          <p:grpSpPr>
            <a:xfrm>
              <a:off x="5028979" y="2085229"/>
              <a:ext cx="648072" cy="369332"/>
              <a:chOff x="1403648" y="2843644"/>
              <a:chExt cx="648072" cy="369332"/>
            </a:xfrm>
          </p:grpSpPr>
          <p:sp>
            <p:nvSpPr>
              <p:cNvPr id="5" name="Oval 4"/>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TextBox 5"/>
              <p:cNvSpPr txBox="1"/>
              <p:nvPr/>
            </p:nvSpPr>
            <p:spPr>
              <a:xfrm>
                <a:off x="1441539" y="2843644"/>
                <a:ext cx="504056" cy="353007"/>
              </a:xfrm>
              <a:prstGeom prst="rect">
                <a:avLst/>
              </a:prstGeom>
              <a:noFill/>
            </p:spPr>
            <p:txBody>
              <a:bodyPr wrap="square" rtlCol="0">
                <a:spAutoFit/>
              </a:bodyPr>
              <a:lstStyle/>
              <a:p>
                <a:r>
                  <a:rPr lang="en-US" sz="800" dirty="0">
                    <a:solidFill>
                      <a:srgbClr val="0000FF"/>
                    </a:solidFill>
                  </a:rPr>
                  <a:t>A</a:t>
                </a:r>
              </a:p>
            </p:txBody>
          </p:sp>
        </p:grpSp>
        <p:grpSp>
          <p:nvGrpSpPr>
            <p:cNvPr id="7" name="Group 6"/>
            <p:cNvGrpSpPr/>
            <p:nvPr/>
          </p:nvGrpSpPr>
          <p:grpSpPr>
            <a:xfrm>
              <a:off x="4412431" y="2690894"/>
              <a:ext cx="648072" cy="369332"/>
              <a:chOff x="1403648" y="2843644"/>
              <a:chExt cx="648072" cy="369332"/>
            </a:xfrm>
          </p:grpSpPr>
          <p:sp>
            <p:nvSpPr>
              <p:cNvPr id="8" name="Oval 7"/>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9" name="TextBox 8"/>
              <p:cNvSpPr txBox="1"/>
              <p:nvPr/>
            </p:nvSpPr>
            <p:spPr>
              <a:xfrm>
                <a:off x="1452234" y="2843644"/>
                <a:ext cx="504056" cy="353007"/>
              </a:xfrm>
              <a:prstGeom prst="rect">
                <a:avLst/>
              </a:prstGeom>
              <a:noFill/>
            </p:spPr>
            <p:txBody>
              <a:bodyPr wrap="square" rtlCol="0">
                <a:spAutoFit/>
              </a:bodyPr>
              <a:lstStyle/>
              <a:p>
                <a:r>
                  <a:rPr lang="en-US" sz="800" dirty="0" smtClean="0">
                    <a:solidFill>
                      <a:srgbClr val="0000FF"/>
                    </a:solidFill>
                  </a:rPr>
                  <a:t>B</a:t>
                </a:r>
                <a:endParaRPr lang="en-US" sz="800" dirty="0">
                  <a:solidFill>
                    <a:srgbClr val="0000FF"/>
                  </a:solidFill>
                </a:endParaRPr>
              </a:p>
            </p:txBody>
          </p:sp>
        </p:grpSp>
        <p:grpSp>
          <p:nvGrpSpPr>
            <p:cNvPr id="10" name="Group 9"/>
            <p:cNvGrpSpPr/>
            <p:nvPr/>
          </p:nvGrpSpPr>
          <p:grpSpPr>
            <a:xfrm>
              <a:off x="5411859" y="2699361"/>
              <a:ext cx="648072" cy="369332"/>
              <a:chOff x="1403648" y="2843644"/>
              <a:chExt cx="648072" cy="369332"/>
            </a:xfrm>
          </p:grpSpPr>
          <p:sp>
            <p:nvSpPr>
              <p:cNvPr id="11" name="Oval 10"/>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2" name="TextBox 11"/>
              <p:cNvSpPr txBox="1"/>
              <p:nvPr/>
            </p:nvSpPr>
            <p:spPr>
              <a:xfrm>
                <a:off x="1432547" y="2843644"/>
                <a:ext cx="504056" cy="353007"/>
              </a:xfrm>
              <a:prstGeom prst="rect">
                <a:avLst/>
              </a:prstGeom>
              <a:noFill/>
            </p:spPr>
            <p:txBody>
              <a:bodyPr wrap="square" rtlCol="0">
                <a:spAutoFit/>
              </a:bodyPr>
              <a:lstStyle/>
              <a:p>
                <a:r>
                  <a:rPr lang="en-US" sz="800" dirty="0" smtClean="0">
                    <a:solidFill>
                      <a:srgbClr val="0000FF"/>
                    </a:solidFill>
                  </a:rPr>
                  <a:t>D</a:t>
                </a:r>
                <a:endParaRPr lang="en-US" sz="800" dirty="0">
                  <a:solidFill>
                    <a:srgbClr val="0000FF"/>
                  </a:solidFill>
                </a:endParaRPr>
              </a:p>
            </p:txBody>
          </p:sp>
        </p:grpSp>
        <p:grpSp>
          <p:nvGrpSpPr>
            <p:cNvPr id="13" name="Group 12"/>
            <p:cNvGrpSpPr/>
            <p:nvPr/>
          </p:nvGrpSpPr>
          <p:grpSpPr>
            <a:xfrm>
              <a:off x="4069647" y="3536673"/>
              <a:ext cx="648072" cy="369332"/>
              <a:chOff x="1403648" y="2843644"/>
              <a:chExt cx="648072" cy="369332"/>
            </a:xfrm>
          </p:grpSpPr>
          <p:sp>
            <p:nvSpPr>
              <p:cNvPr id="14" name="Oval 13"/>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5" name="TextBox 14"/>
              <p:cNvSpPr txBox="1"/>
              <p:nvPr/>
            </p:nvSpPr>
            <p:spPr>
              <a:xfrm>
                <a:off x="1547664" y="2843644"/>
                <a:ext cx="504056" cy="353008"/>
              </a:xfrm>
              <a:prstGeom prst="rect">
                <a:avLst/>
              </a:prstGeom>
              <a:noFill/>
            </p:spPr>
            <p:txBody>
              <a:bodyPr wrap="square" rtlCol="0">
                <a:spAutoFit/>
              </a:bodyPr>
              <a:lstStyle/>
              <a:p>
                <a:r>
                  <a:rPr lang="en-US" sz="800" dirty="0" smtClean="0">
                    <a:solidFill>
                      <a:srgbClr val="0000FF"/>
                    </a:solidFill>
                  </a:rPr>
                  <a:t>E</a:t>
                </a:r>
                <a:endParaRPr lang="en-US" sz="800" dirty="0">
                  <a:solidFill>
                    <a:srgbClr val="0000FF"/>
                  </a:solidFill>
                </a:endParaRPr>
              </a:p>
            </p:txBody>
          </p:sp>
        </p:grpSp>
        <p:grpSp>
          <p:nvGrpSpPr>
            <p:cNvPr id="16" name="Group 15"/>
            <p:cNvGrpSpPr/>
            <p:nvPr/>
          </p:nvGrpSpPr>
          <p:grpSpPr>
            <a:xfrm>
              <a:off x="4916487" y="3554432"/>
              <a:ext cx="648072" cy="369332"/>
              <a:chOff x="1403648" y="2843644"/>
              <a:chExt cx="648072" cy="369332"/>
            </a:xfrm>
          </p:grpSpPr>
          <p:sp>
            <p:nvSpPr>
              <p:cNvPr id="17" name="Oval 16"/>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8" name="TextBox 17"/>
              <p:cNvSpPr txBox="1"/>
              <p:nvPr/>
            </p:nvSpPr>
            <p:spPr>
              <a:xfrm>
                <a:off x="1547664" y="2843644"/>
                <a:ext cx="504056" cy="353008"/>
              </a:xfrm>
              <a:prstGeom prst="rect">
                <a:avLst/>
              </a:prstGeom>
              <a:noFill/>
            </p:spPr>
            <p:txBody>
              <a:bodyPr wrap="square" rtlCol="0">
                <a:spAutoFit/>
              </a:bodyPr>
              <a:lstStyle/>
              <a:p>
                <a:r>
                  <a:rPr lang="en-US" sz="800" dirty="0" smtClean="0">
                    <a:solidFill>
                      <a:srgbClr val="0000FF"/>
                    </a:solidFill>
                  </a:rPr>
                  <a:t>F</a:t>
                </a:r>
                <a:endParaRPr lang="en-US" sz="800" dirty="0">
                  <a:solidFill>
                    <a:srgbClr val="0000FF"/>
                  </a:solidFill>
                </a:endParaRPr>
              </a:p>
            </p:txBody>
          </p:sp>
        </p:grpSp>
        <p:grpSp>
          <p:nvGrpSpPr>
            <p:cNvPr id="19" name="Group 18"/>
            <p:cNvGrpSpPr/>
            <p:nvPr/>
          </p:nvGrpSpPr>
          <p:grpSpPr>
            <a:xfrm>
              <a:off x="5766251" y="3563724"/>
              <a:ext cx="648072" cy="369332"/>
              <a:chOff x="1403648" y="2843644"/>
              <a:chExt cx="648072" cy="369332"/>
            </a:xfrm>
          </p:grpSpPr>
          <p:sp>
            <p:nvSpPr>
              <p:cNvPr id="20" name="Oval 19"/>
              <p:cNvSpPr/>
              <p:nvPr/>
            </p:nvSpPr>
            <p:spPr>
              <a:xfrm>
                <a:off x="1403648" y="2852936"/>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1" name="TextBox 20"/>
              <p:cNvSpPr txBox="1"/>
              <p:nvPr/>
            </p:nvSpPr>
            <p:spPr>
              <a:xfrm>
                <a:off x="1547664" y="2843644"/>
                <a:ext cx="504056" cy="353008"/>
              </a:xfrm>
              <a:prstGeom prst="rect">
                <a:avLst/>
              </a:prstGeom>
              <a:noFill/>
            </p:spPr>
            <p:txBody>
              <a:bodyPr wrap="square" rtlCol="0">
                <a:spAutoFit/>
              </a:bodyPr>
              <a:lstStyle/>
              <a:p>
                <a:r>
                  <a:rPr lang="en-US" sz="800" dirty="0" smtClean="0">
                    <a:solidFill>
                      <a:srgbClr val="0000FF"/>
                    </a:solidFill>
                  </a:rPr>
                  <a:t>G</a:t>
                </a:r>
                <a:endParaRPr lang="en-US" sz="800" dirty="0">
                  <a:solidFill>
                    <a:srgbClr val="0000FF"/>
                  </a:solidFill>
                </a:endParaRPr>
              </a:p>
            </p:txBody>
          </p:sp>
        </p:grpSp>
        <p:cxnSp>
          <p:nvCxnSpPr>
            <p:cNvPr id="22" name="Straight Arrow Connector 21"/>
            <p:cNvCxnSpPr>
              <a:stCxn id="5" idx="3"/>
              <a:endCxn id="9" idx="0"/>
            </p:cNvCxnSpPr>
            <p:nvPr/>
          </p:nvCxnSpPr>
          <p:spPr>
            <a:xfrm flipH="1">
              <a:off x="4713046" y="2401836"/>
              <a:ext cx="410841" cy="2890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348429" y="3066853"/>
              <a:ext cx="391608" cy="4698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8" idx="0"/>
            </p:cNvCxnSpPr>
            <p:nvPr/>
          </p:nvCxnSpPr>
          <p:spPr>
            <a:xfrm flipH="1">
              <a:off x="5312531" y="3046082"/>
              <a:ext cx="292029" cy="5083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5789422" y="3084317"/>
              <a:ext cx="372875" cy="4794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508723" y="2454561"/>
              <a:ext cx="159644" cy="2540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8" name="Oval 27"/>
          <p:cNvSpPr/>
          <p:nvPr/>
        </p:nvSpPr>
        <p:spPr>
          <a:xfrm>
            <a:off x="3059833" y="6199236"/>
            <a:ext cx="258741" cy="182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9" name="Straight Arrow Connector 28"/>
          <p:cNvCxnSpPr/>
          <p:nvPr/>
        </p:nvCxnSpPr>
        <p:spPr>
          <a:xfrm>
            <a:off x="3020778" y="5961902"/>
            <a:ext cx="148869" cy="2428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059833" y="6188108"/>
            <a:ext cx="201243" cy="215444"/>
          </a:xfrm>
          <a:prstGeom prst="rect">
            <a:avLst/>
          </a:prstGeom>
          <a:noFill/>
        </p:spPr>
        <p:txBody>
          <a:bodyPr wrap="square" rtlCol="0">
            <a:spAutoFit/>
          </a:bodyPr>
          <a:lstStyle/>
          <a:p>
            <a:r>
              <a:rPr lang="en-US" sz="800" dirty="0">
                <a:solidFill>
                  <a:srgbClr val="0000FF"/>
                </a:solidFill>
              </a:rPr>
              <a:t>J</a:t>
            </a:r>
          </a:p>
        </p:txBody>
      </p:sp>
      <p:sp>
        <p:nvSpPr>
          <p:cNvPr id="31" name="Oval 30"/>
          <p:cNvSpPr/>
          <p:nvPr/>
        </p:nvSpPr>
        <p:spPr>
          <a:xfrm>
            <a:off x="2345235" y="6160457"/>
            <a:ext cx="258741" cy="182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32" name="Straight Arrow Connector 31"/>
          <p:cNvCxnSpPr/>
          <p:nvPr/>
        </p:nvCxnSpPr>
        <p:spPr>
          <a:xfrm>
            <a:off x="2306180" y="5923123"/>
            <a:ext cx="148869" cy="2428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45235" y="6149329"/>
            <a:ext cx="201243" cy="215444"/>
          </a:xfrm>
          <a:prstGeom prst="rect">
            <a:avLst/>
          </a:prstGeom>
          <a:noFill/>
        </p:spPr>
        <p:txBody>
          <a:bodyPr wrap="square" rtlCol="0">
            <a:spAutoFit/>
          </a:bodyPr>
          <a:lstStyle/>
          <a:p>
            <a:r>
              <a:rPr lang="en-US" sz="800" dirty="0" smtClean="0">
                <a:solidFill>
                  <a:srgbClr val="0000FF"/>
                </a:solidFill>
              </a:rPr>
              <a:t>I</a:t>
            </a:r>
            <a:endParaRPr lang="en-US" sz="800" dirty="0">
              <a:solidFill>
                <a:srgbClr val="0000FF"/>
              </a:solidFill>
            </a:endParaRPr>
          </a:p>
        </p:txBody>
      </p:sp>
      <p:sp>
        <p:nvSpPr>
          <p:cNvPr id="34" name="Oval 33"/>
          <p:cNvSpPr/>
          <p:nvPr/>
        </p:nvSpPr>
        <p:spPr>
          <a:xfrm>
            <a:off x="1877944" y="6160457"/>
            <a:ext cx="258741" cy="182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35" name="Straight Arrow Connector 34"/>
          <p:cNvCxnSpPr>
            <a:stCxn id="14" idx="4"/>
          </p:cNvCxnSpPr>
          <p:nvPr/>
        </p:nvCxnSpPr>
        <p:spPr>
          <a:xfrm flipH="1">
            <a:off x="1987758" y="5935577"/>
            <a:ext cx="265342" cy="2304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877944" y="6149329"/>
            <a:ext cx="201243" cy="215444"/>
          </a:xfrm>
          <a:prstGeom prst="rect">
            <a:avLst/>
          </a:prstGeom>
          <a:noFill/>
        </p:spPr>
        <p:txBody>
          <a:bodyPr wrap="square" rtlCol="0">
            <a:spAutoFit/>
          </a:bodyPr>
          <a:lstStyle/>
          <a:p>
            <a:r>
              <a:rPr lang="en-US" sz="800" dirty="0" smtClean="0">
                <a:solidFill>
                  <a:srgbClr val="0000FF"/>
                </a:solidFill>
              </a:rPr>
              <a:t>H</a:t>
            </a:r>
            <a:endParaRPr lang="en-US" sz="800" dirty="0">
              <a:solidFill>
                <a:srgbClr val="0000FF"/>
              </a:solidFill>
            </a:endParaRPr>
          </a:p>
        </p:txBody>
      </p:sp>
      <p:sp>
        <p:nvSpPr>
          <p:cNvPr id="38" name="Oval 37"/>
          <p:cNvSpPr/>
          <p:nvPr/>
        </p:nvSpPr>
        <p:spPr>
          <a:xfrm>
            <a:off x="3203673" y="5760324"/>
            <a:ext cx="258741" cy="182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39" name="Straight Arrow Connector 38"/>
          <p:cNvCxnSpPr>
            <a:stCxn id="11" idx="6"/>
          </p:cNvCxnSpPr>
          <p:nvPr/>
        </p:nvCxnSpPr>
        <p:spPr>
          <a:xfrm>
            <a:off x="2918344" y="5420200"/>
            <a:ext cx="395143" cy="3456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203673" y="5749196"/>
            <a:ext cx="201243" cy="215444"/>
          </a:xfrm>
          <a:prstGeom prst="rect">
            <a:avLst/>
          </a:prstGeom>
          <a:noFill/>
        </p:spPr>
        <p:txBody>
          <a:bodyPr wrap="square" rtlCol="0">
            <a:spAutoFit/>
          </a:bodyPr>
          <a:lstStyle/>
          <a:p>
            <a:r>
              <a:rPr lang="en-US" sz="800" dirty="0">
                <a:solidFill>
                  <a:srgbClr val="0000FF"/>
                </a:solidFill>
              </a:rPr>
              <a:t>C</a:t>
            </a:r>
          </a:p>
        </p:txBody>
      </p:sp>
    </p:spTree>
    <p:extLst>
      <p:ext uri="{BB962C8B-B14F-4D97-AF65-F5344CB8AC3E}">
        <p14:creationId xmlns:p14="http://schemas.microsoft.com/office/powerpoint/2010/main" val="26797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CU tempelat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SCU tempelate 2</Template>
  <TotalTime>7540</TotalTime>
  <Words>1298</Words>
  <Application>Microsoft Office PowerPoint</Application>
  <PresentationFormat>On-screen Show (4:3)</PresentationFormat>
  <Paragraphs>396</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SCU tempelate 2</vt:lpstr>
      <vt:lpstr>Computer Engineering 12 Class 14</vt:lpstr>
      <vt:lpstr>Preorder Traversal</vt:lpstr>
      <vt:lpstr>Using Recursion to Traverse a Tree</vt:lpstr>
      <vt:lpstr>Using Recursion to Traverse a Tree</vt:lpstr>
      <vt:lpstr>Using Recursion to Traverse a Tree</vt:lpstr>
      <vt:lpstr>PowerPoint Presentation</vt:lpstr>
      <vt:lpstr>Tree Height</vt:lpstr>
      <vt:lpstr>Destroy a Tree</vt:lpstr>
      <vt:lpstr>Summary</vt:lpstr>
      <vt:lpstr>Binary Trees</vt:lpstr>
      <vt:lpstr>Binary Trees</vt:lpstr>
      <vt:lpstr>Binary Trees</vt:lpstr>
      <vt:lpstr>PowerPoint Presentation</vt:lpstr>
      <vt:lpstr>Binary Trees - Traversal</vt:lpstr>
      <vt:lpstr>Binary Trees - Height</vt:lpstr>
      <vt:lpstr>Binary Trees - Height</vt:lpstr>
      <vt:lpstr>Binary Trees - Height</vt:lpstr>
      <vt:lpstr>Binary Trees - Height</vt:lpstr>
      <vt:lpstr>Balanced Binary Tree</vt:lpstr>
      <vt:lpstr>Binary Trees - Complete Tree</vt:lpstr>
      <vt:lpstr>PowerPoint Presentation</vt:lpstr>
      <vt:lpstr>BST - Definition</vt:lpstr>
      <vt:lpstr>BST - Definition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12 Abstract Data Types and Structures</dc:title>
  <dc:creator>Yuhong</dc:creator>
  <cp:lastModifiedBy>Temp</cp:lastModifiedBy>
  <cp:revision>535</cp:revision>
  <dcterms:created xsi:type="dcterms:W3CDTF">2015-09-16T16:54:10Z</dcterms:created>
  <dcterms:modified xsi:type="dcterms:W3CDTF">2018-02-10T01:24:50Z</dcterms:modified>
</cp:coreProperties>
</file>