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6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9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7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7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dirty="0" smtClean="0"/>
              <a:t>Class 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Have a 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62880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outsider program (i.e. </a:t>
            </a:r>
            <a:r>
              <a:rPr lang="en-US" dirty="0" err="1" smtClean="0"/>
              <a:t>maze.c</a:t>
            </a:r>
            <a:r>
              <a:rPr lang="en-US" dirty="0" smtClean="0"/>
              <a:t>) needs to call a pair of functions for insertion and deletion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3429000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addFirst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636" y="4509120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removeFirst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2674" y="4463729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removeLast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5936" y="3434189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addLast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1835696" y="4010253"/>
            <a:ext cx="216024" cy="498867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4716016" y="3992325"/>
            <a:ext cx="216024" cy="498867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Have a 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62880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outsider program (i.e. </a:t>
            </a:r>
            <a:r>
              <a:rPr lang="en-US" dirty="0" err="1" smtClean="0"/>
              <a:t>radix.c</a:t>
            </a:r>
            <a:r>
              <a:rPr lang="en-US" dirty="0" smtClean="0"/>
              <a:t>) needs to call a pair of functions for insertion and deletion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616" y="3429000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addFirst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636" y="4509120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removeFirst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2674" y="4463729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removeLast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5936" y="3434189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addLast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1835696" y="4010253"/>
            <a:ext cx="216024" cy="498867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4716016" y="3992325"/>
            <a:ext cx="216024" cy="498867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08542 0.04004 C 0.1033 0.04907 0.13021 0.05393 0.15799 0.05393 C 0.18993 0.05393 0.21545 0.04907 0.23333 0.04004 L 0.31892 1.85185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0069 L -0.0816 0.03982 C -0.09948 0.04885 -0.12622 0.05394 -0.15417 0.05394 C -0.18594 0.05394 -0.21146 0.04885 -0.22934 0.03982 L -0.31476 -0.00069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 – A Generic SET ADT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26876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we’ve learned linked list, how about resolving collisions by using hash table with chaining? </a:t>
            </a:r>
          </a:p>
          <a:p>
            <a:endParaRPr lang="en-US" dirty="0"/>
          </a:p>
          <a:p>
            <a:r>
              <a:rPr lang="en-US" dirty="0" smtClean="0"/>
              <a:t>Hint: the chain is the </a:t>
            </a:r>
            <a:r>
              <a:rPr lang="en-US" dirty="0" err="1" smtClean="0"/>
              <a:t>deque</a:t>
            </a:r>
            <a:r>
              <a:rPr lang="en-US" dirty="0" smtClean="0"/>
              <a:t> you have implemented in week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187624" y="1412776"/>
            <a:ext cx="7920880" cy="42484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Structures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32898"/>
              </p:ext>
            </p:extLst>
          </p:nvPr>
        </p:nvGraphicFramePr>
        <p:xfrm>
          <a:off x="3339234" y="2093885"/>
          <a:ext cx="657542" cy="2968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754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LIST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dirty="0" smtClean="0"/>
                        <a:t>*</a:t>
                      </a:r>
                      <a:endParaRPr lang="en-US" sz="1400" b="0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LIST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LIST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LIST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85133" y="3309038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……..</a:t>
            </a:r>
            <a:endParaRPr lang="en-US" sz="3000" dirty="0"/>
          </a:p>
        </p:txBody>
      </p:sp>
      <p:cxnSp>
        <p:nvCxnSpPr>
          <p:cNvPr id="9" name="Straight Arrow Connector 8"/>
          <p:cNvCxnSpPr>
            <a:endCxn id="52" idx="1"/>
          </p:cNvCxnSpPr>
          <p:nvPr/>
        </p:nvCxnSpPr>
        <p:spPr>
          <a:xfrm>
            <a:off x="4011478" y="2292826"/>
            <a:ext cx="342805" cy="5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81636" y="3022198"/>
            <a:ext cx="31787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15298" y="4213938"/>
            <a:ext cx="648998" cy="3590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55917" y="1689775"/>
            <a:ext cx="35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Deques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61652" y="215432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51202" y="248479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51202" y="1689775"/>
            <a:ext cx="1464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of list *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419190" y="16247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609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SET* </a:t>
            </a:r>
            <a:r>
              <a:rPr lang="en-US" dirty="0" err="1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71600" y="2204864"/>
            <a:ext cx="864096" cy="5669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4189" y="3721323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Compare()</a:t>
            </a:r>
          </a:p>
          <a:p>
            <a:endParaRPr lang="en-US" dirty="0"/>
          </a:p>
          <a:p>
            <a:r>
              <a:rPr lang="en-US" dirty="0" smtClean="0"/>
              <a:t>Hash()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72572"/>
              </p:ext>
            </p:extLst>
          </p:nvPr>
        </p:nvGraphicFramePr>
        <p:xfrm>
          <a:off x="1563206" y="2014326"/>
          <a:ext cx="1008112" cy="18550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11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count</a:t>
                      </a:r>
                      <a:endParaRPr lang="en-US" sz="1400" b="0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length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compare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hash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875911" y="3238738"/>
            <a:ext cx="684076" cy="5555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67899" y="3685709"/>
            <a:ext cx="792088" cy="761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0" idx="3"/>
          </p:cNvCxnSpPr>
          <p:nvPr/>
        </p:nvCxnSpPr>
        <p:spPr>
          <a:xfrm flipV="1">
            <a:off x="2571318" y="2292826"/>
            <a:ext cx="778366" cy="5447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97661" y="2148810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90737" y="2154994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80066" y="2162426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577634" y="2156241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528410" y="2283335"/>
            <a:ext cx="351656" cy="89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214113" y="2287806"/>
            <a:ext cx="351656" cy="89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843310" y="2280375"/>
            <a:ext cx="351656" cy="89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35421" y="2896600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28497" y="2902784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917826" y="2910216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615394" y="2904031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566170" y="3031125"/>
            <a:ext cx="351656" cy="89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251873" y="3035596"/>
            <a:ext cx="351656" cy="89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881070" y="3028165"/>
            <a:ext cx="351656" cy="89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75897" y="4619242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68973" y="4625426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858302" y="4632858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555870" y="4626673"/>
            <a:ext cx="360040" cy="24181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06646" y="4753767"/>
            <a:ext cx="351656" cy="89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192349" y="4758238"/>
            <a:ext cx="351656" cy="89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821546" y="4750807"/>
            <a:ext cx="351656" cy="89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92907"/>
              </p:ext>
            </p:extLst>
          </p:nvPr>
        </p:nvGraphicFramePr>
        <p:xfrm>
          <a:off x="4354283" y="2154326"/>
          <a:ext cx="1745427" cy="2880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86544"/>
                <a:gridCol w="449283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Count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Compare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head</a:t>
                      </a:r>
                      <a:endParaRPr lang="en-US" sz="1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97707"/>
              </p:ext>
            </p:extLst>
          </p:nvPr>
        </p:nvGraphicFramePr>
        <p:xfrm>
          <a:off x="4354283" y="2844836"/>
          <a:ext cx="1745427" cy="2880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86544"/>
                <a:gridCol w="449283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Count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Compare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head</a:t>
                      </a:r>
                      <a:endParaRPr lang="en-US" sz="1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1981"/>
              </p:ext>
            </p:extLst>
          </p:nvPr>
        </p:nvGraphicFramePr>
        <p:xfrm>
          <a:off x="4354283" y="4573028"/>
          <a:ext cx="1745427" cy="2880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86544"/>
                <a:gridCol w="449283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Count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Compare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head</a:t>
                      </a:r>
                      <a:endParaRPr 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>
            <a:off x="6133092" y="2264203"/>
            <a:ext cx="342805" cy="5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134472" y="3031125"/>
            <a:ext cx="342805" cy="5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11987" y="4734635"/>
            <a:ext cx="342805" cy="5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35352" y="1720553"/>
            <a:ext cx="1464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LIST structures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2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reateSet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484784"/>
            <a:ext cx="7344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*</a:t>
            </a:r>
            <a:r>
              <a:rPr lang="en-US" dirty="0" err="1"/>
              <a:t>createSet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maxElts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(*compare)(), unsigned (*hash)()){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SET </a:t>
            </a:r>
            <a:r>
              <a:rPr lang="en-US" dirty="0"/>
              <a:t>*</a:t>
            </a:r>
            <a:r>
              <a:rPr lang="en-US" dirty="0" err="1"/>
              <a:t>sp</a:t>
            </a:r>
            <a:r>
              <a:rPr lang="en-US" dirty="0"/>
              <a:t>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assert(compare </a:t>
            </a:r>
            <a:r>
              <a:rPr lang="en-US" dirty="0"/>
              <a:t>!= NULL &amp;&amp; hash != NULL);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(SET));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assert(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/>
              <a:t>!= NULL);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//initialize length; count; compare and hash; </a:t>
            </a:r>
          </a:p>
          <a:p>
            <a:r>
              <a:rPr lang="en-US" dirty="0"/>
              <a:t>	</a:t>
            </a:r>
            <a:r>
              <a:rPr lang="en-US" dirty="0" err="1" smtClean="0"/>
              <a:t>sp</a:t>
            </a:r>
            <a:r>
              <a:rPr lang="en-US" dirty="0" smtClean="0"/>
              <a:t>-</a:t>
            </a:r>
            <a:r>
              <a:rPr lang="en-US" dirty="0"/>
              <a:t>&gt;length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? </a:t>
            </a:r>
            <a:r>
              <a:rPr lang="en-US" dirty="0" smtClean="0"/>
              <a:t>;    </a:t>
            </a:r>
          </a:p>
          <a:p>
            <a:r>
              <a:rPr lang="en-US" dirty="0"/>
              <a:t>	</a:t>
            </a:r>
            <a:r>
              <a:rPr lang="en-US" dirty="0" err="1" smtClean="0"/>
              <a:t>sp</a:t>
            </a:r>
            <a:r>
              <a:rPr lang="en-US" dirty="0" smtClean="0"/>
              <a:t>-</a:t>
            </a:r>
            <a:r>
              <a:rPr lang="en-US" dirty="0"/>
              <a:t>&gt;compare = compare;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sp</a:t>
            </a:r>
            <a:r>
              <a:rPr lang="en-US" dirty="0" smtClean="0"/>
              <a:t>-</a:t>
            </a:r>
            <a:r>
              <a:rPr lang="en-US" dirty="0"/>
              <a:t>&gt;hash = hash;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sp</a:t>
            </a:r>
            <a:r>
              <a:rPr lang="en-US" dirty="0" smtClean="0"/>
              <a:t>-</a:t>
            </a:r>
            <a:r>
              <a:rPr lang="en-US" dirty="0"/>
              <a:t>&gt;count = 0; 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00FF"/>
                </a:solidFill>
              </a:rPr>
              <a:t>//initialize array of lists: allocating memory for it.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// for each element in the lists array (e.g. </a:t>
            </a:r>
            <a:r>
              <a:rPr lang="en-US" dirty="0" err="1" smtClean="0">
                <a:solidFill>
                  <a:srgbClr val="0000FF"/>
                </a:solidFill>
              </a:rPr>
              <a:t>sp</a:t>
            </a:r>
            <a:r>
              <a:rPr lang="en-US" dirty="0" smtClean="0">
                <a:solidFill>
                  <a:srgbClr val="0000FF"/>
                </a:solidFill>
              </a:rPr>
              <a:t>-&gt;lists[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]), create a list, 	//and let </a:t>
            </a:r>
            <a:r>
              <a:rPr lang="en-US" dirty="0" err="1" smtClean="0">
                <a:solidFill>
                  <a:srgbClr val="0000FF"/>
                </a:solidFill>
              </a:rPr>
              <a:t>sp</a:t>
            </a:r>
            <a:r>
              <a:rPr lang="en-US" dirty="0" smtClean="0">
                <a:solidFill>
                  <a:srgbClr val="0000FF"/>
                </a:solidFill>
              </a:rPr>
              <a:t>-&gt;lists[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] point to it.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dirty="0" err="1"/>
              <a:t>sp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77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far, we have learned stack &amp; queue (ADT)</a:t>
            </a:r>
          </a:p>
          <a:p>
            <a:r>
              <a:rPr lang="en-US" sz="2400" dirty="0" smtClean="0"/>
              <a:t>We also finished linked list (data structure)</a:t>
            </a:r>
          </a:p>
          <a:p>
            <a:r>
              <a:rPr lang="en-US" sz="2400" dirty="0" smtClean="0"/>
              <a:t>To practice what we’ve learned in the lecture =&gt;</a:t>
            </a:r>
          </a:p>
          <a:p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00FF"/>
                </a:solidFill>
              </a:rPr>
              <a:t>We’ll implement a stack and a queue through linked list!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452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 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3577" y="1340768"/>
            <a:ext cx="772287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Week 1:  A maze!</a:t>
            </a:r>
          </a:p>
          <a:p>
            <a:r>
              <a:rPr lang="en-US" sz="2400" dirty="0" smtClean="0"/>
              <a:t>	-  stack</a:t>
            </a:r>
          </a:p>
          <a:p>
            <a:r>
              <a:rPr lang="en-US" sz="2400" dirty="0" smtClean="0"/>
              <a:t>	: A sorting! </a:t>
            </a:r>
          </a:p>
          <a:p>
            <a:r>
              <a:rPr lang="en-US" sz="2400" dirty="0" smtClean="0"/>
              <a:t>	- queue</a:t>
            </a:r>
            <a:endParaRPr lang="en-US" sz="2400" dirty="0"/>
          </a:p>
          <a:p>
            <a:r>
              <a:rPr lang="en-US" sz="2400" dirty="0" smtClean="0"/>
              <a:t>It’s an amazing sorting project! </a:t>
            </a:r>
          </a:p>
          <a:p>
            <a:endParaRPr lang="en-US" sz="1000" dirty="0" smtClean="0"/>
          </a:p>
          <a:p>
            <a:r>
              <a:rPr lang="en-US" sz="2000" i="1" u="sng" dirty="0" smtClean="0">
                <a:solidFill>
                  <a:srgbClr val="0000FF"/>
                </a:solidFill>
              </a:rPr>
              <a:t>You need to implement </a:t>
            </a:r>
            <a:r>
              <a:rPr lang="en-US" sz="2000" i="1" u="sng" dirty="0">
                <a:solidFill>
                  <a:srgbClr val="0000FF"/>
                </a:solidFill>
              </a:rPr>
              <a:t>the </a:t>
            </a:r>
            <a:r>
              <a:rPr lang="en-US" sz="2000" i="1" u="sng" dirty="0" err="1">
                <a:solidFill>
                  <a:srgbClr val="0000FF"/>
                </a:solidFill>
              </a:rPr>
              <a:t>deque</a:t>
            </a:r>
            <a:r>
              <a:rPr lang="en-US" sz="2000" i="1" u="sng" dirty="0">
                <a:solidFill>
                  <a:srgbClr val="0000FF"/>
                </a:solidFill>
              </a:rPr>
              <a:t> using a circular, doubly-linked </a:t>
            </a:r>
            <a:r>
              <a:rPr lang="en-US" sz="2000" i="1" u="sng" dirty="0" smtClean="0">
                <a:solidFill>
                  <a:srgbClr val="0000FF"/>
                </a:solidFill>
              </a:rPr>
              <a:t>list with </a:t>
            </a:r>
            <a:r>
              <a:rPr lang="en-US" sz="2000" i="1" u="sng" dirty="0">
                <a:solidFill>
                  <a:srgbClr val="0000FF"/>
                </a:solidFill>
              </a:rPr>
              <a:t>a sentinel or dummy </a:t>
            </a:r>
            <a:r>
              <a:rPr lang="en-US" sz="2000" i="1" u="sng" dirty="0" smtClean="0">
                <a:solidFill>
                  <a:srgbClr val="0000FF"/>
                </a:solidFill>
              </a:rPr>
              <a:t>node.</a:t>
            </a:r>
            <a:endParaRPr lang="en-US" sz="2000" i="1" u="sng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4370328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Week 2: </a:t>
            </a:r>
            <a:endParaRPr lang="en-US" sz="2400" dirty="0" smtClean="0"/>
          </a:p>
          <a:p>
            <a:r>
              <a:rPr lang="en-US" sz="2400" dirty="0" smtClean="0"/>
              <a:t>Since </a:t>
            </a:r>
            <a:r>
              <a:rPr lang="en-US" sz="2400" dirty="0"/>
              <a:t>we’ve learned linked list, how about resolving collisions in your hash table by linked list (i.e. a chain). </a:t>
            </a:r>
          </a:p>
          <a:p>
            <a:endParaRPr lang="en-US" sz="2400" dirty="0"/>
          </a:p>
          <a:p>
            <a:r>
              <a:rPr lang="en-US" sz="2400" dirty="0"/>
              <a:t>Implement </a:t>
            </a:r>
            <a:r>
              <a:rPr lang="en-US" sz="2400" dirty="0" smtClean="0"/>
              <a:t>a generic SET ADT through hashing </a:t>
            </a:r>
            <a:r>
              <a:rPr lang="en-US" sz="2400" dirty="0"/>
              <a:t>with chaining.</a:t>
            </a:r>
          </a:p>
        </p:txBody>
      </p:sp>
    </p:spTree>
    <p:extLst>
      <p:ext uri="{BB962C8B-B14F-4D97-AF65-F5344CB8AC3E}">
        <p14:creationId xmlns:p14="http://schemas.microsoft.com/office/powerpoint/2010/main" val="28419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Week one </a:t>
            </a:r>
          </a:p>
          <a:p>
            <a:pPr lvl="1"/>
            <a:r>
              <a:rPr lang="en-US" sz="2000" dirty="0" smtClean="0"/>
              <a:t>Implement a </a:t>
            </a:r>
            <a:r>
              <a:rPr lang="en-US" sz="2000" dirty="0" err="1" smtClean="0"/>
              <a:t>deque</a:t>
            </a:r>
            <a:r>
              <a:rPr lang="en-US" sz="2000" dirty="0" smtClean="0"/>
              <a:t> that can be used as either a queue or a stack </a:t>
            </a:r>
          </a:p>
          <a:p>
            <a:pPr lvl="2"/>
            <a:r>
              <a:rPr lang="en-US" sz="2000" dirty="0" smtClean="0"/>
              <a:t>using doubly linked circular list with a dummy node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96" y="274638"/>
            <a:ext cx="8229600" cy="975043"/>
          </a:xfrm>
        </p:spPr>
        <p:txBody>
          <a:bodyPr/>
          <a:lstStyle/>
          <a:p>
            <a:r>
              <a:rPr lang="en-US" dirty="0" smtClean="0"/>
              <a:t>Implementation – A </a:t>
            </a:r>
            <a:r>
              <a:rPr lang="en-US" dirty="0" err="1" smtClean="0"/>
              <a:t>Deque</a:t>
            </a:r>
            <a:r>
              <a:rPr lang="en-US" dirty="0" smtClean="0"/>
              <a:t>(ADT)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3750284"/>
            <a:ext cx="8243863" cy="2029537"/>
            <a:chOff x="1662411" y="3614095"/>
            <a:chExt cx="8243863" cy="2029537"/>
          </a:xfrm>
        </p:grpSpPr>
        <p:sp>
          <p:nvSpPr>
            <p:cNvPr id="5" name="TextBox 4"/>
            <p:cNvSpPr txBox="1"/>
            <p:nvPr/>
          </p:nvSpPr>
          <p:spPr>
            <a:xfrm>
              <a:off x="1662411" y="3614095"/>
              <a:ext cx="2981598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Count =2      </a:t>
              </a:r>
              <a:r>
                <a:rPr lang="en-US" dirty="0" smtClean="0"/>
                <a:t>head     compare 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670523" y="3614687"/>
              <a:ext cx="0" cy="360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77324" y="4997301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Dummy node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9657" y="4643844"/>
              <a:ext cx="551146" cy="369332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90803" y="4643844"/>
              <a:ext cx="626681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3928" y="4643844"/>
              <a:ext cx="720080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US" dirty="0"/>
            </a:p>
          </p:txBody>
        </p:sp>
        <p:cxnSp>
          <p:nvCxnSpPr>
            <p:cNvPr id="12" name="Elbow Connector 11"/>
            <p:cNvCxnSpPr/>
            <p:nvPr/>
          </p:nvCxnSpPr>
          <p:spPr>
            <a:xfrm rot="16200000" flipH="1">
              <a:off x="3690362" y="4457912"/>
              <a:ext cx="301700" cy="194609"/>
            </a:xfrm>
            <a:prstGeom prst="bentConnector3">
              <a:avLst>
                <a:gd name="adj1" fmla="val 99148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7" idx="0"/>
            </p:cNvCxnSpPr>
            <p:nvPr/>
          </p:nvCxnSpPr>
          <p:spPr>
            <a:xfrm rot="16200000" flipV="1">
              <a:off x="6712404" y="1433121"/>
              <a:ext cx="225373" cy="6162366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3444790" y="4797152"/>
            <a:ext cx="523856" cy="36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49142" y="4797152"/>
            <a:ext cx="546794" cy="37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3" y="36058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42231" y="3934950"/>
            <a:ext cx="4253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560" y="3118604"/>
            <a:ext cx="76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data structure of the </a:t>
            </a:r>
            <a:r>
              <a:rPr lang="en-US" sz="2400" dirty="0" err="1" smtClean="0"/>
              <a:t>deque</a:t>
            </a:r>
            <a:r>
              <a:rPr lang="en-US" sz="2400" dirty="0" smtClean="0"/>
              <a:t>: 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09134" y="4763179"/>
            <a:ext cx="5829606" cy="1011751"/>
            <a:chOff x="112790" y="4643844"/>
            <a:chExt cx="5829606" cy="1011751"/>
          </a:xfrm>
        </p:grpSpPr>
        <p:sp>
          <p:nvSpPr>
            <p:cNvPr id="22" name="TextBox 21"/>
            <p:cNvSpPr txBox="1"/>
            <p:nvPr/>
          </p:nvSpPr>
          <p:spPr>
            <a:xfrm>
              <a:off x="1932622" y="4662428"/>
              <a:ext cx="1631266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r>
                <a:rPr lang="en-US" dirty="0" smtClean="0"/>
                <a:t> data   next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987824" y="4662428"/>
              <a:ext cx="0" cy="360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63888" y="479715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644008" y="4643844"/>
              <a:ext cx="643720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87728" y="4643844"/>
              <a:ext cx="654668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95936" y="4644823"/>
              <a:ext cx="648072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US" dirty="0"/>
            </a:p>
          </p:txBody>
        </p:sp>
        <p:cxnSp>
          <p:nvCxnSpPr>
            <p:cNvPr id="29" name="Elbow Connector 28"/>
            <p:cNvCxnSpPr/>
            <p:nvPr/>
          </p:nvCxnSpPr>
          <p:spPr>
            <a:xfrm rot="5400000" flipH="1" flipV="1">
              <a:off x="5618276" y="5108097"/>
              <a:ext cx="222536" cy="2"/>
            </a:xfrm>
            <a:prstGeom prst="bentConnector3">
              <a:avLst>
                <a:gd name="adj1" fmla="val -200275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>
              <a:off x="112790" y="5037857"/>
              <a:ext cx="5616757" cy="617738"/>
            </a:xfrm>
            <a:prstGeom prst="bentConnector3">
              <a:avLst>
                <a:gd name="adj1" fmla="val -468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34"/>
          <p:cNvCxnSpPr>
            <a:endCxn id="11" idx="1"/>
          </p:cNvCxnSpPr>
          <p:nvPr/>
        </p:nvCxnSpPr>
        <p:spPr>
          <a:xfrm rot="16200000" flipH="1">
            <a:off x="1891491" y="4127128"/>
            <a:ext cx="853783" cy="82135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660232" y="506888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80112" y="4791055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44008" y="492200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644008" y="504484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67744" y="3759576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 structure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177330" y="1940639"/>
            <a:ext cx="3672408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9378" y="2156663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9378" y="251670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5431" y="2147523"/>
            <a:ext cx="864096" cy="360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5431" y="250756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700808"/>
            <a:ext cx="4139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list{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count;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 *head;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/>
              <a:t>int</a:t>
            </a:r>
            <a:r>
              <a:rPr lang="en-US" dirty="0"/>
              <a:t> (*compare</a:t>
            </a:r>
            <a:r>
              <a:rPr lang="en-US" dirty="0" smtClean="0"/>
              <a:t>)(); // function pointer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list </a:t>
            </a:r>
            <a:r>
              <a:rPr lang="en-US" dirty="0" err="1" smtClean="0"/>
              <a:t>List</a:t>
            </a:r>
            <a:r>
              <a:rPr lang="en-US" dirty="0" smtClean="0"/>
              <a:t>; // </a:t>
            </a:r>
            <a:r>
              <a:rPr lang="en-US" dirty="0" err="1" smtClean="0"/>
              <a:t>list.h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0772" y="3575992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Data node structure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933164" y="4313441"/>
            <a:ext cx="3672408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8188" y="4529465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8188" y="48895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19872" y="4529465"/>
            <a:ext cx="86409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19872" y="48895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3644" y="4145031"/>
            <a:ext cx="3604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/>
              <a:t> </a:t>
            </a:r>
            <a:r>
              <a:rPr lang="en-US" dirty="0" smtClean="0"/>
              <a:t>   void *data;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en-US" dirty="0" err="1" smtClean="0"/>
              <a:t>NODE</a:t>
            </a:r>
            <a:r>
              <a:rPr lang="en-US" dirty="0" smtClean="0"/>
              <a:t>; </a:t>
            </a:r>
            <a:r>
              <a:rPr lang="en-US" dirty="0"/>
              <a:t>// </a:t>
            </a:r>
            <a:r>
              <a:rPr lang="en-US" dirty="0" err="1"/>
              <a:t>list.h</a:t>
            </a:r>
            <a:endParaRPr lang="en-US" dirty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59632" y="4546897"/>
            <a:ext cx="86409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59632" y="490693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43867" y="2156663"/>
            <a:ext cx="864096" cy="360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79912" y="2492896"/>
            <a:ext cx="107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904" y="274638"/>
            <a:ext cx="8229600" cy="9750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List with a Dummy Node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Allocate a list and initialize it.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Code: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9866" y="3068960"/>
            <a:ext cx="6643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*</a:t>
            </a:r>
            <a:r>
              <a:rPr lang="en-US" dirty="0" err="1"/>
              <a:t>createList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(*compare</a:t>
            </a:r>
            <a:r>
              <a:rPr lang="en-US" dirty="0" smtClean="0"/>
              <a:t>)())</a:t>
            </a:r>
          </a:p>
          <a:p>
            <a:r>
              <a:rPr lang="en-US" dirty="0" smtClean="0"/>
              <a:t>{    </a:t>
            </a:r>
          </a:p>
          <a:p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list *</a:t>
            </a:r>
            <a:r>
              <a:rPr lang="en-US" dirty="0" err="1"/>
              <a:t>lp</a:t>
            </a:r>
            <a:r>
              <a:rPr lang="en-US" dirty="0"/>
              <a:t>;   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list));    </a:t>
            </a:r>
            <a:endParaRPr lang="en-US" dirty="0" smtClean="0"/>
          </a:p>
          <a:p>
            <a:r>
              <a:rPr lang="en-US" dirty="0" smtClean="0"/>
              <a:t>	assert(</a:t>
            </a:r>
            <a:r>
              <a:rPr lang="en-US" dirty="0" err="1" smtClean="0"/>
              <a:t>lp</a:t>
            </a:r>
            <a:r>
              <a:rPr lang="en-US" dirty="0" smtClean="0"/>
              <a:t> </a:t>
            </a:r>
            <a:r>
              <a:rPr lang="en-US" dirty="0"/>
              <a:t>!= NULL);   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lp</a:t>
            </a:r>
            <a:r>
              <a:rPr lang="en-US" dirty="0" smtClean="0"/>
              <a:t>-</a:t>
            </a:r>
            <a:r>
              <a:rPr lang="en-US" dirty="0"/>
              <a:t>&gt;count = 0;   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lp</a:t>
            </a:r>
            <a:r>
              <a:rPr lang="en-US" dirty="0" smtClean="0"/>
              <a:t>-</a:t>
            </a:r>
            <a:r>
              <a:rPr lang="en-US" dirty="0"/>
              <a:t>&gt;compare = compare;   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lp</a:t>
            </a:r>
            <a:r>
              <a:rPr lang="en-US" dirty="0" smtClean="0"/>
              <a:t>-</a:t>
            </a:r>
            <a:r>
              <a:rPr lang="en-US" dirty="0"/>
              <a:t>&gt;head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    </a:t>
            </a:r>
            <a:endParaRPr lang="en-US" dirty="0" smtClean="0"/>
          </a:p>
          <a:p>
            <a:r>
              <a:rPr lang="en-US" dirty="0" smtClean="0"/>
              <a:t>	assert(</a:t>
            </a:r>
            <a:r>
              <a:rPr lang="en-US" dirty="0" err="1" smtClean="0"/>
              <a:t>lp</a:t>
            </a:r>
            <a:r>
              <a:rPr lang="en-US" dirty="0" smtClean="0"/>
              <a:t>-</a:t>
            </a:r>
            <a:r>
              <a:rPr lang="en-US" dirty="0"/>
              <a:t>&gt;head != NULL);   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lp</a:t>
            </a:r>
            <a:r>
              <a:rPr lang="en-US" dirty="0" smtClean="0"/>
              <a:t>-</a:t>
            </a:r>
            <a:r>
              <a:rPr lang="en-US" dirty="0"/>
              <a:t>&gt;head-&gt;next = </a:t>
            </a:r>
            <a:r>
              <a:rPr lang="en-US" dirty="0" err="1"/>
              <a:t>lp</a:t>
            </a:r>
            <a:r>
              <a:rPr lang="en-US" dirty="0"/>
              <a:t>-&gt;head;   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lp</a:t>
            </a:r>
            <a:r>
              <a:rPr lang="en-US" dirty="0" smtClean="0"/>
              <a:t>-</a:t>
            </a:r>
            <a:r>
              <a:rPr lang="en-US" dirty="0"/>
              <a:t>&gt;head-&gt;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lp</a:t>
            </a:r>
            <a:r>
              <a:rPr lang="en-US" dirty="0"/>
              <a:t>-&gt;head;    </a:t>
            </a:r>
            <a:endParaRPr lang="en-US" dirty="0" smtClean="0"/>
          </a:p>
          <a:p>
            <a:r>
              <a:rPr lang="en-US" dirty="0" smtClean="0"/>
              <a:t>	return </a:t>
            </a:r>
            <a:r>
              <a:rPr lang="en-US" dirty="0" err="1"/>
              <a:t>lp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378730" y="1511515"/>
            <a:ext cx="5281502" cy="1485437"/>
            <a:chOff x="798315" y="3974727"/>
            <a:chExt cx="5281502" cy="1485437"/>
          </a:xfrm>
        </p:grpSpPr>
        <p:sp>
          <p:nvSpPr>
            <p:cNvPr id="32" name="TextBox 31"/>
            <p:cNvSpPr txBox="1"/>
            <p:nvPr/>
          </p:nvSpPr>
          <p:spPr>
            <a:xfrm>
              <a:off x="798315" y="4662428"/>
              <a:ext cx="2765573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Count =0 </a:t>
              </a:r>
              <a:r>
                <a:rPr lang="en-US" dirty="0" smtClean="0"/>
                <a:t>  head  compare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07409" y="4662428"/>
              <a:ext cx="0" cy="360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443433" y="3974727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Dummy node</a:t>
              </a:r>
              <a:endParaRPr lang="en-US" dirty="0"/>
            </a:p>
            <a:p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563888" y="479715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9657" y="4643844"/>
              <a:ext cx="720080" cy="369332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59737" y="4643844"/>
              <a:ext cx="720080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23928" y="4643844"/>
              <a:ext cx="720080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US" dirty="0"/>
            </a:p>
          </p:txBody>
        </p:sp>
        <p:cxnSp>
          <p:nvCxnSpPr>
            <p:cNvPr id="39" name="Elbow Connector 38"/>
            <p:cNvCxnSpPr/>
            <p:nvPr/>
          </p:nvCxnSpPr>
          <p:spPr>
            <a:xfrm rot="16200000" flipH="1">
              <a:off x="3690362" y="4457912"/>
              <a:ext cx="301700" cy="194609"/>
            </a:xfrm>
            <a:prstGeom prst="bentConnector3">
              <a:avLst>
                <a:gd name="adj1" fmla="val 99148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7" idx="0"/>
            </p:cNvCxnSpPr>
            <p:nvPr/>
          </p:nvCxnSpPr>
          <p:spPr>
            <a:xfrm rot="16200000" flipV="1">
              <a:off x="4610892" y="3534959"/>
              <a:ext cx="239476" cy="1978294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0800000" flipV="1">
              <a:off x="3741483" y="5023128"/>
              <a:ext cx="623430" cy="427083"/>
            </a:xfrm>
            <a:prstGeom prst="bentConnector3">
              <a:avLst>
                <a:gd name="adj1" fmla="val 1109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5400000" flipH="1" flipV="1">
              <a:off x="3585359" y="5121593"/>
              <a:ext cx="489825" cy="187318"/>
            </a:xfrm>
            <a:prstGeom prst="bentConnector3">
              <a:avLst>
                <a:gd name="adj1" fmla="val 102136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5220072" y="2180632"/>
            <a:ext cx="720080" cy="38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224423" y="2157846"/>
            <a:ext cx="704149" cy="40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8650" y="219761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971600" y="2366413"/>
            <a:ext cx="407130" cy="2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28184" y="40050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There is no NULL pointer!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11760" y="2199876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- Destroy List with </a:t>
            </a:r>
            <a:br>
              <a:rPr lang="en-US" dirty="0" smtClean="0"/>
            </a:br>
            <a:r>
              <a:rPr lang="en-US" dirty="0" smtClean="0"/>
              <a:t>No Dummy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9768"/>
          </a:xfrm>
        </p:spPr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412776"/>
            <a:ext cx="6347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056"/>
            <a:r>
              <a:rPr lang="en-US" sz="2000" dirty="0"/>
              <a:t>void </a:t>
            </a:r>
            <a:r>
              <a:rPr lang="en-US" sz="2000" dirty="0" err="1" smtClean="0"/>
              <a:t>destroyList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list *</a:t>
            </a:r>
            <a:r>
              <a:rPr lang="en-US" sz="2000" dirty="0" err="1" smtClean="0"/>
              <a:t>pList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/>
              <a:t>assert(</a:t>
            </a:r>
            <a:r>
              <a:rPr lang="en-US" sz="2000" dirty="0" err="1"/>
              <a:t>pList</a:t>
            </a:r>
            <a:r>
              <a:rPr lang="en-US" sz="2000" dirty="0"/>
              <a:t> != </a:t>
            </a:r>
            <a:r>
              <a:rPr lang="en-US" sz="2000" dirty="0" smtClean="0"/>
              <a:t>NULL);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/>
              <a:t>w</a:t>
            </a:r>
            <a:r>
              <a:rPr lang="en-US" sz="2000" dirty="0" smtClean="0"/>
              <a:t>hile (</a:t>
            </a:r>
            <a:r>
              <a:rPr lang="en-US" sz="2000" dirty="0" err="1" smtClean="0"/>
              <a:t>pList</a:t>
            </a:r>
            <a:r>
              <a:rPr lang="en-US" sz="2000" dirty="0" smtClean="0"/>
              <a:t>-&gt;head!=NULL){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 smtClean="0"/>
              <a:t>      </a:t>
            </a:r>
            <a:r>
              <a:rPr lang="en-US" sz="2000" dirty="0" err="1" smtClean="0"/>
              <a:t>pDel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pList</a:t>
            </a:r>
            <a:r>
              <a:rPr lang="en-US" sz="2000" dirty="0" smtClean="0"/>
              <a:t>-&gt;head;</a:t>
            </a:r>
            <a:endParaRPr lang="en-US" sz="2000" dirty="0"/>
          </a:p>
          <a:p>
            <a:pPr marL="937584" lvl="1"/>
            <a:r>
              <a:rPr lang="en-US" sz="2000" dirty="0" smtClean="0"/>
              <a:t>      </a:t>
            </a:r>
            <a:r>
              <a:rPr lang="en-US" sz="2000" dirty="0" err="1" smtClean="0"/>
              <a:t>pList</a:t>
            </a:r>
            <a:r>
              <a:rPr lang="en-US" sz="2000" dirty="0" smtClean="0"/>
              <a:t>-&gt;head </a:t>
            </a:r>
            <a:r>
              <a:rPr lang="en-US" sz="2000" dirty="0"/>
              <a:t>= </a:t>
            </a:r>
            <a:r>
              <a:rPr lang="en-US" sz="2000" dirty="0" err="1"/>
              <a:t>pDel</a:t>
            </a:r>
            <a:r>
              <a:rPr lang="en-US" sz="2000" dirty="0"/>
              <a:t>-&gt;next;</a:t>
            </a:r>
          </a:p>
          <a:p>
            <a:pPr marL="937584" lvl="1"/>
            <a:r>
              <a:rPr lang="en-US" sz="2000" dirty="0" smtClean="0"/>
              <a:t>      free(</a:t>
            </a:r>
            <a:r>
              <a:rPr lang="en-US" sz="2000" dirty="0" err="1" smtClean="0"/>
              <a:t>pDel</a:t>
            </a:r>
            <a:r>
              <a:rPr lang="en-US" sz="2000" dirty="0"/>
              <a:t>);</a:t>
            </a:r>
          </a:p>
          <a:p>
            <a:pPr marL="625056"/>
            <a:r>
              <a:rPr lang="en-US" sz="2000" dirty="0" smtClean="0"/>
              <a:t>      }</a:t>
            </a:r>
          </a:p>
          <a:p>
            <a:pPr marL="625056"/>
            <a:r>
              <a:rPr lang="en-US" sz="2000" dirty="0"/>
              <a:t> </a:t>
            </a:r>
            <a:r>
              <a:rPr lang="en-US" sz="2000" dirty="0" smtClean="0"/>
              <a:t>     free(</a:t>
            </a:r>
            <a:r>
              <a:rPr lang="en-US" sz="2000" dirty="0" err="1" smtClean="0"/>
              <a:t>pList</a:t>
            </a:r>
            <a:r>
              <a:rPr lang="en-US" sz="2000" dirty="0" smtClean="0"/>
              <a:t>);</a:t>
            </a:r>
          </a:p>
          <a:p>
            <a:pPr marL="625056"/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4437112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Destroying a </a:t>
            </a:r>
            <a:r>
              <a:rPr lang="en-US" dirty="0" err="1" smtClean="0"/>
              <a:t>deque</a:t>
            </a:r>
            <a:r>
              <a:rPr lang="en-US" dirty="0" smtClean="0"/>
              <a:t> in this way will cause a problem!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You’ll never have </a:t>
            </a:r>
            <a:r>
              <a:rPr lang="en-US" dirty="0" err="1" smtClean="0">
                <a:solidFill>
                  <a:srgbClr val="0000FF"/>
                </a:solidFill>
              </a:rPr>
              <a:t>pList</a:t>
            </a:r>
            <a:r>
              <a:rPr lang="en-US" dirty="0" smtClean="0">
                <a:solidFill>
                  <a:srgbClr val="0000FF"/>
                </a:solidFill>
              </a:rPr>
              <a:t>-&gt;head == NULL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904" y="274638"/>
            <a:ext cx="8229600" cy="9750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Destroy a </a:t>
            </a:r>
            <a:r>
              <a:rPr lang="en-US" sz="4800" dirty="0" err="1" smtClean="0"/>
              <a:t>deque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412776"/>
            <a:ext cx="63470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056"/>
            <a:r>
              <a:rPr lang="en-US" sz="2000" dirty="0"/>
              <a:t>void </a:t>
            </a:r>
            <a:r>
              <a:rPr lang="en-US" sz="2000" dirty="0" err="1" smtClean="0"/>
              <a:t>destroyList</a:t>
            </a:r>
            <a:r>
              <a:rPr lang="en-US" sz="2000" dirty="0" smtClean="0"/>
              <a:t>(LIST *</a:t>
            </a:r>
            <a:r>
              <a:rPr lang="en-US" sz="2000" dirty="0" err="1" smtClean="0"/>
              <a:t>lp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 smtClean="0"/>
              <a:t>assert(</a:t>
            </a:r>
            <a:r>
              <a:rPr lang="en-US" sz="2000" dirty="0" err="1" smtClean="0"/>
              <a:t>lp</a:t>
            </a:r>
            <a:r>
              <a:rPr lang="en-US" sz="2000" dirty="0" smtClean="0"/>
              <a:t> </a:t>
            </a:r>
            <a:r>
              <a:rPr lang="en-US" sz="2000" dirty="0"/>
              <a:t>!= </a:t>
            </a:r>
            <a:r>
              <a:rPr lang="en-US" sz="2000" dirty="0" smtClean="0"/>
              <a:t>NULL);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 smtClean="0"/>
              <a:t>NODE *</a:t>
            </a:r>
            <a:r>
              <a:rPr lang="en-US" sz="2000" dirty="0" err="1" smtClean="0"/>
              <a:t>pDel</a:t>
            </a:r>
            <a:r>
              <a:rPr lang="en-US" sz="2000" dirty="0" smtClean="0"/>
              <a:t>;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 smtClean="0"/>
              <a:t>NODE *</a:t>
            </a:r>
            <a:r>
              <a:rPr lang="en-US" sz="2000" dirty="0" err="1"/>
              <a:t>pPrev</a:t>
            </a:r>
            <a:r>
              <a:rPr lang="en-US" sz="2000" dirty="0"/>
              <a:t>= </a:t>
            </a:r>
            <a:r>
              <a:rPr lang="en-US" sz="2000" dirty="0" err="1"/>
              <a:t>lp</a:t>
            </a:r>
            <a:r>
              <a:rPr lang="en-US" sz="2000" dirty="0"/>
              <a:t>-&gt;head-&gt;</a:t>
            </a:r>
            <a:r>
              <a:rPr lang="en-US" sz="2000" dirty="0" err="1"/>
              <a:t>prev</a:t>
            </a:r>
            <a:r>
              <a:rPr lang="en-US" sz="2000" dirty="0" smtClean="0"/>
              <a:t>;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 smtClean="0"/>
              <a:t>do{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/>
              <a:t>pDel</a:t>
            </a:r>
            <a:r>
              <a:rPr lang="en-US" sz="2000" dirty="0"/>
              <a:t> = </a:t>
            </a:r>
            <a:r>
              <a:rPr lang="en-US" sz="2000" dirty="0" err="1"/>
              <a:t>pPrev</a:t>
            </a:r>
            <a:r>
              <a:rPr lang="en-US" sz="2000" dirty="0" smtClean="0"/>
              <a:t>;</a:t>
            </a:r>
          </a:p>
          <a:p>
            <a:pPr marL="937584" lvl="1">
              <a:buClr>
                <a:srgbClr val="000000"/>
              </a:buClr>
            </a:pPr>
            <a:r>
              <a:rPr lang="en-US" sz="2000" dirty="0" smtClean="0"/>
              <a:t>      </a:t>
            </a:r>
            <a:r>
              <a:rPr lang="en-US" sz="2000" dirty="0" err="1" smtClean="0"/>
              <a:t>pPrev</a:t>
            </a:r>
            <a:r>
              <a:rPr lang="en-US" sz="2000" dirty="0" smtClean="0"/>
              <a:t> = </a:t>
            </a:r>
            <a:r>
              <a:rPr lang="en-US" sz="2000" dirty="0" err="1" smtClean="0"/>
              <a:t>pDel</a:t>
            </a:r>
            <a:r>
              <a:rPr lang="en-US" sz="2000" dirty="0" smtClean="0"/>
              <a:t>-&gt;</a:t>
            </a:r>
            <a:r>
              <a:rPr lang="en-US" sz="2000" dirty="0" err="1" smtClean="0"/>
              <a:t>prev</a:t>
            </a:r>
            <a:r>
              <a:rPr lang="en-US" sz="2000" dirty="0" smtClean="0"/>
              <a:t>;</a:t>
            </a:r>
            <a:endParaRPr lang="en-US" sz="2000" dirty="0"/>
          </a:p>
          <a:p>
            <a:pPr marL="937584" lvl="1"/>
            <a:r>
              <a:rPr lang="en-US" sz="2000" dirty="0" smtClean="0"/>
              <a:t>      free(</a:t>
            </a:r>
            <a:r>
              <a:rPr lang="en-US" sz="2000" dirty="0" err="1" smtClean="0"/>
              <a:t>pDel</a:t>
            </a:r>
            <a:r>
              <a:rPr lang="en-US" sz="2000" dirty="0" smtClean="0"/>
              <a:t>);</a:t>
            </a:r>
          </a:p>
          <a:p>
            <a:pPr marL="937584" lvl="1"/>
            <a:r>
              <a:rPr lang="en-US" sz="2000" dirty="0" smtClean="0"/>
              <a:t>} </a:t>
            </a:r>
            <a:r>
              <a:rPr lang="en-US" sz="2000" dirty="0"/>
              <a:t>while (</a:t>
            </a:r>
            <a:r>
              <a:rPr lang="en-US" sz="2000" dirty="0" err="1"/>
              <a:t>pDel</a:t>
            </a:r>
            <a:r>
              <a:rPr lang="en-US" sz="2000" dirty="0"/>
              <a:t>!=</a:t>
            </a:r>
            <a:r>
              <a:rPr lang="en-US" sz="2000" dirty="0" err="1"/>
              <a:t>lp</a:t>
            </a:r>
            <a:r>
              <a:rPr lang="en-US" sz="2000" dirty="0"/>
              <a:t>-&gt;head)</a:t>
            </a:r>
            <a:endParaRPr lang="en-US" sz="2000" dirty="0" smtClean="0"/>
          </a:p>
          <a:p>
            <a:pPr marL="625056"/>
            <a:r>
              <a:rPr lang="en-US" sz="2000" dirty="0"/>
              <a:t> </a:t>
            </a:r>
            <a:r>
              <a:rPr lang="en-US" sz="2000" dirty="0" smtClean="0"/>
              <a:t>     free(</a:t>
            </a:r>
            <a:r>
              <a:rPr lang="en-US" sz="2000" dirty="0" err="1" smtClean="0"/>
              <a:t>lp</a:t>
            </a:r>
            <a:r>
              <a:rPr lang="en-US" sz="2000" dirty="0" smtClean="0"/>
              <a:t>);</a:t>
            </a:r>
          </a:p>
          <a:p>
            <a:pPr marL="625056"/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08518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Deleting the list from the last element.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801" y="1412776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/>
              <a:t>extern LIST *</a:t>
            </a:r>
            <a:r>
              <a:rPr lang="en-US" sz="2400" dirty="0" err="1"/>
              <a:t>createList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(*compare)());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extern void </a:t>
            </a:r>
            <a:r>
              <a:rPr lang="en-US" sz="2400" dirty="0" err="1"/>
              <a:t>destroyList</a:t>
            </a:r>
            <a:r>
              <a:rPr lang="en-US" sz="2400" dirty="0"/>
              <a:t>(LIST *</a:t>
            </a:r>
            <a:r>
              <a:rPr lang="en-US" sz="2400" dirty="0" err="1"/>
              <a:t>lp</a:t>
            </a:r>
            <a:r>
              <a:rPr lang="en-US" sz="2400" dirty="0"/>
              <a:t>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extern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numItems</a:t>
            </a:r>
            <a:r>
              <a:rPr lang="en-US" sz="2400" dirty="0"/>
              <a:t>(LIST *</a:t>
            </a:r>
            <a:r>
              <a:rPr lang="en-US" sz="2400" dirty="0" err="1"/>
              <a:t>lp</a:t>
            </a:r>
            <a:r>
              <a:rPr lang="en-US" sz="2400" dirty="0"/>
              <a:t>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extern void </a:t>
            </a:r>
            <a:r>
              <a:rPr lang="en-US" sz="2400" dirty="0" err="1"/>
              <a:t>addFirst</a:t>
            </a:r>
            <a:r>
              <a:rPr lang="en-US" sz="2400" dirty="0"/>
              <a:t>(LIST *</a:t>
            </a:r>
            <a:r>
              <a:rPr lang="en-US" sz="2400" dirty="0" err="1"/>
              <a:t>lp</a:t>
            </a:r>
            <a:r>
              <a:rPr lang="en-US" sz="2400" dirty="0"/>
              <a:t>, void *item);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extern void </a:t>
            </a:r>
            <a:r>
              <a:rPr lang="en-US" sz="2400" dirty="0" err="1"/>
              <a:t>addLast</a:t>
            </a:r>
            <a:r>
              <a:rPr lang="en-US" sz="2400" dirty="0"/>
              <a:t>(LIST *</a:t>
            </a:r>
            <a:r>
              <a:rPr lang="en-US" sz="2400" dirty="0" err="1"/>
              <a:t>lp</a:t>
            </a:r>
            <a:r>
              <a:rPr lang="en-US" sz="2400" dirty="0"/>
              <a:t>, void *item);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extern void *</a:t>
            </a:r>
            <a:r>
              <a:rPr lang="en-US" sz="2400" dirty="0" err="1"/>
              <a:t>removeFirst</a:t>
            </a:r>
            <a:r>
              <a:rPr lang="en-US" sz="2400" dirty="0"/>
              <a:t>(LIST *</a:t>
            </a:r>
            <a:r>
              <a:rPr lang="en-US" sz="2400" dirty="0" err="1"/>
              <a:t>lp</a:t>
            </a:r>
            <a:r>
              <a:rPr lang="en-US" sz="2400" dirty="0"/>
              <a:t>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extern void *</a:t>
            </a:r>
            <a:r>
              <a:rPr lang="en-US" sz="2400" dirty="0" err="1"/>
              <a:t>removeLast</a:t>
            </a:r>
            <a:r>
              <a:rPr lang="en-US" sz="2400" dirty="0"/>
              <a:t>(LIST *</a:t>
            </a:r>
            <a:r>
              <a:rPr lang="en-US" sz="2400" dirty="0" err="1"/>
              <a:t>lp</a:t>
            </a:r>
            <a:r>
              <a:rPr lang="en-US" sz="2400" dirty="0"/>
              <a:t>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extern void *</a:t>
            </a:r>
            <a:r>
              <a:rPr lang="en-US" sz="2400" dirty="0" err="1"/>
              <a:t>getFirst</a:t>
            </a:r>
            <a:r>
              <a:rPr lang="en-US" sz="2400" dirty="0"/>
              <a:t>(LIST *</a:t>
            </a:r>
            <a:r>
              <a:rPr lang="en-US" sz="2400" dirty="0" err="1"/>
              <a:t>lp</a:t>
            </a:r>
            <a:r>
              <a:rPr lang="en-US" sz="2400" dirty="0"/>
              <a:t>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extern void *</a:t>
            </a:r>
            <a:r>
              <a:rPr lang="en-US" sz="2400" dirty="0" err="1"/>
              <a:t>getLast</a:t>
            </a:r>
            <a:r>
              <a:rPr lang="en-US" sz="2400" dirty="0"/>
              <a:t>(LIST *</a:t>
            </a:r>
            <a:r>
              <a:rPr lang="en-US" sz="2400" dirty="0" err="1"/>
              <a:t>lp</a:t>
            </a:r>
            <a:r>
              <a:rPr lang="en-US" sz="2400" dirty="0"/>
              <a:t>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extern void </a:t>
            </a:r>
            <a:r>
              <a:rPr lang="en-US" sz="2400" dirty="0" err="1"/>
              <a:t>removeItem</a:t>
            </a:r>
            <a:r>
              <a:rPr lang="en-US" sz="2400" dirty="0"/>
              <a:t>(LIST *</a:t>
            </a:r>
            <a:r>
              <a:rPr lang="en-US" sz="2400" dirty="0" err="1"/>
              <a:t>lp</a:t>
            </a:r>
            <a:r>
              <a:rPr lang="en-US" sz="2400" dirty="0"/>
              <a:t>, void *item);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extern void *</a:t>
            </a:r>
            <a:r>
              <a:rPr lang="en-US" sz="2400" dirty="0" err="1"/>
              <a:t>findItem</a:t>
            </a:r>
            <a:r>
              <a:rPr lang="en-US" sz="2400" dirty="0"/>
              <a:t>(LIST *</a:t>
            </a:r>
            <a:r>
              <a:rPr lang="en-US" sz="2400" dirty="0" err="1"/>
              <a:t>lp</a:t>
            </a:r>
            <a:r>
              <a:rPr lang="en-US" sz="2400" dirty="0"/>
              <a:t>, void *item);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extern void *</a:t>
            </a:r>
            <a:r>
              <a:rPr lang="en-US" sz="2400" dirty="0" err="1"/>
              <a:t>getItems</a:t>
            </a:r>
            <a:r>
              <a:rPr lang="en-US" sz="2400" dirty="0"/>
              <a:t>(LIST *</a:t>
            </a:r>
            <a:r>
              <a:rPr lang="en-US" sz="2400" dirty="0" err="1"/>
              <a:t>lp</a:t>
            </a:r>
            <a:r>
              <a:rPr lang="en-US" sz="2400" dirty="0"/>
              <a:t>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4400" dirty="0" smtClean="0"/>
              <a:t>Why do we need the same operation at both ends?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50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7818</TotalTime>
  <Words>567</Words>
  <Application>Microsoft Office PowerPoint</Application>
  <PresentationFormat>On-screen Show (4:3)</PresentationFormat>
  <Paragraphs>204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SCU tempelate 2</vt:lpstr>
      <vt:lpstr>Computer Engineering 12 Class 14</vt:lpstr>
      <vt:lpstr>Project 4</vt:lpstr>
      <vt:lpstr>Overview of Project 4</vt:lpstr>
      <vt:lpstr>Implementation – A Deque(ADT)</vt:lpstr>
      <vt:lpstr>Structures</vt:lpstr>
      <vt:lpstr>Create a List with a Dummy Node</vt:lpstr>
      <vt:lpstr>Recall - Destroy List with  No Dummy Node</vt:lpstr>
      <vt:lpstr>Destroy a deque</vt:lpstr>
      <vt:lpstr>Other Functions</vt:lpstr>
      <vt:lpstr>To Have a Stack</vt:lpstr>
      <vt:lpstr>To Have a Queue</vt:lpstr>
      <vt:lpstr>Week 2 – A Generic SET ADT</vt:lpstr>
      <vt:lpstr>The Data Structures</vt:lpstr>
      <vt:lpstr>createSet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597</cp:revision>
  <dcterms:created xsi:type="dcterms:W3CDTF">2015-09-16T16:54:10Z</dcterms:created>
  <dcterms:modified xsi:type="dcterms:W3CDTF">2018-02-12T19:40:29Z</dcterms:modified>
</cp:coreProperties>
</file>