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400" r:id="rId3"/>
    <p:sldId id="401" r:id="rId4"/>
    <p:sldId id="402" r:id="rId5"/>
    <p:sldId id="403" r:id="rId6"/>
    <p:sldId id="404" r:id="rId7"/>
    <p:sldId id="405" r:id="rId8"/>
    <p:sldId id="394" r:id="rId9"/>
  </p:sldIdLst>
  <p:sldSz cx="9144000" cy="6858000" type="screen4x3"/>
  <p:notesSz cx="7010400" cy="9296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2B6E02-D4EC-4F41-9EC9-A1B55E23AEB4}">
          <p14:sldIdLst>
            <p14:sldId id="256"/>
            <p14:sldId id="400"/>
            <p14:sldId id="401"/>
            <p14:sldId id="402"/>
            <p14:sldId id="403"/>
            <p14:sldId id="404"/>
            <p14:sldId id="405"/>
            <p14:sldId id="39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50" autoAdjust="0"/>
  </p:normalViewPr>
  <p:slideViewPr>
    <p:cSldViewPr>
      <p:cViewPr>
        <p:scale>
          <a:sx n="125" d="100"/>
          <a:sy n="125" d="100"/>
        </p:scale>
        <p:origin x="-122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altLang="en-US" dirty="0"/>
              <a:t>&lt;draw array and pull out the mid-cells as nodes in a binary tree ... then reveal it’s actually a BST ... they did it before&gt;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3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br>
              <a:rPr lang="en-US" altLang="zh-CN" dirty="0" smtClean="0"/>
            </a:br>
            <a:r>
              <a:rPr lang="en-US" altLang="zh-CN" dirty="0" smtClean="0"/>
              <a:t>Class 15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022920" y="27463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altLang="en-US" sz="5062" dirty="0" smtClean="0"/>
              <a:t>BST - Search</a:t>
            </a:r>
            <a:endParaRPr lang="en-US" altLang="en-US" sz="5062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8864" y="1268760"/>
            <a:ext cx="8229600" cy="5181600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 smtClean="0"/>
              <a:t>How to do search?</a:t>
            </a:r>
          </a:p>
          <a:p>
            <a:pPr marL="1025106" lvl="1"/>
            <a:r>
              <a:rPr lang="en-US" altLang="en-US" sz="2400" dirty="0" smtClean="0"/>
              <a:t>Ex</a:t>
            </a:r>
            <a:r>
              <a:rPr lang="en-US" altLang="en-US" sz="2400" dirty="0"/>
              <a:t>: </a:t>
            </a:r>
          </a:p>
          <a:p>
            <a:pPr marL="625056">
              <a:spcBef>
                <a:spcPts val="1617"/>
              </a:spcBef>
            </a:pPr>
            <a:endParaRPr lang="en-US" altLang="en-US" sz="2400" dirty="0" smtClean="0"/>
          </a:p>
          <a:p>
            <a:pPr marL="625056">
              <a:spcBef>
                <a:spcPts val="1617"/>
              </a:spcBef>
            </a:pPr>
            <a:endParaRPr lang="en-US" altLang="en-US" sz="2400" dirty="0"/>
          </a:p>
          <a:p>
            <a:pPr marL="625056">
              <a:spcBef>
                <a:spcPts val="1617"/>
              </a:spcBef>
            </a:pPr>
            <a:endParaRPr lang="en-US" altLang="en-US" sz="2400" dirty="0" smtClean="0"/>
          </a:p>
          <a:p>
            <a:pPr marL="282156" indent="0">
              <a:spcBef>
                <a:spcPts val="1617"/>
              </a:spcBef>
              <a:buNone/>
            </a:pPr>
            <a:endParaRPr lang="en-US" altLang="en-US" sz="1000" dirty="0" smtClean="0"/>
          </a:p>
          <a:p>
            <a:pPr marL="625056">
              <a:spcBef>
                <a:spcPts val="1617"/>
              </a:spcBef>
            </a:pPr>
            <a:r>
              <a:rPr lang="en-US" altLang="en-US" sz="2400" dirty="0" smtClean="0"/>
              <a:t>When </a:t>
            </a:r>
            <a:r>
              <a:rPr lang="en-US" altLang="en-US" sz="2400" dirty="0"/>
              <a:t>searching a BST, we start at the root but then need only go to the left or the right</a:t>
            </a:r>
            <a:r>
              <a:rPr lang="en-US" altLang="en-US" sz="2400" dirty="0" smtClean="0"/>
              <a:t>. </a:t>
            </a:r>
            <a:endParaRPr lang="en-US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195736" y="2060848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17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91680" y="2634788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99792" y="2674547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19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>
            <a:stCxn id="4" idx="3"/>
            <a:endCxn id="5" idx="0"/>
          </p:cNvCxnSpPr>
          <p:nvPr/>
        </p:nvCxnSpPr>
        <p:spPr>
          <a:xfrm flipH="1">
            <a:off x="2015716" y="2429624"/>
            <a:ext cx="274928" cy="2051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6" idx="0"/>
          </p:cNvCxnSpPr>
          <p:nvPr/>
        </p:nvCxnSpPr>
        <p:spPr>
          <a:xfrm>
            <a:off x="2704827" y="2481140"/>
            <a:ext cx="319001" cy="1934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235457" y="3390559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559493" y="3066836"/>
            <a:ext cx="324036" cy="3237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16785" y="3077696"/>
            <a:ext cx="222967" cy="3266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966608" y="3390559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5819" y="1906266"/>
            <a:ext cx="4542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from root,</a:t>
            </a:r>
          </a:p>
          <a:p>
            <a:r>
              <a:rPr lang="en-US" dirty="0" smtClean="0"/>
              <a:t>If (Root == target) return true;</a:t>
            </a:r>
          </a:p>
          <a:p>
            <a:r>
              <a:rPr lang="en-US" dirty="0" smtClean="0"/>
              <a:t>If (Root &lt; target) search right child;</a:t>
            </a:r>
          </a:p>
          <a:p>
            <a:r>
              <a:rPr lang="en-US" dirty="0" smtClean="0"/>
              <a:t>If (Root &gt; target) search left child;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766158" y="3443931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18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5" name="Straight Connector 14"/>
          <p:cNvCxnSpPr>
            <a:stCxn id="6" idx="4"/>
          </p:cNvCxnSpPr>
          <p:nvPr/>
        </p:nvCxnSpPr>
        <p:spPr>
          <a:xfrm flipH="1">
            <a:off x="2974720" y="3106595"/>
            <a:ext cx="49108" cy="3511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5"/>
          </p:cNvCxnSpPr>
          <p:nvPr/>
        </p:nvCxnSpPr>
        <p:spPr>
          <a:xfrm>
            <a:off x="3252956" y="3043323"/>
            <a:ext cx="617497" cy="4144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497309" y="3443931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22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1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022920" y="26064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altLang="en-US" sz="3797" dirty="0" smtClean="0"/>
              <a:t>BST- Recursive Search</a:t>
            </a:r>
            <a:endParaRPr lang="en-US" altLang="en-US" sz="3797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1556792"/>
            <a:ext cx="5904656" cy="399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056"/>
            <a:r>
              <a:rPr lang="en-US" altLang="en-US" sz="2000" dirty="0"/>
              <a:t>bool find(NODE *root,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x) {</a:t>
            </a:r>
          </a:p>
          <a:p>
            <a:pPr marL="937584" lvl="1">
              <a:spcBef>
                <a:spcPts val="1327"/>
              </a:spcBef>
            </a:pPr>
            <a:r>
              <a:rPr lang="en-US" altLang="en-US" sz="2000" dirty="0"/>
              <a:t>if (root == NULL) return false;</a:t>
            </a:r>
          </a:p>
          <a:p>
            <a:pPr marL="937584" lvl="1">
              <a:spcBef>
                <a:spcPts val="1327"/>
              </a:spcBef>
            </a:pPr>
            <a:r>
              <a:rPr lang="en-US" altLang="en-US" sz="2000" dirty="0"/>
              <a:t>if (x &lt; root-&gt;data)</a:t>
            </a:r>
          </a:p>
          <a:p>
            <a:pPr marL="1250112" lvl="2">
              <a:spcBef>
                <a:spcPts val="1327"/>
              </a:spcBef>
            </a:pPr>
            <a:r>
              <a:rPr lang="en-US" altLang="en-US" sz="2000" dirty="0"/>
              <a:t>return find(root-&gt;</a:t>
            </a:r>
            <a:r>
              <a:rPr lang="en-US" altLang="en-US" sz="2000" dirty="0" smtClean="0"/>
              <a:t>left, x)</a:t>
            </a:r>
            <a:r>
              <a:rPr lang="en-US" altLang="en-US" sz="2000" dirty="0"/>
              <a:t>;</a:t>
            </a:r>
          </a:p>
          <a:p>
            <a:pPr marL="937584" lvl="1">
              <a:spcBef>
                <a:spcPts val="1327"/>
              </a:spcBef>
            </a:pPr>
            <a:r>
              <a:rPr lang="en-US" altLang="en-US" sz="2000" dirty="0"/>
              <a:t>if (x &gt; root-&gt;data)</a:t>
            </a:r>
          </a:p>
          <a:p>
            <a:pPr marL="1250112" lvl="2">
              <a:spcBef>
                <a:spcPts val="1327"/>
              </a:spcBef>
            </a:pPr>
            <a:r>
              <a:rPr lang="en-US" altLang="en-US" sz="2000" dirty="0"/>
              <a:t>return find(root-&gt;</a:t>
            </a:r>
            <a:r>
              <a:rPr lang="en-US" altLang="en-US" sz="2000" dirty="0" smtClean="0"/>
              <a:t>right, x)</a:t>
            </a:r>
            <a:r>
              <a:rPr lang="en-US" altLang="en-US" sz="2000" dirty="0"/>
              <a:t>;</a:t>
            </a:r>
          </a:p>
          <a:p>
            <a:pPr marL="937584" lvl="1">
              <a:spcBef>
                <a:spcPts val="1327"/>
              </a:spcBef>
            </a:pPr>
            <a:r>
              <a:rPr lang="en-US" altLang="en-US" sz="2000" dirty="0"/>
              <a:t>return true;</a:t>
            </a:r>
          </a:p>
          <a:p>
            <a:pPr marL="625056">
              <a:spcBef>
                <a:spcPts val="1327"/>
              </a:spcBef>
            </a:pPr>
            <a:r>
              <a:rPr lang="en-US" altLang="en-US" sz="2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9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6064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altLang="en-US" sz="3797" dirty="0" smtClean="0"/>
              <a:t>BST </a:t>
            </a:r>
            <a:r>
              <a:rPr lang="en-US" altLang="en-US" sz="3797" dirty="0"/>
              <a:t>- I</a:t>
            </a:r>
            <a:r>
              <a:rPr lang="en-US" altLang="en-US" sz="3797" dirty="0" smtClean="0"/>
              <a:t>terative Search</a:t>
            </a:r>
            <a:endParaRPr lang="en-US" altLang="en-US" sz="3797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1484784"/>
            <a:ext cx="4968552" cy="471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056"/>
            <a:r>
              <a:rPr lang="en-US" altLang="en-US" sz="2000" dirty="0"/>
              <a:t>bool find(NODE *root,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x) {</a:t>
            </a:r>
          </a:p>
          <a:p>
            <a:pPr marL="937584" lvl="1">
              <a:spcBef>
                <a:spcPts val="1055"/>
              </a:spcBef>
            </a:pPr>
            <a:r>
              <a:rPr lang="en-US" altLang="en-US" sz="2000" dirty="0"/>
              <a:t>while (root != NULL) {</a:t>
            </a:r>
          </a:p>
          <a:p>
            <a:pPr marL="1250112" lvl="2">
              <a:spcBef>
                <a:spcPts val="1055"/>
              </a:spcBef>
            </a:pPr>
            <a:r>
              <a:rPr lang="en-US" altLang="en-US" sz="2000" dirty="0"/>
              <a:t>if (x &lt; root-&gt;data)</a:t>
            </a:r>
          </a:p>
          <a:p>
            <a:pPr marL="1562640" lvl="3">
              <a:spcBef>
                <a:spcPts val="1055"/>
              </a:spcBef>
            </a:pPr>
            <a:r>
              <a:rPr lang="en-US" altLang="en-US" sz="2000" dirty="0"/>
              <a:t>root = root-&gt;left;</a:t>
            </a:r>
          </a:p>
          <a:p>
            <a:pPr marL="1250112" lvl="2">
              <a:spcBef>
                <a:spcPts val="1055"/>
              </a:spcBef>
            </a:pPr>
            <a:r>
              <a:rPr lang="en-US" altLang="en-US" sz="2000" dirty="0"/>
              <a:t>else if (x &gt; root-&gt;data)</a:t>
            </a:r>
          </a:p>
          <a:p>
            <a:pPr marL="1562640" lvl="3">
              <a:spcBef>
                <a:spcPts val="1055"/>
              </a:spcBef>
            </a:pPr>
            <a:r>
              <a:rPr lang="en-US" altLang="en-US" sz="2000" dirty="0"/>
              <a:t>root = root-&gt;right;</a:t>
            </a:r>
          </a:p>
          <a:p>
            <a:pPr marL="1250112" lvl="2">
              <a:spcBef>
                <a:spcPts val="1055"/>
              </a:spcBef>
            </a:pPr>
            <a:r>
              <a:rPr lang="en-US" altLang="en-US" sz="2000" dirty="0"/>
              <a:t>else return true;</a:t>
            </a:r>
          </a:p>
          <a:p>
            <a:pPr marL="937584" lvl="1">
              <a:spcBef>
                <a:spcPts val="1055"/>
              </a:spcBef>
            </a:pPr>
            <a:r>
              <a:rPr lang="en-US" altLang="en-US" sz="2000" dirty="0" smtClean="0"/>
              <a:t>}</a:t>
            </a:r>
            <a:endParaRPr lang="en-US" altLang="en-US" sz="2000" dirty="0"/>
          </a:p>
          <a:p>
            <a:pPr marL="937584" lvl="1">
              <a:spcBef>
                <a:spcPts val="1055"/>
              </a:spcBef>
            </a:pPr>
            <a:r>
              <a:rPr lang="en-US" altLang="en-US" sz="2000" dirty="0"/>
              <a:t>return false;</a:t>
            </a:r>
          </a:p>
          <a:p>
            <a:pPr marL="625056">
              <a:spcBef>
                <a:spcPts val="1055"/>
              </a:spcBef>
            </a:pPr>
            <a:r>
              <a:rPr lang="en-US" altLang="en-US" sz="2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3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Structure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87644"/>
              </p:ext>
            </p:extLst>
          </p:nvPr>
        </p:nvGraphicFramePr>
        <p:xfrm>
          <a:off x="3275856" y="1844824"/>
          <a:ext cx="20398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63"/>
                <a:gridCol w="679963"/>
                <a:gridCol w="6799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2964220" y="2189448"/>
            <a:ext cx="52766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45437"/>
              </p:ext>
            </p:extLst>
          </p:nvPr>
        </p:nvGraphicFramePr>
        <p:xfrm>
          <a:off x="1751855" y="2537088"/>
          <a:ext cx="20398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63"/>
                <a:gridCol w="679963"/>
                <a:gridCol w="6799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42004"/>
              </p:ext>
            </p:extLst>
          </p:nvPr>
        </p:nvGraphicFramePr>
        <p:xfrm>
          <a:off x="323528" y="3257168"/>
          <a:ext cx="20398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63"/>
                <a:gridCol w="679963"/>
                <a:gridCol w="6799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right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86564"/>
              </p:ext>
            </p:extLst>
          </p:nvPr>
        </p:nvGraphicFramePr>
        <p:xfrm>
          <a:off x="5724128" y="2564904"/>
          <a:ext cx="20398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63"/>
                <a:gridCol w="679963"/>
                <a:gridCol w="6799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41173"/>
              </p:ext>
            </p:extLst>
          </p:nvPr>
        </p:nvGraphicFramePr>
        <p:xfrm>
          <a:off x="2627785" y="3257168"/>
          <a:ext cx="1872207" cy="387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69"/>
                <a:gridCol w="624069"/>
              </a:tblGrid>
              <a:tr h="387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right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691680" y="2924944"/>
            <a:ext cx="36004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04048" y="2221084"/>
            <a:ext cx="1512168" cy="3284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489659"/>
              </p:ext>
            </p:extLst>
          </p:nvPr>
        </p:nvGraphicFramePr>
        <p:xfrm>
          <a:off x="4860032" y="3274184"/>
          <a:ext cx="20398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63"/>
                <a:gridCol w="679963"/>
                <a:gridCol w="6799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right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08247"/>
              </p:ext>
            </p:extLst>
          </p:nvPr>
        </p:nvGraphicFramePr>
        <p:xfrm>
          <a:off x="7020272" y="3274184"/>
          <a:ext cx="20398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63"/>
                <a:gridCol w="679963"/>
                <a:gridCol w="6799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right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5760132" y="2897324"/>
            <a:ext cx="36004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7" idx="0"/>
          </p:cNvCxnSpPr>
          <p:nvPr/>
        </p:nvCxnSpPr>
        <p:spPr>
          <a:xfrm>
            <a:off x="7308304" y="2958532"/>
            <a:ext cx="731912" cy="3156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28050" y="2882848"/>
            <a:ext cx="479854" cy="402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3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3797" dirty="0" smtClean="0"/>
              <a:t>BST Vs. Binary Search</a:t>
            </a:r>
            <a:endParaRPr lang="en-US" altLang="en-US" sz="3797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2968" y="1412776"/>
            <a:ext cx="7855496" cy="4896544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These algorithms should remind you of binary search from week 2</a:t>
            </a:r>
            <a:r>
              <a:rPr lang="en-US" altLang="en-US" sz="2400" dirty="0" smtClean="0"/>
              <a:t>.</a:t>
            </a:r>
          </a:p>
          <a:p>
            <a:pPr marL="625056"/>
            <a:endParaRPr lang="en-US" altLang="en-US" sz="2400" dirty="0"/>
          </a:p>
          <a:p>
            <a:pPr marL="625056">
              <a:spcBef>
                <a:spcPts val="1415"/>
              </a:spcBef>
            </a:pPr>
            <a:r>
              <a:rPr lang="en-US" altLang="en-US" sz="2400" dirty="0"/>
              <a:t>Ex</a:t>
            </a:r>
            <a:r>
              <a:rPr lang="en-US" altLang="en-US" sz="2400" dirty="0" smtClean="0"/>
              <a:t>:</a:t>
            </a:r>
          </a:p>
          <a:p>
            <a:pPr marL="625056">
              <a:spcBef>
                <a:spcPts val="1415"/>
              </a:spcBef>
            </a:pPr>
            <a:endParaRPr lang="en-US" altLang="en-US" sz="2400" dirty="0"/>
          </a:p>
          <a:p>
            <a:pPr marL="625056">
              <a:spcBef>
                <a:spcPts val="1415"/>
              </a:spcBef>
            </a:pPr>
            <a:endParaRPr lang="en-US" altLang="en-US" sz="2400" dirty="0" smtClean="0"/>
          </a:p>
          <a:p>
            <a:pPr marL="625056">
              <a:spcBef>
                <a:spcPts val="1415"/>
              </a:spcBef>
            </a:pPr>
            <a:endParaRPr lang="en-US" altLang="en-US" sz="2400" dirty="0"/>
          </a:p>
          <a:p>
            <a:pPr marL="625056">
              <a:spcBef>
                <a:spcPts val="1415"/>
              </a:spcBef>
            </a:pPr>
            <a:endParaRPr lang="en-US" altLang="en-US" sz="2400" dirty="0" smtClean="0"/>
          </a:p>
          <a:p>
            <a:pPr marL="625056">
              <a:spcBef>
                <a:spcPts val="1415"/>
              </a:spcBef>
            </a:pPr>
            <a:endParaRPr lang="en-US" altLang="en-US" sz="2400" dirty="0" smtClean="0"/>
          </a:p>
          <a:p>
            <a:pPr marL="625056">
              <a:spcBef>
                <a:spcPts val="1415"/>
              </a:spcBef>
            </a:pPr>
            <a:endParaRPr lang="en-US" alt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15523"/>
              </p:ext>
            </p:extLst>
          </p:nvPr>
        </p:nvGraphicFramePr>
        <p:xfrm>
          <a:off x="2339752" y="2780928"/>
          <a:ext cx="42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950108" y="3486077"/>
            <a:ext cx="2909924" cy="1815131"/>
            <a:chOff x="1950108" y="3486077"/>
            <a:chExt cx="2909924" cy="1815131"/>
          </a:xfrm>
        </p:grpSpPr>
        <p:sp>
          <p:nvSpPr>
            <p:cNvPr id="5" name="Oval 4"/>
            <p:cNvSpPr/>
            <p:nvPr/>
          </p:nvSpPr>
          <p:spPr>
            <a:xfrm>
              <a:off x="2910387" y="3486077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17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406331" y="4060017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6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14443" y="4099776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19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8" name="Straight Connector 7"/>
            <p:cNvCxnSpPr>
              <a:stCxn id="5" idx="3"/>
              <a:endCxn id="6" idx="0"/>
            </p:cNvCxnSpPr>
            <p:nvPr/>
          </p:nvCxnSpPr>
          <p:spPr>
            <a:xfrm flipH="1">
              <a:off x="2730367" y="3854853"/>
              <a:ext cx="274928" cy="2051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7" idx="0"/>
            </p:cNvCxnSpPr>
            <p:nvPr/>
          </p:nvCxnSpPr>
          <p:spPr>
            <a:xfrm>
              <a:off x="3419478" y="3906369"/>
              <a:ext cx="319001" cy="1934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950108" y="4815788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2274144" y="4492065"/>
              <a:ext cx="324036" cy="3237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31436" y="4502925"/>
              <a:ext cx="222967" cy="3266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681259" y="4815788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14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480809" y="4869160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18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5" name="Straight Connector 14"/>
            <p:cNvCxnSpPr>
              <a:stCxn id="7" idx="4"/>
            </p:cNvCxnSpPr>
            <p:nvPr/>
          </p:nvCxnSpPr>
          <p:spPr>
            <a:xfrm flipH="1">
              <a:off x="3689371" y="4531824"/>
              <a:ext cx="49108" cy="35115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</p:cNvCxnSpPr>
            <p:nvPr/>
          </p:nvCxnSpPr>
          <p:spPr>
            <a:xfrm>
              <a:off x="3967607" y="4468552"/>
              <a:ext cx="617497" cy="414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211960" y="4869160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22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11560" y="566124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Now can we answer the question of big O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02231" y="3541407"/>
            <a:ext cx="46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Do one comparison for each level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3797" dirty="0" smtClean="0"/>
              <a:t>BST – Search </a:t>
            </a:r>
            <a:r>
              <a:rPr lang="en-US" altLang="en-US" sz="3797" dirty="0" err="1" smtClean="0"/>
              <a:t>BigO</a:t>
            </a:r>
            <a:endParaRPr lang="en-US" altLang="en-US" sz="3797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8952" y="5301208"/>
            <a:ext cx="7358063" cy="1108851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O(h) , where </a:t>
            </a:r>
          </a:p>
          <a:p>
            <a:pPr marL="937584" lvl="1"/>
            <a:r>
              <a:rPr lang="en-US" altLang="en-US" sz="2400" dirty="0"/>
              <a:t>log n &lt;= h &lt;= 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01376" y="1267196"/>
            <a:ext cx="3207656" cy="3959652"/>
            <a:chOff x="2910387" y="3486077"/>
            <a:chExt cx="3577659" cy="4486026"/>
          </a:xfrm>
        </p:grpSpPr>
        <p:sp>
          <p:nvSpPr>
            <p:cNvPr id="5" name="Oval 4"/>
            <p:cNvSpPr/>
            <p:nvPr/>
          </p:nvSpPr>
          <p:spPr>
            <a:xfrm>
              <a:off x="2910387" y="3486077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FF"/>
                  </a:solidFill>
                </a:rPr>
                <a:t>3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839974" y="7540055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FF"/>
                  </a:solidFill>
                </a:rPr>
                <a:t>22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14443" y="4099776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FF"/>
                  </a:solidFill>
                </a:rPr>
                <a:t>6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8" name="Straight Connector 7"/>
            <p:cNvCxnSpPr>
              <a:stCxn id="10" idx="5"/>
              <a:endCxn id="6" idx="0"/>
            </p:cNvCxnSpPr>
            <p:nvPr/>
          </p:nvCxnSpPr>
          <p:spPr>
            <a:xfrm>
              <a:off x="5939250" y="7228950"/>
              <a:ext cx="224760" cy="31110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5"/>
              <a:endCxn id="7" idx="0"/>
            </p:cNvCxnSpPr>
            <p:nvPr/>
          </p:nvCxnSpPr>
          <p:spPr>
            <a:xfrm>
              <a:off x="3463550" y="3854853"/>
              <a:ext cx="274928" cy="2449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386087" y="6860174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FF"/>
                  </a:solidFill>
                </a:rPr>
                <a:t>19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1" name="Straight Connector 10"/>
            <p:cNvCxnSpPr>
              <a:endCxn id="10" idx="0"/>
            </p:cNvCxnSpPr>
            <p:nvPr/>
          </p:nvCxnSpPr>
          <p:spPr>
            <a:xfrm>
              <a:off x="5445464" y="6538015"/>
              <a:ext cx="264659" cy="32215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99438" y="5833021"/>
              <a:ext cx="222967" cy="32668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966124" y="6152109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FF"/>
                  </a:solidFill>
                </a:rPr>
                <a:t>18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562849" y="5444710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FF"/>
                  </a:solidFill>
                </a:rPr>
                <a:t>17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5" name="Straight Connector 14"/>
            <p:cNvCxnSpPr>
              <a:stCxn id="17" idx="5"/>
              <a:endCxn id="14" idx="0"/>
            </p:cNvCxnSpPr>
            <p:nvPr/>
          </p:nvCxnSpPr>
          <p:spPr>
            <a:xfrm>
              <a:off x="4528778" y="5133749"/>
              <a:ext cx="358108" cy="31096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7" idx="0"/>
            </p:cNvCxnSpPr>
            <p:nvPr/>
          </p:nvCxnSpPr>
          <p:spPr>
            <a:xfrm>
              <a:off x="3967606" y="4468552"/>
              <a:ext cx="332044" cy="29642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975614" y="4764973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FF"/>
                  </a:solidFill>
                </a:rPr>
                <a:t>14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25556" y="2368894"/>
            <a:ext cx="4666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Do one comparison for each level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7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75608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BST search, we can use implement it through both iterative and recursive functions.</a:t>
            </a:r>
          </a:p>
          <a:p>
            <a:endParaRPr lang="en-US" sz="2400" dirty="0"/>
          </a:p>
          <a:p>
            <a:r>
              <a:rPr lang="en-US" sz="2400" dirty="0" smtClean="0"/>
              <a:t>What is the worst-case big-O run time for BST search?</a:t>
            </a:r>
          </a:p>
          <a:p>
            <a:endParaRPr lang="en-US" sz="2400" dirty="0"/>
          </a:p>
          <a:p>
            <a:r>
              <a:rPr lang="en-US" sz="2400" dirty="0" smtClean="0"/>
              <a:t>How about BST traversal?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We have done it through recursive function.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Can we do it through iterative function?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8721</TotalTime>
  <Words>363</Words>
  <Application>Microsoft Office PowerPoint</Application>
  <PresentationFormat>On-screen Show (4:3)</PresentationFormat>
  <Paragraphs>111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SCU tempelate 2</vt:lpstr>
      <vt:lpstr>Computer Engineering 12 Class 15</vt:lpstr>
      <vt:lpstr>BST - Search</vt:lpstr>
      <vt:lpstr>BST- Recursive Search</vt:lpstr>
      <vt:lpstr>BST - Iterative Search</vt:lpstr>
      <vt:lpstr>BST Structure</vt:lpstr>
      <vt:lpstr>BST Vs. Binary Search</vt:lpstr>
      <vt:lpstr>BST – Search BigO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Temp</cp:lastModifiedBy>
  <cp:revision>591</cp:revision>
  <cp:lastPrinted>2017-11-01T17:24:00Z</cp:lastPrinted>
  <dcterms:created xsi:type="dcterms:W3CDTF">2015-09-16T16:54:10Z</dcterms:created>
  <dcterms:modified xsi:type="dcterms:W3CDTF">2018-02-12T21:51:49Z</dcterms:modified>
</cp:coreProperties>
</file>