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20" r:id="rId15"/>
    <p:sldId id="312" r:id="rId16"/>
    <p:sldId id="31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1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20"/>
            <p14:sldId id="312"/>
            <p14:sldId id="31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returned node will be connected to the tree.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base case is when an empty tree is met.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how to connect the new node to the BST?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3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returned node will be connected to the tree.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base case is when an empty tree is met.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how to connect the new node to the BST?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3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3797" dirty="0" smtClean="0"/>
              <a:t>BST - </a:t>
            </a:r>
            <a:r>
              <a:rPr lang="en-US" altLang="en-US" sz="3797" dirty="0"/>
              <a:t>Max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/>
              <a:t>&lt;Code up maximum too as an assignment - exam hint!&gt;</a:t>
            </a:r>
          </a:p>
        </p:txBody>
      </p:sp>
    </p:spTree>
    <p:extLst>
      <p:ext uri="{BB962C8B-B14F-4D97-AF65-F5344CB8AC3E}">
        <p14:creationId xmlns:p14="http://schemas.microsoft.com/office/powerpoint/2010/main" val="11060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insert data, we need to follow the branches to an empty subtree and then insert the new node. </a:t>
            </a:r>
          </a:p>
          <a:p>
            <a:r>
              <a:rPr lang="en-US" sz="2400" dirty="0" smtClean="0"/>
              <a:t>All inserts take place at a leaf or at a </a:t>
            </a:r>
            <a:r>
              <a:rPr lang="en-US" sz="2400" dirty="0" err="1" smtClean="0"/>
              <a:t>leaflike</a:t>
            </a:r>
            <a:r>
              <a:rPr lang="en-US" sz="2400" dirty="0" smtClean="0"/>
              <a:t> node – a node that has only one subtree.</a:t>
            </a:r>
          </a:p>
          <a:p>
            <a:r>
              <a:rPr lang="en-US" sz="2400" dirty="0" smtClean="0"/>
              <a:t>Example: insert 15, 13.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42913" y="4149080"/>
            <a:ext cx="2909924" cy="1815131"/>
            <a:chOff x="1950108" y="3486077"/>
            <a:chExt cx="2909924" cy="1815131"/>
          </a:xfrm>
        </p:grpSpPr>
        <p:sp>
          <p:nvSpPr>
            <p:cNvPr id="5" name="Oval 4"/>
            <p:cNvSpPr/>
            <p:nvPr/>
          </p:nvSpPr>
          <p:spPr>
            <a:xfrm>
              <a:off x="2910387" y="348607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406331" y="406001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4443" y="409977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2730367" y="3854853"/>
              <a:ext cx="274928" cy="205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>
              <a:off x="3419478" y="3906369"/>
              <a:ext cx="319001" cy="193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50108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274144" y="4492065"/>
              <a:ext cx="324036" cy="323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436" y="4502925"/>
              <a:ext cx="222967" cy="3266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681259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480809" y="486916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18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 flipH="1">
              <a:off x="3689371" y="4531824"/>
              <a:ext cx="49108" cy="3511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967607" y="4468552"/>
              <a:ext cx="617497" cy="414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11960" y="486916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4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 me an arbitrary number and let’s insert it into the tree.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What’s the worst-case big O?</a:t>
            </a:r>
          </a:p>
          <a:p>
            <a:pPr lvl="1"/>
            <a:r>
              <a:rPr lang="en-US" sz="2000" dirty="0"/>
              <a:t>O(h) +O(1) = O(h)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8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US" dirty="0" smtClean="0"/>
              <a:t>Code (I)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15616" y="1638732"/>
            <a:ext cx="4464496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ool </a:t>
            </a:r>
            <a:r>
              <a:rPr lang="en-US" altLang="en-US" sz="1000" b="1" dirty="0" err="1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en-US" sz="1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b="1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np)</a:t>
            </a:r>
            <a:endParaRPr lang="en-US" altLang="en-US" sz="1000" dirty="0"/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assert(np!=NULL);</a:t>
            </a:r>
          </a:p>
          <a:p>
            <a:pPr lvl="0"/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Base case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*root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</a:t>
            </a:r>
            <a:endParaRPr lang="en-US" alt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*root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np;</a:t>
            </a:r>
          </a:p>
          <a:p>
            <a:pPr lvl="0"/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true;</a:t>
            </a: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inserted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smaller than the </a:t>
            </a:r>
            <a:endParaRPr lang="en-US" altLang="en-US" sz="1000" dirty="0" smtClean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//root's data,</a:t>
            </a:r>
            <a:r>
              <a:rPr lang="en-US" altLang="en-US" sz="1000" dirty="0" smtClean="0"/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lies in left 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np-&gt;data &lt; </a:t>
            </a:r>
            <a:r>
              <a:rPr lang="en-US" altLang="en-US" sz="1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(*root)-&gt;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data)</a:t>
            </a: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insertNode</a:t>
            </a:r>
            <a:r>
              <a:rPr lang="en-US" alt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(&amp;(*root)-&gt;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left,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np);</a:t>
            </a:r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the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inserted is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greater than the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//root's data, it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lies in right 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np-&gt;data &gt; </a:t>
            </a:r>
            <a:r>
              <a:rPr lang="en-US" alt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(*root)-&gt;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data)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nsertNode</a:t>
            </a:r>
            <a:r>
              <a:rPr lang="en-US" alt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(&amp;(*</a:t>
            </a:r>
            <a:r>
              <a:rPr lang="en-US" altLang="en-US" sz="1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root)-&gt;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right,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np);</a:t>
            </a:r>
          </a:p>
          <a:p>
            <a:pPr lvl="0"/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same as root's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</a:t>
            </a:r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false;</a:t>
            </a:r>
          </a:p>
          <a:p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4751"/>
              </p:ext>
            </p:extLst>
          </p:nvPr>
        </p:nvGraphicFramePr>
        <p:xfrm>
          <a:off x="6228184" y="1412776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6151"/>
              </p:ext>
            </p:extLst>
          </p:nvPr>
        </p:nvGraphicFramePr>
        <p:xfrm>
          <a:off x="5220072" y="1916832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28336"/>
              </p:ext>
            </p:extLst>
          </p:nvPr>
        </p:nvGraphicFramePr>
        <p:xfrm>
          <a:off x="7308304" y="1916832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8351"/>
              </p:ext>
            </p:extLst>
          </p:nvPr>
        </p:nvGraphicFramePr>
        <p:xfrm>
          <a:off x="4716016" y="2348880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81111"/>
              </p:ext>
            </p:extLst>
          </p:nvPr>
        </p:nvGraphicFramePr>
        <p:xfrm>
          <a:off x="5868144" y="2348880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192"/>
              </p:ext>
            </p:extLst>
          </p:nvPr>
        </p:nvGraphicFramePr>
        <p:xfrm>
          <a:off x="7020272" y="2348880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18" idx="0"/>
          </p:cNvCxnSpPr>
          <p:nvPr/>
        </p:nvCxnSpPr>
        <p:spPr>
          <a:xfrm flipH="1">
            <a:off x="5760132" y="1628800"/>
            <a:ext cx="684076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 flipH="1">
            <a:off x="5256076" y="2132856"/>
            <a:ext cx="18002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7200292" y="1637184"/>
            <a:ext cx="648072" cy="279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361820" y="2157636"/>
            <a:ext cx="18002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6012160" y="2158420"/>
            <a:ext cx="396044" cy="1904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4008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644008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44008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99720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499720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99720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31768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1768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31768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51848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651848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651848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83896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7083896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083896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03976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803976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03976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4" idx="0"/>
          </p:cNvCxnSpPr>
          <p:nvPr/>
        </p:nvCxnSpPr>
        <p:spPr>
          <a:xfrm flipH="1">
            <a:off x="4788024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575920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07997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80005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16009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88017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52792" y="2376736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8252792" y="2376736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52792" y="2376736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328992" y="2160712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US" dirty="0" smtClean="0"/>
              <a:t>Code (II)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15616" y="1946508"/>
            <a:ext cx="4464496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NODE* </a:t>
            </a:r>
            <a:r>
              <a:rPr lang="en-US" altLang="en-US" sz="1000" b="1" dirty="0" err="1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root, 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b="1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np)</a:t>
            </a:r>
            <a:endParaRPr lang="en-US" altLang="en-US" sz="1000" dirty="0"/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assert(np!=NULL);</a:t>
            </a:r>
          </a:p>
          <a:p>
            <a:pPr lvl="0"/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Base case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(root == NULL) </a:t>
            </a:r>
            <a:endParaRPr lang="en-US" alt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inserted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smaller than the </a:t>
            </a:r>
            <a:endParaRPr lang="en-US" altLang="en-US" sz="1000" dirty="0" smtClean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//root's data,</a:t>
            </a:r>
            <a:r>
              <a:rPr lang="en-US" altLang="en-US" sz="1000" dirty="0" smtClean="0"/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lies in left 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np-&gt;data &lt;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root-&gt;left = 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&gt;left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the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inserted is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greater than the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//root's data, it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lies in right 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np-&gt;data &gt;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&gt;data)</a:t>
            </a:r>
            <a:endParaRPr lang="en-US" altLang="en-US" sz="1000" dirty="0"/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root-&gt; right = 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&gt;right, np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root;</a:t>
            </a:r>
            <a:endParaRPr lang="en-US" alt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48243"/>
              </p:ext>
            </p:extLst>
          </p:nvPr>
        </p:nvGraphicFramePr>
        <p:xfrm>
          <a:off x="6228184" y="1412776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79380"/>
              </p:ext>
            </p:extLst>
          </p:nvPr>
        </p:nvGraphicFramePr>
        <p:xfrm>
          <a:off x="5220072" y="1916832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91387"/>
              </p:ext>
            </p:extLst>
          </p:nvPr>
        </p:nvGraphicFramePr>
        <p:xfrm>
          <a:off x="7308304" y="1916832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23756"/>
              </p:ext>
            </p:extLst>
          </p:nvPr>
        </p:nvGraphicFramePr>
        <p:xfrm>
          <a:off x="4716016" y="2348880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61363"/>
              </p:ext>
            </p:extLst>
          </p:nvPr>
        </p:nvGraphicFramePr>
        <p:xfrm>
          <a:off x="5868144" y="2348880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7798"/>
              </p:ext>
            </p:extLst>
          </p:nvPr>
        </p:nvGraphicFramePr>
        <p:xfrm>
          <a:off x="7020272" y="2348880"/>
          <a:ext cx="108012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18" idx="0"/>
          </p:cNvCxnSpPr>
          <p:nvPr/>
        </p:nvCxnSpPr>
        <p:spPr>
          <a:xfrm flipH="1">
            <a:off x="5760132" y="1628800"/>
            <a:ext cx="684076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 flipH="1">
            <a:off x="5256076" y="2132856"/>
            <a:ext cx="18002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7200292" y="1637184"/>
            <a:ext cx="648072" cy="279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361820" y="2157636"/>
            <a:ext cx="18002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6012160" y="2158420"/>
            <a:ext cx="396044" cy="1904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4008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644008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44008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99720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499720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99720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31768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1768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31768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51848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651848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651848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83896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7083896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083896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03976" y="2780928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803976" y="2780928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03976" y="2780928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4" idx="0"/>
          </p:cNvCxnSpPr>
          <p:nvPr/>
        </p:nvCxnSpPr>
        <p:spPr>
          <a:xfrm flipH="1">
            <a:off x="4788024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575920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07997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80005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16009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880176" y="2564904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52792" y="2376736"/>
            <a:ext cx="28803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8252792" y="2376736"/>
            <a:ext cx="288032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52792" y="2376736"/>
            <a:ext cx="296416" cy="216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328992" y="2160712"/>
            <a:ext cx="419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Delete node 5 or node 10</a:t>
            </a:r>
          </a:p>
          <a:p>
            <a:r>
              <a:rPr lang="en-US" sz="2400" dirty="0" smtClean="0"/>
              <a:t>Delete node 14 or node 19</a:t>
            </a:r>
          </a:p>
          <a:p>
            <a:r>
              <a:rPr lang="en-US" sz="2400" dirty="0" smtClean="0"/>
              <a:t>Delete node 6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Deletion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9991" y="289296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17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35935" y="3466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4047" y="3506663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19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 flipH="1">
            <a:off x="2759971" y="3261740"/>
            <a:ext cx="274928" cy="205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0"/>
          </p:cNvCxnSpPr>
          <p:nvPr/>
        </p:nvCxnSpPr>
        <p:spPr>
          <a:xfrm>
            <a:off x="3449082" y="3313256"/>
            <a:ext cx="319001" cy="1934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55676" y="4222675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1979712" y="3898952"/>
            <a:ext cx="648072" cy="3237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3" idx="0"/>
          </p:cNvCxnSpPr>
          <p:nvPr/>
        </p:nvCxnSpPr>
        <p:spPr>
          <a:xfrm>
            <a:off x="2861040" y="3909812"/>
            <a:ext cx="447130" cy="299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84134" y="4208851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27118" y="473998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23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27118" y="4569461"/>
            <a:ext cx="222242" cy="170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</p:cNvCxnSpPr>
          <p:nvPr/>
        </p:nvCxnSpPr>
        <p:spPr>
          <a:xfrm>
            <a:off x="3997211" y="3875439"/>
            <a:ext cx="299585" cy="3472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90167" y="4236492"/>
            <a:ext cx="648072" cy="363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50881" y="4631247"/>
            <a:ext cx="257289" cy="3128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42543" y="4956008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79712" y="4944110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5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1988805" y="4661269"/>
            <a:ext cx="314943" cy="28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Deletion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Assume the node to be deleted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, there are four cases: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 smtClean="0">
                    <a:solidFill>
                      <a:srgbClr val="0000FF"/>
                    </a:solidFill>
                  </a:rPr>
                  <a:t>no children </a:t>
                </a:r>
                <a:r>
                  <a:rPr lang="en-US" sz="2400" dirty="0" smtClean="0"/>
                  <a:t>=&gt; delete it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>
                    <a:solidFill>
                      <a:srgbClr val="0000FF"/>
                    </a:solidFill>
                  </a:rPr>
                  <a:t>only a right subtree </a:t>
                </a:r>
                <a:r>
                  <a:rPr lang="en-US" sz="2400" dirty="0" smtClean="0"/>
                  <a:t>=&gt;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and attach its right subtree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’s parent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>
                    <a:solidFill>
                      <a:srgbClr val="0000FF"/>
                    </a:solidFill>
                  </a:rPr>
                  <a:t>only a left subtree </a:t>
                </a:r>
                <a:r>
                  <a:rPr lang="en-US" sz="2400" dirty="0" smtClean="0"/>
                  <a:t>=&gt;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and attach the left subtree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’s parent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>
                    <a:solidFill>
                      <a:srgbClr val="0000FF"/>
                    </a:solidFill>
                  </a:rPr>
                  <a:t>two subtrees </a:t>
                </a:r>
                <a:r>
                  <a:rPr lang="en-US" sz="2400" dirty="0" smtClean="0"/>
                  <a:t>=&gt;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’s data by either the largest node in its left subtree or the smallest node in its right subtree.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2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Mid-term Exam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9296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Date: Feb. 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, 2018 (Wednesday)</a:t>
            </a:r>
          </a:p>
          <a:p>
            <a:r>
              <a:rPr lang="en-US" sz="2800" dirty="0" smtClean="0"/>
              <a:t>Content: </a:t>
            </a:r>
            <a:r>
              <a:rPr lang="en-US" sz="2000" u="sng" dirty="0">
                <a:solidFill>
                  <a:srgbClr val="0000FF"/>
                </a:solidFill>
              </a:rPr>
              <a:t>Everything after </a:t>
            </a:r>
            <a:r>
              <a:rPr lang="en-US" sz="2000" u="sng" dirty="0" smtClean="0">
                <a:solidFill>
                  <a:srgbClr val="0000FF"/>
                </a:solidFill>
              </a:rPr>
              <a:t>1</a:t>
            </a:r>
            <a:r>
              <a:rPr lang="en-US" sz="2000" u="sng" baseline="30000" dirty="0" smtClean="0">
                <a:solidFill>
                  <a:srgbClr val="0000FF"/>
                </a:solidFill>
              </a:rPr>
              <a:t>st</a:t>
            </a:r>
            <a:r>
              <a:rPr lang="en-US" sz="2000" u="sng" dirty="0" smtClean="0">
                <a:solidFill>
                  <a:srgbClr val="0000FF"/>
                </a:solidFill>
              </a:rPr>
              <a:t> midterm </a:t>
            </a:r>
            <a:r>
              <a:rPr lang="en-US" sz="2000" u="sng" dirty="0">
                <a:solidFill>
                  <a:srgbClr val="0000FF"/>
                </a:solidFill>
              </a:rPr>
              <a:t>through Friday (02/16/2018</a:t>
            </a:r>
            <a:r>
              <a:rPr lang="en-US" sz="2000" u="sng" dirty="0" smtClean="0">
                <a:solidFill>
                  <a:srgbClr val="0000FF"/>
                </a:solidFill>
              </a:rPr>
              <a:t>)</a:t>
            </a:r>
            <a:endParaRPr lang="en-US" sz="2000" u="sng" dirty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Linear List:</a:t>
            </a:r>
          </a:p>
          <a:p>
            <a:pPr lvl="2"/>
            <a:r>
              <a:rPr lang="en-US" sz="2000" dirty="0" smtClean="0"/>
              <a:t>ADT: Stack &amp; Queue</a:t>
            </a:r>
          </a:p>
          <a:p>
            <a:pPr lvl="2"/>
            <a:r>
              <a:rPr lang="en-US" sz="2000" dirty="0" smtClean="0"/>
              <a:t>Implemented by array and linked List</a:t>
            </a:r>
          </a:p>
          <a:p>
            <a:pPr lvl="1"/>
            <a:r>
              <a:rPr lang="en-US" sz="2400" dirty="0" smtClean="0"/>
              <a:t>Nonlinear list:</a:t>
            </a:r>
          </a:p>
          <a:p>
            <a:pPr lvl="2"/>
            <a:r>
              <a:rPr lang="en-US" sz="2000" dirty="0" smtClean="0"/>
              <a:t>Tree: General tree; Binary tree; Binary Search Tree, AVL Tree</a:t>
            </a:r>
          </a:p>
        </p:txBody>
      </p:sp>
    </p:spTree>
    <p:extLst>
      <p:ext uri="{BB962C8B-B14F-4D97-AF65-F5344CB8AC3E}">
        <p14:creationId xmlns:p14="http://schemas.microsoft.com/office/powerpoint/2010/main" val="25339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8229600" cy="975043"/>
          </a:xfrm>
          <a:ln/>
        </p:spPr>
        <p:txBody>
          <a:bodyPr/>
          <a:lstStyle/>
          <a:p>
            <a:r>
              <a:rPr lang="en-US" altLang="en-US" sz="3797" dirty="0" smtClean="0"/>
              <a:t>BST - Traversal</a:t>
            </a:r>
            <a:endParaRPr lang="en-US" altLang="en-US" sz="3797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8" y="1484784"/>
            <a:ext cx="7999512" cy="4018359"/>
          </a:xfrm>
          <a:ln/>
        </p:spPr>
        <p:txBody>
          <a:bodyPr>
            <a:normAutofit lnSpcReduction="10000"/>
          </a:bodyPr>
          <a:lstStyle/>
          <a:p>
            <a:pPr marL="937584" lvl="1"/>
            <a:r>
              <a:rPr lang="en-US" altLang="en-US" sz="2672" u="sng" dirty="0">
                <a:solidFill>
                  <a:srgbClr val="0000FF"/>
                </a:solidFill>
              </a:rPr>
              <a:t>Preorder</a:t>
            </a:r>
            <a:r>
              <a:rPr lang="en-US" altLang="en-US" sz="2672" dirty="0"/>
              <a:t>: &lt;on example tree ...&gt;</a:t>
            </a:r>
          </a:p>
          <a:p>
            <a:pPr marL="1250112" lvl="2">
              <a:spcBef>
                <a:spcPts val="1547"/>
              </a:spcBef>
            </a:pPr>
            <a:r>
              <a:rPr lang="en-US" altLang="en-US" sz="2672" dirty="0"/>
              <a:t>Self, Left, Right (SLR)</a:t>
            </a:r>
          </a:p>
          <a:p>
            <a:pPr marL="937584" lvl="1">
              <a:spcBef>
                <a:spcPts val="1547"/>
              </a:spcBef>
            </a:pPr>
            <a:r>
              <a:rPr lang="en-US" altLang="en-US" sz="2672" u="sng" dirty="0" err="1">
                <a:solidFill>
                  <a:srgbClr val="0000FF"/>
                </a:solidFill>
              </a:rPr>
              <a:t>Postorder</a:t>
            </a:r>
            <a:r>
              <a:rPr lang="en-US" altLang="en-US" sz="2672" u="sng" dirty="0">
                <a:solidFill>
                  <a:srgbClr val="0000FF"/>
                </a:solidFill>
              </a:rPr>
              <a:t>:</a:t>
            </a:r>
            <a:r>
              <a:rPr lang="en-US" altLang="en-US" sz="2672" dirty="0"/>
              <a:t> &lt;again, on example ...&gt;</a:t>
            </a:r>
          </a:p>
          <a:p>
            <a:pPr marL="1250112" lvl="2">
              <a:spcBef>
                <a:spcPts val="1547"/>
              </a:spcBef>
            </a:pPr>
            <a:r>
              <a:rPr lang="en-US" altLang="en-US" sz="2672" dirty="0"/>
              <a:t>Left, Right, Self (LRS)</a:t>
            </a:r>
          </a:p>
          <a:p>
            <a:pPr marL="937584" lvl="1">
              <a:spcBef>
                <a:spcPts val="1547"/>
              </a:spcBef>
            </a:pPr>
            <a:r>
              <a:rPr lang="en-US" altLang="en-US" sz="2672" dirty="0"/>
              <a:t>How about Left, Self, Right (LSR)?</a:t>
            </a:r>
          </a:p>
          <a:p>
            <a:pPr marL="1250112" lvl="2">
              <a:spcBef>
                <a:spcPts val="1547"/>
              </a:spcBef>
            </a:pPr>
            <a:r>
              <a:rPr lang="en-US" altLang="en-US" sz="2672" dirty="0"/>
              <a:t>&lt;...&gt;</a:t>
            </a:r>
          </a:p>
          <a:p>
            <a:pPr marL="1250112" lvl="2">
              <a:spcBef>
                <a:spcPts val="1547"/>
              </a:spcBef>
            </a:pPr>
            <a:r>
              <a:rPr lang="en-US" altLang="en-US" sz="2672" u="sng" dirty="0">
                <a:solidFill>
                  <a:srgbClr val="0000FF"/>
                </a:solidFill>
              </a:rPr>
              <a:t>“</a:t>
            </a:r>
            <a:r>
              <a:rPr lang="en-US" altLang="en-US" sz="2672" u="sng" dirty="0" err="1">
                <a:solidFill>
                  <a:srgbClr val="0000FF"/>
                </a:solidFill>
              </a:rPr>
              <a:t>Inorder</a:t>
            </a:r>
            <a:r>
              <a:rPr lang="en-US" altLang="en-US" sz="2672" u="sng" dirty="0">
                <a:solidFill>
                  <a:srgbClr val="0000FF"/>
                </a:solidFill>
              </a:rPr>
              <a:t>” traversal</a:t>
            </a:r>
          </a:p>
        </p:txBody>
      </p:sp>
    </p:spTree>
    <p:extLst>
      <p:ext uri="{BB962C8B-B14F-4D97-AF65-F5344CB8AC3E}">
        <p14:creationId xmlns:p14="http://schemas.microsoft.com/office/powerpoint/2010/main" val="32850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358063" cy="4018359"/>
          </a:xfrm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en-US" sz="2320" dirty="0"/>
              <a:t>void </a:t>
            </a:r>
            <a:r>
              <a:rPr lang="en-US" altLang="en-US" sz="2320" dirty="0" err="1"/>
              <a:t>inorder</a:t>
            </a:r>
            <a:r>
              <a:rPr lang="en-US" altLang="en-US" sz="2320" dirty="0"/>
              <a:t>(NODE *np) {</a:t>
            </a:r>
          </a:p>
          <a:p>
            <a:pPr marL="651834" lvl="1" indent="0">
              <a:spcBef>
                <a:spcPts val="1327"/>
              </a:spcBef>
              <a:buNone/>
            </a:pPr>
            <a:r>
              <a:rPr lang="en-US" altLang="en-US" sz="2320" dirty="0"/>
              <a:t>if (np == NULL)</a:t>
            </a:r>
          </a:p>
          <a:p>
            <a:pPr marL="1021512" lvl="2" indent="0">
              <a:spcBef>
                <a:spcPts val="1327"/>
              </a:spcBef>
              <a:buNone/>
            </a:pPr>
            <a:r>
              <a:rPr lang="en-US" altLang="en-US" sz="2320" dirty="0"/>
              <a:t>return;</a:t>
            </a:r>
          </a:p>
          <a:p>
            <a:pPr marL="651834" lvl="1" indent="0">
              <a:spcBef>
                <a:spcPts val="1327"/>
              </a:spcBef>
              <a:buNone/>
            </a:pPr>
            <a:r>
              <a:rPr lang="en-US" altLang="en-US" sz="2320" dirty="0" err="1" smtClean="0"/>
              <a:t>inorder</a:t>
            </a:r>
            <a:r>
              <a:rPr lang="en-US" altLang="en-US" sz="2320" dirty="0" smtClean="0"/>
              <a:t>(</a:t>
            </a:r>
            <a:r>
              <a:rPr lang="en-US" altLang="en-US" sz="2320" dirty="0"/>
              <a:t>np-&gt;left);</a:t>
            </a:r>
          </a:p>
          <a:p>
            <a:pPr marL="651834" lvl="1" indent="0">
              <a:spcBef>
                <a:spcPts val="1327"/>
              </a:spcBef>
              <a:buNone/>
            </a:pPr>
            <a:r>
              <a:rPr lang="en-US" altLang="en-US" sz="2320" dirty="0"/>
              <a:t>//</a:t>
            </a:r>
            <a:r>
              <a:rPr lang="en-US" altLang="en-US" sz="2320" dirty="0" err="1"/>
              <a:t>printf</a:t>
            </a:r>
            <a:r>
              <a:rPr lang="en-US" altLang="en-US" sz="2320" dirty="0"/>
              <a:t> now in middle</a:t>
            </a:r>
          </a:p>
          <a:p>
            <a:pPr marL="651834" lvl="1" indent="0">
              <a:spcBef>
                <a:spcPts val="1327"/>
              </a:spcBef>
              <a:buNone/>
            </a:pPr>
            <a:r>
              <a:rPr lang="en-US" altLang="en-US" sz="2320" b="1" dirty="0" err="1"/>
              <a:t>printf</a:t>
            </a:r>
            <a:r>
              <a:rPr lang="en-US" altLang="en-US" sz="2320" b="1" dirty="0"/>
              <a:t>(“%d\</a:t>
            </a:r>
            <a:r>
              <a:rPr lang="en-US" altLang="en-US" sz="2320" b="1" dirty="0" err="1"/>
              <a:t>n”,np</a:t>
            </a:r>
            <a:r>
              <a:rPr lang="en-US" altLang="en-US" sz="2320" b="1" dirty="0"/>
              <a:t>-&gt;data); </a:t>
            </a:r>
            <a:endParaRPr lang="en-US" altLang="en-US" sz="2320" b="1" dirty="0">
              <a:ea typeface="ヒラギノ角ゴ ProN W6" charset="0"/>
              <a:cs typeface="ヒラギノ角ゴ ProN W6" charset="0"/>
            </a:endParaRPr>
          </a:p>
          <a:p>
            <a:pPr marL="651834" lvl="1" indent="0">
              <a:spcBef>
                <a:spcPts val="1327"/>
              </a:spcBef>
              <a:buNone/>
            </a:pPr>
            <a:r>
              <a:rPr lang="en-US" altLang="en-US" sz="2320" dirty="0" err="1" smtClean="0"/>
              <a:t>inorder</a:t>
            </a:r>
            <a:r>
              <a:rPr lang="en-US" altLang="en-US" sz="2320" dirty="0" smtClean="0"/>
              <a:t>(</a:t>
            </a:r>
            <a:r>
              <a:rPr lang="en-US" altLang="en-US" sz="2320" dirty="0"/>
              <a:t>np-&gt;right);</a:t>
            </a:r>
          </a:p>
          <a:p>
            <a:pPr marL="282156" indent="0">
              <a:spcBef>
                <a:spcPts val="1327"/>
              </a:spcBef>
              <a:buNone/>
            </a:pPr>
            <a:r>
              <a:rPr lang="en-US" altLang="en-US" sz="2320" dirty="0"/>
              <a:t>}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920" y="274638"/>
            <a:ext cx="8229600" cy="975043"/>
          </a:xfrm>
          <a:ln/>
        </p:spPr>
        <p:txBody>
          <a:bodyPr/>
          <a:lstStyle/>
          <a:p>
            <a:r>
              <a:rPr lang="en-US" altLang="en-US" sz="3797" dirty="0" smtClean="0"/>
              <a:t>BST - Traversal</a:t>
            </a:r>
            <a:endParaRPr lang="en-US" altLang="en-US" sz="3797" dirty="0"/>
          </a:p>
        </p:txBody>
      </p:sp>
      <p:grpSp>
        <p:nvGrpSpPr>
          <p:cNvPr id="4" name="Group 3"/>
          <p:cNvGrpSpPr/>
          <p:nvPr/>
        </p:nvGrpSpPr>
        <p:grpSpPr>
          <a:xfrm>
            <a:off x="5652120" y="1443619"/>
            <a:ext cx="3295478" cy="2279068"/>
            <a:chOff x="1950108" y="3486077"/>
            <a:chExt cx="3295478" cy="2279068"/>
          </a:xfrm>
        </p:grpSpPr>
        <p:sp>
          <p:nvSpPr>
            <p:cNvPr id="6" name="Oval 5"/>
            <p:cNvSpPr/>
            <p:nvPr/>
          </p:nvSpPr>
          <p:spPr>
            <a:xfrm>
              <a:off x="2910387" y="348607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406331" y="406001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14443" y="409977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0"/>
            </p:cNvCxnSpPr>
            <p:nvPr/>
          </p:nvCxnSpPr>
          <p:spPr>
            <a:xfrm flipH="1">
              <a:off x="2730367" y="3854853"/>
              <a:ext cx="274928" cy="205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8" idx="0"/>
            </p:cNvCxnSpPr>
            <p:nvPr/>
          </p:nvCxnSpPr>
          <p:spPr>
            <a:xfrm>
              <a:off x="3419478" y="3906369"/>
              <a:ext cx="319001" cy="193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950108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2274144" y="4492065"/>
              <a:ext cx="324036" cy="323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31436" y="4502925"/>
              <a:ext cx="222967" cy="3266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681259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597514" y="533309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597514" y="5162574"/>
              <a:ext cx="222242" cy="1705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</p:cNvCxnSpPr>
            <p:nvPr/>
          </p:nvCxnSpPr>
          <p:spPr>
            <a:xfrm>
              <a:off x="3967607" y="4468552"/>
              <a:ext cx="299585" cy="347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060563" y="4829605"/>
              <a:ext cx="648072" cy="3635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689668" y="3191554"/>
            <a:ext cx="222967" cy="326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39491" y="3504417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16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424936" cy="4018359"/>
          </a:xfrm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en-US" sz="2400" b="1" dirty="0" smtClean="0">
                <a:latin typeface="+mn-lt"/>
              </a:rPr>
              <a:t>Can we do traversal through iterations instead of recursions?</a:t>
            </a:r>
          </a:p>
          <a:p>
            <a:pPr marL="1025106" lvl="1"/>
            <a:r>
              <a:rPr lang="en-US" altLang="en-US" sz="2400" dirty="0" smtClean="0">
                <a:latin typeface="+mn-lt"/>
              </a:rPr>
              <a:t>Every time when you make a choice, you can only visit part of the tree. You need to </a:t>
            </a:r>
            <a:r>
              <a:rPr lang="en-US" altLang="en-US" sz="2400" u="sng" dirty="0" smtClean="0">
                <a:solidFill>
                  <a:srgbClr val="0000FF"/>
                </a:solidFill>
                <a:latin typeface="+mn-lt"/>
              </a:rPr>
              <a:t>return</a:t>
            </a:r>
            <a:r>
              <a:rPr lang="en-US" altLang="en-US" sz="2400" dirty="0" smtClean="0">
                <a:latin typeface="+mn-lt"/>
              </a:rPr>
              <a:t> to your original decision to visit the rest part of the tree.</a:t>
            </a:r>
          </a:p>
          <a:p>
            <a:pPr marL="1025106" lvl="1"/>
            <a:r>
              <a:rPr lang="en-US" altLang="en-US" sz="2400" dirty="0" smtClean="0">
                <a:latin typeface="+mn-lt"/>
              </a:rPr>
              <a:t>For iterations, once you get to the next iteration, the information in the previous iteration will be lost. </a:t>
            </a:r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</a:rPr>
              <a:t>When can we use iterations?</a:t>
            </a:r>
          </a:p>
          <a:p>
            <a:pPr marL="1025106" lvl="1"/>
            <a:r>
              <a:rPr lang="en-US" altLang="en-US" sz="2400" dirty="0" smtClean="0">
                <a:latin typeface="+mn-lt"/>
              </a:rPr>
              <a:t>when </a:t>
            </a:r>
            <a:r>
              <a:rPr lang="en-US" altLang="en-US" sz="2400" dirty="0">
                <a:latin typeface="+mn-lt"/>
              </a:rPr>
              <a:t>we don’t need to </a:t>
            </a:r>
            <a:r>
              <a:rPr lang="en-US" altLang="en-US" sz="2400" dirty="0" smtClean="0">
                <a:latin typeface="+mn-lt"/>
              </a:rPr>
              <a:t>return back to the previous choice.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sz="4000" dirty="0" smtClean="0"/>
              <a:t>Iteration &amp; Recursion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14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print sequence for the tree below if we do the printing in preorder,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 and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05450" y="2570434"/>
            <a:ext cx="2909924" cy="1815131"/>
            <a:chOff x="1950108" y="3486077"/>
            <a:chExt cx="2909924" cy="1815131"/>
          </a:xfrm>
        </p:grpSpPr>
        <p:sp>
          <p:nvSpPr>
            <p:cNvPr id="5" name="Oval 4"/>
            <p:cNvSpPr/>
            <p:nvPr/>
          </p:nvSpPr>
          <p:spPr>
            <a:xfrm>
              <a:off x="2910387" y="348607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406331" y="406001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4443" y="409977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2730367" y="3854853"/>
              <a:ext cx="274928" cy="205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>
              <a:off x="3419478" y="3906369"/>
              <a:ext cx="319001" cy="193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50108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274144" y="4492065"/>
              <a:ext cx="324036" cy="323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436" y="4502925"/>
              <a:ext cx="222967" cy="3266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681259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480809" y="486916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20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 flipH="1">
              <a:off x="3689371" y="4531824"/>
              <a:ext cx="49108" cy="3511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967607" y="4468552"/>
              <a:ext cx="617497" cy="414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11960" y="4869160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25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1835696" y="4542077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 flipH="1">
            <a:off x="2159732" y="4336913"/>
            <a:ext cx="274928" cy="205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6106" y="4587136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781042" y="4381972"/>
            <a:ext cx="274928" cy="205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3797" dirty="0" smtClean="0"/>
              <a:t>BST- Min/Max</a:t>
            </a:r>
            <a:endParaRPr lang="en-US" altLang="en-US" sz="3797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 sz="2800" dirty="0" smtClean="0">
                <a:latin typeface="+mn-lt"/>
              </a:rPr>
              <a:t>How to find the minimum/maximum element in a BST?</a:t>
            </a:r>
          </a:p>
          <a:p>
            <a:pPr marL="1025106" lvl="1"/>
            <a:r>
              <a:rPr lang="en-US" altLang="en-US" sz="2400" dirty="0" smtClean="0">
                <a:latin typeface="+mn-lt"/>
              </a:rPr>
              <a:t>Min </a:t>
            </a:r>
            <a:r>
              <a:rPr lang="en-US" altLang="en-US" sz="2400" dirty="0">
                <a:latin typeface="+mn-lt"/>
              </a:rPr>
              <a:t>node is the leftmost node at the bottom level</a:t>
            </a:r>
          </a:p>
          <a:p>
            <a:pPr marL="1025106" lvl="1"/>
            <a:r>
              <a:rPr lang="en-US" altLang="en-US" sz="2400" dirty="0">
                <a:latin typeface="+mn-lt"/>
              </a:rPr>
              <a:t>Max node is the rightmost node at the bottom </a:t>
            </a:r>
            <a:r>
              <a:rPr lang="en-US" altLang="en-US" sz="2400" dirty="0" smtClean="0">
                <a:latin typeface="+mn-lt"/>
              </a:rPr>
              <a:t>level</a:t>
            </a:r>
          </a:p>
          <a:p>
            <a:pPr marL="739356" lvl="1" indent="0">
              <a:buNone/>
            </a:pPr>
            <a:endParaRPr lang="en-US" altLang="en-US" sz="2400" dirty="0">
              <a:latin typeface="+mn-lt"/>
            </a:endParaRPr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Can we use recursions</a:t>
            </a:r>
            <a:r>
              <a:rPr lang="en-US" altLang="en-US" dirty="0" smtClean="0">
                <a:latin typeface="+mn-lt"/>
              </a:rPr>
              <a:t>?  </a:t>
            </a:r>
            <a:endParaRPr lang="en-US" altLang="en-US" dirty="0">
              <a:latin typeface="+mn-lt"/>
            </a:endParaRPr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Can we use iterations?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040" y="36450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413667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92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dirty="0" smtClean="0"/>
              <a:t>BST - </a:t>
            </a:r>
            <a:r>
              <a:rPr lang="en-US" altLang="en-US" dirty="0"/>
              <a:t>recursive Min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704856" cy="1944215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W</a:t>
            </a:r>
            <a:r>
              <a:rPr lang="en-US" altLang="en-US" sz="2400" dirty="0" smtClean="0"/>
              <a:t>here </a:t>
            </a:r>
            <a:r>
              <a:rPr lang="en-US" altLang="en-US" sz="2400" dirty="0"/>
              <a:t>is the minimum node in a BST? let’s find it </a:t>
            </a:r>
            <a:r>
              <a:rPr lang="en-US" altLang="en-US" sz="2400" dirty="0" smtClean="0"/>
              <a:t>recursively</a:t>
            </a:r>
          </a:p>
          <a:p>
            <a:pPr marL="1025106" lvl="1"/>
            <a:r>
              <a:rPr lang="en-US" altLang="en-US" sz="2000" dirty="0" smtClean="0"/>
              <a:t>Base case?</a:t>
            </a:r>
          </a:p>
          <a:p>
            <a:pPr marL="1025106" lvl="1"/>
            <a:r>
              <a:rPr lang="en-US" altLang="en-US" sz="2000" dirty="0" smtClean="0"/>
              <a:t>Recursive case?</a:t>
            </a:r>
            <a:endParaRPr lang="en-US" altLang="en-US" sz="2000" dirty="0"/>
          </a:p>
          <a:p>
            <a:pPr marL="625056"/>
            <a:endParaRPr lang="en-US" altLang="en-US" dirty="0" smtClean="0"/>
          </a:p>
          <a:p>
            <a:pPr marL="625056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3645024"/>
            <a:ext cx="51125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altLang="en-US" sz="2200" dirty="0" err="1"/>
              <a:t>i</a:t>
            </a:r>
            <a:r>
              <a:rPr lang="en-US" altLang="en-US" sz="2200" dirty="0" err="1" smtClean="0"/>
              <a:t>nt</a:t>
            </a:r>
            <a:r>
              <a:rPr lang="en-US" altLang="en-US" sz="2200" dirty="0" smtClean="0"/>
              <a:t> minimum(NODE </a:t>
            </a:r>
            <a:r>
              <a:rPr lang="en-US" altLang="en-US" sz="2200" dirty="0"/>
              <a:t>*np) {</a:t>
            </a:r>
          </a:p>
          <a:p>
            <a:pPr marL="937584" lvl="1"/>
            <a:r>
              <a:rPr lang="en-US" altLang="en-US" sz="2200" dirty="0"/>
              <a:t>assert(np != NULL);</a:t>
            </a:r>
          </a:p>
          <a:p>
            <a:pPr marL="937584" lvl="1"/>
            <a:r>
              <a:rPr lang="en-US" altLang="en-US" sz="2200" dirty="0"/>
              <a:t>if (np-&gt;left == NULL)</a:t>
            </a:r>
          </a:p>
          <a:p>
            <a:pPr marL="1250112" lvl="2"/>
            <a:r>
              <a:rPr lang="en-US" altLang="en-US" sz="2200" dirty="0"/>
              <a:t>return np-&gt;data;</a:t>
            </a:r>
          </a:p>
          <a:p>
            <a:pPr marL="937584" lvl="1"/>
            <a:r>
              <a:rPr lang="en-US" altLang="en-US" sz="2200" dirty="0"/>
              <a:t>return minimum(np-&gt;left);</a:t>
            </a:r>
          </a:p>
          <a:p>
            <a:pPr marL="625056"/>
            <a:r>
              <a:rPr lang="en-US" altLang="en-US" sz="2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dirty="0"/>
              <a:t>Binary Search Trees - iterative Min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2564904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minimum</a:t>
            </a:r>
            <a:r>
              <a:rPr lang="en-US" altLang="en-US" sz="2200" dirty="0"/>
              <a:t>(NODE *np) {</a:t>
            </a:r>
          </a:p>
          <a:p>
            <a:pPr marL="937584" lvl="1"/>
            <a:r>
              <a:rPr lang="en-US" altLang="en-US" sz="2200" dirty="0"/>
              <a:t>assert(np != NULL);</a:t>
            </a:r>
          </a:p>
          <a:p>
            <a:pPr marL="937584" lvl="1"/>
            <a:r>
              <a:rPr lang="en-US" altLang="en-US" sz="2200" dirty="0"/>
              <a:t>while (np-&gt;left != NULL)</a:t>
            </a:r>
          </a:p>
          <a:p>
            <a:pPr marL="1250112" lvl="2"/>
            <a:r>
              <a:rPr lang="en-US" altLang="en-US" sz="2200" dirty="0"/>
              <a:t>np = np-&gt;left;</a:t>
            </a:r>
          </a:p>
          <a:p>
            <a:pPr marL="937584" lvl="1"/>
            <a:r>
              <a:rPr lang="en-US" altLang="en-US" sz="2200" dirty="0"/>
              <a:t>r</a:t>
            </a:r>
            <a:r>
              <a:rPr lang="en-US" altLang="en-US" sz="2200" dirty="0" smtClean="0"/>
              <a:t>eturn </a:t>
            </a:r>
            <a:r>
              <a:rPr lang="en-US" altLang="en-US" sz="2200" dirty="0" err="1" smtClean="0"/>
              <a:t>np</a:t>
            </a:r>
            <a:r>
              <a:rPr lang="en-US" altLang="en-US" sz="2200" dirty="0" smtClean="0"/>
              <a:t>-&gt;data;</a:t>
            </a:r>
            <a:endParaRPr lang="en-US" altLang="en-US" sz="2200" dirty="0"/>
          </a:p>
          <a:p>
            <a:pPr marL="625056"/>
            <a:r>
              <a:rPr lang="en-US" altLang="en-US" sz="2200" dirty="0"/>
              <a:t>}</a:t>
            </a:r>
          </a:p>
          <a:p>
            <a:endParaRPr lang="en-US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9572" y="1484785"/>
            <a:ext cx="7704856" cy="194421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056"/>
            <a:r>
              <a:rPr lang="en-US" altLang="en-US" sz="2400" dirty="0" smtClean="0"/>
              <a:t>Can we find it through iterations?</a:t>
            </a:r>
            <a:endParaRPr lang="en-US" altLang="en-US" sz="2000" dirty="0" smtClean="0"/>
          </a:p>
          <a:p>
            <a:pPr marL="625056"/>
            <a:endParaRPr lang="en-US" altLang="en-US" dirty="0" smtClean="0"/>
          </a:p>
          <a:p>
            <a:pPr marL="625056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1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8008</TotalTime>
  <Words>834</Words>
  <Application>Microsoft Office PowerPoint</Application>
  <PresentationFormat>On-screen Show (4:3)</PresentationFormat>
  <Paragraphs>235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SCU tempelate 2</vt:lpstr>
      <vt:lpstr>Computer Engineering 12 Class 16</vt:lpstr>
      <vt:lpstr>2nd Mid-term Exam </vt:lpstr>
      <vt:lpstr>BST - Traversal</vt:lpstr>
      <vt:lpstr>BST - Traversal</vt:lpstr>
      <vt:lpstr>Iteration &amp; Recursion</vt:lpstr>
      <vt:lpstr>Exercise</vt:lpstr>
      <vt:lpstr>BST- Min/Max</vt:lpstr>
      <vt:lpstr>BST - recursive Min</vt:lpstr>
      <vt:lpstr>Binary Search Trees - iterative Min</vt:lpstr>
      <vt:lpstr>BST - Max</vt:lpstr>
      <vt:lpstr>BST - Insertion</vt:lpstr>
      <vt:lpstr>Exercise</vt:lpstr>
      <vt:lpstr>Insertion Code (I)</vt:lpstr>
      <vt:lpstr>Insertion Code (II)</vt:lpstr>
      <vt:lpstr>BST - Deletion</vt:lpstr>
      <vt:lpstr>BST - Deletion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584</cp:revision>
  <dcterms:created xsi:type="dcterms:W3CDTF">2015-09-16T16:54:10Z</dcterms:created>
  <dcterms:modified xsi:type="dcterms:W3CDTF">2018-02-14T21:37:39Z</dcterms:modified>
</cp:coreProperties>
</file>