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8" r:id="rId16"/>
    <p:sldId id="293" r:id="rId17"/>
    <p:sldId id="294" r:id="rId18"/>
    <p:sldId id="295" r:id="rId19"/>
    <p:sldId id="296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29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8"/>
            <p14:sldId id="293"/>
            <p14:sldId id="294"/>
            <p14:sldId id="295"/>
            <p14:sldId id="296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1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 you</a:t>
            </a:r>
            <a:r>
              <a:rPr lang="en-US" baseline="0" smtClean="0"/>
              <a:t> </a:t>
            </a:r>
            <a:r>
              <a:rPr lang="en-US" baseline="0" dirty="0" smtClean="0"/>
              <a:t>determine the root node is the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6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5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smtClean="0"/>
              <a:t>Class 17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-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56" y="1423804"/>
            <a:ext cx="83164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u="sng" dirty="0">
                <a:solidFill>
                  <a:srgbClr val="0000FF"/>
                </a:solidFill>
              </a:rPr>
              <a:t>search</a:t>
            </a:r>
            <a:r>
              <a:rPr lang="en-US" sz="2400" dirty="0"/>
              <a:t> and </a:t>
            </a:r>
            <a:r>
              <a:rPr lang="en-US" sz="2400" u="sng" dirty="0">
                <a:solidFill>
                  <a:srgbClr val="0000FF"/>
                </a:solidFill>
              </a:rPr>
              <a:t>traversal</a:t>
            </a:r>
            <a:r>
              <a:rPr lang="en-US" sz="2400" dirty="0"/>
              <a:t> of AVL tree is the same as BST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What is the worst-case big-O run time for </a:t>
            </a:r>
            <a:r>
              <a:rPr lang="en-US" sz="2400" dirty="0" smtClean="0"/>
              <a:t>AVL tree search</a:t>
            </a:r>
            <a:r>
              <a:rPr lang="en-US" sz="2400" dirty="0"/>
              <a:t>?</a:t>
            </a:r>
          </a:p>
          <a:p>
            <a:pPr lvl="2"/>
            <a:r>
              <a:rPr lang="en-US" sz="2400" dirty="0" smtClean="0"/>
              <a:t>O(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How about </a:t>
            </a:r>
            <a:r>
              <a:rPr lang="en-US" sz="2400" u="sng" dirty="0" smtClean="0">
                <a:solidFill>
                  <a:srgbClr val="0000FF"/>
                </a:solidFill>
              </a:rPr>
              <a:t>insertion</a:t>
            </a:r>
            <a:r>
              <a:rPr lang="en-US" sz="2400" dirty="0" smtClean="0"/>
              <a:t> &amp; </a:t>
            </a:r>
            <a:r>
              <a:rPr lang="en-US" sz="2400" u="sng" dirty="0">
                <a:solidFill>
                  <a:srgbClr val="0000FF"/>
                </a:solidFill>
              </a:rPr>
              <a:t>deletion</a:t>
            </a:r>
            <a:r>
              <a:rPr lang="en-US" sz="24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They are different.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Why?</a:t>
            </a:r>
          </a:p>
          <a:p>
            <a:pPr lvl="2"/>
            <a:r>
              <a:rPr lang="en-US" sz="2000" dirty="0" smtClean="0"/>
              <a:t>AVL tree is a balanced tree, while insertion/deletion may </a:t>
            </a:r>
            <a:r>
              <a:rPr lang="en-US" sz="2000" u="sng" dirty="0" smtClean="0">
                <a:solidFill>
                  <a:srgbClr val="0000FF"/>
                </a:solidFill>
              </a:rPr>
              <a:t>make it unbalanced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– Insertion/Deletion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79296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can consider </a:t>
            </a:r>
            <a:r>
              <a:rPr lang="en-US" sz="2400" dirty="0" smtClean="0"/>
              <a:t>insertion as two steps</a:t>
            </a:r>
          </a:p>
          <a:p>
            <a:pPr lvl="1"/>
            <a:r>
              <a:rPr lang="en-US" sz="2000" dirty="0" smtClean="0"/>
              <a:t>Insert the node at a leaf/ </a:t>
            </a:r>
            <a:r>
              <a:rPr lang="en-US" sz="2000" dirty="0" err="1" smtClean="0"/>
              <a:t>leaflike</a:t>
            </a:r>
            <a:r>
              <a:rPr lang="en-US" sz="2000" dirty="0" smtClean="0"/>
              <a:t> node - (</a:t>
            </a:r>
            <a:r>
              <a:rPr lang="en-US" sz="2000" u="sng" dirty="0" smtClean="0">
                <a:solidFill>
                  <a:srgbClr val="0000FF"/>
                </a:solidFill>
              </a:rPr>
              <a:t>the same as BST insertion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</a:rPr>
              <a:t>Back out</a:t>
            </a:r>
            <a:r>
              <a:rPr lang="en-US" sz="2000" dirty="0" smtClean="0"/>
              <a:t> of the tree and balance each node.</a:t>
            </a:r>
            <a:endParaRPr lang="en-US" sz="2000" dirty="0"/>
          </a:p>
          <a:p>
            <a:r>
              <a:rPr lang="en-US" sz="2400" dirty="0" smtClean="0"/>
              <a:t>We consider deletion as two steps</a:t>
            </a:r>
          </a:p>
          <a:p>
            <a:pPr lvl="1"/>
            <a:r>
              <a:rPr lang="en-US" sz="2000" dirty="0" smtClean="0"/>
              <a:t>Delete the node </a:t>
            </a:r>
            <a:r>
              <a:rPr lang="en-US" sz="2000" dirty="0"/>
              <a:t>- (</a:t>
            </a:r>
            <a:r>
              <a:rPr lang="en-US" sz="2000" u="sng" dirty="0">
                <a:solidFill>
                  <a:srgbClr val="0000FF"/>
                </a:solidFill>
              </a:rPr>
              <a:t>the same as BST </a:t>
            </a:r>
            <a:r>
              <a:rPr lang="en-US" sz="2000" u="sng" dirty="0" smtClean="0">
                <a:solidFill>
                  <a:srgbClr val="0000FF"/>
                </a:solidFill>
              </a:rPr>
              <a:t>deletion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u="sng" dirty="0">
                <a:solidFill>
                  <a:srgbClr val="0000FF"/>
                </a:solidFill>
              </a:rPr>
              <a:t>Back out </a:t>
            </a:r>
            <a:r>
              <a:rPr lang="en-US" sz="2000" dirty="0" smtClean="0"/>
              <a:t>of the tree and balance each node.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3976" y="4761148"/>
            <a:ext cx="928493" cy="835515"/>
            <a:chOff x="5425069" y="3069818"/>
            <a:chExt cx="928493" cy="835515"/>
          </a:xfrm>
        </p:grpSpPr>
        <p:sp>
          <p:nvSpPr>
            <p:cNvPr id="6" name="Oval 5"/>
            <p:cNvSpPr/>
            <p:nvPr/>
          </p:nvSpPr>
          <p:spPr>
            <a:xfrm>
              <a:off x="5425069" y="365330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93643" y="3069818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6" idx="0"/>
            </p:cNvCxnSpPr>
            <p:nvPr/>
          </p:nvCxnSpPr>
          <p:spPr>
            <a:xfrm flipH="1">
              <a:off x="5655029" y="3284937"/>
              <a:ext cx="305968" cy="3683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5157939" y="580569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5515737" y="523371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84311" y="465022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5387899" y="5467445"/>
            <a:ext cx="322704" cy="338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0"/>
          </p:cNvCxnSpPr>
          <p:nvPr/>
        </p:nvCxnSpPr>
        <p:spPr>
          <a:xfrm flipH="1">
            <a:off x="5745697" y="4865342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6276" y="5805690"/>
            <a:ext cx="21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node 8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59832" y="5160451"/>
            <a:ext cx="864096" cy="43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975043"/>
          </a:xfrm>
        </p:spPr>
        <p:txBody>
          <a:bodyPr/>
          <a:lstStyle/>
          <a:p>
            <a:r>
              <a:rPr lang="en-US" dirty="0" smtClean="0"/>
              <a:t>How to do Balance?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Cases for Rebalancing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47407" y="1484784"/>
            <a:ext cx="1568527" cy="2012122"/>
            <a:chOff x="4949761" y="3069818"/>
            <a:chExt cx="1568527" cy="2012122"/>
          </a:xfrm>
        </p:grpSpPr>
        <p:sp>
          <p:nvSpPr>
            <p:cNvPr id="5" name="Oval 4"/>
            <p:cNvSpPr/>
            <p:nvPr/>
          </p:nvSpPr>
          <p:spPr>
            <a:xfrm>
              <a:off x="5067271" y="422528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425069" y="365330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93643" y="3069818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 flipH="1">
              <a:off x="5297231" y="3887040"/>
              <a:ext cx="322704" cy="3382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6" idx="0"/>
            </p:cNvCxnSpPr>
            <p:nvPr/>
          </p:nvCxnSpPr>
          <p:spPr>
            <a:xfrm flipH="1">
              <a:off x="5655029" y="3284937"/>
              <a:ext cx="305968" cy="3683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49761" y="4712608"/>
              <a:ext cx="15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of Left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45849" y="1729693"/>
            <a:ext cx="586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(2)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4700" y="2295866"/>
            <a:ext cx="517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77234" y="2852936"/>
            <a:ext cx="590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84168" y="1605416"/>
            <a:ext cx="1568527" cy="2019241"/>
            <a:chOff x="4949761" y="3062699"/>
            <a:chExt cx="1568527" cy="2019241"/>
          </a:xfrm>
        </p:grpSpPr>
        <p:sp>
          <p:nvSpPr>
            <p:cNvPr id="27" name="Oval 26"/>
            <p:cNvSpPr/>
            <p:nvPr/>
          </p:nvSpPr>
          <p:spPr>
            <a:xfrm>
              <a:off x="5815965" y="4255261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425069" y="365330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20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119619" y="3062699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669841" y="3880900"/>
              <a:ext cx="482534" cy="3743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4"/>
              <a:endCxn id="28" idx="0"/>
            </p:cNvCxnSpPr>
            <p:nvPr/>
          </p:nvCxnSpPr>
          <p:spPr>
            <a:xfrm>
              <a:off x="5349579" y="3314727"/>
              <a:ext cx="305450" cy="3385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49761" y="4712608"/>
              <a:ext cx="15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of Right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12160" y="1808064"/>
            <a:ext cx="622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(-2)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72200" y="2423617"/>
            <a:ext cx="651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(-1)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41688" y="3049228"/>
            <a:ext cx="611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EH(0)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09633" y="4151598"/>
            <a:ext cx="592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(-2)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54877" y="4857140"/>
            <a:ext cx="53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RH(-1)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60627" y="5536055"/>
            <a:ext cx="630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EH(0)</a:t>
            </a:r>
            <a:endParaRPr lang="en-US" sz="1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505472" y="3971914"/>
            <a:ext cx="1568527" cy="2024023"/>
            <a:chOff x="5605006" y="3069818"/>
            <a:chExt cx="1568527" cy="2024023"/>
          </a:xfrm>
        </p:grpSpPr>
        <p:sp>
          <p:nvSpPr>
            <p:cNvPr id="55" name="Oval 54"/>
            <p:cNvSpPr/>
            <p:nvPr/>
          </p:nvSpPr>
          <p:spPr>
            <a:xfrm>
              <a:off x="5796246" y="4239186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20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34182" y="3740937"/>
              <a:ext cx="535928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893643" y="3069818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6" idx="4"/>
              <a:endCxn id="55" idx="0"/>
            </p:cNvCxnSpPr>
            <p:nvPr/>
          </p:nvCxnSpPr>
          <p:spPr>
            <a:xfrm flipH="1">
              <a:off x="6026206" y="3992965"/>
              <a:ext cx="375940" cy="2462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6" idx="0"/>
            </p:cNvCxnSpPr>
            <p:nvPr/>
          </p:nvCxnSpPr>
          <p:spPr>
            <a:xfrm>
              <a:off x="6175175" y="3314727"/>
              <a:ext cx="226971" cy="4262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605006" y="4724509"/>
              <a:ext cx="15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of Right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65424" y="4059590"/>
            <a:ext cx="1571513" cy="1971915"/>
            <a:chOff x="5425069" y="3069818"/>
            <a:chExt cx="1571513" cy="1971915"/>
          </a:xfrm>
        </p:grpSpPr>
        <p:sp>
          <p:nvSpPr>
            <p:cNvPr id="62" name="Oval 61"/>
            <p:cNvSpPr/>
            <p:nvPr/>
          </p:nvSpPr>
          <p:spPr>
            <a:xfrm>
              <a:off x="5787881" y="4318617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425069" y="365330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93643" y="3069818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3" idx="4"/>
              <a:endCxn id="62" idx="0"/>
            </p:cNvCxnSpPr>
            <p:nvPr/>
          </p:nvCxnSpPr>
          <p:spPr>
            <a:xfrm>
              <a:off x="5655029" y="3905333"/>
              <a:ext cx="362812" cy="4132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4" idx="3"/>
              <a:endCxn id="63" idx="0"/>
            </p:cNvCxnSpPr>
            <p:nvPr/>
          </p:nvCxnSpPr>
          <p:spPr>
            <a:xfrm flipH="1">
              <a:off x="5655029" y="3284937"/>
              <a:ext cx="305968" cy="3683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428055" y="4672401"/>
              <a:ext cx="15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of Left</a:t>
              </a:r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655293" y="4330470"/>
            <a:ext cx="53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(2)</a:t>
            </a:r>
            <a:endParaRPr lang="en-US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55576" y="3717032"/>
            <a:ext cx="756084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75856" y="24189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Rotation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275856" y="43558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Rotations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59477" y="4666049"/>
            <a:ext cx="608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82353" y="5373216"/>
            <a:ext cx="660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46" name="Curved Down Arrow 45"/>
          <p:cNvSpPr/>
          <p:nvPr/>
        </p:nvSpPr>
        <p:spPr>
          <a:xfrm>
            <a:off x="2525184" y="1247854"/>
            <a:ext cx="417509" cy="216024"/>
          </a:xfrm>
          <a:prstGeom prst="curvedDownArrow">
            <a:avLst>
              <a:gd name="adj1" fmla="val 25000"/>
              <a:gd name="adj2" fmla="val 50000"/>
              <a:gd name="adj3" fmla="val 49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5934" y="1466781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448318" y="1445542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3" name="Curved Up Arrow 2"/>
          <p:cNvSpPr/>
          <p:nvPr/>
        </p:nvSpPr>
        <p:spPr>
          <a:xfrm rot="12472489">
            <a:off x="6067387" y="1317646"/>
            <a:ext cx="384177" cy="234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92836" y="1453682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balance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642246" y="1561843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balance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7336604" y="3936479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balance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031671" y="4077192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balance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53795" y="4534107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72" name="Curved Up Arrow 71"/>
          <p:cNvSpPr/>
          <p:nvPr/>
        </p:nvSpPr>
        <p:spPr>
          <a:xfrm rot="12472489">
            <a:off x="872864" y="4406211"/>
            <a:ext cx="384177" cy="234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Down Arrow 73"/>
          <p:cNvSpPr/>
          <p:nvPr/>
        </p:nvSpPr>
        <p:spPr>
          <a:xfrm>
            <a:off x="1967893" y="3840662"/>
            <a:ext cx="417509" cy="216024"/>
          </a:xfrm>
          <a:prstGeom prst="curvedDownArrow">
            <a:avLst>
              <a:gd name="adj1" fmla="val 25000"/>
              <a:gd name="adj2" fmla="val 50000"/>
              <a:gd name="adj3" fmla="val 49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21766" y="3851707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79" name="Curved Down Arrow 78"/>
          <p:cNvSpPr/>
          <p:nvPr/>
        </p:nvSpPr>
        <p:spPr>
          <a:xfrm>
            <a:off x="7347823" y="4448424"/>
            <a:ext cx="417509" cy="216024"/>
          </a:xfrm>
          <a:prstGeom prst="curvedDownArrow">
            <a:avLst>
              <a:gd name="adj1" fmla="val 25000"/>
              <a:gd name="adj2" fmla="val 50000"/>
              <a:gd name="adj3" fmla="val 49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1696" y="4459469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914455" y="3860166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83" name="Curved Up Arrow 82"/>
          <p:cNvSpPr/>
          <p:nvPr/>
        </p:nvSpPr>
        <p:spPr>
          <a:xfrm rot="12472489">
            <a:off x="6548637" y="3732270"/>
            <a:ext cx="384177" cy="234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46" grpId="0" animBg="1"/>
      <p:bldP spid="50" grpId="0"/>
      <p:bldP spid="52" grpId="0"/>
      <p:bldP spid="3" grpId="0" animBg="1"/>
      <p:bldP spid="71" grpId="0"/>
      <p:bldP spid="72" grpId="0" animBg="1"/>
      <p:bldP spid="74" grpId="0" animBg="1"/>
      <p:bldP spid="78" grpId="0"/>
      <p:bldP spid="79" grpId="0" animBg="1"/>
      <p:bldP spid="80" grpId="0"/>
      <p:bldP spid="82" grpId="0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Rotations (I)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79296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Rotate to the left  =&gt; </a:t>
            </a:r>
          </a:p>
          <a:p>
            <a:pPr lvl="1"/>
            <a:r>
              <a:rPr lang="en-US" sz="2000" dirty="0" smtClean="0"/>
              <a:t>Your </a:t>
            </a:r>
            <a:r>
              <a:rPr lang="en-US" sz="2000" u="sng" dirty="0">
                <a:solidFill>
                  <a:srgbClr val="0000FF"/>
                </a:solidFill>
              </a:rPr>
              <a:t>original right child </a:t>
            </a:r>
            <a:r>
              <a:rPr lang="en-US" sz="2000" dirty="0" smtClean="0"/>
              <a:t>becomes your parent.</a:t>
            </a:r>
          </a:p>
          <a:p>
            <a:pPr lvl="1"/>
            <a:r>
              <a:rPr lang="en-US" sz="2000" dirty="0" smtClean="0"/>
              <a:t>After rotation, you are the </a:t>
            </a:r>
            <a:r>
              <a:rPr lang="en-US" sz="2000" u="sng" dirty="0">
                <a:solidFill>
                  <a:srgbClr val="0000FF"/>
                </a:solidFill>
              </a:rPr>
              <a:t>left child </a:t>
            </a:r>
            <a:r>
              <a:rPr lang="en-US" sz="2000" dirty="0" smtClean="0"/>
              <a:t>of your parent.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Rotate to the right =&gt; </a:t>
            </a:r>
          </a:p>
          <a:p>
            <a:pPr lvl="1"/>
            <a:r>
              <a:rPr lang="en-US" sz="2000" dirty="0" smtClean="0"/>
              <a:t>Your </a:t>
            </a:r>
            <a:r>
              <a:rPr lang="en-US" sz="2000" u="sng" dirty="0">
                <a:solidFill>
                  <a:srgbClr val="0000FF"/>
                </a:solidFill>
              </a:rPr>
              <a:t>original left child </a:t>
            </a:r>
            <a:r>
              <a:rPr lang="en-US" sz="2000" dirty="0" smtClean="0"/>
              <a:t>becomes your parent.</a:t>
            </a:r>
          </a:p>
          <a:p>
            <a:pPr lvl="1"/>
            <a:r>
              <a:rPr lang="en-US" sz="2000" dirty="0" smtClean="0"/>
              <a:t>After rotation, you are </a:t>
            </a:r>
            <a:r>
              <a:rPr lang="en-US" sz="2000" u="sng" dirty="0">
                <a:solidFill>
                  <a:srgbClr val="0000FF"/>
                </a:solidFill>
              </a:rPr>
              <a:t>the right child </a:t>
            </a:r>
            <a:r>
              <a:rPr lang="en-US" sz="2000" dirty="0" smtClean="0"/>
              <a:t>of your parent.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4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7" y="1453426"/>
            <a:ext cx="8225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from the newly inserted/deleted node, go back to the root of the entire tree. Along </a:t>
            </a:r>
            <a:r>
              <a:rPr lang="en-US" dirty="0"/>
              <a:t>the </a:t>
            </a:r>
            <a:r>
              <a:rPr lang="en-US" dirty="0" smtClean="0"/>
              <a:t>path, calculate balance factor for each node and rebalance the unbalanced nodes </a:t>
            </a:r>
            <a:r>
              <a:rPr lang="en-US" b="1" u="sng" dirty="0" smtClean="0">
                <a:solidFill>
                  <a:srgbClr val="0000FF"/>
                </a:solidFill>
              </a:rPr>
              <a:t>one by one </a:t>
            </a:r>
            <a:r>
              <a:rPr lang="en-US" dirty="0" smtClean="0"/>
              <a:t>through rotations. </a:t>
            </a:r>
            <a:r>
              <a:rPr lang="en-US" dirty="0" smtClean="0">
                <a:solidFill>
                  <a:srgbClr val="0000FF"/>
                </a:solidFill>
              </a:rPr>
              <a:t>(The order matters!)</a:t>
            </a:r>
          </a:p>
          <a:p>
            <a:endParaRPr lang="en-US" dirty="0" smtClean="0"/>
          </a:p>
          <a:p>
            <a:r>
              <a:rPr lang="en-US" dirty="0" smtClean="0"/>
              <a:t>For each unbalanced node:</a:t>
            </a:r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1</a:t>
            </a:r>
            <a:r>
              <a:rPr lang="en-US" dirty="0" smtClean="0"/>
              <a:t>. Identify it as one of the four cases (i.e. Left-of-left, right-of-right, left-or-right, right-of-left) by checking itself and its higher subtree. For example, if an unbalanced node is LH, and its left subtree is also LH, the case is left-of-left.</a:t>
            </a:r>
          </a:p>
          <a:p>
            <a:endParaRPr lang="en-US" dirty="0"/>
          </a:p>
          <a:p>
            <a:r>
              <a:rPr lang="en-US" dirty="0" smtClean="0"/>
              <a:t>Step 2. Rotate nodes accordingly. 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Step 3. Back out to handle another unbalanced node if there’s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020272" y="1844824"/>
            <a:ext cx="67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(-1)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I </a:t>
            </a:r>
            <a:r>
              <a:rPr lang="en-US" dirty="0" smtClean="0"/>
              <a:t>– Complex Rotation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49623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545422" y="192425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13996" y="134076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1417584" y="2157990"/>
            <a:ext cx="322704" cy="338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 flipH="1">
            <a:off x="1775382" y="1555887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1585677"/>
            <a:ext cx="56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(2)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8369" y="2151850"/>
            <a:ext cx="53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39972" y="2737337"/>
            <a:ext cx="614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7018561" y="230579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940" y="185936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24490" y="126876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11401" y="2091045"/>
            <a:ext cx="78458" cy="2462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4"/>
            <a:endCxn id="16" idx="0"/>
          </p:cNvCxnSpPr>
          <p:nvPr/>
        </p:nvCxnSpPr>
        <p:spPr>
          <a:xfrm>
            <a:off x="6554450" y="1520788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2240" y="1287052"/>
            <a:ext cx="65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(-2)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109633" y="4151598"/>
            <a:ext cx="68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(-2)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43608" y="4857140"/>
            <a:ext cx="602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(-1)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9257" y="5302014"/>
            <a:ext cx="69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6736857" y="506534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31739" y="4599082"/>
            <a:ext cx="535928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06984" y="397191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966817" y="4826029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7093849" y="4230758"/>
            <a:ext cx="205854" cy="368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57662" y="510699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65424" y="464307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33998" y="405959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1477794" y="4901964"/>
            <a:ext cx="209828" cy="205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3"/>
            <a:endCxn id="36" idx="0"/>
          </p:cNvCxnSpPr>
          <p:nvPr/>
        </p:nvCxnSpPr>
        <p:spPr>
          <a:xfrm flipH="1">
            <a:off x="1395384" y="4274709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5293" y="4330470"/>
            <a:ext cx="56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(2)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570576" y="4623694"/>
            <a:ext cx="648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782353" y="5252366"/>
            <a:ext cx="56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LH(1)</a:t>
            </a:r>
            <a:endParaRPr lang="en-US" sz="1000" dirty="0"/>
          </a:p>
        </p:txBody>
      </p:sp>
      <p:sp>
        <p:nvSpPr>
          <p:cNvPr id="47" name="Oval 46"/>
          <p:cNvSpPr/>
          <p:nvPr/>
        </p:nvSpPr>
        <p:spPr>
          <a:xfrm>
            <a:off x="2473915" y="192019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2398425" y="1581614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013996" y="251161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1938506" y="2173033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925503" y="176912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cxnSp>
        <p:nvCxnSpPr>
          <p:cNvPr id="61" name="Straight Arrow Connector 60"/>
          <p:cNvCxnSpPr>
            <a:endCxn id="60" idx="0"/>
          </p:cNvCxnSpPr>
          <p:nvPr/>
        </p:nvCxnSpPr>
        <p:spPr>
          <a:xfrm flipH="1">
            <a:off x="6155463" y="1484833"/>
            <a:ext cx="229960" cy="284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20010" y="2267000"/>
            <a:ext cx="459919" cy="2713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19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6549970" y="2089623"/>
            <a:ext cx="187326" cy="177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078126" y="463582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2002636" y="4297243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58798" y="5068449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988758" y="4851110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951" y="557782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266911" y="5360487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85213" y="5829854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</a:t>
            </a:r>
            <a:endParaRPr lang="en-US" sz="1000" dirty="0"/>
          </a:p>
        </p:txBody>
      </p:sp>
      <p:sp>
        <p:nvSpPr>
          <p:cNvPr id="77" name="Oval 76"/>
          <p:cNvSpPr/>
          <p:nvPr/>
        </p:nvSpPr>
        <p:spPr>
          <a:xfrm>
            <a:off x="6301518" y="454047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 flipH="1">
            <a:off x="6531478" y="4172110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435099" y="503756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83" name="Straight Arrow Connector 82"/>
          <p:cNvCxnSpPr>
            <a:stCxn id="29" idx="5"/>
            <a:endCxn id="82" idx="0"/>
          </p:cNvCxnSpPr>
          <p:nvPr/>
        </p:nvCxnSpPr>
        <p:spPr>
          <a:xfrm>
            <a:off x="7489182" y="4814201"/>
            <a:ext cx="175877" cy="2233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08593" y="2473921"/>
            <a:ext cx="68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6357203" y="552751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19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587163" y="5310179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76927" y="5793228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101" name="Oval 100"/>
          <p:cNvSpPr/>
          <p:nvPr/>
        </p:nvSpPr>
        <p:spPr>
          <a:xfrm>
            <a:off x="834308" y="294222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064268" y="2724885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8301" y="3168895"/>
            <a:ext cx="659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734518" y="276292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21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964478" y="2545589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58511" y="2989599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689175" y="1343671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92275" y="1225187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3971914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10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5540" y="1556204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4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52330" y="1394774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21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662536" y="3946943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70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020272" y="1844824"/>
            <a:ext cx="67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(-1)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I </a:t>
            </a:r>
            <a:r>
              <a:rPr lang="en-US" dirty="0" smtClean="0"/>
              <a:t>– Complex Rotation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49623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545422" y="192425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13996" y="134076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1417584" y="2157990"/>
            <a:ext cx="322704" cy="338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 flipH="1">
            <a:off x="1775382" y="1555887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7407" y="3359393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of 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1585677"/>
            <a:ext cx="56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(2)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8369" y="2151850"/>
            <a:ext cx="53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39972" y="2737337"/>
            <a:ext cx="614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7018561" y="230579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940" y="185936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24490" y="126876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11401" y="2091045"/>
            <a:ext cx="78458" cy="2462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4"/>
            <a:endCxn id="16" idx="0"/>
          </p:cNvCxnSpPr>
          <p:nvPr/>
        </p:nvCxnSpPr>
        <p:spPr>
          <a:xfrm>
            <a:off x="6554450" y="1520788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9530" y="3295432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of Right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0" y="1287052"/>
            <a:ext cx="65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(-2)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109633" y="4151598"/>
            <a:ext cx="68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(-2)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43608" y="4857140"/>
            <a:ext cx="602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(-1)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9257" y="5302014"/>
            <a:ext cx="69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6736857" y="506534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31739" y="4599082"/>
            <a:ext cx="535928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06984" y="397191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6966817" y="4826029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7093849" y="4230758"/>
            <a:ext cx="205854" cy="368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793" y="6165304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of Right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457662" y="510699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65424" y="464307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33998" y="405959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1477794" y="4901964"/>
            <a:ext cx="209828" cy="205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3"/>
            <a:endCxn id="36" idx="0"/>
          </p:cNvCxnSpPr>
          <p:nvPr/>
        </p:nvCxnSpPr>
        <p:spPr>
          <a:xfrm flipH="1">
            <a:off x="1395384" y="4274709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6944" y="6093296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of Left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55293" y="4330470"/>
            <a:ext cx="56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(2)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5576" y="3717032"/>
            <a:ext cx="756084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246" y="236206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Rotation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5856" y="43558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Rotations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70576" y="4623694"/>
            <a:ext cx="648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782353" y="5252366"/>
            <a:ext cx="56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LH(1)</a:t>
            </a:r>
            <a:endParaRPr lang="en-US" sz="1000" dirty="0"/>
          </a:p>
        </p:txBody>
      </p:sp>
      <p:sp>
        <p:nvSpPr>
          <p:cNvPr id="47" name="Oval 46"/>
          <p:cNvSpPr/>
          <p:nvPr/>
        </p:nvSpPr>
        <p:spPr>
          <a:xfrm>
            <a:off x="2473915" y="192019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2398425" y="1581614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013996" y="251161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1938506" y="2173033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925503" y="176912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cxnSp>
        <p:nvCxnSpPr>
          <p:cNvPr id="61" name="Straight Arrow Connector 60"/>
          <p:cNvCxnSpPr>
            <a:endCxn id="60" idx="0"/>
          </p:cNvCxnSpPr>
          <p:nvPr/>
        </p:nvCxnSpPr>
        <p:spPr>
          <a:xfrm flipH="1">
            <a:off x="6155463" y="1484833"/>
            <a:ext cx="229960" cy="284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20010" y="2267000"/>
            <a:ext cx="459919" cy="2713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19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6549970" y="2089623"/>
            <a:ext cx="187326" cy="177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078126" y="463582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2002636" y="4297243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58798" y="5068449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988758" y="4851110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951" y="557782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266911" y="5360487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2308" y="5270199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985213" y="5829854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175230" y="4863309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</a:t>
            </a:r>
            <a:endParaRPr lang="en-US" sz="1000" dirty="0"/>
          </a:p>
        </p:txBody>
      </p:sp>
      <p:sp>
        <p:nvSpPr>
          <p:cNvPr id="77" name="Oval 76"/>
          <p:cNvSpPr/>
          <p:nvPr/>
        </p:nvSpPr>
        <p:spPr>
          <a:xfrm>
            <a:off x="6301518" y="454047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 flipH="1">
            <a:off x="6531478" y="4172110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435099" y="503756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83" name="Straight Arrow Connector 82"/>
          <p:cNvCxnSpPr>
            <a:stCxn id="29" idx="5"/>
            <a:endCxn id="82" idx="0"/>
          </p:cNvCxnSpPr>
          <p:nvPr/>
        </p:nvCxnSpPr>
        <p:spPr>
          <a:xfrm>
            <a:off x="7489182" y="4814201"/>
            <a:ext cx="175877" cy="2233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32958" y="2726970"/>
            <a:ext cx="622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535171" y="2173426"/>
            <a:ext cx="59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08593" y="2473921"/>
            <a:ext cx="68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18241" y="2479983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925503" y="2002516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282914" y="4761835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7895018" y="5043370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6357203" y="552751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19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587163" y="5310179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76927" y="5793228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101" name="Oval 100"/>
          <p:cNvSpPr/>
          <p:nvPr/>
        </p:nvSpPr>
        <p:spPr>
          <a:xfrm>
            <a:off x="834308" y="294222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064268" y="2724885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8301" y="3168895"/>
            <a:ext cx="659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734518" y="276292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21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964478" y="2545589"/>
            <a:ext cx="243707" cy="23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58511" y="2989599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3" name="Curved Down Arrow 2"/>
          <p:cNvSpPr/>
          <p:nvPr/>
        </p:nvSpPr>
        <p:spPr>
          <a:xfrm>
            <a:off x="2398425" y="1124744"/>
            <a:ext cx="417509" cy="216024"/>
          </a:xfrm>
          <a:prstGeom prst="curvedDownArrow">
            <a:avLst>
              <a:gd name="adj1" fmla="val 25000"/>
              <a:gd name="adj2" fmla="val 50000"/>
              <a:gd name="adj3" fmla="val 4928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175" y="1343671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14" name="Left Arrow 13"/>
          <p:cNvSpPr/>
          <p:nvPr/>
        </p:nvSpPr>
        <p:spPr>
          <a:xfrm rot="5074615">
            <a:off x="2016379" y="2082247"/>
            <a:ext cx="583412" cy="88463"/>
          </a:xfrm>
          <a:prstGeom prst="leftArrow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92275" y="1225187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111" name="Curved Up Arrow 110"/>
          <p:cNvSpPr/>
          <p:nvPr/>
        </p:nvSpPr>
        <p:spPr>
          <a:xfrm rot="12472489">
            <a:off x="6088431" y="1077542"/>
            <a:ext cx="384177" cy="23402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Left Arrow 111"/>
          <p:cNvSpPr/>
          <p:nvPr/>
        </p:nvSpPr>
        <p:spPr>
          <a:xfrm rot="5956270">
            <a:off x="6222542" y="1963161"/>
            <a:ext cx="583412" cy="88463"/>
          </a:xfrm>
          <a:prstGeom prst="leftArrow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3971914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10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5540" y="1556204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4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52330" y="1394774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4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662536" y="3946943"/>
            <a:ext cx="111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19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7636" y="4532407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117" name="Curved Up Arrow 116"/>
          <p:cNvSpPr/>
          <p:nvPr/>
        </p:nvSpPr>
        <p:spPr>
          <a:xfrm rot="12472489">
            <a:off x="913792" y="4384762"/>
            <a:ext cx="384177" cy="23402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urved Down Arrow 117"/>
          <p:cNvSpPr/>
          <p:nvPr/>
        </p:nvSpPr>
        <p:spPr>
          <a:xfrm>
            <a:off x="1933126" y="3862376"/>
            <a:ext cx="417509" cy="216024"/>
          </a:xfrm>
          <a:prstGeom prst="curvedDownArrow">
            <a:avLst>
              <a:gd name="adj1" fmla="val 25000"/>
              <a:gd name="adj2" fmla="val 50000"/>
              <a:gd name="adj3" fmla="val 4928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23876" y="4081303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121" name="Curved Down Arrow 120"/>
          <p:cNvSpPr/>
          <p:nvPr/>
        </p:nvSpPr>
        <p:spPr>
          <a:xfrm>
            <a:off x="7480692" y="4419645"/>
            <a:ext cx="417509" cy="216024"/>
          </a:xfrm>
          <a:prstGeom prst="curvedDownArrow">
            <a:avLst>
              <a:gd name="adj1" fmla="val 25000"/>
              <a:gd name="adj2" fmla="val 50000"/>
              <a:gd name="adj3" fmla="val 4928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797547" y="4377473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right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62897" y="3887575"/>
            <a:ext cx="1602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Rotate left</a:t>
            </a:r>
            <a:endParaRPr lang="en-US" sz="1000" dirty="0"/>
          </a:p>
        </p:txBody>
      </p:sp>
      <p:sp>
        <p:nvSpPr>
          <p:cNvPr id="124" name="Curved Up Arrow 123"/>
          <p:cNvSpPr/>
          <p:nvPr/>
        </p:nvSpPr>
        <p:spPr>
          <a:xfrm rot="12472489">
            <a:off x="6559053" y="3739930"/>
            <a:ext cx="384177" cy="23402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3" grpId="0" animBg="1"/>
      <p:bldP spid="4" grpId="0"/>
      <p:bldP spid="14" grpId="0" animBg="1"/>
      <p:bldP spid="110" grpId="0"/>
      <p:bldP spid="111" grpId="0" animBg="1"/>
      <p:bldP spid="112" grpId="0" animBg="1"/>
      <p:bldP spid="116" grpId="0"/>
      <p:bldP spid="117" grpId="0" animBg="1"/>
      <p:bldP spid="118" grpId="0" animBg="1"/>
      <p:bldP spid="119" grpId="0"/>
      <p:bldP spid="121" grpId="0" animBg="1"/>
      <p:bldP spid="122" grpId="0"/>
      <p:bldP spid="123" grpId="0"/>
      <p:bldP spid="1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Rotations (II)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79296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Rotate to the left  =&gt; </a:t>
            </a:r>
          </a:p>
          <a:p>
            <a:pPr lvl="1"/>
            <a:r>
              <a:rPr lang="en-US" sz="2000" dirty="0" smtClean="0"/>
              <a:t>Your </a:t>
            </a:r>
            <a:r>
              <a:rPr lang="en-US" sz="2000" u="sng" dirty="0" smtClean="0">
                <a:solidFill>
                  <a:srgbClr val="0000FF"/>
                </a:solidFill>
              </a:rPr>
              <a:t>original right child </a:t>
            </a:r>
            <a:r>
              <a:rPr lang="en-US" sz="2000" dirty="0" smtClean="0"/>
              <a:t>becomes your parent.</a:t>
            </a:r>
          </a:p>
          <a:p>
            <a:pPr lvl="1"/>
            <a:r>
              <a:rPr lang="en-US" sz="2000" dirty="0" smtClean="0"/>
              <a:t>After rotation, you are the </a:t>
            </a:r>
            <a:r>
              <a:rPr lang="en-US" sz="2000" u="sng" dirty="0">
                <a:solidFill>
                  <a:srgbClr val="0000FF"/>
                </a:solidFill>
              </a:rPr>
              <a:t>left child </a:t>
            </a:r>
            <a:r>
              <a:rPr lang="en-US" sz="2000" dirty="0" smtClean="0"/>
              <a:t>of your parent.</a:t>
            </a:r>
          </a:p>
          <a:p>
            <a:pPr lvl="1"/>
            <a:r>
              <a:rPr lang="en-US" sz="2000" dirty="0" smtClean="0"/>
              <a:t>If your parent originally had a </a:t>
            </a:r>
            <a:r>
              <a:rPr lang="en-US" sz="2000" u="sng" dirty="0" smtClean="0">
                <a:solidFill>
                  <a:srgbClr val="0000FF"/>
                </a:solidFill>
              </a:rPr>
              <a:t>left child</a:t>
            </a:r>
            <a:r>
              <a:rPr lang="en-US" sz="2000" dirty="0" smtClean="0"/>
              <a:t>, you need to take it as your child.  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Rotate to the right =&gt; </a:t>
            </a:r>
          </a:p>
          <a:p>
            <a:pPr lvl="1"/>
            <a:r>
              <a:rPr lang="en-US" sz="2000" dirty="0" smtClean="0"/>
              <a:t>Your </a:t>
            </a:r>
            <a:r>
              <a:rPr lang="en-US" sz="2000" u="sng" dirty="0">
                <a:solidFill>
                  <a:srgbClr val="0000FF"/>
                </a:solidFill>
              </a:rPr>
              <a:t>original left </a:t>
            </a:r>
            <a:r>
              <a:rPr lang="en-US" sz="2000" u="sng" dirty="0" smtClean="0">
                <a:solidFill>
                  <a:srgbClr val="0000FF"/>
                </a:solidFill>
              </a:rPr>
              <a:t>child </a:t>
            </a:r>
            <a:r>
              <a:rPr lang="en-US" sz="2000" dirty="0" smtClean="0"/>
              <a:t>becomes your parent.</a:t>
            </a:r>
          </a:p>
          <a:p>
            <a:pPr lvl="1"/>
            <a:r>
              <a:rPr lang="en-US" sz="2000" dirty="0" smtClean="0"/>
              <a:t>After rotation, you are </a:t>
            </a:r>
            <a:r>
              <a:rPr lang="en-US" sz="2000" u="sng" dirty="0">
                <a:solidFill>
                  <a:srgbClr val="0000FF"/>
                </a:solidFill>
              </a:rPr>
              <a:t>the right child </a:t>
            </a:r>
            <a:r>
              <a:rPr lang="en-US" sz="2000" dirty="0" smtClean="0"/>
              <a:t>of your parent.</a:t>
            </a:r>
          </a:p>
          <a:p>
            <a:pPr lvl="1"/>
            <a:r>
              <a:rPr lang="en-US" sz="2000" dirty="0"/>
              <a:t>If your parent originally had a </a:t>
            </a:r>
            <a:r>
              <a:rPr lang="en-US" sz="2000" u="sng" dirty="0" smtClean="0">
                <a:solidFill>
                  <a:srgbClr val="0000FF"/>
                </a:solidFill>
              </a:rPr>
              <a:t>right </a:t>
            </a:r>
            <a:r>
              <a:rPr lang="en-US" sz="2000" u="sng" dirty="0">
                <a:solidFill>
                  <a:srgbClr val="0000FF"/>
                </a:solidFill>
              </a:rPr>
              <a:t>child</a:t>
            </a:r>
            <a:r>
              <a:rPr lang="en-US" sz="2000" dirty="0"/>
              <a:t>, you need to take it as your child.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en-US" sz="5100" dirty="0"/>
              <a:t>AVL Tree </a:t>
            </a:r>
            <a:r>
              <a:rPr lang="en-US" altLang="en-US" sz="5100" dirty="0" smtClean="0"/>
              <a:t>insertion </a:t>
            </a:r>
            <a:r>
              <a:rPr lang="en-US" altLang="en-US" sz="5100" dirty="0"/>
              <a:t>practice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937584" lvl="1"/>
            <a:r>
              <a:rPr lang="en-US" altLang="en-US" sz="2400" dirty="0"/>
              <a:t>70, 50, 40, 60, 10, 30, 35, 25, 20, 15, 5, 65, 75, 85, 14, 11, 77, 88, 12, 22, 56</a:t>
            </a:r>
          </a:p>
          <a:p>
            <a:pPr marL="937584" lvl="1"/>
            <a:r>
              <a:rPr lang="en-US" altLang="en-US" sz="2400" dirty="0"/>
              <a:t>&lt;build the tree with one number per student&gt;</a:t>
            </a:r>
          </a:p>
        </p:txBody>
      </p:sp>
    </p:spTree>
    <p:extLst>
      <p:ext uri="{BB962C8B-B14F-4D97-AF65-F5344CB8AC3E}">
        <p14:creationId xmlns:p14="http://schemas.microsoft.com/office/powerpoint/2010/main" val="18338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- Deletion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Assume the node to be deleted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, there are four cases: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 smtClean="0">
                    <a:solidFill>
                      <a:srgbClr val="0000FF"/>
                    </a:solidFill>
                  </a:rPr>
                  <a:t>no children </a:t>
                </a:r>
                <a:r>
                  <a:rPr lang="en-US" sz="2400" dirty="0" smtClean="0"/>
                  <a:t>=&gt; delete it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>
                    <a:solidFill>
                      <a:srgbClr val="0000FF"/>
                    </a:solidFill>
                  </a:rPr>
                  <a:t>only a right subtree </a:t>
                </a:r>
                <a:r>
                  <a:rPr lang="en-US" sz="2400" dirty="0" smtClean="0"/>
                  <a:t>=&gt;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and attach its right subtree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’s parent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>
                    <a:solidFill>
                      <a:srgbClr val="0000FF"/>
                    </a:solidFill>
                  </a:rPr>
                  <a:t>only a left subtree </a:t>
                </a:r>
                <a:r>
                  <a:rPr lang="en-US" sz="2400" dirty="0" smtClean="0"/>
                  <a:t>=&gt;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and attach the left subtree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’s parent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 has </a:t>
                </a:r>
                <a:r>
                  <a:rPr lang="en-US" sz="2400" u="sng" dirty="0">
                    <a:solidFill>
                      <a:srgbClr val="0000FF"/>
                    </a:solidFill>
                  </a:rPr>
                  <a:t>two subtrees </a:t>
                </a:r>
                <a:r>
                  <a:rPr lang="en-US" sz="2400" dirty="0" smtClean="0"/>
                  <a:t>=&gt;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𝐷𝑒𝑙</m:t>
                        </m:r>
                      </m:sub>
                    </m:sSub>
                  </m:oMath>
                </a14:m>
                <a:r>
                  <a:rPr lang="en-US" sz="2400" dirty="0" smtClean="0"/>
                  <a:t>’s data by either the largest node in its left subtree or the smallest node in its right subtree.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2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2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Deletion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4917" y="292828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5" name="Oval 4"/>
          <p:cNvSpPr/>
          <p:nvPr/>
        </p:nvSpPr>
        <p:spPr>
          <a:xfrm>
            <a:off x="1722715" y="235630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91289" y="177281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 flipH="1">
            <a:off x="1594877" y="2590038"/>
            <a:ext cx="322704" cy="338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0"/>
          </p:cNvCxnSpPr>
          <p:nvPr/>
        </p:nvCxnSpPr>
        <p:spPr>
          <a:xfrm flipH="1">
            <a:off x="1952675" y="1987935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3998" y="3158785"/>
            <a:ext cx="21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20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457662" y="499612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65424" y="453221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33998" y="394872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>
            <a:off x="1477794" y="4791098"/>
            <a:ext cx="209828" cy="205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32" idx="0"/>
          </p:cNvCxnSpPr>
          <p:nvPr/>
        </p:nvCxnSpPr>
        <p:spPr>
          <a:xfrm flipH="1">
            <a:off x="1395384" y="4163843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9385" y="5701275"/>
            <a:ext cx="233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20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651208" y="235224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2575718" y="2013662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078126" y="452495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2002636" y="4186377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755576" y="501748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56" name="Straight Arrow Connector 155"/>
          <p:cNvCxnSpPr>
            <a:endCxn id="155" idx="0"/>
          </p:cNvCxnSpPr>
          <p:nvPr/>
        </p:nvCxnSpPr>
        <p:spPr>
          <a:xfrm flipH="1">
            <a:off x="985536" y="4778166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090231" y="1778589"/>
            <a:ext cx="2650121" cy="2441015"/>
            <a:chOff x="5090231" y="1778589"/>
            <a:chExt cx="2650121" cy="2441015"/>
          </a:xfrm>
        </p:grpSpPr>
        <p:sp>
          <p:nvSpPr>
            <p:cNvPr id="18" name="TextBox 17"/>
            <p:cNvSpPr txBox="1"/>
            <p:nvPr/>
          </p:nvSpPr>
          <p:spPr>
            <a:xfrm>
              <a:off x="5715048" y="3850272"/>
              <a:ext cx="202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Delete node 26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92317" y="2825991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500079" y="2362076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968653" y="1778589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Arrow Connector 69"/>
            <p:cNvCxnSpPr>
              <a:endCxn id="62" idx="0"/>
            </p:cNvCxnSpPr>
            <p:nvPr/>
          </p:nvCxnSpPr>
          <p:spPr>
            <a:xfrm>
              <a:off x="5812449" y="2620963"/>
              <a:ext cx="209828" cy="20502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  <a:endCxn id="68" idx="0"/>
            </p:cNvCxnSpPr>
            <p:nvPr/>
          </p:nvCxnSpPr>
          <p:spPr>
            <a:xfrm flipH="1">
              <a:off x="5730039" y="1993708"/>
              <a:ext cx="305968" cy="3683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412781" y="2354820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20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79" name="Straight Arrow Connector 78"/>
            <p:cNvCxnSpPr>
              <a:endCxn id="78" idx="0"/>
            </p:cNvCxnSpPr>
            <p:nvPr/>
          </p:nvCxnSpPr>
          <p:spPr>
            <a:xfrm>
              <a:off x="6337291" y="2016242"/>
              <a:ext cx="305450" cy="3385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090231" y="2847349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 flipH="1">
              <a:off x="5320191" y="2608031"/>
              <a:ext cx="257229" cy="2393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736857" y="2822360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26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86" name="Straight Arrow Connector 85"/>
            <p:cNvCxnSpPr>
              <a:endCxn id="85" idx="0"/>
            </p:cNvCxnSpPr>
            <p:nvPr/>
          </p:nvCxnSpPr>
          <p:spPr>
            <a:xfrm>
              <a:off x="6756989" y="2617332"/>
              <a:ext cx="209828" cy="20502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352530" y="3334200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6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62" idx="3"/>
              <a:endCxn id="87" idx="0"/>
            </p:cNvCxnSpPr>
            <p:nvPr/>
          </p:nvCxnSpPr>
          <p:spPr>
            <a:xfrm flipH="1">
              <a:off x="5582490" y="3041110"/>
              <a:ext cx="277181" cy="2930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881861" y="607619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about deleting node 8?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Deletion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4917" y="292828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5" name="Oval 4"/>
          <p:cNvSpPr/>
          <p:nvPr/>
        </p:nvSpPr>
        <p:spPr>
          <a:xfrm>
            <a:off x="1722715" y="235630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91289" y="177281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 flipH="1">
            <a:off x="1594877" y="2590038"/>
            <a:ext cx="322704" cy="338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0"/>
          </p:cNvCxnSpPr>
          <p:nvPr/>
        </p:nvCxnSpPr>
        <p:spPr>
          <a:xfrm flipH="1">
            <a:off x="1952675" y="1987935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3998" y="3158785"/>
            <a:ext cx="21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5849" y="2017725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4700" y="2583898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7006336" y="2677509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17715" y="223107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12265" y="164047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20" idx="0"/>
          </p:cNvCxnSpPr>
          <p:nvPr/>
        </p:nvCxnSpPr>
        <p:spPr>
          <a:xfrm>
            <a:off x="6926672" y="2458673"/>
            <a:ext cx="187970" cy="2462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14" idx="0"/>
          </p:cNvCxnSpPr>
          <p:nvPr/>
        </p:nvCxnSpPr>
        <p:spPr>
          <a:xfrm>
            <a:off x="6542225" y="1892500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9530" y="3122259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0773" y="1843120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99700" y="2458673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09633" y="4040732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37945" y="4746274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6736857" y="495448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31739" y="4488216"/>
            <a:ext cx="535928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06984" y="3861048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6966817" y="4715163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7093849" y="4119892"/>
            <a:ext cx="205854" cy="368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80118" y="5622390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8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457662" y="499612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65424" y="4532211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33998" y="3948724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>
            <a:off x="1477794" y="4791098"/>
            <a:ext cx="209828" cy="205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32" idx="0"/>
          </p:cNvCxnSpPr>
          <p:nvPr/>
        </p:nvCxnSpPr>
        <p:spPr>
          <a:xfrm flipH="1">
            <a:off x="1395384" y="4163843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9385" y="5701275"/>
            <a:ext cx="233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20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55293" y="4219604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</a:t>
            </a:r>
            <a:endParaRPr lang="en-US" sz="1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67944" y="1772816"/>
            <a:ext cx="0" cy="511256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70576" y="4512828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43" name="Oval 42"/>
          <p:cNvSpPr/>
          <p:nvPr/>
        </p:nvSpPr>
        <p:spPr>
          <a:xfrm>
            <a:off x="2651208" y="2352240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2575718" y="2013662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13278" y="214083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FF"/>
                </a:solidFill>
              </a:rPr>
              <a:t>8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6143238" y="1856545"/>
            <a:ext cx="229960" cy="284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078126" y="4524955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2002636" y="4186377"/>
            <a:ext cx="305450" cy="338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01518" y="442961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6531478" y="4061244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067944" y="333724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Deletion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46457" y="2287067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2773681" y="320081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68563" y="2734551"/>
            <a:ext cx="535928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43808" y="2107383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003641" y="2961498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3130673" y="2366227"/>
            <a:ext cx="205854" cy="368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38342" y="4365104"/>
            <a:ext cx="15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node 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07400" y="2759163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</a:t>
            </a:r>
            <a:endParaRPr lang="en-US" sz="1000" dirty="0"/>
          </a:p>
        </p:txBody>
      </p:sp>
      <p:sp>
        <p:nvSpPr>
          <p:cNvPr id="64" name="Oval 63"/>
          <p:cNvSpPr/>
          <p:nvPr/>
        </p:nvSpPr>
        <p:spPr>
          <a:xfrm>
            <a:off x="2338342" y="267594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2568302" y="2307579"/>
            <a:ext cx="305968" cy="368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471923" y="3173032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28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>
            <a:stCxn id="26" idx="5"/>
            <a:endCxn id="66" idx="0"/>
          </p:cNvCxnSpPr>
          <p:nvPr/>
        </p:nvCxnSpPr>
        <p:spPr>
          <a:xfrm>
            <a:off x="3526006" y="2949670"/>
            <a:ext cx="175877" cy="2233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54926" y="2651083"/>
            <a:ext cx="45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59" name="Oval 58"/>
          <p:cNvSpPr/>
          <p:nvPr/>
        </p:nvSpPr>
        <p:spPr>
          <a:xfrm>
            <a:off x="2057916" y="3155217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287876" y="2915899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491326" y="3728186"/>
            <a:ext cx="459919" cy="2520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19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>
            <a:endCxn id="62" idx="0"/>
          </p:cNvCxnSpPr>
          <p:nvPr/>
        </p:nvCxnSpPr>
        <p:spPr>
          <a:xfrm flipH="1">
            <a:off x="2721286" y="3488868"/>
            <a:ext cx="257229" cy="2393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Demonstration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galles/visualization/AVLtree.html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89998"/>
              </p:ext>
            </p:extLst>
          </p:nvPr>
        </p:nvGraphicFramePr>
        <p:xfrm>
          <a:off x="467544" y="1031379"/>
          <a:ext cx="7934586" cy="5068091"/>
        </p:xfrm>
        <a:graphic>
          <a:graphicData uri="http://schemas.openxmlformats.org/drawingml/2006/table">
            <a:tbl>
              <a:tblPr/>
              <a:tblGrid>
                <a:gridCol w="1065593"/>
                <a:gridCol w="1026613"/>
                <a:gridCol w="973730"/>
                <a:gridCol w="973730"/>
                <a:gridCol w="1216918"/>
                <a:gridCol w="936104"/>
                <a:gridCol w="768168"/>
                <a:gridCol w="973730"/>
              </a:tblGrid>
              <a:tr h="1420937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AVL tree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(Log(n) &lt;= h &lt;=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O(h)+ O(1) = O(h)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Remove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O(h)+ O(1) = O(h)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Min/Max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(assuming fast access to tail)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(Log(n) &lt;= h &lt;= 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Delete node 3 or node 16</a:t>
            </a:r>
          </a:p>
          <a:p>
            <a:r>
              <a:rPr lang="en-US" sz="2400" dirty="0" smtClean="0"/>
              <a:t>Delete node 14 or node 19</a:t>
            </a:r>
          </a:p>
          <a:p>
            <a:r>
              <a:rPr lang="en-US" sz="2400" dirty="0" smtClean="0"/>
              <a:t>Delete node 6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What’s the worst-case big O?</a:t>
            </a:r>
          </a:p>
          <a:p>
            <a:pPr lvl="1"/>
            <a:r>
              <a:rPr lang="en-US" sz="2000" dirty="0" smtClean="0"/>
              <a:t>O(h) +O(1) = O(h)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712" y="2892964"/>
            <a:ext cx="3295478" cy="2279068"/>
            <a:chOff x="1950108" y="3486077"/>
            <a:chExt cx="3295478" cy="2279068"/>
          </a:xfrm>
        </p:grpSpPr>
        <p:sp>
          <p:nvSpPr>
            <p:cNvPr id="5" name="Oval 4"/>
            <p:cNvSpPr/>
            <p:nvPr/>
          </p:nvSpPr>
          <p:spPr>
            <a:xfrm>
              <a:off x="2910387" y="348607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406331" y="406001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4443" y="409977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2730367" y="3854853"/>
              <a:ext cx="274928" cy="205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>
              <a:off x="3419478" y="3906369"/>
              <a:ext cx="319001" cy="193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950108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274144" y="4492065"/>
              <a:ext cx="324036" cy="323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436" y="4502925"/>
              <a:ext cx="222967" cy="3266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681259" y="4815788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14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97514" y="5333097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597514" y="5162574"/>
              <a:ext cx="222242" cy="1705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967607" y="4468552"/>
              <a:ext cx="299585" cy="347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060563" y="4829605"/>
              <a:ext cx="648072" cy="3635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017260" y="4640899"/>
            <a:ext cx="222967" cy="326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67083" y="4953762"/>
            <a:ext cx="6480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4270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BST – Deletion Big-O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work on the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Challenge:</a:t>
            </a:r>
            <a:endParaRPr lang="en-US" sz="2400" dirty="0"/>
          </a:p>
          <a:p>
            <a:pPr lvl="1"/>
            <a:r>
              <a:rPr lang="en-US" sz="2000" dirty="0" smtClean="0"/>
              <a:t>Deletion may change the structure of the subtree, leading to a different root of the subtree. How could we connect the parent with the new root of the subtree?</a:t>
            </a: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Solution: We pass the new root of the subtree (after deletion) back to the parent.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3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Code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772816"/>
            <a:ext cx="403244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root, </a:t>
            </a:r>
            <a:r>
              <a:rPr lang="en-US" altLang="en-US" sz="1000" b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bool* found)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case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(root == NULL) </a:t>
            </a:r>
            <a:endParaRPr lang="en-US" altLang="en-US" sz="1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*found = false;</a:t>
            </a:r>
          </a:p>
          <a:p>
            <a:pPr lvl="0"/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deleted is smaller than the </a:t>
            </a:r>
            <a:endParaRPr lang="en-US" altLang="en-US" sz="1000" dirty="0" smtClean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//root's data,</a:t>
            </a:r>
            <a:r>
              <a:rPr lang="en-US" altLang="en-US" sz="1000" dirty="0" smtClean="0"/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lies in left 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&lt;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&gt;data)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root-&gt;left =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(root-&gt;left,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found);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the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deleted is greater than the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//root's data, it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lies in right 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&gt;data)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root-&gt;right =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(root-&gt;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right, x, found);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same as root's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this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</a:t>
            </a:r>
            <a:endParaRPr lang="en-US" altLang="en-US" sz="1000" dirty="0" smtClean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//node to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deleted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endParaRPr lang="en-US" altLang="en-US" sz="1000" dirty="0"/>
          </a:p>
          <a:p>
            <a:r>
              <a:rPr lang="en-US" alt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altLang="en-US" sz="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*found = true;</a:t>
            </a:r>
          </a:p>
          <a:p>
            <a:pPr lvl="0"/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1722503"/>
            <a:ext cx="48245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//node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only one child or no child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(root-&gt;left == NULL)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temp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root-&gt;right;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000" b="1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(root-&gt;right == NULL)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temp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root-&gt;left;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000" b="1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000" dirty="0" smtClean="0"/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temp;</a:t>
            </a:r>
            <a:endParaRPr lang="en-US" altLang="en-US" sz="1000" dirty="0" smtClean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//node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two children: Get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</a:p>
          <a:p>
            <a:pPr lvl="0"/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//smallest in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right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subtree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minimum(root-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&gt;right);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/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//Copy 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successor's content to this node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root-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&gt;data=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&gt;data;</a:t>
            </a:r>
            <a:endParaRPr lang="en-US" altLang="en-US" sz="1000" dirty="0"/>
          </a:p>
          <a:p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000" dirty="0" smtClean="0"/>
          </a:p>
          <a:p>
            <a:pPr lvl="0"/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</a:t>
            </a:r>
            <a:r>
              <a:rPr lang="en-US" altLang="en-US" sz="1000" dirty="0" err="1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altLang="en-US" sz="10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successor</a:t>
            </a:r>
            <a:endParaRPr lang="en-US" altLang="en-US" sz="1000" dirty="0" smtClean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root-&gt;right =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(root-&gt;right, temp-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&gt;data, found);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root;</a:t>
            </a:r>
            <a:endParaRPr lang="en-US" altLang="en-US" sz="1000" dirty="0"/>
          </a:p>
          <a:p>
            <a:pPr lvl="0"/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0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04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61031"/>
              </p:ext>
            </p:extLst>
          </p:nvPr>
        </p:nvGraphicFramePr>
        <p:xfrm>
          <a:off x="593824" y="1031379"/>
          <a:ext cx="7793388" cy="4927612"/>
        </p:xfrm>
        <a:graphic>
          <a:graphicData uri="http://schemas.openxmlformats.org/drawingml/2006/table">
            <a:tbl>
              <a:tblPr/>
              <a:tblGrid>
                <a:gridCol w="1071088"/>
                <a:gridCol w="1170635"/>
                <a:gridCol w="1110333"/>
                <a:gridCol w="1110333"/>
                <a:gridCol w="1110333"/>
                <a:gridCol w="1110333"/>
                <a:gridCol w="1110333"/>
              </a:tblGrid>
              <a:tr h="1420937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Hash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Unsorted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Sorted Linked List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BST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(Log(n) &lt;= h &lt;=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Add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O(h)+ O(1) = O(h)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Remove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log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n)+O(n)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</a:t>
                      </a:r>
                      <a:r>
                        <a:rPr kumimoji="0" lang="en-US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expected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O(1))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 + O(1) =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O(h)+ O(1) = O(h)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59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Min/Max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</a:t>
                      </a:r>
                      <a:r>
                        <a:rPr kumimoji="0" lang="en-US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(assuming fast access to tail)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O(h)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(Log(n) &lt;= h &lt;= 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94923" y="2084894"/>
            <a:ext cx="2376263" cy="3312368"/>
            <a:chOff x="1115616" y="3068960"/>
            <a:chExt cx="2376263" cy="3312368"/>
          </a:xfrm>
        </p:grpSpPr>
        <p:sp>
          <p:nvSpPr>
            <p:cNvPr id="5" name="Oval 4"/>
            <p:cNvSpPr/>
            <p:nvPr/>
          </p:nvSpPr>
          <p:spPr>
            <a:xfrm>
              <a:off x="1115616" y="3068960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407772" y="3476592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72863" y="393928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902822" y="4335329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72816" y="4767377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20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402775" y="519942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23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636459" y="5631473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44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987824" y="6093296"/>
              <a:ext cx="504055" cy="2880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52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6" idx="1"/>
            </p:cNvCxnSpPr>
            <p:nvPr/>
          </p:nvCxnSpPr>
          <p:spPr>
            <a:xfrm>
              <a:off x="1345576" y="3320988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1719669" y="3728620"/>
              <a:ext cx="183154" cy="21066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1997304" y="4191313"/>
              <a:ext cx="135478" cy="1440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233191" y="4587357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89762" y="5006912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33144" y="5451453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002290" y="5900783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75084" y="14392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many tests do we need to do in order to locate node 52?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0526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can we make it easier?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16943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+mn-lt"/>
                  </a:rPr>
                  <a:t>An AVL tree is a binary search tree in which </a:t>
                </a:r>
                <a:r>
                  <a:rPr lang="en-US" sz="2400" u="sng" dirty="0" smtClean="0">
                    <a:solidFill>
                      <a:srgbClr val="0000FF"/>
                    </a:solidFill>
                    <a:latin typeface="+mn-lt"/>
                  </a:rPr>
                  <a:t>the heights of the subtrees of any given node differ by no more than 1</a:t>
                </a:r>
                <a:r>
                  <a:rPr lang="en-US" sz="2400" dirty="0" smtClean="0">
                    <a:latin typeface="+mn-lt"/>
                  </a:rPr>
                  <a:t>.</a:t>
                </a:r>
              </a:p>
              <a:p>
                <a:endParaRPr lang="en-US" sz="1000" dirty="0" smtClean="0">
                  <a:latin typeface="+mn-lt"/>
                </a:endParaRPr>
              </a:p>
              <a:p>
                <a:r>
                  <a:rPr lang="en-US" sz="2400" dirty="0" smtClean="0">
                    <a:latin typeface="+mn-lt"/>
                  </a:rPr>
                  <a:t>It is a </a:t>
                </a:r>
                <a:r>
                  <a:rPr lang="en-US" sz="2400" u="sng" dirty="0" smtClean="0">
                    <a:solidFill>
                      <a:srgbClr val="0000FF"/>
                    </a:solidFill>
                    <a:latin typeface="+mn-lt"/>
                  </a:rPr>
                  <a:t>balanced binary search tree</a:t>
                </a:r>
                <a:r>
                  <a:rPr lang="en-US" sz="2400" dirty="0" smtClean="0">
                    <a:latin typeface="+mn-lt"/>
                  </a:rPr>
                  <a:t>. </a:t>
                </a:r>
              </a:p>
              <a:p>
                <a:endParaRPr lang="en-US" sz="1000" dirty="0" smtClean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An AVL tree is a binary tree that either is empty or consists of two AVL subtrees,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, whose heights differ by no more than 1, as shown below.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|&lt;=</a:t>
                </a:r>
                <a:r>
                  <a:rPr lang="en-US" sz="2400" dirty="0" smtClean="0">
                    <a:latin typeface="+mn-lt"/>
                  </a:rPr>
                  <a:t>1</a:t>
                </a:r>
              </a:p>
              <a:p>
                <a:pPr marL="0" indent="0" algn="ctr">
                  <a:buNone/>
                </a:pPr>
                <a:endParaRPr lang="en-US" sz="10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What are the possible values for balance factor of an AVL tree?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0, -1, 1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16943"/>
                <a:ext cx="8229600" cy="5181600"/>
              </a:xfrm>
              <a:blipFill rotWithShape="1">
                <a:blip r:embed="rId3"/>
                <a:stretch>
                  <a:fillRect l="-963" t="-941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19672" y="4145167"/>
            <a:ext cx="2314987" cy="2160240"/>
            <a:chOff x="5106002" y="2889183"/>
            <a:chExt cx="2314987" cy="2160240"/>
          </a:xfrm>
        </p:grpSpPr>
        <p:sp>
          <p:nvSpPr>
            <p:cNvPr id="5" name="Oval 4"/>
            <p:cNvSpPr/>
            <p:nvPr/>
          </p:nvSpPr>
          <p:spPr>
            <a:xfrm>
              <a:off x="5106002" y="4106554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425069" y="3653305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690462" y="4113076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49555" y="3203993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18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14948" y="3633947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20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360134" y="2889183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23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565569" y="3330007"/>
              <a:ext cx="459919" cy="25202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44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916934" y="3791830"/>
              <a:ext cx="504055" cy="2880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FF"/>
                  </a:solidFill>
                </a:rPr>
                <a:t>52</a:t>
              </a:r>
              <a:endParaRPr 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 flipH="1">
              <a:off x="5294989" y="3868424"/>
              <a:ext cx="197434" cy="2446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5737268" y="3902411"/>
              <a:ext cx="183154" cy="21066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0"/>
            </p:cNvCxnSpPr>
            <p:nvPr/>
          </p:nvCxnSpPr>
          <p:spPr>
            <a:xfrm flipH="1">
              <a:off x="5655029" y="3441398"/>
              <a:ext cx="293175" cy="2119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175323" y="3453927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662254" y="3149987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31400" y="3599317"/>
              <a:ext cx="129550" cy="192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7"/>
            </p:cNvCxnSpPr>
            <p:nvPr/>
          </p:nvCxnSpPr>
          <p:spPr>
            <a:xfrm flipH="1">
              <a:off x="6242120" y="3107736"/>
              <a:ext cx="193899" cy="1331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8065" y="4680091"/>
              <a:ext cx="15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AVL tree ?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94150" y="3898946"/>
            <a:ext cx="55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 (1)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99825" y="4245489"/>
            <a:ext cx="552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LH(1)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709911"/>
            <a:ext cx="563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25648" y="5614566"/>
            <a:ext cx="578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35050" y="5607318"/>
            <a:ext cx="617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74620" y="5293954"/>
            <a:ext cx="565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6675" y="5108779"/>
            <a:ext cx="574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EH (0)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5871" y="4459977"/>
            <a:ext cx="63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(-1)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1305922"/>
            <a:ext cx="810791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Step1: Check the value </a:t>
            </a:r>
            <a:r>
              <a:rPr lang="en-US" sz="2400" dirty="0" smtClean="0"/>
              <a:t>– BST</a:t>
            </a:r>
          </a:p>
          <a:p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Step 2: Check the shape - Balanced binary tree</a:t>
            </a:r>
          </a:p>
          <a:p>
            <a:pPr lvl="1"/>
            <a:endParaRPr lang="en-US" sz="5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each node, we use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LH to indicate that the left subtree is higher than the right subtree.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RH to indicate that the left subtree is shorter than the right subtree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EH to indicate that the subtrees are the same height.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10232</TotalTime>
  <Words>1738</Words>
  <Application>Microsoft Office PowerPoint</Application>
  <PresentationFormat>On-screen Show (4:3)</PresentationFormat>
  <Paragraphs>510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SCU tempelate 2</vt:lpstr>
      <vt:lpstr>Computer Engineering 12 Class 17</vt:lpstr>
      <vt:lpstr>Review: BST - Deletion</vt:lpstr>
      <vt:lpstr>PowerPoint Presentation</vt:lpstr>
      <vt:lpstr>Let’s work on the code</vt:lpstr>
      <vt:lpstr>Deletion Code</vt:lpstr>
      <vt:lpstr>PowerPoint Presentation</vt:lpstr>
      <vt:lpstr>A Question</vt:lpstr>
      <vt:lpstr>AVL Tree Definition</vt:lpstr>
      <vt:lpstr>An Example</vt:lpstr>
      <vt:lpstr>AVL Tree - Operations</vt:lpstr>
      <vt:lpstr>AVL Tree – Insertion/Deletion</vt:lpstr>
      <vt:lpstr>How to do Balance?</vt:lpstr>
      <vt:lpstr>Four Cases for Rebalancing</vt:lpstr>
      <vt:lpstr>Meaning of Rotations (I)</vt:lpstr>
      <vt:lpstr>Summaries</vt:lpstr>
      <vt:lpstr>Exercise I – Complex Rotation</vt:lpstr>
      <vt:lpstr>Exercise I – Complex Rotation</vt:lpstr>
      <vt:lpstr>Meaning of Rotations (II)</vt:lpstr>
      <vt:lpstr>AVL Tree insertion practice</vt:lpstr>
      <vt:lpstr>AVL Deletion</vt:lpstr>
      <vt:lpstr>AVL Deletion</vt:lpstr>
      <vt:lpstr>AVL Deletion</vt:lpstr>
      <vt:lpstr>A Demonstration Website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543</cp:revision>
  <dcterms:created xsi:type="dcterms:W3CDTF">2015-09-16T16:54:10Z</dcterms:created>
  <dcterms:modified xsi:type="dcterms:W3CDTF">2018-02-16T22:49:54Z</dcterms:modified>
</cp:coreProperties>
</file>