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97" r:id="rId3"/>
    <p:sldId id="382" r:id="rId4"/>
    <p:sldId id="383" r:id="rId5"/>
    <p:sldId id="398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B6E02-D4EC-4F41-9EC9-A1B55E23AEB4}">
          <p14:sldIdLst>
            <p14:sldId id="256"/>
            <p14:sldId id="397"/>
            <p14:sldId id="382"/>
            <p14:sldId id="383"/>
            <p14:sldId id="398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06" autoAdjust="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711" dirty="0" smtClean="0"/>
              <a:t>Heaps - Deletion</a:t>
            </a:r>
            <a:endParaRPr lang="en-US" altLang="en-US" sz="4711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686" y="1356666"/>
            <a:ext cx="7358063" cy="4441896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180" dirty="0"/>
              <a:t>Q: How do we delete a value from a heap?</a:t>
            </a:r>
          </a:p>
          <a:p>
            <a:pPr marL="625056">
              <a:spcBef>
                <a:spcPts val="1275"/>
              </a:spcBef>
            </a:pPr>
            <a:r>
              <a:rPr lang="en-US" altLang="en-US" sz="2180" dirty="0"/>
              <a:t>A: We must first find it, so </a:t>
            </a:r>
            <a:r>
              <a:rPr lang="en-US" altLang="en-US" sz="2180" b="1" u="sng" dirty="0"/>
              <a:t>we generally always delete the maximum value</a:t>
            </a:r>
            <a:r>
              <a:rPr lang="en-US" altLang="en-US" sz="2180" dirty="0"/>
              <a:t> because it’s at the root.</a:t>
            </a:r>
          </a:p>
          <a:p>
            <a:pPr marL="937584" lvl="1">
              <a:spcBef>
                <a:spcPts val="1275"/>
              </a:spcBef>
            </a:pPr>
            <a:r>
              <a:rPr lang="en-US" altLang="en-US" sz="2180" dirty="0"/>
              <a:t>We first replace the root with the last value on the lowest level, so as to preserve the shape.</a:t>
            </a:r>
          </a:p>
          <a:p>
            <a:pPr marL="937584" lvl="1">
              <a:spcBef>
                <a:spcPts val="1275"/>
              </a:spcBef>
            </a:pPr>
            <a:r>
              <a:rPr lang="en-US" altLang="en-US" sz="2180" dirty="0"/>
              <a:t>This process may break the heap order, so we fix it by repeatedly swapping the upstart value with its larger child</a:t>
            </a:r>
            <a:r>
              <a:rPr lang="en-US" altLang="en-US" sz="2180" dirty="0" smtClean="0"/>
              <a:t>. Why not smaller child?</a:t>
            </a:r>
            <a:endParaRPr lang="en-US" altLang="en-US" sz="2180" dirty="0"/>
          </a:p>
          <a:p>
            <a:pPr marL="937584" lvl="1">
              <a:spcBef>
                <a:spcPts val="1275"/>
              </a:spcBef>
            </a:pPr>
            <a:r>
              <a:rPr lang="en-US" altLang="en-US" sz="2180" dirty="0"/>
              <a:t>&lt;example</a:t>
            </a:r>
            <a:r>
              <a:rPr lang="en-US" altLang="en-US" sz="2180" dirty="0" smtClean="0"/>
              <a:t>&gt;</a:t>
            </a:r>
          </a:p>
          <a:p>
            <a:pPr marL="625056" lvl="1" indent="-342900">
              <a:buFont typeface="Arial" panose="020B0604020202020204" pitchFamily="34" charset="0"/>
              <a:buChar char="•"/>
            </a:pPr>
            <a:r>
              <a:rPr lang="en-US" altLang="en-US" sz="2180" dirty="0" smtClean="0"/>
              <a:t>What </a:t>
            </a:r>
            <a:r>
              <a:rPr lang="en-US" altLang="en-US" sz="2180" dirty="0"/>
              <a:t>is the </a:t>
            </a:r>
            <a:r>
              <a:rPr lang="en-US" altLang="en-US" sz="2180" dirty="0" err="1" smtClean="0"/>
              <a:t>bigO</a:t>
            </a:r>
            <a:r>
              <a:rPr lang="en-US" altLang="en-US" sz="2180" dirty="0" smtClean="0"/>
              <a:t> ?</a:t>
            </a:r>
            <a:endParaRPr lang="en-US" altLang="en-US" sz="2180" dirty="0"/>
          </a:p>
        </p:txBody>
      </p:sp>
      <p:sp>
        <p:nvSpPr>
          <p:cNvPr id="4" name="Oval 3"/>
          <p:cNvSpPr/>
          <p:nvPr/>
        </p:nvSpPr>
        <p:spPr>
          <a:xfrm>
            <a:off x="6928482" y="4463051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44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67028" y="5067897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68344" y="5067897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76354" y="5762558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83294" y="5762558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14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875350" y="4898377"/>
            <a:ext cx="204897" cy="169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7" idx="0"/>
          </p:cNvCxnSpPr>
          <p:nvPr/>
        </p:nvCxnSpPr>
        <p:spPr>
          <a:xfrm flipH="1">
            <a:off x="6136394" y="5543171"/>
            <a:ext cx="365502" cy="2193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1"/>
          </p:cNvCxnSpPr>
          <p:nvPr/>
        </p:nvCxnSpPr>
        <p:spPr>
          <a:xfrm>
            <a:off x="7543109" y="4893290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12646" y="5528652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58453" y="580526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884368" y="5571953"/>
            <a:ext cx="134125" cy="233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711" dirty="0" smtClean="0"/>
              <a:t>Heaps: Deletion</a:t>
            </a:r>
            <a:endParaRPr lang="en-US" altLang="en-US" sz="4711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1412776"/>
            <a:ext cx="7358063" cy="4018359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Deletion (of the root) is also O(log n)</a:t>
            </a:r>
          </a:p>
        </p:txBody>
      </p:sp>
    </p:spTree>
    <p:extLst>
      <p:ext uri="{BB962C8B-B14F-4D97-AF65-F5344CB8AC3E}">
        <p14:creationId xmlns:p14="http://schemas.microsoft.com/office/powerpoint/2010/main" val="287247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Why Heaps</a:t>
            </a:r>
            <a:endParaRPr lang="en-US" altLang="en-US" sz="4711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776864" cy="4018359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I</a:t>
            </a:r>
            <a:r>
              <a:rPr lang="en-US" altLang="en-US" sz="2400" dirty="0" smtClean="0"/>
              <a:t>f </a:t>
            </a:r>
            <a:r>
              <a:rPr lang="en-US" altLang="en-US" sz="2400" dirty="0"/>
              <a:t>we used an AVL tree, it’d be O(log n) for insertion and deletion, so why restrict ourselves to a heap? </a:t>
            </a:r>
            <a:endParaRPr lang="en-US" altLang="en-US" sz="2400" dirty="0" smtClean="0"/>
          </a:p>
          <a:p>
            <a:pPr marL="625056"/>
            <a:endParaRPr lang="en-US" altLang="en-US" sz="2400" dirty="0" smtClean="0"/>
          </a:p>
          <a:p>
            <a:pPr marL="625056"/>
            <a:r>
              <a:rPr lang="en-US" altLang="en-US" sz="2400" dirty="0" smtClean="0"/>
              <a:t>Because </a:t>
            </a:r>
          </a:p>
          <a:p>
            <a:pPr marL="1025106" lvl="1"/>
            <a:r>
              <a:rPr lang="en-US" altLang="en-US" sz="2000" dirty="0" smtClean="0"/>
              <a:t>What is the worst case </a:t>
            </a:r>
            <a:r>
              <a:rPr lang="en-US" altLang="en-US" sz="2000" dirty="0" err="1" smtClean="0"/>
              <a:t>bigO</a:t>
            </a:r>
            <a:r>
              <a:rPr lang="en-US" altLang="en-US" sz="2000" dirty="0" smtClean="0"/>
              <a:t> for finding min/max? </a:t>
            </a:r>
            <a:endParaRPr lang="en-US" altLang="en-US" sz="2000" dirty="0"/>
          </a:p>
          <a:p>
            <a:pPr marL="1025106" lvl="1"/>
            <a:r>
              <a:rPr lang="en-US" altLang="en-US" sz="2000" dirty="0" smtClean="0"/>
              <a:t>It’s </a:t>
            </a:r>
            <a:r>
              <a:rPr lang="en-US" altLang="en-US" sz="2000" dirty="0"/>
              <a:t>so much easier, since we can drop pointers </a:t>
            </a:r>
            <a:r>
              <a:rPr lang="en-US" altLang="en-US" sz="2000" dirty="0" smtClean="0"/>
              <a:t>entirely</a:t>
            </a:r>
          </a:p>
          <a:p>
            <a:pPr marL="625056"/>
            <a:endParaRPr lang="en-US" altLang="en-US" sz="2400" dirty="0" smtClean="0"/>
          </a:p>
          <a:p>
            <a:pPr marL="625056"/>
            <a:r>
              <a:rPr lang="en-US" altLang="en-US" sz="2400" dirty="0" smtClean="0"/>
              <a:t>So </a:t>
            </a:r>
            <a:r>
              <a:rPr lang="en-US" altLang="en-US" sz="2400" dirty="0"/>
              <a:t>how do we actually implement it? </a:t>
            </a:r>
            <a:r>
              <a:rPr lang="en-US" altLang="en-US" sz="2400" dirty="0" smtClean="0"/>
              <a:t>(What data structure?)</a:t>
            </a:r>
            <a:endParaRPr lang="en-US" altLang="en-US" sz="2400" dirty="0"/>
          </a:p>
          <a:p>
            <a:pPr marL="1025106"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412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Why Heaps</a:t>
            </a:r>
            <a:endParaRPr lang="en-US" altLang="en-US" sz="4711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776864" cy="4536504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>
                <a:latin typeface="+mn-lt"/>
              </a:rPr>
              <a:t>We will implement our heap using an </a:t>
            </a:r>
            <a:r>
              <a:rPr lang="en-US" altLang="en-US" sz="2400" u="sng" dirty="0">
                <a:solidFill>
                  <a:srgbClr val="0000FF"/>
                </a:solidFill>
                <a:latin typeface="+mn-lt"/>
              </a:rPr>
              <a:t>array</a:t>
            </a:r>
            <a:r>
              <a:rPr lang="en-US" altLang="en-US" sz="2400" dirty="0" smtClean="0">
                <a:latin typeface="+mn-lt"/>
              </a:rPr>
              <a:t>.</a:t>
            </a:r>
          </a:p>
          <a:p>
            <a:pPr marL="625056"/>
            <a:r>
              <a:rPr lang="en-US" altLang="en-US" sz="2400" dirty="0" smtClean="0">
                <a:latin typeface="+mn-lt"/>
              </a:rPr>
              <a:t>Let’s </a:t>
            </a:r>
            <a:r>
              <a:rPr lang="en-US" altLang="en-US" sz="2400" dirty="0">
                <a:latin typeface="+mn-lt"/>
              </a:rPr>
              <a:t>look at implementing a heap</a:t>
            </a:r>
          </a:p>
          <a:p>
            <a:pPr marL="625056">
              <a:spcBef>
                <a:spcPts val="1468"/>
              </a:spcBef>
            </a:pPr>
            <a:r>
              <a:rPr lang="en-US" altLang="en-US" sz="2400" dirty="0">
                <a:latin typeface="+mn-lt"/>
              </a:rPr>
              <a:t>ex: &lt;draw a heap and number the nodes from left to right, top to </a:t>
            </a:r>
            <a:r>
              <a:rPr lang="en-US" altLang="en-US" sz="2400" dirty="0" smtClean="0">
                <a:latin typeface="+mn-lt"/>
              </a:rPr>
              <a:t>bottom.&gt;</a:t>
            </a:r>
          </a:p>
          <a:p>
            <a:pPr marL="625056">
              <a:spcBef>
                <a:spcPts val="1468"/>
              </a:spcBef>
            </a:pPr>
            <a:endParaRPr lang="en-US" altLang="en-US" sz="2400" dirty="0">
              <a:latin typeface="+mn-lt"/>
            </a:endParaRPr>
          </a:p>
          <a:p>
            <a:pPr marL="625056">
              <a:spcBef>
                <a:spcPts val="1468"/>
              </a:spcBef>
            </a:pPr>
            <a:endParaRPr lang="en-US" altLang="en-US" sz="2400" dirty="0" smtClean="0">
              <a:latin typeface="+mn-lt"/>
            </a:endParaRPr>
          </a:p>
          <a:p>
            <a:pPr marL="625056">
              <a:spcBef>
                <a:spcPts val="1468"/>
              </a:spcBef>
            </a:pPr>
            <a:endParaRPr lang="en-US" altLang="en-US" sz="2400" dirty="0">
              <a:latin typeface="+mn-lt"/>
            </a:endParaRPr>
          </a:p>
          <a:p>
            <a:pPr marL="625056">
              <a:spcBef>
                <a:spcPts val="1468"/>
              </a:spcBef>
            </a:pPr>
            <a:endParaRPr lang="en-US" altLang="en-US" sz="2400" dirty="0" smtClean="0">
              <a:latin typeface="+mn-lt"/>
            </a:endParaRPr>
          </a:p>
          <a:p>
            <a:pPr marL="625056">
              <a:spcBef>
                <a:spcPts val="1468"/>
              </a:spcBef>
            </a:pPr>
            <a:endParaRPr lang="en-US" altLang="en-US" sz="2400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93294" y="364502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44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4249870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33156" y="4249870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33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41166" y="4944531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48106" y="4944531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14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640162" y="4080350"/>
            <a:ext cx="204897" cy="169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7" idx="0"/>
          </p:cNvCxnSpPr>
          <p:nvPr/>
        </p:nvCxnSpPr>
        <p:spPr>
          <a:xfrm flipH="1">
            <a:off x="2901206" y="4725144"/>
            <a:ext cx="365502" cy="2193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1"/>
          </p:cNvCxnSpPr>
          <p:nvPr/>
        </p:nvCxnSpPr>
        <p:spPr>
          <a:xfrm>
            <a:off x="4307921" y="4075263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7458" y="4710625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23265" y="4987237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32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649180" y="4753926"/>
            <a:ext cx="134125" cy="233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33156" y="3688527"/>
            <a:ext cx="28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48754" y="4249870"/>
            <a:ext cx="28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20072" y="4304669"/>
            <a:ext cx="28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59663" y="5494760"/>
            <a:ext cx="28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42610" y="5518640"/>
            <a:ext cx="28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95986" y="5526313"/>
            <a:ext cx="28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295745" y="4983197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27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>
            <a:endCxn id="22" idx="1"/>
          </p:cNvCxnSpPr>
          <p:nvPr/>
        </p:nvCxnSpPr>
        <p:spPr>
          <a:xfrm>
            <a:off x="5104728" y="4696107"/>
            <a:ext cx="296470" cy="3609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16514" y="5523776"/>
            <a:ext cx="28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82860"/>
              </p:ext>
            </p:extLst>
          </p:nvPr>
        </p:nvGraphicFramePr>
        <p:xfrm>
          <a:off x="1259922" y="6021288"/>
          <a:ext cx="6095997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7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Heaps</a:t>
            </a:r>
            <a:endParaRPr lang="en-US" altLang="en-US" sz="4711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776864" cy="4968552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 smtClean="0">
                <a:latin typeface="+mn-lt"/>
              </a:rPr>
              <a:t>Specifically, if the parent node’s index is </a:t>
            </a:r>
            <a:r>
              <a:rPr lang="en-US" altLang="en-US" sz="2400" dirty="0" err="1" smtClean="0">
                <a:latin typeface="+mn-lt"/>
              </a:rPr>
              <a:t>i</a:t>
            </a:r>
            <a:r>
              <a:rPr lang="en-US" altLang="en-US" sz="2400" dirty="0" smtClean="0">
                <a:latin typeface="+mn-lt"/>
              </a:rPr>
              <a:t>, </a:t>
            </a:r>
            <a:endParaRPr lang="en-US" altLang="en-US" sz="2400" dirty="0">
              <a:latin typeface="+mn-lt"/>
            </a:endParaRPr>
          </a:p>
          <a:p>
            <a:pPr marL="937584" lvl="1">
              <a:spcBef>
                <a:spcPts val="1468"/>
              </a:spcBef>
            </a:pPr>
            <a:r>
              <a:rPr lang="en-US" altLang="en-US" sz="2000" dirty="0">
                <a:latin typeface="+mn-lt"/>
              </a:rPr>
              <a:t>left child of 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 is </a:t>
            </a:r>
            <a:r>
              <a:rPr lang="en-US" altLang="en-US" sz="2000" dirty="0" smtClean="0">
                <a:latin typeface="+mn-lt"/>
              </a:rPr>
              <a:t>2*i+1</a:t>
            </a:r>
            <a:endParaRPr lang="en-US" altLang="en-US" sz="2000" dirty="0">
              <a:latin typeface="+mn-lt"/>
            </a:endParaRPr>
          </a:p>
          <a:p>
            <a:pPr marL="937584" lvl="1">
              <a:spcBef>
                <a:spcPts val="1468"/>
              </a:spcBef>
            </a:pPr>
            <a:r>
              <a:rPr lang="en-US" altLang="en-US" sz="2000" dirty="0">
                <a:latin typeface="+mn-lt"/>
              </a:rPr>
              <a:t>right child of 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 is </a:t>
            </a:r>
            <a:r>
              <a:rPr lang="en-US" altLang="en-US" sz="2000" dirty="0" smtClean="0">
                <a:latin typeface="+mn-lt"/>
              </a:rPr>
              <a:t>2*i+2</a:t>
            </a:r>
            <a:endParaRPr lang="en-US" altLang="en-US" sz="2000" dirty="0">
              <a:latin typeface="+mn-lt"/>
            </a:endParaRPr>
          </a:p>
          <a:p>
            <a:pPr marL="937584" lvl="1">
              <a:spcBef>
                <a:spcPts val="1468"/>
              </a:spcBef>
            </a:pPr>
            <a:r>
              <a:rPr lang="en-US" altLang="en-US" sz="2000" dirty="0">
                <a:latin typeface="+mn-lt"/>
              </a:rPr>
              <a:t>parent of 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 is (i-1)/</a:t>
            </a:r>
            <a:r>
              <a:rPr lang="en-US" altLang="en-US" sz="2000" dirty="0" smtClean="0">
                <a:latin typeface="+mn-lt"/>
              </a:rPr>
              <a:t>2</a:t>
            </a:r>
          </a:p>
          <a:p>
            <a:pPr marL="625056" lvl="1" indent="-342900">
              <a:spcBef>
                <a:spcPts val="1468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+mn-lt"/>
              </a:rPr>
              <a:t>Let’s verify it using an example heap.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00318" y="4187403"/>
            <a:ext cx="2487706" cy="1627299"/>
            <a:chOff x="2290433" y="3785677"/>
            <a:chExt cx="3741174" cy="2190593"/>
          </a:xfrm>
        </p:grpSpPr>
        <p:sp>
          <p:nvSpPr>
            <p:cNvPr id="4" name="Oval 3"/>
            <p:cNvSpPr/>
            <p:nvPr/>
          </p:nvSpPr>
          <p:spPr>
            <a:xfrm>
              <a:off x="3709076" y="3785677"/>
              <a:ext cx="720080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</a:rPr>
                <a:t>44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147622" y="4390523"/>
              <a:ext cx="720080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</a:rPr>
                <a:t>18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448938" y="4390523"/>
              <a:ext cx="720080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</a:rPr>
                <a:t>33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56948" y="5085184"/>
              <a:ext cx="720080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</a:rPr>
                <a:t>6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63888" y="5085184"/>
              <a:ext cx="720080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</a:rPr>
                <a:t>14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655944" y="4221003"/>
              <a:ext cx="204897" cy="1695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7" idx="0"/>
            </p:cNvCxnSpPr>
            <p:nvPr/>
          </p:nvCxnSpPr>
          <p:spPr>
            <a:xfrm flipH="1">
              <a:off x="2916988" y="4865797"/>
              <a:ext cx="365502" cy="2193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5"/>
              <a:endCxn id="6" idx="1"/>
            </p:cNvCxnSpPr>
            <p:nvPr/>
          </p:nvCxnSpPr>
          <p:spPr>
            <a:xfrm>
              <a:off x="4323703" y="4215916"/>
              <a:ext cx="230688" cy="2484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93240" y="4851278"/>
              <a:ext cx="230688" cy="2484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439047" y="5127890"/>
              <a:ext cx="720080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</a:rPr>
                <a:t>32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4664962" y="4894579"/>
              <a:ext cx="134125" cy="2333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48938" y="3829181"/>
              <a:ext cx="283086" cy="331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64537" y="4390522"/>
              <a:ext cx="283086" cy="331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35854" y="4445322"/>
              <a:ext cx="283086" cy="331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90433" y="5183097"/>
              <a:ext cx="283086" cy="331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05698" y="5204126"/>
              <a:ext cx="283086" cy="331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90481" y="5644819"/>
              <a:ext cx="283086" cy="331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311527" y="5123850"/>
              <a:ext cx="720080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</a:rPr>
                <a:t>27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cxnSp>
          <p:nvCxnSpPr>
            <p:cNvPr id="22" name="Straight Connector 21"/>
            <p:cNvCxnSpPr>
              <a:endCxn id="21" idx="1"/>
            </p:cNvCxnSpPr>
            <p:nvPr/>
          </p:nvCxnSpPr>
          <p:spPr>
            <a:xfrm>
              <a:off x="5120510" y="4836760"/>
              <a:ext cx="296470" cy="360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18940" y="5644819"/>
              <a:ext cx="283086" cy="331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2061605" y="5731116"/>
            <a:ext cx="478819" cy="374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FF"/>
                </a:solidFill>
              </a:rPr>
              <a:t>2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26" name="Straight Connector 25"/>
          <p:cNvCxnSpPr>
            <a:stCxn id="7" idx="3"/>
            <a:endCxn id="25" idx="0"/>
          </p:cNvCxnSpPr>
          <p:nvPr/>
        </p:nvCxnSpPr>
        <p:spPr>
          <a:xfrm flipH="1">
            <a:off x="2301015" y="5472357"/>
            <a:ext cx="246644" cy="2587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641763" y="5728115"/>
            <a:ext cx="478819" cy="374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FF"/>
                </a:solidFill>
              </a:rPr>
              <a:t>1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28" name="Straight Connector 27"/>
          <p:cNvCxnSpPr>
            <a:stCxn id="7" idx="4"/>
            <a:endCxn id="27" idx="0"/>
          </p:cNvCxnSpPr>
          <p:nvPr/>
        </p:nvCxnSpPr>
        <p:spPr>
          <a:xfrm>
            <a:off x="2716948" y="5527193"/>
            <a:ext cx="164225" cy="2009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55880" y="6087966"/>
            <a:ext cx="188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827893" y="6102557"/>
            <a:ext cx="188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80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Heaps</a:t>
            </a:r>
            <a:endParaRPr lang="en-US" altLang="en-US" sz="4711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1484784"/>
            <a:ext cx="7358063" cy="4018359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&lt;binary heaps work because of no holes, and are a great example of an implicit data structure that uses no extra space to let you know where everything is&gt;</a:t>
            </a:r>
          </a:p>
        </p:txBody>
      </p:sp>
    </p:spTree>
    <p:extLst>
      <p:ext uri="{BB962C8B-B14F-4D97-AF65-F5344CB8AC3E}">
        <p14:creationId xmlns:p14="http://schemas.microsoft.com/office/powerpoint/2010/main" val="53632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Heap?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12776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Generally speaking, a heap can be used whenever </a:t>
            </a:r>
            <a:r>
              <a:rPr lang="en-US" dirty="0"/>
              <a:t>you need </a:t>
            </a:r>
            <a:r>
              <a:rPr lang="en-US" u="sng" dirty="0">
                <a:solidFill>
                  <a:srgbClr val="0000FF"/>
                </a:solidFill>
              </a:rPr>
              <a:t>quick access </a:t>
            </a:r>
            <a:r>
              <a:rPr lang="en-US" dirty="0"/>
              <a:t>to the largest (or smallest) item, because that item will always be the first element in the array or at the root of the </a:t>
            </a:r>
            <a:r>
              <a:rPr lang="en-US" dirty="0" smtClean="0"/>
              <a:t>tree.</a:t>
            </a:r>
          </a:p>
          <a:p>
            <a:endParaRPr lang="en-US" dirty="0"/>
          </a:p>
          <a:p>
            <a:r>
              <a:rPr lang="en-US" dirty="0" smtClean="0"/>
              <a:t>It’s not good </a:t>
            </a:r>
            <a:r>
              <a:rPr lang="en-US" dirty="0"/>
              <a:t>for searching</a:t>
            </a:r>
            <a:r>
              <a:rPr lang="en-US" dirty="0" smtClean="0"/>
              <a:t>, since </a:t>
            </a:r>
            <a:r>
              <a:rPr lang="en-US" dirty="0"/>
              <a:t>the remainder of the array is kept partially </a:t>
            </a:r>
            <a:r>
              <a:rPr lang="en-US" dirty="0" smtClean="0"/>
              <a:t>unsorted.</a:t>
            </a:r>
          </a:p>
          <a:p>
            <a:endParaRPr lang="en-US" dirty="0"/>
          </a:p>
          <a:p>
            <a:r>
              <a:rPr lang="en-US" dirty="0" smtClean="0"/>
              <a:t>Some examples of heap: priority queue, </a:t>
            </a:r>
            <a:r>
              <a:rPr lang="en-US" dirty="0"/>
              <a:t>H</a:t>
            </a:r>
            <a:r>
              <a:rPr lang="en-US" dirty="0" smtClean="0"/>
              <a:t>uffman coding, heap sort, and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71600"/>
            <a:ext cx="7931224" cy="51816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+mn-lt"/>
              </a:rPr>
              <a:t>Assume that you are asked to store a huge amount of values (i.e. n values) by using an arbitrary ADT or data structure. If the most frequent </a:t>
            </a:r>
            <a:r>
              <a:rPr lang="en-US" sz="2400" dirty="0" smtClean="0">
                <a:latin typeface="+mn-lt"/>
              </a:rPr>
              <a:t>operations are insertion, retrieve max/min and remove max/min, </a:t>
            </a:r>
            <a:r>
              <a:rPr lang="en-US" sz="2400" dirty="0" smtClean="0">
                <a:latin typeface="+mn-lt"/>
              </a:rPr>
              <a:t>which ADT or data structure that we have learned so far may be the best one? </a:t>
            </a:r>
          </a:p>
          <a:p>
            <a:pPr marL="0" indent="0" algn="just">
              <a:buNone/>
            </a:pPr>
            <a:endParaRPr lang="en-US" sz="2400" dirty="0">
              <a:latin typeface="+mn-lt"/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latin typeface="+mn-lt"/>
              </a:rPr>
              <a:t>What is the worst-case </a:t>
            </a:r>
            <a:r>
              <a:rPr lang="en-US" sz="2400" dirty="0" err="1" smtClean="0">
                <a:latin typeface="+mn-lt"/>
              </a:rPr>
              <a:t>bigO</a:t>
            </a:r>
            <a:r>
              <a:rPr lang="en-US" sz="2400" dirty="0" smtClean="0">
                <a:latin typeface="+mn-lt"/>
              </a:rPr>
              <a:t> if we use</a:t>
            </a:r>
          </a:p>
          <a:p>
            <a:pPr lvl="1" algn="just">
              <a:buFontTx/>
              <a:buChar char="-"/>
            </a:pPr>
            <a:r>
              <a:rPr lang="en-US" sz="2000" dirty="0" smtClean="0">
                <a:latin typeface="+mn-lt"/>
              </a:rPr>
              <a:t>BST?</a:t>
            </a:r>
          </a:p>
          <a:p>
            <a:pPr lvl="1" algn="just">
              <a:buFontTx/>
              <a:buChar char="-"/>
            </a:pPr>
            <a:r>
              <a:rPr lang="en-US" sz="2000" dirty="0" smtClean="0">
                <a:latin typeface="+mn-lt"/>
              </a:rPr>
              <a:t>AVL?</a:t>
            </a:r>
          </a:p>
          <a:p>
            <a:pPr lvl="1" algn="just">
              <a:buFontTx/>
              <a:buChar char="-"/>
            </a:pPr>
            <a:r>
              <a:rPr lang="en-US" sz="2000" dirty="0" smtClean="0">
                <a:latin typeface="+mn-lt"/>
              </a:rPr>
              <a:t>Hash?</a:t>
            </a:r>
          </a:p>
          <a:p>
            <a:pPr lvl="1" algn="just">
              <a:buFontTx/>
              <a:buChar char="-"/>
            </a:pPr>
            <a:r>
              <a:rPr lang="en-US" sz="2000" dirty="0" smtClean="0">
                <a:latin typeface="+mn-lt"/>
              </a:rPr>
              <a:t>SET? BAG?</a:t>
            </a:r>
          </a:p>
          <a:p>
            <a:pPr lvl="1" algn="just">
              <a:buFontTx/>
              <a:buChar char="-"/>
            </a:pPr>
            <a:r>
              <a:rPr lang="en-US" sz="2000" dirty="0" smtClean="0">
                <a:latin typeface="+mn-lt"/>
              </a:rPr>
              <a:t>Linked list? </a:t>
            </a:r>
          </a:p>
          <a:p>
            <a:pPr lvl="1" algn="just">
              <a:buFontTx/>
              <a:buChar char="-"/>
            </a:pPr>
            <a:r>
              <a:rPr lang="en-US" sz="2000" dirty="0" smtClean="0">
                <a:latin typeface="+mn-lt"/>
              </a:rPr>
              <a:t>Unsorted array?</a:t>
            </a:r>
          </a:p>
          <a:p>
            <a:pPr lvl="1" algn="just">
              <a:buFontTx/>
              <a:buChar char="-"/>
            </a:pPr>
            <a:r>
              <a:rPr lang="en-US" sz="2000" dirty="0" smtClean="0">
                <a:latin typeface="+mn-lt"/>
              </a:rPr>
              <a:t>Sorted array?</a:t>
            </a:r>
          </a:p>
          <a:p>
            <a:pPr marL="0" indent="0" algn="just">
              <a:buNone/>
            </a:pPr>
            <a:endParaRPr lang="en-US" sz="2400" dirty="0">
              <a:latin typeface="+mn-lt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+mn-lt"/>
              </a:rPr>
              <a:t>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51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Heap</a:t>
            </a:r>
            <a:endParaRPr lang="en-US" altLang="en-US" sz="4711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249681"/>
            <a:ext cx="8229600" cy="5181600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A </a:t>
            </a:r>
            <a:r>
              <a:rPr lang="en-US" altLang="en-US" sz="2400" dirty="0" smtClean="0"/>
              <a:t>heap </a:t>
            </a:r>
            <a:r>
              <a:rPr lang="en-US" altLang="en-US" sz="2400" dirty="0"/>
              <a:t>is a </a:t>
            </a:r>
            <a:r>
              <a:rPr lang="en-US" altLang="en-US" sz="2400" u="sng" dirty="0">
                <a:solidFill>
                  <a:srgbClr val="0000FF"/>
                </a:solidFill>
              </a:rPr>
              <a:t>binary tree </a:t>
            </a:r>
            <a:r>
              <a:rPr lang="en-US" altLang="en-US" sz="2400" dirty="0"/>
              <a:t>with two properties:</a:t>
            </a:r>
          </a:p>
          <a:p>
            <a:pPr marL="937584" lvl="1"/>
            <a:r>
              <a:rPr lang="en-US" altLang="en-US" sz="2400" dirty="0"/>
              <a:t>1. it’s a complete (or nearly complete) tree in that it is built left-to-right and top-down</a:t>
            </a:r>
            <a:r>
              <a:rPr lang="en-US" altLang="en-US" sz="2400" dirty="0" smtClean="0"/>
              <a:t>. (</a:t>
            </a:r>
            <a:r>
              <a:rPr lang="en-US" altLang="en-US" sz="2400" u="sng" dirty="0" smtClean="0">
                <a:solidFill>
                  <a:srgbClr val="0000FF"/>
                </a:solidFill>
              </a:rPr>
              <a:t>the shape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marL="937584" lvl="1"/>
            <a:r>
              <a:rPr lang="en-US" altLang="en-US" sz="2400" dirty="0"/>
              <a:t>2. it’s heap ordered: the root of every subtree is the </a:t>
            </a:r>
            <a:r>
              <a:rPr lang="en-US" altLang="en-US" sz="2400" u="sng" dirty="0">
                <a:solidFill>
                  <a:srgbClr val="0000FF"/>
                </a:solidFill>
              </a:rPr>
              <a:t>maximum value </a:t>
            </a:r>
            <a:r>
              <a:rPr lang="en-US" altLang="en-US" sz="2400" dirty="0"/>
              <a:t>in that </a:t>
            </a:r>
            <a:r>
              <a:rPr lang="en-US" altLang="en-US" sz="2400" dirty="0" smtClean="0"/>
              <a:t>subtree. (</a:t>
            </a:r>
            <a:r>
              <a:rPr lang="en-US" altLang="en-US" sz="2400" u="sng" dirty="0">
                <a:solidFill>
                  <a:srgbClr val="0000FF"/>
                </a:solidFill>
              </a:rPr>
              <a:t>the order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199096" y="3565794"/>
            <a:ext cx="108012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614920" y="4501898"/>
            <a:ext cx="1800200" cy="115212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All &lt;= 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2564308" y="4509120"/>
            <a:ext cx="1872208" cy="115212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All &lt;= K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1531182" y="3996033"/>
            <a:ext cx="826094" cy="5058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91184" y="4069850"/>
            <a:ext cx="509228" cy="432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Heaps</a:t>
            </a:r>
            <a:endParaRPr lang="en-US" altLang="en-US" sz="4711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254" y="1324218"/>
            <a:ext cx="8229600" cy="5181600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Which of these are </a:t>
            </a:r>
            <a:r>
              <a:rPr lang="en-US" altLang="en-US" sz="2400" dirty="0" smtClean="0"/>
              <a:t>heaps?</a:t>
            </a: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6069168" y="1880607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44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07714" y="2485453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09030" y="2485453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17040" y="318011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923980" y="318011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19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16036" y="2315933"/>
            <a:ext cx="204897" cy="169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7" idx="0"/>
          </p:cNvCxnSpPr>
          <p:nvPr/>
        </p:nvCxnSpPr>
        <p:spPr>
          <a:xfrm flipH="1">
            <a:off x="5277080" y="2960727"/>
            <a:ext cx="365502" cy="2193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1"/>
          </p:cNvCxnSpPr>
          <p:nvPr/>
        </p:nvCxnSpPr>
        <p:spPr>
          <a:xfrm>
            <a:off x="6683795" y="2310846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53332" y="2946208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60303" y="4075518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44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98849" y="468036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00165" y="468036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08175" y="5375025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415115" y="5375025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10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507171" y="4510844"/>
            <a:ext cx="204897" cy="169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5768215" y="5155638"/>
            <a:ext cx="365502" cy="2193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5"/>
            <a:endCxn id="15" idx="1"/>
          </p:cNvCxnSpPr>
          <p:nvPr/>
        </p:nvCxnSpPr>
        <p:spPr>
          <a:xfrm>
            <a:off x="7174930" y="4505757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44467" y="5141119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923901" y="6052685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432223" y="5883165"/>
            <a:ext cx="204897" cy="169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730770" y="4505757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44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69316" y="5110603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470632" y="5110603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8642" y="580526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15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85582" y="580526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677638" y="4941083"/>
            <a:ext cx="204897" cy="169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7" idx="0"/>
          </p:cNvCxnSpPr>
          <p:nvPr/>
        </p:nvCxnSpPr>
        <p:spPr>
          <a:xfrm flipH="1">
            <a:off x="938682" y="5585877"/>
            <a:ext cx="365502" cy="2193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5"/>
            <a:endCxn id="26" idx="1"/>
          </p:cNvCxnSpPr>
          <p:nvPr/>
        </p:nvCxnSpPr>
        <p:spPr>
          <a:xfrm>
            <a:off x="2345397" y="4935996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14934" y="5571358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730770" y="1954997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69316" y="2559843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30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470632" y="2559843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8642" y="325450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585582" y="325450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19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677638" y="2390323"/>
            <a:ext cx="204897" cy="169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7" idx="0"/>
          </p:cNvCxnSpPr>
          <p:nvPr/>
        </p:nvCxnSpPr>
        <p:spPr>
          <a:xfrm flipH="1">
            <a:off x="938682" y="3035117"/>
            <a:ext cx="365502" cy="2193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5"/>
            <a:endCxn id="36" idx="1"/>
          </p:cNvCxnSpPr>
          <p:nvPr/>
        </p:nvCxnSpPr>
        <p:spPr>
          <a:xfrm>
            <a:off x="2345397" y="2385236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714934" y="3020598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6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Heaps</a:t>
            </a:r>
            <a:endParaRPr lang="en-US" altLang="en-US" sz="4711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254" y="1324218"/>
            <a:ext cx="8229600" cy="5181600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Which of these are </a:t>
            </a:r>
            <a:r>
              <a:rPr lang="en-US" altLang="en-US" sz="2400" dirty="0" smtClean="0"/>
              <a:t>heaps?</a:t>
            </a: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6069168" y="1880607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44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07714" y="2485453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09030" y="2485453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17040" y="318011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923980" y="318011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19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16036" y="2315933"/>
            <a:ext cx="204897" cy="169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7" idx="0"/>
          </p:cNvCxnSpPr>
          <p:nvPr/>
        </p:nvCxnSpPr>
        <p:spPr>
          <a:xfrm flipH="1">
            <a:off x="5277080" y="2960727"/>
            <a:ext cx="365502" cy="2193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1"/>
          </p:cNvCxnSpPr>
          <p:nvPr/>
        </p:nvCxnSpPr>
        <p:spPr>
          <a:xfrm>
            <a:off x="6683795" y="2310846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53332" y="2946208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60303" y="4075518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44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98849" y="468036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00165" y="468036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08175" y="5375025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415115" y="5375025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10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507171" y="4510844"/>
            <a:ext cx="204897" cy="169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5768215" y="5155638"/>
            <a:ext cx="365502" cy="2193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5"/>
            <a:endCxn id="15" idx="1"/>
          </p:cNvCxnSpPr>
          <p:nvPr/>
        </p:nvCxnSpPr>
        <p:spPr>
          <a:xfrm>
            <a:off x="7174930" y="4505757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44467" y="5141119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923901" y="6052685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432223" y="5883165"/>
            <a:ext cx="204897" cy="169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730770" y="4505757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44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69316" y="5110603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470632" y="5110603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8642" y="580526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15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85582" y="580526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677638" y="4941083"/>
            <a:ext cx="204897" cy="169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7" idx="0"/>
          </p:cNvCxnSpPr>
          <p:nvPr/>
        </p:nvCxnSpPr>
        <p:spPr>
          <a:xfrm flipH="1">
            <a:off x="938682" y="5585877"/>
            <a:ext cx="365502" cy="2193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5"/>
            <a:endCxn id="26" idx="1"/>
          </p:cNvCxnSpPr>
          <p:nvPr/>
        </p:nvCxnSpPr>
        <p:spPr>
          <a:xfrm>
            <a:off x="2345397" y="4935996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14934" y="5571358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730770" y="1954997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69316" y="2559843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30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470632" y="2559843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8642" y="325450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585582" y="3254504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19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677638" y="2390323"/>
            <a:ext cx="204897" cy="169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7" idx="0"/>
          </p:cNvCxnSpPr>
          <p:nvPr/>
        </p:nvCxnSpPr>
        <p:spPr>
          <a:xfrm flipH="1">
            <a:off x="938682" y="3035117"/>
            <a:ext cx="365502" cy="2193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5"/>
            <a:endCxn id="36" idx="1"/>
          </p:cNvCxnSpPr>
          <p:nvPr/>
        </p:nvCxnSpPr>
        <p:spPr>
          <a:xfrm>
            <a:off x="2345397" y="2385236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714934" y="3020598"/>
            <a:ext cx="230688" cy="24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55776" y="35010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0272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99792" y="59492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96336" y="56612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Heaps</a:t>
            </a:r>
            <a:endParaRPr lang="en-US" altLang="en-US" sz="4711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>
              <a:spcBef>
                <a:spcPts val="1468"/>
              </a:spcBef>
            </a:pPr>
            <a:r>
              <a:rPr lang="en-US" altLang="en-US" sz="2400" dirty="0" smtClean="0"/>
              <a:t>&lt;</a:t>
            </a:r>
            <a:r>
              <a:rPr lang="en-US" altLang="en-US" sz="2400" dirty="0"/>
              <a:t>Technically these are called “max heaps” and we can also have “min heaps</a:t>
            </a:r>
            <a:r>
              <a:rPr lang="en-US" altLang="en-US" sz="2400" dirty="0" smtClean="0"/>
              <a:t>”&gt;</a:t>
            </a: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563888" y="2708920"/>
            <a:ext cx="108012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1979712" y="3645024"/>
            <a:ext cx="1800200" cy="115212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All &gt;= 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929100" y="3652246"/>
            <a:ext cx="1872208" cy="115212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All &gt;= K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2895974" y="3139159"/>
            <a:ext cx="826094" cy="5058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55976" y="3212976"/>
            <a:ext cx="509228" cy="432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9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Heaps: Insertion</a:t>
            </a:r>
            <a:endParaRPr lang="en-US" altLang="en-US" sz="4711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The largest value in a binary max-heap is always the </a:t>
            </a:r>
            <a:r>
              <a:rPr lang="en-US" altLang="en-US" sz="2400" u="sng" dirty="0">
                <a:solidFill>
                  <a:srgbClr val="0000FF"/>
                </a:solidFill>
              </a:rPr>
              <a:t>root</a:t>
            </a:r>
            <a:r>
              <a:rPr lang="en-US" altLang="en-US" sz="2400" dirty="0"/>
              <a:t>.</a:t>
            </a:r>
          </a:p>
          <a:p>
            <a:pPr marL="625056"/>
            <a:r>
              <a:rPr lang="en-US" altLang="en-US" sz="2400" dirty="0"/>
              <a:t>Q: How do we insert a value into a max heap?</a:t>
            </a:r>
          </a:p>
          <a:p>
            <a:pPr marL="625056"/>
            <a:r>
              <a:rPr lang="en-US" altLang="en-US" sz="2400" dirty="0"/>
              <a:t>A: We </a:t>
            </a:r>
            <a:endParaRPr lang="en-US" altLang="en-US" sz="2400" dirty="0" smtClean="0"/>
          </a:p>
          <a:p>
            <a:pPr marL="1025106" lvl="1"/>
            <a:r>
              <a:rPr lang="en-US" altLang="en-US" sz="2000" dirty="0" smtClean="0"/>
              <a:t>insert </a:t>
            </a:r>
            <a:r>
              <a:rPr lang="en-US" altLang="en-US" sz="2000" dirty="0"/>
              <a:t>the new node so as to </a:t>
            </a:r>
            <a:r>
              <a:rPr lang="en-US" altLang="en-US" sz="2000" u="sng" dirty="0">
                <a:solidFill>
                  <a:srgbClr val="0000FF"/>
                </a:solidFill>
              </a:rPr>
              <a:t>not break the shape of the tree</a:t>
            </a:r>
            <a:r>
              <a:rPr lang="en-US" altLang="en-US" sz="2000" dirty="0"/>
              <a:t>. </a:t>
            </a:r>
            <a:endParaRPr lang="en-US" altLang="en-US" sz="2000" dirty="0" smtClean="0"/>
          </a:p>
          <a:p>
            <a:pPr marL="1025106" lvl="1"/>
            <a:r>
              <a:rPr lang="en-US" altLang="en-US" sz="2000" dirty="0" smtClean="0"/>
              <a:t>We </a:t>
            </a:r>
            <a:r>
              <a:rPr lang="en-US" altLang="en-US" sz="2000" dirty="0"/>
              <a:t>might </a:t>
            </a:r>
            <a:r>
              <a:rPr lang="en-US" altLang="en-US" sz="2000" u="sng" dirty="0">
                <a:solidFill>
                  <a:srgbClr val="0000FF"/>
                </a:solidFill>
              </a:rPr>
              <a:t>break the heap order</a:t>
            </a:r>
            <a:r>
              <a:rPr lang="en-US" altLang="en-US" sz="2000" dirty="0"/>
              <a:t>, so we then fix it.</a:t>
            </a:r>
          </a:p>
        </p:txBody>
      </p:sp>
    </p:spTree>
    <p:extLst>
      <p:ext uri="{BB962C8B-B14F-4D97-AF65-F5344CB8AC3E}">
        <p14:creationId xmlns:p14="http://schemas.microsoft.com/office/powerpoint/2010/main" val="317170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711" dirty="0" smtClean="0"/>
              <a:t>heaps: </a:t>
            </a:r>
            <a:r>
              <a:rPr lang="en-US" altLang="en-US" sz="4711" dirty="0"/>
              <a:t>I</a:t>
            </a:r>
            <a:r>
              <a:rPr lang="en-US" altLang="en-US" sz="4711" dirty="0" smtClean="0"/>
              <a:t>nsertion</a:t>
            </a:r>
            <a:endParaRPr lang="en-US" altLang="en-US" sz="4711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To not break the shape, we insert the new node as the </a:t>
            </a:r>
            <a:r>
              <a:rPr lang="en-US" altLang="en-US" sz="2400" u="sng" dirty="0">
                <a:solidFill>
                  <a:srgbClr val="0000FF"/>
                </a:solidFill>
              </a:rPr>
              <a:t>next leaf from left to right</a:t>
            </a:r>
            <a:r>
              <a:rPr lang="en-US" altLang="en-US" sz="2400" dirty="0"/>
              <a:t> on the lowest level.</a:t>
            </a:r>
          </a:p>
          <a:p>
            <a:pPr marL="625056"/>
            <a:r>
              <a:rPr lang="en-US" altLang="en-US" sz="2400" dirty="0"/>
              <a:t>This may break the heap order, so we </a:t>
            </a:r>
            <a:r>
              <a:rPr lang="en-US" altLang="en-US" sz="2400" u="sng" dirty="0">
                <a:solidFill>
                  <a:srgbClr val="0000FF"/>
                </a:solidFill>
              </a:rPr>
              <a:t>fix the heap </a:t>
            </a:r>
            <a:r>
              <a:rPr lang="en-US" altLang="en-US" sz="2400" dirty="0"/>
              <a:t>nodes by repeatedly swapping the new value with its new parent</a:t>
            </a:r>
            <a:r>
              <a:rPr lang="en-US" altLang="en-US" sz="2400" dirty="0" smtClean="0"/>
              <a:t>. – We call this process as </a:t>
            </a:r>
            <a:r>
              <a:rPr lang="en-US" altLang="en-US" sz="2400" dirty="0" err="1" smtClean="0"/>
              <a:t>reheap</a:t>
            </a:r>
            <a:r>
              <a:rPr lang="en-US" altLang="en-US" sz="2400" dirty="0" smtClean="0"/>
              <a:t> up.</a:t>
            </a:r>
            <a:endParaRPr lang="en-US" altLang="en-US" sz="2400" dirty="0"/>
          </a:p>
          <a:p>
            <a:pPr marL="625056"/>
            <a:r>
              <a:rPr lang="en-US" altLang="en-US" sz="2400" dirty="0"/>
              <a:t>&lt;ex. insert 30, 70, 50, 10, 20, 8</a:t>
            </a:r>
            <a:r>
              <a:rPr lang="en-US" altLang="en-US" sz="2400" dirty="0" smtClean="0"/>
              <a:t>0</a:t>
            </a:r>
            <a:r>
              <a:rPr lang="en-US" altLang="en-US" sz="2400" dirty="0"/>
              <a:t>, 40</a:t>
            </a:r>
            <a:r>
              <a:rPr lang="en-US" altLang="en-US" sz="2400" dirty="0" smtClean="0"/>
              <a:t>&gt;</a:t>
            </a:r>
          </a:p>
          <a:p>
            <a:pPr marL="625056"/>
            <a:r>
              <a:rPr lang="en-US" altLang="en-US" sz="2400" dirty="0" smtClean="0"/>
              <a:t>What is the big O?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357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711" dirty="0" smtClean="0"/>
              <a:t>Heaps</a:t>
            </a:r>
            <a:endParaRPr lang="en-US" altLang="en-US" sz="4711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Insertion is O(h), but h is always </a:t>
            </a:r>
            <a:r>
              <a:rPr lang="en-US" altLang="en-US" sz="2400" dirty="0" smtClean="0"/>
              <a:t>log n, </a:t>
            </a:r>
            <a:r>
              <a:rPr lang="en-US" altLang="en-US" sz="2400" dirty="0"/>
              <a:t>so insert is O(log n).</a:t>
            </a:r>
          </a:p>
        </p:txBody>
      </p:sp>
    </p:spTree>
    <p:extLst>
      <p:ext uri="{BB962C8B-B14F-4D97-AF65-F5344CB8AC3E}">
        <p14:creationId xmlns:p14="http://schemas.microsoft.com/office/powerpoint/2010/main" val="32101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8009</TotalTime>
  <Words>822</Words>
  <Application>Microsoft Office PowerPoint</Application>
  <PresentationFormat>On-screen Show (4:3)</PresentationFormat>
  <Paragraphs>176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SCU tempelate 2</vt:lpstr>
      <vt:lpstr>Computer Engineering 12</vt:lpstr>
      <vt:lpstr>A Question</vt:lpstr>
      <vt:lpstr>Heap</vt:lpstr>
      <vt:lpstr>Heaps</vt:lpstr>
      <vt:lpstr>Heaps</vt:lpstr>
      <vt:lpstr>Heaps</vt:lpstr>
      <vt:lpstr>Heaps: Insertion</vt:lpstr>
      <vt:lpstr>heaps: Insertion</vt:lpstr>
      <vt:lpstr>Heaps</vt:lpstr>
      <vt:lpstr>Heaps - Deletion</vt:lpstr>
      <vt:lpstr>Heaps: Deletion</vt:lpstr>
      <vt:lpstr>Why Heaps</vt:lpstr>
      <vt:lpstr>Why Heaps</vt:lpstr>
      <vt:lpstr>Heaps</vt:lpstr>
      <vt:lpstr>Heaps</vt:lpstr>
      <vt:lpstr>When to use Heap?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Yuhong</cp:lastModifiedBy>
  <cp:revision>540</cp:revision>
  <dcterms:created xsi:type="dcterms:W3CDTF">2015-09-16T16:54:10Z</dcterms:created>
  <dcterms:modified xsi:type="dcterms:W3CDTF">2018-02-26T17:31:06Z</dcterms:modified>
</cp:coreProperties>
</file>