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06" autoAdjust="0"/>
  </p:normalViewPr>
  <p:slideViewPr>
    <p:cSldViewPr>
      <p:cViewPr>
        <p:scale>
          <a:sx n="100" d="100"/>
          <a:sy n="100" d="100"/>
        </p:scale>
        <p:origin x="-3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0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+mn-lt"/>
              </a:rPr>
              <a:t>Unlike previous </a:t>
            </a:r>
            <a:r>
              <a:rPr lang="en-US" sz="2400" dirty="0" smtClean="0">
                <a:latin typeface="+mn-lt"/>
              </a:rPr>
              <a:t>data types </a:t>
            </a:r>
            <a:r>
              <a:rPr lang="en-US" sz="2400" dirty="0">
                <a:latin typeface="+mn-lt"/>
              </a:rPr>
              <a:t>that used arrays, the </a:t>
            </a:r>
            <a:r>
              <a:rPr lang="en-US" sz="2400" dirty="0" err="1">
                <a:latin typeface="+mn-lt"/>
              </a:rPr>
              <a:t>createQueue</a:t>
            </a:r>
            <a:r>
              <a:rPr lang="en-US" sz="2400" dirty="0">
                <a:latin typeface="+mn-lt"/>
              </a:rPr>
              <a:t> function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does not require </a:t>
            </a:r>
            <a:r>
              <a:rPr lang="en-US" sz="2400" dirty="0">
                <a:latin typeface="+mn-lt"/>
              </a:rPr>
              <a:t>the maximum number of values as a parameter.</a:t>
            </a:r>
          </a:p>
          <a:p>
            <a:pPr marL="0" indent="0" algn="just">
              <a:buNone/>
            </a:pPr>
            <a:r>
              <a:rPr lang="en-US" sz="2400" dirty="0">
                <a:latin typeface="+mn-lt"/>
              </a:rPr>
              <a:t>Instead, Professor Loony wants you to increase the length of your array when it reaches capacity so it </a:t>
            </a:r>
            <a:r>
              <a:rPr lang="en-US" sz="2400" dirty="0" smtClean="0">
                <a:latin typeface="+mn-lt"/>
              </a:rPr>
              <a:t>dynamically increases </a:t>
            </a:r>
            <a:r>
              <a:rPr lang="en-US" sz="2400" dirty="0">
                <a:latin typeface="+mn-lt"/>
              </a:rPr>
              <a:t>to accommodate the number of values. Thus, we eliminate the need for the client to </a:t>
            </a:r>
            <a:r>
              <a:rPr lang="en-US" sz="2400" dirty="0" smtClean="0">
                <a:latin typeface="+mn-lt"/>
              </a:rPr>
              <a:t>inform us </a:t>
            </a:r>
            <a:r>
              <a:rPr lang="en-US" sz="2400" dirty="0">
                <a:latin typeface="+mn-lt"/>
              </a:rPr>
              <a:t>how </a:t>
            </a:r>
            <a:r>
              <a:rPr lang="en-US" sz="2400" dirty="0" smtClean="0">
                <a:latin typeface="+mn-lt"/>
              </a:rPr>
              <a:t>large of </a:t>
            </a:r>
            <a:r>
              <a:rPr lang="en-US" sz="2400" dirty="0">
                <a:latin typeface="+mn-lt"/>
              </a:rPr>
              <a:t>an array it requires.</a:t>
            </a:r>
          </a:p>
        </p:txBody>
      </p:sp>
    </p:spTree>
    <p:extLst>
      <p:ext uri="{BB962C8B-B14F-4D97-AF65-F5344CB8AC3E}">
        <p14:creationId xmlns:p14="http://schemas.microsoft.com/office/powerpoint/2010/main" val="41568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sorting based on heapsort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752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works?</a:t>
            </a:r>
          </a:p>
          <a:p>
            <a:pPr lvl="1"/>
            <a:r>
              <a:rPr lang="en-US" sz="2000" dirty="0" smtClean="0"/>
              <a:t>Step 1. insert each input key into the binary heap.</a:t>
            </a:r>
          </a:p>
          <a:p>
            <a:pPr lvl="1"/>
            <a:r>
              <a:rPr lang="en-US" sz="2000" dirty="0" smtClean="0"/>
              <a:t>Step 2. using a loop, where each iteration prints out the root of the current binary heap (i.e. the minimum value).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code </a:t>
            </a:r>
            <a:r>
              <a:rPr lang="en-US" sz="2400" dirty="0" err="1"/>
              <a:t>sort.c</a:t>
            </a:r>
            <a:r>
              <a:rPr lang="en-US" sz="2400" dirty="0"/>
              <a:t> is provided to you.</a:t>
            </a:r>
          </a:p>
        </p:txBody>
      </p:sp>
    </p:spTree>
    <p:extLst>
      <p:ext uri="{BB962C8B-B14F-4D97-AF65-F5344CB8AC3E}">
        <p14:creationId xmlns:p14="http://schemas.microsoft.com/office/powerpoint/2010/main" val="8415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1997" y="1447039"/>
            <a:ext cx="3744416" cy="42484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4557"/>
              </p:ext>
            </p:extLst>
          </p:nvPr>
        </p:nvGraphicFramePr>
        <p:xfrm>
          <a:off x="6233607" y="2128148"/>
          <a:ext cx="65754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54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void*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void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void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void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void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void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45575" y="1724038"/>
            <a:ext cx="1880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Binary Min Heap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13562" y="1659011"/>
            <a:ext cx="154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pqueue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885" y="269522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PQ* </a:t>
            </a:r>
            <a:r>
              <a:rPr lang="en-US" dirty="0" err="1" smtClean="0"/>
              <a:t>pq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865973" y="2327089"/>
            <a:ext cx="588387" cy="479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0184" y="37555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Compare()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64810"/>
              </p:ext>
            </p:extLst>
          </p:nvPr>
        </p:nvGraphicFramePr>
        <p:xfrm>
          <a:off x="4457579" y="2048589"/>
          <a:ext cx="1008112" cy="14840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11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count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length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 smtClean="0"/>
                        <a:t>compare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3770284" y="3273001"/>
            <a:ext cx="684076" cy="5555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65691" y="2327089"/>
            <a:ext cx="778366" cy="5447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2720006" y="2806101"/>
            <a:ext cx="150178" cy="1134151"/>
          </a:xfrm>
          <a:prstGeom prst="leftBrace">
            <a:avLst>
              <a:gd name="adj1" fmla="val 495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031506" y="3131676"/>
            <a:ext cx="88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Sort.c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60025" y="5326179"/>
            <a:ext cx="178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queue.c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Priority Queue (ADT)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 sorting based on heapsort (testing program given to you)</a:t>
            </a:r>
          </a:p>
          <a:p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Huffman coding (testing program written by you)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3131676"/>
            <a:ext cx="828092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6256" y="27623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36043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48478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a priority queue, an element with </a:t>
            </a:r>
            <a:r>
              <a:rPr lang="en-US" sz="2400" u="sng" dirty="0">
                <a:solidFill>
                  <a:srgbClr val="0000FF"/>
                </a:solidFill>
              </a:rPr>
              <a:t>high priority </a:t>
            </a:r>
            <a:r>
              <a:rPr lang="en-US" sz="2400" dirty="0"/>
              <a:t>is served before an element with low priority. If two elements have the same priority, they are served </a:t>
            </a:r>
            <a:r>
              <a:rPr lang="en-US" sz="2400" u="sng" dirty="0">
                <a:solidFill>
                  <a:srgbClr val="0000FF"/>
                </a:solidFill>
              </a:rPr>
              <a:t>according to their order </a:t>
            </a:r>
            <a:r>
              <a:rPr lang="en-US" sz="2400" dirty="0"/>
              <a:t>in the </a:t>
            </a:r>
            <a:r>
              <a:rPr lang="en-US" sz="2400" dirty="0" smtClean="0"/>
              <a:t>queue.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                                      			-- from </a:t>
            </a:r>
            <a:r>
              <a:rPr lang="en-US" sz="2400" dirty="0" err="1" smtClean="0"/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4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&amp; Queue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1216" y="1371600"/>
            <a:ext cx="8003232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In a queue, all the keys are ordered only according to when they enter the queue. Such order is not related to their priorities (e.g. values).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 a priority queue, both the key priorities (e.g. values) and their order of entering the queue are considered. In addition, priority plays a more important role.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71600"/>
            <a:ext cx="8003232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priority queue example: Emergency </a:t>
            </a:r>
            <a:r>
              <a:rPr lang="en-US" sz="2400" dirty="0" smtClean="0">
                <a:solidFill>
                  <a:schemeClr val="tx1"/>
                </a:solidFill>
              </a:rPr>
              <a:t>room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yhliu\Desktop\WaitingR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2746054" cy="18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hliu\Desktop\H1606_EMS_TSk-864797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2736304" cy="182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Assume you are required to organize a sequence as 5, 20, 18, 10, 3,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18, 20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in a priority queue. What is the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dequeue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sequence? (i.e. lower value indicating higher priority)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How to implement a priority queue?</a:t>
            </a:r>
          </a:p>
          <a:p>
            <a:pPr lvl="1"/>
            <a:r>
              <a:rPr lang="en-US" sz="2000" dirty="0" smtClean="0">
                <a:latin typeface="+mn-lt"/>
              </a:rPr>
              <a:t>Can we use sorted array? What are the worst-case big-O for </a:t>
            </a:r>
            <a:r>
              <a:rPr lang="en-US" sz="2000" dirty="0" err="1" smtClean="0">
                <a:latin typeface="+mn-lt"/>
              </a:rPr>
              <a:t>enqueue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dirty="0" err="1" smtClean="0">
                <a:latin typeface="+mn-lt"/>
              </a:rPr>
              <a:t>dequeue</a:t>
            </a:r>
            <a:r>
              <a:rPr lang="en-US" sz="2000" dirty="0" smtClean="0">
                <a:latin typeface="+mn-lt"/>
              </a:rPr>
              <a:t>?</a:t>
            </a:r>
          </a:p>
          <a:p>
            <a:pPr lvl="1"/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Can we use sorted linked list? What are the </a:t>
            </a:r>
            <a:r>
              <a:rPr lang="en-US" sz="2000" dirty="0">
                <a:latin typeface="+mn-lt"/>
              </a:rPr>
              <a:t>worst-case </a:t>
            </a:r>
            <a:r>
              <a:rPr lang="en-US" sz="2000" dirty="0" smtClean="0">
                <a:latin typeface="+mn-lt"/>
              </a:rPr>
              <a:t>big-O for </a:t>
            </a:r>
            <a:r>
              <a:rPr lang="en-US" sz="2000" dirty="0" err="1" smtClean="0">
                <a:latin typeface="+mn-lt"/>
              </a:rPr>
              <a:t>enqueue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dirty="0" err="1" smtClean="0">
                <a:latin typeface="+mn-lt"/>
              </a:rPr>
              <a:t>dequeue</a:t>
            </a:r>
            <a:r>
              <a:rPr lang="en-US" sz="2000" dirty="0" smtClean="0">
                <a:latin typeface="+mn-lt"/>
              </a:rPr>
              <a:t>?</a:t>
            </a:r>
          </a:p>
          <a:p>
            <a:pPr lvl="1"/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Can we do better?</a:t>
            </a:r>
          </a:p>
          <a:p>
            <a:pPr lvl="2"/>
            <a:r>
              <a:rPr lang="en-US" sz="2000" dirty="0" smtClean="0">
                <a:latin typeface="+mn-lt"/>
              </a:rPr>
              <a:t>Binary Heap 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69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3716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Implementing a priority queue through a binary heap.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PQ </a:t>
            </a:r>
            <a:r>
              <a:rPr lang="en-US" sz="2400" dirty="0">
                <a:latin typeface="+mn-lt"/>
              </a:rPr>
              <a:t>*</a:t>
            </a:r>
            <a:r>
              <a:rPr lang="en-US" sz="2400" dirty="0" err="1">
                <a:latin typeface="+mn-lt"/>
              </a:rPr>
              <a:t>createQueue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(*compare)());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return a pointer to a new priority queue using compare as its comparison </a:t>
            </a:r>
            <a:r>
              <a:rPr lang="en-US" sz="2400" dirty="0" smtClean="0">
                <a:latin typeface="+mn-lt"/>
              </a:rPr>
              <a:t>function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• void </a:t>
            </a:r>
            <a:r>
              <a:rPr lang="en-US" sz="2400" dirty="0" err="1">
                <a:latin typeface="+mn-lt"/>
              </a:rPr>
              <a:t>destroyQueue</a:t>
            </a:r>
            <a:r>
              <a:rPr lang="en-US" sz="2400" dirty="0">
                <a:latin typeface="+mn-lt"/>
              </a:rPr>
              <a:t>(PQ *</a:t>
            </a:r>
            <a:r>
              <a:rPr lang="en-US" sz="2400" dirty="0" err="1">
                <a:latin typeface="+mn-lt"/>
              </a:rPr>
              <a:t>pq</a:t>
            </a:r>
            <a:r>
              <a:rPr lang="en-US" sz="24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deallocate memory associated with the priority queue pointed to by </a:t>
            </a:r>
            <a:r>
              <a:rPr lang="en-US" sz="2400" dirty="0" err="1">
                <a:latin typeface="+mn-lt"/>
              </a:rPr>
              <a:t>pq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•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numEntries</a:t>
            </a:r>
            <a:r>
              <a:rPr lang="en-US" sz="2400" dirty="0">
                <a:latin typeface="+mn-lt"/>
              </a:rPr>
              <a:t>(PQ *</a:t>
            </a:r>
            <a:r>
              <a:rPr lang="en-US" sz="2400" dirty="0" err="1">
                <a:latin typeface="+mn-lt"/>
              </a:rPr>
              <a:t>pq</a:t>
            </a:r>
            <a:r>
              <a:rPr lang="en-US" sz="24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return the number of entries in the priority queue pointed to by </a:t>
            </a:r>
            <a:r>
              <a:rPr lang="en-US" sz="2400" dirty="0" err="1">
                <a:latin typeface="+mn-lt"/>
              </a:rPr>
              <a:t>pq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• </a:t>
            </a:r>
            <a:r>
              <a:rPr lang="en-US" sz="2400" dirty="0">
                <a:latin typeface="+mn-lt"/>
              </a:rPr>
              <a:t>void </a:t>
            </a:r>
            <a:r>
              <a:rPr lang="en-US" sz="2400" dirty="0" err="1">
                <a:latin typeface="+mn-lt"/>
              </a:rPr>
              <a:t>addEntry</a:t>
            </a:r>
            <a:r>
              <a:rPr lang="en-US" sz="2400" dirty="0">
                <a:latin typeface="+mn-lt"/>
              </a:rPr>
              <a:t>(PQ *</a:t>
            </a:r>
            <a:r>
              <a:rPr lang="en-US" sz="2400" dirty="0" err="1">
                <a:latin typeface="+mn-lt"/>
              </a:rPr>
              <a:t>pq</a:t>
            </a:r>
            <a:r>
              <a:rPr lang="en-US" sz="2400" dirty="0">
                <a:latin typeface="+mn-lt"/>
              </a:rPr>
              <a:t>, </a:t>
            </a:r>
            <a:r>
              <a:rPr lang="en-US" sz="2400" u="sng" dirty="0">
                <a:solidFill>
                  <a:srgbClr val="0000FF"/>
                </a:solidFill>
                <a:latin typeface="+mn-lt"/>
              </a:rPr>
              <a:t>void *entry</a:t>
            </a:r>
            <a:r>
              <a:rPr lang="en-US" sz="24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add entry to the priority queue pointed to by </a:t>
            </a:r>
            <a:r>
              <a:rPr lang="en-US" sz="2400" dirty="0" err="1">
                <a:latin typeface="+mn-lt"/>
              </a:rPr>
              <a:t>pq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• </a:t>
            </a:r>
            <a:r>
              <a:rPr lang="en-US" sz="2400" dirty="0">
                <a:latin typeface="+mn-lt"/>
              </a:rPr>
              <a:t>void *</a:t>
            </a:r>
            <a:r>
              <a:rPr lang="en-US" sz="2400" dirty="0" err="1">
                <a:latin typeface="+mn-lt"/>
              </a:rPr>
              <a:t>removeEntry</a:t>
            </a:r>
            <a:r>
              <a:rPr lang="en-US" sz="2400" dirty="0">
                <a:latin typeface="+mn-lt"/>
              </a:rPr>
              <a:t>(PQ *</a:t>
            </a:r>
            <a:r>
              <a:rPr lang="en-US" sz="2400" dirty="0" err="1">
                <a:latin typeface="+mn-lt"/>
              </a:rPr>
              <a:t>pq</a:t>
            </a:r>
            <a:r>
              <a:rPr lang="en-US" sz="24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remove and return the smallest </a:t>
            </a:r>
            <a:r>
              <a:rPr lang="en-US" sz="2400">
                <a:latin typeface="+mn-lt"/>
              </a:rPr>
              <a:t>entry </a:t>
            </a:r>
            <a:r>
              <a:rPr lang="en-US" sz="2400" smtClean="0">
                <a:latin typeface="+mn-lt"/>
              </a:rPr>
              <a:t>from the </a:t>
            </a:r>
            <a:r>
              <a:rPr lang="en-US" sz="2400" dirty="0">
                <a:latin typeface="+mn-lt"/>
              </a:rPr>
              <a:t>priority queue pointed to by </a:t>
            </a:r>
            <a:r>
              <a:rPr lang="en-US" sz="2400" dirty="0" err="1">
                <a:latin typeface="+mn-lt"/>
              </a:rPr>
              <a:t>pq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5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15616" y="148478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pqueue</a:t>
            </a:r>
            <a:r>
              <a:rPr lang="en-US" dirty="0"/>
              <a:t> {   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count;		</a:t>
            </a:r>
            <a:r>
              <a:rPr lang="en-US" dirty="0" smtClean="0"/>
              <a:t>/* </a:t>
            </a:r>
            <a:r>
              <a:rPr lang="en-US" dirty="0"/>
              <a:t>number of entries in array */   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length;			/* length of allocated array  */   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**data;		/* allocated array of entries */   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(*compare)();		/* comparison function        </a:t>
            </a:r>
            <a:r>
              <a:rPr lang="en-US" dirty="0" smtClean="0"/>
              <a:t>*/</a:t>
            </a:r>
          </a:p>
          <a:p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• </a:t>
            </a:r>
            <a:r>
              <a:rPr lang="en-US" sz="2400" dirty="0">
                <a:latin typeface="+mn-lt"/>
              </a:rPr>
              <a:t>void </a:t>
            </a:r>
            <a:r>
              <a:rPr lang="en-US" sz="2400" dirty="0" err="1">
                <a:latin typeface="+mn-lt"/>
              </a:rPr>
              <a:t>addEntry</a:t>
            </a:r>
            <a:r>
              <a:rPr lang="en-US" sz="2400" dirty="0">
                <a:latin typeface="+mn-lt"/>
              </a:rPr>
              <a:t>(PQ *</a:t>
            </a:r>
            <a:r>
              <a:rPr lang="en-US" sz="2400" dirty="0" err="1">
                <a:latin typeface="+mn-lt"/>
              </a:rPr>
              <a:t>pq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void *entry</a:t>
            </a:r>
            <a:r>
              <a:rPr lang="en-US" sz="24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  step 1: check if the priority queue is full, if yes -&gt; reallocate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  step 2: </a:t>
            </a:r>
            <a:r>
              <a:rPr lang="en-US" sz="2400" u="sng" dirty="0" smtClean="0">
                <a:solidFill>
                  <a:srgbClr val="0000FF"/>
                </a:solidFill>
                <a:latin typeface="+mn-lt"/>
              </a:rPr>
              <a:t>place the new element </a:t>
            </a:r>
            <a:r>
              <a:rPr lang="en-US" sz="2400" dirty="0" smtClean="0">
                <a:latin typeface="+mn-lt"/>
              </a:rPr>
              <a:t>at the end of the binary heap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step 3: </a:t>
            </a:r>
            <a:r>
              <a:rPr lang="en-US" sz="2400" dirty="0" err="1" smtClean="0">
                <a:latin typeface="+mn-lt"/>
              </a:rPr>
              <a:t>reheap</a:t>
            </a:r>
            <a:r>
              <a:rPr lang="en-US" sz="2400" dirty="0" smtClean="0">
                <a:latin typeface="+mn-lt"/>
              </a:rPr>
              <a:t> up.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• </a:t>
            </a:r>
            <a:r>
              <a:rPr lang="en-US" sz="2400" dirty="0">
                <a:latin typeface="+mn-lt"/>
              </a:rPr>
              <a:t>void *</a:t>
            </a:r>
            <a:r>
              <a:rPr lang="en-US" sz="2400" dirty="0" err="1">
                <a:latin typeface="+mn-lt"/>
              </a:rPr>
              <a:t>removeEntry</a:t>
            </a:r>
            <a:r>
              <a:rPr lang="en-US" sz="2400" dirty="0">
                <a:latin typeface="+mn-lt"/>
              </a:rPr>
              <a:t>(PQ *</a:t>
            </a:r>
            <a:r>
              <a:rPr lang="en-US" sz="2400" dirty="0" err="1">
                <a:latin typeface="+mn-lt"/>
              </a:rPr>
              <a:t>pq</a:t>
            </a:r>
            <a:r>
              <a:rPr lang="en-US" sz="24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  step 1: remember the root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Step 2: </a:t>
            </a:r>
            <a:r>
              <a:rPr lang="en-US" sz="2400" u="sng" dirty="0">
                <a:solidFill>
                  <a:srgbClr val="0000FF"/>
                </a:solidFill>
                <a:latin typeface="+mn-lt"/>
              </a:rPr>
              <a:t>replace the root by the last element in the binary heap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  Step 3: </a:t>
            </a:r>
            <a:r>
              <a:rPr lang="en-US" sz="2400" dirty="0" err="1" smtClean="0">
                <a:latin typeface="+mn-lt"/>
              </a:rPr>
              <a:t>reheap</a:t>
            </a:r>
            <a:r>
              <a:rPr lang="en-US" sz="2400" dirty="0" smtClean="0">
                <a:latin typeface="+mn-lt"/>
              </a:rPr>
              <a:t> down.</a:t>
            </a:r>
          </a:p>
        </p:txBody>
      </p:sp>
    </p:spTree>
    <p:extLst>
      <p:ext uri="{BB962C8B-B14F-4D97-AF65-F5344CB8AC3E}">
        <p14:creationId xmlns:p14="http://schemas.microsoft.com/office/powerpoint/2010/main" val="29989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8012</TotalTime>
  <Words>631</Words>
  <Application>Microsoft Office PowerPoint</Application>
  <PresentationFormat>On-screen Show (4:3)</PresentationFormat>
  <Paragraphs>108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SCU tempelate 2</vt:lpstr>
      <vt:lpstr>Computer Engineering 12</vt:lpstr>
      <vt:lpstr>Outline</vt:lpstr>
      <vt:lpstr>Priority Queue</vt:lpstr>
      <vt:lpstr>Priority Queue &amp; Queue</vt:lpstr>
      <vt:lpstr>Priority Queue Example</vt:lpstr>
      <vt:lpstr>Priority Queue Implementation</vt:lpstr>
      <vt:lpstr>Week 1</vt:lpstr>
      <vt:lpstr>Priority Queue Struct</vt:lpstr>
      <vt:lpstr>Week 1</vt:lpstr>
      <vt:lpstr>Additional Notes</vt:lpstr>
      <vt:lpstr>A sorting based on heapsort</vt:lpstr>
      <vt:lpstr>The data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535</cp:revision>
  <dcterms:created xsi:type="dcterms:W3CDTF">2015-09-16T16:54:10Z</dcterms:created>
  <dcterms:modified xsi:type="dcterms:W3CDTF">2018-02-26T21:22:51Z</dcterms:modified>
</cp:coreProperties>
</file>