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26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9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smtClean="0"/>
              <a:t>Class 19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Huffman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937584" lvl="1"/>
            <a:r>
              <a:rPr lang="en-US" altLang="en-US" sz="2400" dirty="0"/>
              <a:t>&lt;so now you have the “Huffman tree”&gt;</a:t>
            </a:r>
          </a:p>
          <a:p>
            <a:pPr marL="937584" lvl="1"/>
            <a:r>
              <a:rPr lang="en-US" altLang="en-US" sz="2400" dirty="0"/>
              <a:t>&lt;label the left and right sub-branches of every node as 0 and 1 respectively&gt;</a:t>
            </a:r>
          </a:p>
          <a:p>
            <a:pPr marL="937584" lvl="1"/>
            <a:r>
              <a:rPr lang="en-US" altLang="en-US" sz="2400" dirty="0" smtClean="0"/>
              <a:t>&lt;it </a:t>
            </a:r>
            <a:r>
              <a:rPr lang="en-US" altLang="en-US" sz="2400" dirty="0"/>
              <a:t>may be optimal, but is not necessarily unique&gt;</a:t>
            </a:r>
          </a:p>
        </p:txBody>
      </p:sp>
    </p:spTree>
    <p:extLst>
      <p:ext uri="{BB962C8B-B14F-4D97-AF65-F5344CB8AC3E}">
        <p14:creationId xmlns:p14="http://schemas.microsoft.com/office/powerpoint/2010/main" val="14191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Huffman </a:t>
            </a:r>
            <a:r>
              <a:rPr lang="en-US" altLang="en-US" dirty="0" smtClean="0"/>
              <a:t>Coding</a:t>
            </a:r>
            <a:endParaRPr lang="en-US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Ex: “the fat cat sat on the mat”</a:t>
            </a:r>
          </a:p>
          <a:p>
            <a:pPr marL="937584" lvl="1">
              <a:spcBef>
                <a:spcPts val="1617"/>
              </a:spcBef>
            </a:pPr>
            <a:r>
              <a:rPr lang="en-US" altLang="en-US" sz="2400" dirty="0"/>
              <a:t>a: 4, c:1 , e:2 , f:1 , h:2 , m: 1, n: 1, o: 1, s: 1, t: 6, “_”:6</a:t>
            </a:r>
          </a:p>
          <a:p>
            <a:pPr marL="937584" lvl="1">
              <a:spcBef>
                <a:spcPts val="1617"/>
              </a:spcBef>
            </a:pPr>
            <a:r>
              <a:rPr lang="en-US" altLang="en-US" sz="2400" dirty="0"/>
              <a:t>&lt;create a node for each letter, and </a:t>
            </a:r>
            <a:r>
              <a:rPr lang="en-US" altLang="en-US" sz="2400" dirty="0" smtClean="0"/>
              <a:t>sort according to their values&gt;</a:t>
            </a:r>
            <a:endParaRPr lang="en-US" altLang="en-US" sz="2400" dirty="0"/>
          </a:p>
          <a:p>
            <a:pPr marL="937584" lvl="1">
              <a:spcBef>
                <a:spcPts val="1617"/>
              </a:spcBef>
            </a:pPr>
            <a:r>
              <a:rPr lang="en-US" altLang="en-US" sz="2400" dirty="0"/>
              <a:t>&lt;remove two minimum nodes, combine with a new node, and insert this </a:t>
            </a:r>
            <a:r>
              <a:rPr lang="en-US" altLang="en-US" sz="2400" dirty="0" smtClean="0"/>
              <a:t>node with </a:t>
            </a:r>
            <a:r>
              <a:rPr lang="en-US" altLang="en-US" sz="2400" dirty="0"/>
              <a:t>a new weight - the combined value of its two child nodes</a:t>
            </a:r>
            <a:r>
              <a:rPr lang="en-US" altLang="en-US" sz="2400" dirty="0" smtClean="0"/>
              <a:t>&gt;</a:t>
            </a:r>
          </a:p>
          <a:p>
            <a:pPr marL="937584" lvl="1">
              <a:spcBef>
                <a:spcPts val="1617"/>
              </a:spcBef>
            </a:pPr>
            <a:r>
              <a:rPr lang="en-US" altLang="en-US" sz="2400" dirty="0" smtClean="0"/>
              <a:t>Is it better than the fixed length encoding?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8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Priority Queue (ADT)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 sorting based on heapsort (testing program given to you)</a:t>
            </a:r>
          </a:p>
          <a:p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Huffman coding (testing program written by you)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3131676"/>
            <a:ext cx="828092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6256" y="27623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36043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975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Application of Binary Trees</a:t>
            </a:r>
            <a:br>
              <a:rPr lang="en-US" dirty="0" smtClean="0"/>
            </a:br>
            <a:r>
              <a:rPr lang="en-US" dirty="0" smtClean="0"/>
              <a:t>Huffman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</a:t>
            </a:r>
          </a:p>
        </p:txBody>
      </p:sp>
      <p:pic>
        <p:nvPicPr>
          <p:cNvPr id="6147" name="Picture 2" descr="E:\Dropbox\Yuhong\Teaching\pics\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17526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E:\Dropbox\Yuhong\Teaching\pics\vid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362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E:\Dropbox\Yuhong\Teaching\pics\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25193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 descr="E:\Dropbox\Yuhong\Teaching\pics\au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209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5000" y="3090863"/>
            <a:ext cx="6858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1242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Video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31242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3167063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Audio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928" y="1772816"/>
            <a:ext cx="1543472" cy="10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Application Layer 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5010150"/>
            <a:ext cx="220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Low layer Bits</a:t>
            </a:r>
          </a:p>
        </p:txBody>
      </p:sp>
      <p:pic>
        <p:nvPicPr>
          <p:cNvPr id="48135" name="Picture 7" descr="E:\Dropbox\Yuhong\Teaching\pics\binar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48200"/>
            <a:ext cx="4191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own Arrow 15"/>
          <p:cNvSpPr/>
          <p:nvPr/>
        </p:nvSpPr>
        <p:spPr>
          <a:xfrm>
            <a:off x="4114800" y="3581400"/>
            <a:ext cx="914400" cy="990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3790950"/>
            <a:ext cx="1676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  <a:latin typeface="+mn-lt"/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401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application </a:t>
            </a:r>
            <a:r>
              <a:rPr lang="en-US" altLang="en-US" dirty="0" smtClean="0"/>
              <a:t>- Encoding </a:t>
            </a:r>
            <a:endParaRPr lang="en-US" altLang="en-US" sz="3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/>
              <a:t>An example – using only 1 and 0s to represent the following cases.</a:t>
            </a:r>
          </a:p>
          <a:p>
            <a:pPr marL="1025106" lvl="1"/>
            <a:r>
              <a:rPr lang="en-US" altLang="en-US" sz="2000" dirty="0" smtClean="0"/>
              <a:t>True or false</a:t>
            </a:r>
          </a:p>
          <a:p>
            <a:pPr marL="1025106" lvl="1"/>
            <a:r>
              <a:rPr lang="en-US" altLang="en-US" sz="2000" dirty="0" smtClean="0"/>
              <a:t>4 directions: south, north, east and west</a:t>
            </a:r>
          </a:p>
          <a:p>
            <a:pPr marL="1025106" lvl="1"/>
            <a:endParaRPr lang="en-US" altLang="en-US" sz="2000" dirty="0"/>
          </a:p>
          <a:p>
            <a:pPr marL="1025106" lvl="1"/>
            <a:endParaRPr lang="en-US" altLang="en-US" sz="2000" dirty="0" smtClean="0"/>
          </a:p>
          <a:p>
            <a:pPr marL="625056"/>
            <a:r>
              <a:rPr lang="en-US" altLang="en-US" sz="2400" dirty="0" smtClean="0"/>
              <a:t>ASCII </a:t>
            </a:r>
            <a:r>
              <a:rPr lang="en-US" altLang="en-US" sz="2400" dirty="0"/>
              <a:t>is a fixed width encoding. </a:t>
            </a:r>
            <a:r>
              <a:rPr lang="en-US" altLang="en-US" sz="2400" dirty="0" smtClean="0"/>
              <a:t>Every </a:t>
            </a:r>
            <a:r>
              <a:rPr lang="en-US" altLang="en-US" sz="2400" dirty="0"/>
              <a:t>character requires 8 bits to encode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8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application </a:t>
            </a:r>
            <a:r>
              <a:rPr lang="en-US" altLang="en-US" dirty="0" smtClean="0"/>
              <a:t>- Encoding </a:t>
            </a:r>
            <a:endParaRPr lang="en-US" altLang="en-US" sz="3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371600"/>
            <a:ext cx="7931224" cy="5181600"/>
          </a:xfrm>
          <a:ln/>
        </p:spPr>
        <p:txBody>
          <a:bodyPr>
            <a:normAutofit/>
          </a:bodyPr>
          <a:lstStyle/>
          <a:p>
            <a:pPr marL="625056">
              <a:spcBef>
                <a:spcPts val="1415"/>
              </a:spcBef>
            </a:pPr>
            <a:r>
              <a:rPr lang="en-US" altLang="en-US" sz="2400" dirty="0" smtClean="0"/>
              <a:t>Motivation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Can we save some bits in encoding?</a:t>
            </a:r>
          </a:p>
          <a:p>
            <a:pPr marL="625056">
              <a:spcBef>
                <a:spcPts val="1415"/>
              </a:spcBef>
            </a:pPr>
            <a:r>
              <a:rPr lang="en-US" altLang="en-US" sz="2400" dirty="0" smtClean="0"/>
              <a:t>Thoughts: </a:t>
            </a:r>
          </a:p>
          <a:p>
            <a:pPr marL="1025106" lvl="1">
              <a:spcBef>
                <a:spcPts val="1415"/>
              </a:spcBef>
            </a:pPr>
            <a:r>
              <a:rPr lang="en-US" altLang="en-US" sz="2400" dirty="0" smtClean="0"/>
              <a:t>some </a:t>
            </a:r>
            <a:r>
              <a:rPr lang="en-US" altLang="en-US" sz="2400" dirty="0"/>
              <a:t>characters (like e and n) occur frequently, whereas characters (like q and z) occur very infrequently</a:t>
            </a:r>
            <a:r>
              <a:rPr lang="en-US" altLang="en-US" sz="2400" dirty="0" smtClean="0"/>
              <a:t>.</a:t>
            </a:r>
          </a:p>
          <a:p>
            <a:pPr marL="1025106" lvl="1">
              <a:spcBef>
                <a:spcPts val="1415"/>
              </a:spcBef>
            </a:pPr>
            <a:r>
              <a:rPr lang="en-US" altLang="en-US" sz="2400" dirty="0" smtClean="0"/>
              <a:t>Do you still remember probability search (move to front heuristic)?</a:t>
            </a:r>
          </a:p>
        </p:txBody>
      </p:sp>
    </p:spTree>
    <p:extLst>
      <p:ext uri="{BB962C8B-B14F-4D97-AF65-F5344CB8AC3E}">
        <p14:creationId xmlns:p14="http://schemas.microsoft.com/office/powerpoint/2010/main" val="2962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One Example</a:t>
            </a:r>
            <a:endParaRPr lang="en-US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>
                <a:latin typeface="+mn-lt"/>
              </a:rPr>
              <a:t>Ex: “the fat cat sat on the mat”</a:t>
            </a:r>
          </a:p>
          <a:p>
            <a:pPr marL="937584" lvl="1">
              <a:spcBef>
                <a:spcPts val="1617"/>
              </a:spcBef>
            </a:pPr>
            <a:r>
              <a:rPr lang="en-US" sz="2400" dirty="0">
                <a:latin typeface="+mn-lt"/>
              </a:rPr>
              <a:t>If we use fixed-length binary code to represent the above sentence, what will that be</a:t>
            </a:r>
            <a:r>
              <a:rPr lang="en-US" sz="2400" dirty="0" smtClean="0">
                <a:latin typeface="+mn-lt"/>
              </a:rPr>
              <a:t>?  26*8 </a:t>
            </a:r>
            <a:endParaRPr lang="en-US" sz="2400" dirty="0">
              <a:latin typeface="+mn-lt"/>
            </a:endParaRPr>
          </a:p>
          <a:p>
            <a:pPr marL="937584" lvl="1">
              <a:spcBef>
                <a:spcPts val="1617"/>
              </a:spcBef>
            </a:pPr>
            <a:r>
              <a:rPr lang="en-US" altLang="en-US" sz="2400" dirty="0" smtClean="0">
                <a:latin typeface="+mn-lt"/>
              </a:rPr>
              <a:t>Can we save some bits by using fewer bits for more frequent letters?</a:t>
            </a:r>
          </a:p>
          <a:p>
            <a:pPr marL="1337634" lvl="2">
              <a:spcBef>
                <a:spcPts val="1617"/>
              </a:spcBef>
            </a:pPr>
            <a:r>
              <a:rPr lang="en-US" altLang="en-US" sz="2000" dirty="0" smtClean="0">
                <a:latin typeface="+mn-lt"/>
              </a:rPr>
              <a:t>Frequency of letters: </a:t>
            </a:r>
          </a:p>
          <a:p>
            <a:pPr marL="1794834" lvl="3">
              <a:spcBef>
                <a:spcPts val="1617"/>
              </a:spcBef>
            </a:pPr>
            <a:r>
              <a:rPr lang="en-US" altLang="en-US" sz="1600" dirty="0" smtClean="0">
                <a:latin typeface="+mn-lt"/>
              </a:rPr>
              <a:t>a</a:t>
            </a:r>
            <a:r>
              <a:rPr lang="en-US" altLang="en-US" sz="1600" dirty="0">
                <a:latin typeface="+mn-lt"/>
              </a:rPr>
              <a:t>: 4, c:1 , e:2 , f:1 , h:2 , m: 1, n: 1, o: 1, s: 1, t: 6, “_”:</a:t>
            </a:r>
            <a:r>
              <a:rPr lang="en-US" altLang="en-US" sz="1600" dirty="0" smtClean="0">
                <a:latin typeface="+mn-lt"/>
              </a:rPr>
              <a:t>6</a:t>
            </a:r>
          </a:p>
          <a:p>
            <a:pPr marL="1337634" lvl="2">
              <a:spcBef>
                <a:spcPts val="1617"/>
              </a:spcBef>
            </a:pPr>
            <a:r>
              <a:rPr lang="en-US" altLang="en-US" sz="2000" dirty="0">
                <a:latin typeface="+mn-lt"/>
              </a:rPr>
              <a:t>Bits of letters:</a:t>
            </a:r>
          </a:p>
          <a:p>
            <a:pPr marL="1794834" lvl="3">
              <a:spcBef>
                <a:spcPts val="1617"/>
              </a:spcBef>
            </a:pPr>
            <a:r>
              <a:rPr lang="en-US" altLang="en-US" sz="1600" dirty="0" smtClean="0">
                <a:latin typeface="+mn-lt"/>
              </a:rPr>
              <a:t>t </a:t>
            </a:r>
            <a:r>
              <a:rPr lang="en-US" altLang="en-US" sz="1600" dirty="0">
                <a:latin typeface="+mn-lt"/>
              </a:rPr>
              <a:t>&amp; </a:t>
            </a:r>
            <a:r>
              <a:rPr lang="en-US" altLang="en-US" sz="1600" dirty="0" smtClean="0">
                <a:latin typeface="+mn-lt"/>
              </a:rPr>
              <a:t>“ “ , </a:t>
            </a:r>
            <a:r>
              <a:rPr lang="en-US" altLang="en-US" sz="1600" dirty="0">
                <a:latin typeface="+mn-lt"/>
              </a:rPr>
              <a:t>frequently occur -  1 bit</a:t>
            </a:r>
          </a:p>
          <a:p>
            <a:pPr marL="1794834" lvl="3">
              <a:spcBef>
                <a:spcPts val="1617"/>
              </a:spcBef>
            </a:pPr>
            <a:r>
              <a:rPr lang="en-US" altLang="en-US" sz="1600" dirty="0" smtClean="0">
                <a:latin typeface="+mn-lt"/>
              </a:rPr>
              <a:t>a, h, e, </a:t>
            </a:r>
            <a:r>
              <a:rPr lang="en-US" altLang="en-US" sz="1600" dirty="0">
                <a:latin typeface="+mn-lt"/>
              </a:rPr>
              <a:t>less frequently – 2 bits</a:t>
            </a:r>
          </a:p>
          <a:p>
            <a:pPr marL="1794834" lvl="3">
              <a:spcBef>
                <a:spcPts val="1617"/>
              </a:spcBef>
            </a:pPr>
            <a:r>
              <a:rPr lang="en-US" altLang="en-US" sz="1600" dirty="0" smtClean="0">
                <a:latin typeface="+mn-lt"/>
              </a:rPr>
              <a:t>Etc.</a:t>
            </a:r>
            <a:endParaRPr lang="en-US" altLang="en-US" sz="1600" dirty="0">
              <a:latin typeface="+mn-lt"/>
            </a:endParaRPr>
          </a:p>
          <a:p>
            <a:pPr marL="1794834" lvl="3">
              <a:spcBef>
                <a:spcPts val="1617"/>
              </a:spcBef>
            </a:pP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7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+mn-lt"/>
              </a:rPr>
              <a:t>Huffman Coding: variable </a:t>
            </a:r>
            <a:r>
              <a:rPr lang="en-US" altLang="en-US" sz="2400" dirty="0">
                <a:latin typeface="+mn-lt"/>
              </a:rPr>
              <a:t>width </a:t>
            </a:r>
            <a:r>
              <a:rPr lang="en-US" altLang="en-US" sz="2400" dirty="0" smtClean="0">
                <a:latin typeface="+mn-lt"/>
              </a:rPr>
              <a:t>encoding</a:t>
            </a:r>
            <a:endParaRPr lang="en-US" altLang="en-US" sz="2400" dirty="0">
              <a:latin typeface="+mn-lt"/>
            </a:endParaRPr>
          </a:p>
          <a:p>
            <a:pPr lvl="1"/>
            <a:r>
              <a:rPr lang="en-US" altLang="en-US" sz="2000" dirty="0" smtClean="0">
                <a:latin typeface="+mn-lt"/>
              </a:rPr>
              <a:t>We are likely to </a:t>
            </a:r>
            <a:r>
              <a:rPr lang="en-US" altLang="en-US" sz="2000" u="sng" dirty="0">
                <a:solidFill>
                  <a:srgbClr val="0000FF"/>
                </a:solidFill>
                <a:latin typeface="+mn-lt"/>
              </a:rPr>
              <a:t>save on the total number of bits </a:t>
            </a:r>
            <a:r>
              <a:rPr lang="en-US" altLang="en-US" sz="2000" dirty="0">
                <a:latin typeface="+mn-lt"/>
              </a:rPr>
              <a:t>required to encode a file/document if we represented frequently occurring character with fewer bits and infrequently occurring characters with more than 8 bits</a:t>
            </a:r>
            <a:r>
              <a:rPr lang="en-US" altLang="en-US" sz="2000" dirty="0" smtClean="0">
                <a:latin typeface="+mn-lt"/>
              </a:rPr>
              <a:t>.</a:t>
            </a:r>
          </a:p>
          <a:p>
            <a:pPr lvl="1"/>
            <a:endParaRPr lang="en-US" altLang="en-US" sz="2000" dirty="0">
              <a:latin typeface="+mn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Question: How do we know, given a variable length encoding, where characters stop and start?</a:t>
            </a:r>
          </a:p>
          <a:p>
            <a:pPr lvl="1"/>
            <a:r>
              <a:rPr lang="en-US" altLang="en-US" sz="2000" dirty="0">
                <a:latin typeface="+mn-lt"/>
              </a:rPr>
              <a:t>ex: if e=11, z=1111 ... so what’s 111111?</a:t>
            </a:r>
          </a:p>
          <a:p>
            <a:pPr lvl="1"/>
            <a:endParaRPr lang="en-US" altLang="en-US" sz="2000" dirty="0" smtClean="0">
              <a:latin typeface="+mn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Answer: We use </a:t>
            </a:r>
            <a:r>
              <a:rPr lang="en-US" altLang="en-US" sz="2400" u="sng" dirty="0">
                <a:solidFill>
                  <a:srgbClr val="0000FF"/>
                </a:solidFill>
                <a:latin typeface="+mn-lt"/>
              </a:rPr>
              <a:t>unique prefixes</a:t>
            </a:r>
            <a:r>
              <a:rPr lang="en-US" altLang="en-US" sz="2400" dirty="0">
                <a:latin typeface="+mn-lt"/>
              </a:rPr>
              <a:t>. </a:t>
            </a:r>
            <a:r>
              <a:rPr lang="en-US" altLang="en-US" sz="2400" dirty="0">
                <a:latin typeface="+mn-lt"/>
              </a:rPr>
              <a:t>Each character will have its own unique prefix</a:t>
            </a:r>
            <a:r>
              <a:rPr lang="en-US" altLang="en-US" sz="2400" dirty="0" smtClean="0">
                <a:latin typeface="+mn-lt"/>
              </a:rPr>
              <a:t>. =&gt; How to implement?</a:t>
            </a:r>
            <a:endParaRPr lang="en-US" altLang="en-US" sz="2400" dirty="0">
              <a:latin typeface="+mn-lt"/>
            </a:endParaRPr>
          </a:p>
          <a:p>
            <a:pPr lvl="1"/>
            <a:r>
              <a:rPr lang="en-US" altLang="en-US" sz="2000" dirty="0" smtClean="0">
                <a:latin typeface="+mn-lt"/>
              </a:rPr>
              <a:t>We build a binary tree. By </a:t>
            </a:r>
            <a:r>
              <a:rPr lang="en-US" altLang="en-US" sz="2000" dirty="0">
                <a:latin typeface="+mn-lt"/>
              </a:rPr>
              <a:t>having only leaf nodes represent characters, we are able to guarantee unique prefixes.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Huffman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/>
              <a:t>Use binary trees (i.e. Huffman tree). e.g</a:t>
            </a:r>
            <a:r>
              <a:rPr lang="en-US" altLang="en-US" sz="2400" dirty="0" smtClean="0"/>
              <a:t>. ‘ABCA</a:t>
            </a:r>
            <a:r>
              <a:rPr lang="en-US" altLang="en-US" sz="2400" dirty="0" smtClean="0"/>
              <a:t>’</a:t>
            </a:r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endParaRPr lang="en-US" altLang="en-US" sz="2400" dirty="0"/>
          </a:p>
          <a:p>
            <a:pPr marL="625056"/>
            <a:r>
              <a:rPr lang="en-US" altLang="en-US" sz="2400" dirty="0"/>
              <a:t>Q: How do we determine the optimal encoding given the frequencies of the </a:t>
            </a:r>
            <a:r>
              <a:rPr lang="en-US" altLang="en-US" sz="2400" dirty="0" smtClean="0"/>
              <a:t>characters?</a:t>
            </a:r>
          </a:p>
          <a:p>
            <a:pPr marL="625056"/>
            <a:endParaRPr lang="en-US" altLang="en-US" sz="2400" dirty="0" smtClean="0"/>
          </a:p>
          <a:p>
            <a:pPr marL="625056"/>
            <a:r>
              <a:rPr lang="en-US" altLang="en-US" sz="2400" dirty="0" smtClean="0"/>
              <a:t>A: Use the leaf nodes that are farther away from the root to represent characters appear less frequently. </a:t>
            </a:r>
            <a:endParaRPr lang="en-US" altLang="en-US" sz="2400" dirty="0"/>
          </a:p>
          <a:p>
            <a:pPr marL="625056"/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338052" y="1970509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33996" y="2544449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7143" y="2579767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0"/>
          </p:cNvCxnSpPr>
          <p:nvPr/>
        </p:nvCxnSpPr>
        <p:spPr>
          <a:xfrm flipH="1">
            <a:off x="3158032" y="2339285"/>
            <a:ext cx="274928" cy="205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3852178" y="2386360"/>
            <a:ext cx="319001" cy="1934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77773" y="3300220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701809" y="2976497"/>
            <a:ext cx="324036" cy="3237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59101" y="2987357"/>
            <a:ext cx="222967" cy="326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08924" y="3300220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678" y="2186533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38423" y="2930888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25845" y="2196384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0649" y="2923906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0649" y="3320420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9769" y="3331354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11678" y="2630253"/>
            <a:ext cx="3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975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7660</TotalTime>
  <Words>592</Words>
  <Application>Microsoft Office PowerPoint</Application>
  <PresentationFormat>On-screen Show 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SCU tempelate 2</vt:lpstr>
      <vt:lpstr>Computer Engineering 12 Class 19</vt:lpstr>
      <vt:lpstr>Outline</vt:lpstr>
      <vt:lpstr>An Application of Binary Trees Huffman Coding</vt:lpstr>
      <vt:lpstr>Encoding</vt:lpstr>
      <vt:lpstr>An application - Encoding </vt:lpstr>
      <vt:lpstr>An application - Encoding </vt:lpstr>
      <vt:lpstr>One Example</vt:lpstr>
      <vt:lpstr>Huffman Coding</vt:lpstr>
      <vt:lpstr>Huffman Tree</vt:lpstr>
      <vt:lpstr>Huffman Tree</vt:lpstr>
      <vt:lpstr>Huffman 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533</cp:revision>
  <dcterms:created xsi:type="dcterms:W3CDTF">2015-09-16T16:54:10Z</dcterms:created>
  <dcterms:modified xsi:type="dcterms:W3CDTF">2018-02-28T18:47:59Z</dcterms:modified>
</cp:coreProperties>
</file>