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66" r:id="rId4"/>
    <p:sldId id="275" r:id="rId5"/>
    <p:sldId id="268" r:id="rId6"/>
    <p:sldId id="263" r:id="rId7"/>
    <p:sldId id="273" r:id="rId8"/>
    <p:sldId id="264" r:id="rId9"/>
    <p:sldId id="265" r:id="rId10"/>
    <p:sldId id="258" r:id="rId11"/>
    <p:sldId id="291" r:id="rId12"/>
    <p:sldId id="290" r:id="rId13"/>
    <p:sldId id="261" r:id="rId14"/>
    <p:sldId id="269" r:id="rId15"/>
    <p:sldId id="270" r:id="rId16"/>
    <p:sldId id="272" r:id="rId17"/>
    <p:sldId id="276" r:id="rId18"/>
    <p:sldId id="298" r:id="rId19"/>
    <p:sldId id="292" r:id="rId20"/>
    <p:sldId id="293" r:id="rId21"/>
    <p:sldId id="277" r:id="rId22"/>
    <p:sldId id="280" r:id="rId23"/>
    <p:sldId id="278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96" r:id="rId32"/>
    <p:sldId id="297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09" autoAdjust="0"/>
  </p:normalViewPr>
  <p:slideViewPr>
    <p:cSldViewPr>
      <p:cViewPr varScale="1">
        <p:scale>
          <a:sx n="109" d="100"/>
          <a:sy n="109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86079-048D-40BE-8706-46A50B223B9E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D2661-F664-48E2-8FBD-37E9BDB81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67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25363-6E4E-4BF6-9DF6-5372E3EB351A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A23F1-0910-4913-A566-8DCA4D69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42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824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93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O(n), O(n),</a:t>
            </a:r>
            <a:r>
              <a:rPr lang="en-US" baseline="0" dirty="0" smtClean="0"/>
              <a:t> O(n)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548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O(n), O(n)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720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50">
              <a:defRPr/>
            </a:pPr>
            <a:r>
              <a:rPr lang="en-US" altLang="zh-CN" dirty="0" smtClean="0">
                <a:ea typeface="宋体" charset="-122"/>
              </a:rPr>
              <a:t>O(log 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A23F1-0910-4913-A566-8DCA4D69814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23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280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2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2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21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150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19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17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7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5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8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0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90600" y="1249681"/>
            <a:ext cx="7848600" cy="27432"/>
          </a:xfrm>
          <a:prstGeom prst="rect">
            <a:avLst/>
          </a:prstGeom>
          <a:gradFill>
            <a:gsLst>
              <a:gs pos="0">
                <a:schemeClr val="bg1"/>
              </a:gs>
              <a:gs pos="24157">
                <a:schemeClr val="bg1">
                  <a:lumMod val="75000"/>
                </a:schemeClr>
              </a:gs>
              <a:gs pos="80416">
                <a:schemeClr val="bg1">
                  <a:lumMod val="75000"/>
                </a:schemeClr>
              </a:gs>
              <a:gs pos="100000">
                <a:schemeClr val="bg1"/>
              </a:gs>
              <a:gs pos="49000">
                <a:schemeClr val="tx1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9" y="386334"/>
            <a:ext cx="1044857" cy="104241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6591300"/>
            <a:ext cx="9144000" cy="266700"/>
          </a:xfrm>
          <a:prstGeom prst="rect">
            <a:avLst/>
          </a:prstGeom>
          <a:solidFill>
            <a:srgbClr val="9319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5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Name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913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59606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2120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7" r="45614" b="9090"/>
          <a:stretch/>
        </p:blipFill>
        <p:spPr>
          <a:xfrm>
            <a:off x="7010400" y="6653212"/>
            <a:ext cx="206692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0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93191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tel:408.551.351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tel:408.551.3513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00807"/>
            <a:ext cx="8206680" cy="1899643"/>
          </a:xfrm>
        </p:spPr>
        <p:txBody>
          <a:bodyPr>
            <a:normAutofit/>
          </a:bodyPr>
          <a:lstStyle/>
          <a:p>
            <a:r>
              <a:rPr lang="en-US" altLang="zh-CN" dirty="0"/>
              <a:t>Computer Engineering 12</a:t>
            </a:r>
            <a:br>
              <a:rPr lang="en-US" altLang="zh-CN" dirty="0"/>
            </a:br>
            <a:r>
              <a:rPr lang="en-US" altLang="zh-CN" dirty="0"/>
              <a:t>Abstract Data Types and Structures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28792" cy="1991072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Instructor: </a:t>
            </a:r>
            <a:r>
              <a:rPr lang="en-US" altLang="zh-CN" dirty="0" err="1" smtClean="0"/>
              <a:t>Yuhong</a:t>
            </a:r>
            <a:r>
              <a:rPr lang="en-US" altLang="zh-CN" dirty="0" smtClean="0"/>
              <a:t> Liu</a:t>
            </a:r>
          </a:p>
          <a:p>
            <a:r>
              <a:rPr lang="en-US" altLang="zh-CN" dirty="0" smtClean="0"/>
              <a:t>Office: </a:t>
            </a:r>
            <a:r>
              <a:rPr lang="en-US" altLang="zh-CN" dirty="0" err="1" smtClean="0"/>
              <a:t>Bannan</a:t>
            </a:r>
            <a:r>
              <a:rPr lang="en-US" altLang="zh-CN" dirty="0" smtClean="0"/>
              <a:t> Engineer Building 324 F</a:t>
            </a:r>
          </a:p>
          <a:p>
            <a:r>
              <a:rPr lang="en-US" altLang="zh-CN" dirty="0" smtClean="0"/>
              <a:t>Email: yhliu@scu.edu</a:t>
            </a:r>
          </a:p>
          <a:p>
            <a:pPr lvl="1"/>
            <a:r>
              <a:rPr lang="en-US" altLang="zh-CN" dirty="0" smtClean="0"/>
              <a:t>Tel: </a:t>
            </a:r>
            <a:r>
              <a:rPr lang="en-US" altLang="zh-CN" dirty="0">
                <a:hlinkClick r:id="rId2"/>
              </a:rPr>
              <a:t>408-551-3513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82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- Grading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1216" y="1340768"/>
            <a:ext cx="8435280" cy="5184576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Grade Calculation: </a:t>
            </a:r>
          </a:p>
          <a:p>
            <a:pPr lvl="1"/>
            <a:r>
              <a:rPr lang="en-US" altLang="zh-CN" sz="2400" dirty="0" smtClean="0"/>
              <a:t>Homework &amp; Quizzes: 10% (on Camino)</a:t>
            </a:r>
          </a:p>
          <a:p>
            <a:pPr lvl="2"/>
            <a:r>
              <a:rPr lang="en-US" altLang="zh-CN" sz="2000" u="sng" dirty="0" smtClean="0">
                <a:solidFill>
                  <a:srgbClr val="0000FF"/>
                </a:solidFill>
              </a:rPr>
              <a:t>Homework is usually assigned on Wednesday after class, due on Sunday night 11:59 pm. </a:t>
            </a:r>
          </a:p>
          <a:p>
            <a:pPr lvl="2"/>
            <a:r>
              <a:rPr lang="en-US" altLang="zh-CN" sz="2000" u="sng" dirty="0" smtClean="0">
                <a:solidFill>
                  <a:srgbClr val="0000FF"/>
                </a:solidFill>
              </a:rPr>
              <a:t>Late homework (within 3 days) will lose 30% grades, and will not be accepted after 3 days. </a:t>
            </a:r>
          </a:p>
          <a:p>
            <a:pPr lvl="1"/>
            <a:r>
              <a:rPr lang="en-US" altLang="zh-CN" sz="2400" dirty="0" smtClean="0"/>
              <a:t>Term Project: 10% (week 5 – week 9)</a:t>
            </a:r>
          </a:p>
          <a:p>
            <a:pPr lvl="1"/>
            <a:r>
              <a:rPr lang="en-US" altLang="zh-CN" sz="2400" dirty="0" smtClean="0"/>
              <a:t>Mid-term exam: 20% + 20%</a:t>
            </a:r>
          </a:p>
          <a:p>
            <a:pPr lvl="1"/>
            <a:r>
              <a:rPr lang="en-US" altLang="zh-CN" sz="2400" dirty="0" smtClean="0"/>
              <a:t>Final exam: 40%</a:t>
            </a:r>
          </a:p>
          <a:p>
            <a:pPr marL="800100" lvl="3" indent="-342900"/>
            <a:endParaRPr lang="en-US" altLang="zh-CN" dirty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8985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– Class Notes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1216" y="1340768"/>
            <a:ext cx="8435280" cy="5184576"/>
          </a:xfrm>
        </p:spPr>
        <p:txBody>
          <a:bodyPr>
            <a:normAutofit/>
          </a:bodyPr>
          <a:lstStyle/>
          <a:p>
            <a:pPr marL="342900" lvl="2" indent="-342900"/>
            <a:r>
              <a:rPr lang="en-US" altLang="zh-CN" dirty="0" smtClean="0"/>
              <a:t>Class Notes</a:t>
            </a:r>
          </a:p>
          <a:p>
            <a:pPr marL="800100" lvl="3" indent="-342900"/>
            <a:r>
              <a:rPr lang="en-US" altLang="zh-CN" dirty="0" smtClean="0"/>
              <a:t>The power point slides will be uploaded to Camino after each class.</a:t>
            </a:r>
          </a:p>
          <a:p>
            <a:pPr marL="800100" lvl="3" indent="-342900"/>
            <a:r>
              <a:rPr lang="en-US" altLang="zh-CN" dirty="0" smtClean="0"/>
              <a:t>For teaching purpose, </a:t>
            </a:r>
            <a:r>
              <a:rPr lang="en-US" altLang="zh-CN" u="sng" dirty="0" smtClean="0">
                <a:solidFill>
                  <a:srgbClr val="0000FF"/>
                </a:solidFill>
              </a:rPr>
              <a:t>some problem solutions may not be shown on the slides</a:t>
            </a:r>
            <a:r>
              <a:rPr lang="en-US" altLang="zh-CN" dirty="0" smtClean="0"/>
              <a:t>. And the instructor may use the white board to demonstrate some problem solving process.</a:t>
            </a:r>
          </a:p>
          <a:p>
            <a:pPr marL="800100" lvl="3" indent="-342900"/>
            <a:r>
              <a:rPr lang="en-US" altLang="zh-CN" dirty="0" smtClean="0"/>
              <a:t>You are supposed to take your own notes for important contents.</a:t>
            </a:r>
          </a:p>
          <a:p>
            <a:pPr marL="800100" lvl="3" indent="-342900"/>
            <a:endParaRPr lang="en-US" altLang="zh-CN" dirty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6875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872" y="274638"/>
            <a:ext cx="8229600" cy="975043"/>
          </a:xfrm>
        </p:spPr>
        <p:txBody>
          <a:bodyPr/>
          <a:lstStyle/>
          <a:p>
            <a:r>
              <a:rPr lang="en-US" altLang="zh-CN" dirty="0" smtClean="0"/>
              <a:t>Introduction – Important Dates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1216" y="1340768"/>
            <a:ext cx="8435280" cy="5184576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ea typeface="宋体" charset="-122"/>
              </a:rPr>
              <a:t>Important Dates:</a:t>
            </a:r>
          </a:p>
          <a:p>
            <a:pPr lvl="1"/>
            <a:r>
              <a:rPr lang="en-US" altLang="zh-CN" sz="2400" dirty="0" smtClean="0">
                <a:ea typeface="宋体" charset="-122"/>
              </a:rPr>
              <a:t>Class Begin: Jan. 8th, Monday</a:t>
            </a:r>
          </a:p>
          <a:p>
            <a:pPr lvl="1"/>
            <a:r>
              <a:rPr lang="en-US" altLang="zh-CN" sz="2400" dirty="0" smtClean="0">
                <a:ea typeface="宋体" charset="-122"/>
              </a:rPr>
              <a:t>Class end: March, 16</a:t>
            </a:r>
            <a:r>
              <a:rPr lang="en-US" altLang="zh-CN" sz="2400" baseline="30000" dirty="0" smtClean="0">
                <a:ea typeface="宋体" charset="-122"/>
              </a:rPr>
              <a:t>th</a:t>
            </a:r>
            <a:r>
              <a:rPr lang="en-US" altLang="zh-CN" sz="2400" dirty="0">
                <a:ea typeface="宋体" charset="-122"/>
              </a:rPr>
              <a:t>,</a:t>
            </a:r>
            <a:r>
              <a:rPr lang="en-US" altLang="zh-CN" sz="2400" dirty="0" smtClean="0">
                <a:ea typeface="宋体" charset="-122"/>
              </a:rPr>
              <a:t> Friday</a:t>
            </a:r>
          </a:p>
          <a:p>
            <a:pPr lvl="1"/>
            <a:r>
              <a:rPr lang="en-US" altLang="zh-CN" sz="2400" dirty="0" smtClean="0">
                <a:ea typeface="宋体" charset="-122"/>
              </a:rPr>
              <a:t>Midterm 1: Jan 29</a:t>
            </a:r>
            <a:r>
              <a:rPr lang="en-US" altLang="zh-CN" sz="2400" baseline="30000" dirty="0" smtClean="0">
                <a:ea typeface="宋体" charset="-122"/>
              </a:rPr>
              <a:t>th,</a:t>
            </a:r>
            <a:r>
              <a:rPr lang="en-US" altLang="zh-CN" sz="2400" dirty="0" smtClean="0">
                <a:ea typeface="宋体" charset="-122"/>
              </a:rPr>
              <a:t> Monday (Friday Feb. 2</a:t>
            </a:r>
            <a:r>
              <a:rPr lang="en-US" altLang="zh-CN" sz="2400" baseline="30000" dirty="0" smtClean="0">
                <a:ea typeface="宋体" charset="-122"/>
              </a:rPr>
              <a:t>nd</a:t>
            </a:r>
            <a:r>
              <a:rPr lang="en-US" altLang="zh-CN" sz="2400" dirty="0" smtClean="0">
                <a:ea typeface="宋体" charset="-122"/>
              </a:rPr>
              <a:t> is the last day to drop class without a W)</a:t>
            </a:r>
          </a:p>
          <a:p>
            <a:pPr lvl="1"/>
            <a:r>
              <a:rPr lang="en-US" altLang="zh-CN" sz="2400" dirty="0" smtClean="0">
                <a:ea typeface="宋体" charset="-122"/>
              </a:rPr>
              <a:t>Midterm 2: Feb. 21</a:t>
            </a:r>
            <a:r>
              <a:rPr lang="en-US" altLang="zh-CN" sz="2400" baseline="30000" dirty="0" smtClean="0">
                <a:ea typeface="宋体" charset="-122"/>
              </a:rPr>
              <a:t>st</a:t>
            </a:r>
            <a:r>
              <a:rPr lang="en-US" altLang="zh-CN" sz="2400" dirty="0" smtClean="0">
                <a:ea typeface="宋体" charset="-122"/>
              </a:rPr>
              <a:t>, Wednesday (Friday Feb. 23</a:t>
            </a:r>
            <a:r>
              <a:rPr lang="en-US" altLang="zh-CN" sz="2400" baseline="30000" dirty="0" smtClean="0">
                <a:ea typeface="宋体" charset="-122"/>
              </a:rPr>
              <a:t>rd</a:t>
            </a:r>
            <a:r>
              <a:rPr lang="en-US" altLang="zh-CN" sz="2400" dirty="0" smtClean="0">
                <a:ea typeface="宋体" charset="-122"/>
              </a:rPr>
              <a:t> is the last day to drop class with a W)</a:t>
            </a:r>
          </a:p>
          <a:p>
            <a:pPr lvl="1"/>
            <a:r>
              <a:rPr lang="en-US" altLang="zh-CN" sz="2400" dirty="0" smtClean="0">
                <a:ea typeface="宋体" charset="-122"/>
              </a:rPr>
              <a:t>Final exam: A 3-hour long exam.</a:t>
            </a:r>
          </a:p>
          <a:p>
            <a:pPr lvl="2"/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My travel dates: </a:t>
            </a:r>
            <a:r>
              <a:rPr lang="en-US" altLang="zh-CN" sz="2400" dirty="0" smtClean="0">
                <a:ea typeface="宋体" charset="-122"/>
              </a:rPr>
              <a:t>March 5</a:t>
            </a:r>
            <a:r>
              <a:rPr lang="en-US" altLang="zh-CN" sz="2400" baseline="30000" dirty="0" smtClean="0">
                <a:ea typeface="宋体" charset="-122"/>
              </a:rPr>
              <a:t>th</a:t>
            </a:r>
            <a:r>
              <a:rPr lang="en-US" altLang="zh-CN" sz="2400" dirty="0" smtClean="0">
                <a:ea typeface="宋体" charset="-122"/>
              </a:rPr>
              <a:t> ~ 7</a:t>
            </a:r>
            <a:r>
              <a:rPr lang="en-US" altLang="zh-CN" sz="2400" baseline="30000" dirty="0" smtClean="0">
                <a:ea typeface="宋体" charset="-122"/>
              </a:rPr>
              <a:t>th</a:t>
            </a:r>
            <a:r>
              <a:rPr lang="en-US" altLang="zh-CN" sz="2400" dirty="0" smtClean="0">
                <a:ea typeface="宋体" charset="-122"/>
              </a:rPr>
              <a:t> (Week 9) -  No class</a:t>
            </a:r>
            <a:endParaRPr lang="en-US" altLang="zh-CN" sz="2400" dirty="0">
              <a:ea typeface="宋体" charset="-122"/>
            </a:endParaRPr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064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- Policies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579296" cy="5184576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Classroom Policies</a:t>
            </a:r>
          </a:p>
          <a:p>
            <a:pPr lvl="1"/>
            <a:r>
              <a:rPr lang="en-US" altLang="zh-CN" sz="2600" dirty="0" smtClean="0"/>
              <a:t>No </a:t>
            </a:r>
            <a:r>
              <a:rPr lang="en-US" altLang="zh-CN" sz="2600" dirty="0"/>
              <a:t>makeup, extra or early quizzes and exams will be given</a:t>
            </a:r>
            <a:r>
              <a:rPr lang="en-US" altLang="zh-CN" sz="2600" dirty="0" smtClean="0"/>
              <a:t>. In any cases that you may need special accommodations, please let me know at least 24 hours before the exam. The makeup exam will be </a:t>
            </a:r>
            <a:r>
              <a:rPr lang="en-US" altLang="zh-CN" sz="2600" u="sng" dirty="0" smtClean="0">
                <a:solidFill>
                  <a:srgbClr val="0000FF"/>
                </a:solidFill>
              </a:rPr>
              <a:t>MUCH</a:t>
            </a:r>
            <a:r>
              <a:rPr lang="en-US" altLang="zh-CN" sz="2600" dirty="0" smtClean="0"/>
              <a:t> harder than the original one. </a:t>
            </a:r>
          </a:p>
          <a:p>
            <a:pPr lvl="1"/>
            <a:endParaRPr lang="en-US" altLang="zh-CN" sz="2600" dirty="0"/>
          </a:p>
          <a:p>
            <a:pPr lvl="1"/>
            <a:r>
              <a:rPr lang="en-US" altLang="zh-CN" sz="2600" dirty="0" smtClean="0"/>
              <a:t>All </a:t>
            </a:r>
            <a:r>
              <a:rPr lang="en-US" altLang="zh-CN" sz="2600" dirty="0"/>
              <a:t>of the work that you turn in should be your own and not that of a classmate or copied from another source. The penalty for cheating is a failing grade for the course and further disciplinary action may be taken by the </a:t>
            </a:r>
            <a:r>
              <a:rPr lang="en-US" altLang="zh-CN" sz="2600" dirty="0" smtClean="0"/>
              <a:t>University</a:t>
            </a:r>
            <a:endParaRPr lang="en-US" altLang="zh-CN" sz="2600" dirty="0"/>
          </a:p>
          <a:p>
            <a:pPr lvl="1"/>
            <a:r>
              <a:rPr lang="en-US" altLang="zh-CN" sz="2600" dirty="0"/>
              <a:t>Attendance is highly recommended. You are expected to arrive in time for </a:t>
            </a:r>
            <a:r>
              <a:rPr lang="en-US" altLang="zh-CN" sz="2600" dirty="0" smtClean="0"/>
              <a:t>class. Please </a:t>
            </a:r>
            <a:r>
              <a:rPr lang="en-US" altLang="zh-CN" sz="2600" dirty="0"/>
              <a:t>avoid disturbing the class: turn-off cell phones (or put them on vibrate mode), no text messaging, chatting in the class or the exams, no taking pictures and video, avoid coming late.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68596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- Policies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Academic Integrity Policy:</a:t>
            </a:r>
            <a:r>
              <a:rPr lang="en-US" altLang="zh-CN" dirty="0"/>
              <a:t> </a:t>
            </a:r>
            <a:r>
              <a:rPr lang="en-US" altLang="zh-CN" sz="2400" dirty="0"/>
              <a:t>The Department of Computer Engineering values academic integrity as described in the University policy. The learning derived from a course is based on student integrity and faculty support of a just learning environment. The faculty strive to enforce the policy and are open to any questions and discussion from the students.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91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Introduction - Policies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1216" y="1340768"/>
            <a:ext cx="8507288" cy="5760640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sz="5100" b="1" dirty="0"/>
              <a:t>Disability Accommodation Policy : </a:t>
            </a:r>
            <a:endParaRPr lang="en-US" altLang="zh-CN" sz="5100" b="1" dirty="0" smtClean="0"/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r>
              <a:rPr lang="en-US" altLang="zh-CN" sz="4000" dirty="0" smtClean="0"/>
              <a:t>If </a:t>
            </a:r>
            <a:r>
              <a:rPr lang="en-US" altLang="zh-CN" sz="4000" dirty="0"/>
              <a:t>you have a disability for which accommodations may be required in this class, please contact </a:t>
            </a:r>
            <a:r>
              <a:rPr lang="en-US" altLang="zh-CN" sz="4000" u="sng" dirty="0" smtClean="0">
                <a:solidFill>
                  <a:srgbClr val="0000FF"/>
                </a:solidFill>
              </a:rPr>
              <a:t>Disabilities </a:t>
            </a:r>
            <a:r>
              <a:rPr lang="en-US" altLang="zh-CN" sz="4000" u="sng" dirty="0">
                <a:solidFill>
                  <a:srgbClr val="0000FF"/>
                </a:solidFill>
              </a:rPr>
              <a:t>Resources, Benson 216, www.scu.edu/disabilities </a:t>
            </a:r>
            <a:r>
              <a:rPr lang="en-US" altLang="zh-CN" sz="4000" dirty="0"/>
              <a:t>as soon as possible to discuss </a:t>
            </a:r>
            <a:r>
              <a:rPr lang="en-US" altLang="zh-CN" sz="4000" dirty="0" smtClean="0"/>
              <a:t>your </a:t>
            </a:r>
            <a:r>
              <a:rPr lang="en-US" altLang="zh-CN" sz="4000" dirty="0"/>
              <a:t>needs and register for accommodations with the University. If you have already arranged </a:t>
            </a:r>
            <a:r>
              <a:rPr lang="en-US" altLang="zh-CN" sz="4000" dirty="0" smtClean="0"/>
              <a:t>accommodations </a:t>
            </a:r>
            <a:r>
              <a:rPr lang="en-US" altLang="zh-CN" sz="4000" dirty="0"/>
              <a:t>through Disabilities Resources, please discuss them with me during my office </a:t>
            </a:r>
            <a:r>
              <a:rPr lang="en-US" altLang="zh-CN" sz="4000" dirty="0" smtClean="0"/>
              <a:t>hours</a:t>
            </a:r>
            <a:r>
              <a:rPr lang="en-US" altLang="zh-CN" sz="4000" dirty="0"/>
              <a:t>. Students who have medical needs related to pregnancy or parenting may be eligible for </a:t>
            </a:r>
            <a:r>
              <a:rPr lang="en-US" altLang="zh-CN" sz="4000" dirty="0" smtClean="0"/>
              <a:t>accommodations</a:t>
            </a:r>
            <a:r>
              <a:rPr lang="en-US" altLang="zh-CN" sz="4000" dirty="0"/>
              <a:t>.  </a:t>
            </a:r>
          </a:p>
          <a:p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/>
              <a:t>While I am happy to assist you, I am unable to provide accommodations until I have received </a:t>
            </a:r>
            <a:r>
              <a:rPr lang="en-US" altLang="zh-CN" sz="4000" dirty="0" smtClean="0"/>
              <a:t>verification </a:t>
            </a:r>
            <a:r>
              <a:rPr lang="en-US" altLang="zh-CN" sz="4000" dirty="0"/>
              <a:t>from Disabilities Resources. The Disabilities Resources office will work with students </a:t>
            </a:r>
            <a:r>
              <a:rPr lang="en-US" altLang="zh-CN" sz="4000" dirty="0" smtClean="0"/>
              <a:t>and </a:t>
            </a:r>
            <a:r>
              <a:rPr lang="en-US" altLang="zh-CN" sz="4000" dirty="0"/>
              <a:t>faculty to arrange proctored exams for students whose accommodations include double </a:t>
            </a:r>
            <a:r>
              <a:rPr lang="en-US" altLang="zh-CN" sz="4000" dirty="0" smtClean="0"/>
              <a:t>time </a:t>
            </a:r>
            <a:r>
              <a:rPr lang="en-US" altLang="zh-CN" sz="4000" dirty="0"/>
              <a:t>for exams and/or assisted technology.  (Students with approved accommodations of </a:t>
            </a:r>
            <a:r>
              <a:rPr lang="en-US" altLang="zh-CN" sz="4000" dirty="0" smtClean="0"/>
              <a:t>time-and-a-half </a:t>
            </a:r>
            <a:r>
              <a:rPr lang="en-US" altLang="zh-CN" sz="4000" dirty="0"/>
              <a:t>should talk with me as soon as possible).  </a:t>
            </a:r>
            <a:r>
              <a:rPr lang="en-US" altLang="zh-CN" sz="4000" u="sng" dirty="0">
                <a:solidFill>
                  <a:srgbClr val="0000FF"/>
                </a:solidFill>
              </a:rPr>
              <a:t>Disabilities Resources must be contacted </a:t>
            </a:r>
            <a:r>
              <a:rPr lang="en-US" altLang="zh-CN" sz="4000" u="sng" dirty="0" smtClean="0">
                <a:solidFill>
                  <a:srgbClr val="0000FF"/>
                </a:solidFill>
              </a:rPr>
              <a:t>in </a:t>
            </a:r>
            <a:r>
              <a:rPr lang="en-US" altLang="zh-CN" sz="4000" u="sng" dirty="0">
                <a:solidFill>
                  <a:srgbClr val="0000FF"/>
                </a:solidFill>
              </a:rPr>
              <a:t>advance to schedule proctored examinations or to arrange other accommodations</a:t>
            </a:r>
            <a:r>
              <a:rPr lang="en-US" altLang="zh-CN" sz="4000" dirty="0"/>
              <a:t>. The </a:t>
            </a:r>
            <a:r>
              <a:rPr lang="en-US" altLang="zh-CN" sz="4000" dirty="0" smtClean="0"/>
              <a:t>Disabilities </a:t>
            </a:r>
            <a:r>
              <a:rPr lang="en-US" altLang="zh-CN" sz="4000" dirty="0"/>
              <a:t>Resources office would be grateful for advance notice of at least two weeks. For </a:t>
            </a:r>
            <a:r>
              <a:rPr lang="en-US" altLang="zh-CN" sz="4000" dirty="0" smtClean="0"/>
              <a:t>more </a:t>
            </a:r>
            <a:r>
              <a:rPr lang="en-US" altLang="zh-CN" sz="4000" dirty="0"/>
              <a:t>information you may contact Disabilities Resources at</a:t>
            </a:r>
            <a:r>
              <a:rPr lang="en-US" altLang="zh-CN" sz="4000" u="sng" dirty="0">
                <a:solidFill>
                  <a:srgbClr val="0000FF"/>
                </a:solidFill>
              </a:rPr>
              <a:t> 408-554-4109</a:t>
            </a:r>
            <a:r>
              <a:rPr lang="en-US" altLang="zh-CN" sz="4000" dirty="0"/>
              <a:t>.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9063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Introduction - Policies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208" y="1412776"/>
            <a:ext cx="8507288" cy="5904656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8000" b="1" dirty="0"/>
              <a:t>Title IX Statement</a:t>
            </a:r>
          </a:p>
          <a:p>
            <a:pPr marL="0" indent="0">
              <a:buNone/>
            </a:pPr>
            <a:r>
              <a:rPr lang="en-US" altLang="zh-CN" sz="6400" dirty="0" smtClean="0"/>
              <a:t>While </a:t>
            </a:r>
            <a:r>
              <a:rPr lang="en-US" altLang="zh-CN" sz="6400" dirty="0"/>
              <a:t>I want you to feel comfortable coming to me with issues you may be struggling with or </a:t>
            </a:r>
            <a:r>
              <a:rPr lang="en-US" altLang="zh-CN" sz="6400" dirty="0" smtClean="0"/>
              <a:t> concerns </a:t>
            </a:r>
            <a:r>
              <a:rPr lang="en-US" altLang="zh-CN" sz="6400" dirty="0"/>
              <a:t>you may be having, please be aware that there are some reporting requirements that </a:t>
            </a:r>
            <a:r>
              <a:rPr lang="en-US" altLang="zh-CN" sz="6400" dirty="0" smtClean="0"/>
              <a:t>are </a:t>
            </a:r>
            <a:r>
              <a:rPr lang="en-US" altLang="zh-CN" sz="6400" dirty="0"/>
              <a:t>part of my job at Santa Clara University</a:t>
            </a:r>
            <a:r>
              <a:rPr lang="en-US" altLang="zh-CN" sz="6400" dirty="0" smtClean="0"/>
              <a:t>. For </a:t>
            </a:r>
            <a:r>
              <a:rPr lang="en-US" altLang="zh-CN" sz="6400" dirty="0"/>
              <a:t>example, if you inform me of an issue of harassment, sexual violence, or discrimination, I </a:t>
            </a:r>
            <a:r>
              <a:rPr lang="en-US" altLang="zh-CN" sz="6400" dirty="0" smtClean="0"/>
              <a:t>will </a:t>
            </a:r>
            <a:r>
              <a:rPr lang="en-US" altLang="zh-CN" sz="6400" dirty="0"/>
              <a:t>keep the information as private as I can, but I am required to bring it to the attention of the </a:t>
            </a:r>
            <a:r>
              <a:rPr lang="en-US" altLang="zh-CN" sz="6400" dirty="0" smtClean="0"/>
              <a:t>institution’s </a:t>
            </a:r>
            <a:r>
              <a:rPr lang="en-US" altLang="zh-CN" sz="6400" dirty="0"/>
              <a:t>EEO and Title IX Coordinator. If you inform me that you are struggling with an issue </a:t>
            </a:r>
            <a:r>
              <a:rPr lang="en-US" altLang="zh-CN" sz="6400" dirty="0" smtClean="0"/>
              <a:t>that </a:t>
            </a:r>
            <a:r>
              <a:rPr lang="en-US" altLang="zh-CN" sz="6400" dirty="0"/>
              <a:t>may be resulting in, or caused by, traumatic or unusual stress, I will likely inform the </a:t>
            </a:r>
            <a:r>
              <a:rPr lang="en-US" altLang="zh-CN" sz="6400" dirty="0" smtClean="0"/>
              <a:t>campus </a:t>
            </a:r>
            <a:r>
              <a:rPr lang="en-US" altLang="zh-CN" sz="6400" dirty="0"/>
              <a:t>Student Care Team (SCU CARE).  </a:t>
            </a:r>
            <a:endParaRPr lang="en-US" altLang="zh-CN" sz="6400" dirty="0" smtClean="0"/>
          </a:p>
          <a:p>
            <a:pPr marL="0" indent="0">
              <a:buNone/>
            </a:pPr>
            <a:endParaRPr lang="en-US" altLang="zh-CN" sz="6400" dirty="0"/>
          </a:p>
          <a:p>
            <a:pPr marL="0" indent="0">
              <a:buNone/>
            </a:pPr>
            <a:r>
              <a:rPr lang="en-US" altLang="zh-CN" sz="6400" dirty="0"/>
              <a:t>If you would like to reach out directly to the Student Care Team for assistance, you can contact </a:t>
            </a:r>
            <a:r>
              <a:rPr lang="en-US" altLang="zh-CN" sz="6400" dirty="0" smtClean="0"/>
              <a:t>them </a:t>
            </a:r>
            <a:r>
              <a:rPr lang="en-US" altLang="zh-CN" sz="6400" dirty="0"/>
              <a:t>at </a:t>
            </a:r>
            <a:r>
              <a:rPr lang="en-US" altLang="zh-CN" sz="6400" u="sng" dirty="0">
                <a:solidFill>
                  <a:srgbClr val="0000FF"/>
                </a:solidFill>
              </a:rPr>
              <a:t>www.scu.edu/osl/report</a:t>
            </a:r>
            <a:r>
              <a:rPr lang="en-US" altLang="zh-CN" sz="6400" dirty="0"/>
              <a:t>.  </a:t>
            </a:r>
            <a:r>
              <a:rPr lang="en-US" altLang="zh-CN" sz="6400" u="sng" dirty="0">
                <a:solidFill>
                  <a:srgbClr val="0000FF"/>
                </a:solidFill>
              </a:rPr>
              <a:t>If you would like to talk to the Office of EEO and Title IX </a:t>
            </a:r>
            <a:r>
              <a:rPr lang="en-US" altLang="zh-CN" sz="6400" u="sng" dirty="0" smtClean="0">
                <a:solidFill>
                  <a:srgbClr val="0000FF"/>
                </a:solidFill>
              </a:rPr>
              <a:t>directly</a:t>
            </a:r>
            <a:r>
              <a:rPr lang="en-US" altLang="zh-CN" sz="6400" u="sng" dirty="0">
                <a:solidFill>
                  <a:srgbClr val="0000FF"/>
                </a:solidFill>
              </a:rPr>
              <a:t>, they can be reached at 408-554-3043 or by email at bguthrie@scu.edu.</a:t>
            </a:r>
            <a:r>
              <a:rPr lang="en-US" altLang="zh-CN" sz="6400" dirty="0"/>
              <a:t>  Reports may </a:t>
            </a:r>
            <a:r>
              <a:rPr lang="en-US" altLang="zh-CN" sz="6400" dirty="0" smtClean="0"/>
              <a:t>be </a:t>
            </a:r>
            <a:r>
              <a:rPr lang="en-US" altLang="zh-CN" sz="6400" dirty="0"/>
              <a:t>submitted online through </a:t>
            </a:r>
            <a:r>
              <a:rPr lang="en-US" altLang="zh-CN" sz="6400" u="sng" dirty="0">
                <a:solidFill>
                  <a:srgbClr val="0000FF"/>
                </a:solidFill>
              </a:rPr>
              <a:t>www.scu.edu/osl/report </a:t>
            </a:r>
            <a:r>
              <a:rPr lang="en-US" altLang="zh-CN" sz="6400" dirty="0"/>
              <a:t> or anonymously through </a:t>
            </a:r>
            <a:r>
              <a:rPr lang="en-US" altLang="zh-CN" sz="6400" dirty="0" err="1"/>
              <a:t>Ethicspoint</a:t>
            </a:r>
            <a:r>
              <a:rPr lang="en-US" altLang="zh-CN" sz="6400" dirty="0"/>
              <a:t>: </a:t>
            </a:r>
            <a:r>
              <a:rPr lang="en-US" altLang="zh-CN" sz="6400" u="sng" dirty="0">
                <a:solidFill>
                  <a:srgbClr val="0000FF"/>
                </a:solidFill>
              </a:rPr>
              <a:t>www.ethicspoint.com</a:t>
            </a:r>
            <a:r>
              <a:rPr lang="en-US" altLang="zh-CN" sz="6400" dirty="0"/>
              <a:t>. Additionally, you can report incidents or complaints to the Office of </a:t>
            </a:r>
            <a:r>
              <a:rPr lang="en-US" altLang="zh-CN" sz="6400" dirty="0" smtClean="0"/>
              <a:t>Student </a:t>
            </a:r>
            <a:r>
              <a:rPr lang="en-US" altLang="zh-CN" sz="6400" dirty="0"/>
              <a:t>Life (OSL), Campus Safety Services, and local law enforcement.  For confidential </a:t>
            </a:r>
            <a:r>
              <a:rPr lang="en-US" altLang="zh-CN" sz="6400" dirty="0" smtClean="0"/>
              <a:t>support</a:t>
            </a:r>
            <a:r>
              <a:rPr lang="en-US" altLang="zh-CN" sz="6400" dirty="0"/>
              <a:t>, contact the Counseling and Psychological Services office (CAPS), the YWCA, or a </a:t>
            </a:r>
            <a:r>
              <a:rPr lang="en-US" altLang="zh-CN" sz="6400" dirty="0" smtClean="0"/>
              <a:t>member </a:t>
            </a:r>
            <a:r>
              <a:rPr lang="en-US" altLang="zh-CN" sz="6400" dirty="0"/>
              <a:t>of the clergy (for example, a priest or minister). </a:t>
            </a:r>
            <a:endParaRPr lang="en-US" altLang="zh-CN" sz="6400" dirty="0" smtClean="0"/>
          </a:p>
          <a:p>
            <a:pPr marL="0" indent="0">
              <a:buNone/>
            </a:pPr>
            <a:endParaRPr lang="en-US" altLang="zh-CN" sz="6400" dirty="0"/>
          </a:p>
          <a:p>
            <a:pPr marL="0" indent="0">
              <a:buNone/>
            </a:pPr>
            <a:r>
              <a:rPr lang="en-US" altLang="zh-CN" sz="6400" dirty="0"/>
              <a:t>Finally, please be aware that if, for some reason, our interaction involves a disruptive behavior, </a:t>
            </a:r>
            <a:r>
              <a:rPr lang="en-US" altLang="zh-CN" sz="6400" dirty="0" smtClean="0"/>
              <a:t>a </a:t>
            </a:r>
            <a:r>
              <a:rPr lang="en-US" altLang="zh-CN" sz="6400" dirty="0"/>
              <a:t>concern about your safety or the safety of others, or potential violation of University policy, I </a:t>
            </a:r>
            <a:r>
              <a:rPr lang="en-US" altLang="zh-CN" sz="6400" dirty="0" smtClean="0"/>
              <a:t>will </a:t>
            </a:r>
            <a:r>
              <a:rPr lang="en-US" altLang="zh-CN" sz="6400" dirty="0"/>
              <a:t>inform the Office of Student Life. The purpose of this is to keep OSL apprised of incidents of </a:t>
            </a:r>
            <a:r>
              <a:rPr lang="en-US" altLang="zh-CN" sz="6400" dirty="0" smtClean="0"/>
              <a:t>concern</a:t>
            </a:r>
            <a:r>
              <a:rPr lang="en-US" altLang="zh-CN" sz="6400" dirty="0"/>
              <a:t>, and to ensure that students can receive or stay connected to the academic support </a:t>
            </a:r>
            <a:r>
              <a:rPr lang="en-US" altLang="zh-CN" sz="6400" dirty="0" smtClean="0"/>
              <a:t>and </a:t>
            </a:r>
            <a:r>
              <a:rPr lang="en-US" altLang="zh-CN" sz="6400" dirty="0"/>
              <a:t>student wellness services they need.</a:t>
            </a:r>
            <a:endParaRPr lang="zh-CN" altLang="en-US" sz="6400" dirty="0"/>
          </a:p>
        </p:txBody>
      </p:sp>
    </p:spTree>
    <p:extLst>
      <p:ext uri="{BB962C8B-B14F-4D97-AF65-F5344CB8AC3E}">
        <p14:creationId xmlns:p14="http://schemas.microsoft.com/office/powerpoint/2010/main" val="289647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00807"/>
            <a:ext cx="8206680" cy="1899643"/>
          </a:xfrm>
        </p:spPr>
        <p:txBody>
          <a:bodyPr>
            <a:normAutofit/>
          </a:bodyPr>
          <a:lstStyle/>
          <a:p>
            <a:r>
              <a:rPr lang="en-US" altLang="zh-CN" dirty="0"/>
              <a:t>Computer Engineering 12</a:t>
            </a:r>
            <a:br>
              <a:rPr lang="en-US" altLang="zh-CN" dirty="0"/>
            </a:br>
            <a:r>
              <a:rPr lang="en-US" altLang="zh-CN" dirty="0"/>
              <a:t>Abstract Data Types and Structures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28792" cy="199107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93191B"/>
                </a:solidFill>
                <a:ea typeface="+mj-ea"/>
              </a:rPr>
              <a:t>Lecture 1</a:t>
            </a:r>
          </a:p>
        </p:txBody>
      </p:sp>
    </p:spTree>
    <p:extLst>
      <p:ext uri="{BB962C8B-B14F-4D97-AF65-F5344CB8AC3E}">
        <p14:creationId xmlns:p14="http://schemas.microsoft.com/office/powerpoint/2010/main" val="17310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Concept:</a:t>
            </a:r>
          </a:p>
          <a:p>
            <a:pPr lvl="1"/>
            <a:r>
              <a:rPr lang="en-US" dirty="0" smtClean="0"/>
              <a:t>Data structure</a:t>
            </a:r>
          </a:p>
          <a:p>
            <a:pPr lvl="1"/>
            <a:r>
              <a:rPr lang="en-US" dirty="0" smtClean="0"/>
              <a:t>Code efficiency</a:t>
            </a:r>
          </a:p>
          <a:p>
            <a:r>
              <a:rPr lang="en-US" dirty="0" smtClean="0"/>
              <a:t>Big-O: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589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87624" y="1414712"/>
            <a:ext cx="784887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How data is organized in </a:t>
            </a:r>
            <a:r>
              <a:rPr lang="en-US" altLang="zh-CN" sz="2400" dirty="0"/>
              <a:t>memory (or on disk</a:t>
            </a:r>
            <a:r>
              <a:rPr lang="en-US" altLang="zh-CN" sz="2400" dirty="0" smtClean="0"/>
              <a:t>)</a:t>
            </a:r>
          </a:p>
          <a:p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1000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Data Structure?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4591" y="2082468"/>
            <a:ext cx="446449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Data            Structure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722622" y="3158233"/>
            <a:ext cx="1624709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Atomic or composite data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4871" y="3158232"/>
            <a:ext cx="410445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u="sng" dirty="0" smtClean="0">
                <a:solidFill>
                  <a:srgbClr val="0000FF"/>
                </a:solidFill>
              </a:rPr>
              <a:t>A set of rules </a:t>
            </a:r>
            <a:r>
              <a:rPr lang="en-US" altLang="zh-CN" dirty="0" smtClean="0"/>
              <a:t>that holds the data together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2442703" y="2667243"/>
            <a:ext cx="288032" cy="418982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4458927" y="2630294"/>
            <a:ext cx="288032" cy="418982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850602" y="5143741"/>
            <a:ext cx="1232928" cy="221122"/>
            <a:chOff x="1907704" y="2250496"/>
            <a:chExt cx="1232928" cy="221122"/>
          </a:xfrm>
        </p:grpSpPr>
        <p:sp>
          <p:nvSpPr>
            <p:cNvPr id="11" name="椭圆 10"/>
            <p:cNvSpPr/>
            <p:nvPr/>
          </p:nvSpPr>
          <p:spPr>
            <a:xfrm>
              <a:off x="1907704" y="225049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263325" y="2255594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591780" y="2255594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924608" y="225049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2133867" y="2363606"/>
              <a:ext cx="13387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2493907" y="2366464"/>
              <a:ext cx="13387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2806968" y="2368136"/>
              <a:ext cx="13387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850602" y="5467934"/>
            <a:ext cx="123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Linked list</a:t>
            </a:r>
            <a:endParaRPr lang="zh-CN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059982" y="4189730"/>
            <a:ext cx="152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Examples: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24569"/>
              </p:ext>
            </p:extLst>
          </p:nvPr>
        </p:nvGraphicFramePr>
        <p:xfrm>
          <a:off x="4932039" y="4725144"/>
          <a:ext cx="357545" cy="165914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7545"/>
              </a:tblGrid>
              <a:tr h="276524"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</a:tr>
              <a:tr h="27652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7652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7652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7652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7652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4454154" y="4374396"/>
            <a:ext cx="123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Array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6866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Introduction – Instructor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872" y="1340769"/>
            <a:ext cx="8229600" cy="5184576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Instructor:</a:t>
            </a:r>
          </a:p>
          <a:p>
            <a:pPr lvl="1"/>
            <a:r>
              <a:rPr lang="en-US" altLang="zh-CN" dirty="0" smtClean="0"/>
              <a:t>Name: </a:t>
            </a:r>
            <a:r>
              <a:rPr lang="en-US" altLang="zh-CN" dirty="0" err="1" smtClean="0"/>
              <a:t>Yuhong</a:t>
            </a:r>
            <a:r>
              <a:rPr lang="en-US" altLang="zh-CN" dirty="0" smtClean="0"/>
              <a:t> Liu</a:t>
            </a:r>
          </a:p>
          <a:p>
            <a:pPr lvl="1"/>
            <a:r>
              <a:rPr lang="en-US" altLang="zh-CN" dirty="0" smtClean="0"/>
              <a:t>Office: </a:t>
            </a:r>
            <a:r>
              <a:rPr lang="en-US" altLang="zh-CN" dirty="0" err="1" smtClean="0"/>
              <a:t>Banan</a:t>
            </a:r>
            <a:r>
              <a:rPr lang="en-US" altLang="zh-CN" dirty="0" smtClean="0"/>
              <a:t> Building 324F</a:t>
            </a:r>
          </a:p>
          <a:p>
            <a:pPr lvl="1"/>
            <a:r>
              <a:rPr lang="en-US" altLang="zh-CN" dirty="0" smtClean="0"/>
              <a:t>Office Hours: W/F 1:00 – 2:00 PM or by appointment</a:t>
            </a:r>
          </a:p>
          <a:p>
            <a:pPr lvl="1"/>
            <a:r>
              <a:rPr lang="en-US" altLang="zh-CN" dirty="0" smtClean="0"/>
              <a:t>Email: yhliu@scu.edu</a:t>
            </a:r>
          </a:p>
          <a:p>
            <a:pPr lvl="1"/>
            <a:r>
              <a:rPr lang="en-US" altLang="zh-CN" dirty="0" smtClean="0"/>
              <a:t>Tel: </a:t>
            </a:r>
            <a:r>
              <a:rPr lang="en-US" altLang="zh-CN" dirty="0" smtClean="0">
                <a:hlinkClick r:id="rId2"/>
              </a:rPr>
              <a:t>408-551-3513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TA</a:t>
            </a:r>
            <a:endParaRPr lang="en-US" altLang="zh-CN" dirty="0"/>
          </a:p>
          <a:p>
            <a:pPr marL="742950" lvl="2" indent="-342900"/>
            <a:r>
              <a:rPr lang="en-US" altLang="zh-CN" dirty="0" err="1"/>
              <a:t>Mose</a:t>
            </a:r>
            <a:r>
              <a:rPr lang="en-US" altLang="zh-CN" dirty="0"/>
              <a:t> </a:t>
            </a:r>
            <a:r>
              <a:rPr lang="en-US" altLang="zh-CN" dirty="0" err="1"/>
              <a:t>Yoloye</a:t>
            </a:r>
            <a:r>
              <a:rPr lang="en-US" altLang="zh-CN" dirty="0"/>
              <a:t> &lt;myoloye@scu.edu&gt;,</a:t>
            </a:r>
          </a:p>
          <a:p>
            <a:pPr marL="742950" lvl="2" indent="-342900"/>
            <a:r>
              <a:rPr lang="en-US" altLang="zh-CN" dirty="0"/>
              <a:t>Andreas </a:t>
            </a:r>
            <a:r>
              <a:rPr lang="en-US" altLang="zh-CN" dirty="0" err="1"/>
              <a:t>Adolfsson</a:t>
            </a:r>
            <a:r>
              <a:rPr lang="en-US" altLang="zh-CN" dirty="0"/>
              <a:t> &lt;aadolfsson@scu.edu&gt;,</a:t>
            </a:r>
          </a:p>
          <a:p>
            <a:pPr marL="742950" lvl="2" indent="-342900"/>
            <a:r>
              <a:rPr lang="en-US" altLang="zh-CN" dirty="0"/>
              <a:t>Alan Nguyen &lt;aknguyen@scu.edu&gt;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3485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852936"/>
            <a:ext cx="8229600" cy="975043"/>
          </a:xfrm>
        </p:spPr>
        <p:txBody>
          <a:bodyPr/>
          <a:lstStyle/>
          <a:p>
            <a:r>
              <a:rPr lang="en-US" dirty="0" smtClean="0"/>
              <a:t>Why do we care Data Structure?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35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5181600"/>
          </a:xfrm>
          <a:ln/>
        </p:spPr>
        <p:txBody>
          <a:bodyPr>
            <a:noAutofit/>
          </a:bodyPr>
          <a:lstStyle/>
          <a:p>
            <a:pPr marL="625056"/>
            <a:r>
              <a:rPr lang="en-US" altLang="zh-CN" sz="2400" dirty="0">
                <a:ea typeface="宋体" charset="-122"/>
              </a:rPr>
              <a:t>Efficiency can refer to either</a:t>
            </a:r>
          </a:p>
          <a:p>
            <a:pPr marL="937584" lvl="1">
              <a:spcBef>
                <a:spcPts val="600"/>
              </a:spcBef>
            </a:pPr>
            <a:r>
              <a:rPr lang="en-US" altLang="zh-CN" sz="2400" dirty="0">
                <a:ea typeface="宋体" charset="-122"/>
              </a:rPr>
              <a:t>time, or</a:t>
            </a:r>
          </a:p>
          <a:p>
            <a:pPr marL="937584" lvl="1">
              <a:spcBef>
                <a:spcPts val="600"/>
              </a:spcBef>
            </a:pPr>
            <a:r>
              <a:rPr lang="en-US" altLang="zh-CN" sz="2400" dirty="0" smtClean="0">
                <a:ea typeface="宋体" charset="-122"/>
              </a:rPr>
              <a:t>Space</a:t>
            </a:r>
          </a:p>
          <a:p>
            <a:pPr marL="651834" lvl="1" indent="0">
              <a:spcBef>
                <a:spcPts val="1582"/>
              </a:spcBef>
              <a:buNone/>
            </a:pPr>
            <a:endParaRPr lang="en-US" altLang="zh-CN" sz="2400" dirty="0" smtClean="0">
              <a:ea typeface="宋体" charset="-122"/>
            </a:endParaRPr>
          </a:p>
          <a:p>
            <a:pPr marL="651834" lvl="1" indent="0">
              <a:spcBef>
                <a:spcPts val="1582"/>
              </a:spcBef>
              <a:buNone/>
            </a:pPr>
            <a:endParaRPr lang="en-US" altLang="zh-CN" sz="2400" dirty="0">
              <a:ea typeface="宋体" charset="-122"/>
            </a:endParaRPr>
          </a:p>
          <a:p>
            <a:pPr marL="651834" lvl="1" indent="0">
              <a:spcBef>
                <a:spcPts val="1582"/>
              </a:spcBef>
              <a:buNone/>
            </a:pPr>
            <a:endParaRPr lang="en-US" altLang="zh-CN" sz="2400" dirty="0">
              <a:ea typeface="宋体" charset="-122"/>
            </a:endParaRPr>
          </a:p>
          <a:p>
            <a:pPr marL="651834" lvl="1" indent="0">
              <a:spcBef>
                <a:spcPts val="1582"/>
              </a:spcBef>
              <a:buNone/>
            </a:pPr>
            <a:endParaRPr lang="en-US" altLang="zh-CN" sz="2400" dirty="0">
              <a:ea typeface="宋体" charset="-122"/>
            </a:endParaRPr>
          </a:p>
          <a:p>
            <a:pPr marL="625056">
              <a:spcBef>
                <a:spcPts val="1582"/>
              </a:spcBef>
            </a:pPr>
            <a:r>
              <a:rPr lang="en-US" altLang="zh-CN" sz="2400" dirty="0">
                <a:ea typeface="宋体" charset="-122"/>
              </a:rPr>
              <a:t>We will focus on </a:t>
            </a:r>
            <a:r>
              <a:rPr lang="en-US" altLang="zh-CN" sz="2400" u="sng" dirty="0" smtClean="0">
                <a:solidFill>
                  <a:srgbClr val="0000FF"/>
                </a:solidFill>
                <a:ea typeface="宋体" charset="-122"/>
              </a:rPr>
              <a:t>time</a:t>
            </a:r>
            <a:r>
              <a:rPr lang="en-US" altLang="zh-CN" sz="2400" dirty="0" smtClean="0">
                <a:ea typeface="宋体" charset="-122"/>
              </a:rPr>
              <a:t>, So</a:t>
            </a:r>
            <a:r>
              <a:rPr lang="en-US" altLang="zh-CN" sz="2400" dirty="0">
                <a:ea typeface="宋体" charset="-122"/>
              </a:rPr>
              <a:t>, we want our operations efficient </a:t>
            </a:r>
            <a:r>
              <a:rPr lang="en-US" altLang="zh-CN" sz="2400" dirty="0" smtClean="0">
                <a:ea typeface="宋体" charset="-122"/>
              </a:rPr>
              <a:t>in terms of time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5043"/>
          </a:xfrm>
        </p:spPr>
        <p:txBody>
          <a:bodyPr/>
          <a:lstStyle/>
          <a:p>
            <a:r>
              <a:rPr lang="en-US" altLang="zh-CN" dirty="0" smtClean="0"/>
              <a:t>The Core Problem: Efficiency</a:t>
            </a:r>
            <a:endParaRPr lang="zh-CN" altLang="en-US" dirty="0"/>
          </a:p>
        </p:txBody>
      </p:sp>
      <p:pic>
        <p:nvPicPr>
          <p:cNvPr id="1027" name="Picture 3" descr="C:\Users\yhliu\Desktop\Enia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08" y="2636912"/>
            <a:ext cx="2232487" cy="170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yhliu\Desktop\home_comp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729818"/>
            <a:ext cx="2032764" cy="151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yhliu\Desktop\bits-wearablereport-tmagArticl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636912"/>
            <a:ext cx="2151932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3491880" y="328498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878707" y="3266296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450912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Very </a:t>
            </a:r>
            <a:r>
              <a:rPr lang="en-US" dirty="0"/>
              <a:t>i</a:t>
            </a:r>
            <a:r>
              <a:rPr lang="en-US" dirty="0" smtClean="0"/>
              <a:t>mportant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22523" y="450912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Less important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2240" y="4509120"/>
            <a:ext cx="186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Important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3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altLang="zh-CN" dirty="0">
                <a:ea typeface="宋体" charset="-122"/>
              </a:rPr>
              <a:t>Wall-clock time? </a:t>
            </a:r>
            <a:endParaRPr lang="en-US" altLang="zh-CN" dirty="0" smtClean="0">
              <a:ea typeface="宋体" charset="-122"/>
            </a:endParaRPr>
          </a:p>
          <a:p>
            <a:pPr marL="1025106" lvl="1"/>
            <a:r>
              <a:rPr lang="en-US" altLang="zh-CN" dirty="0" smtClean="0">
                <a:ea typeface="宋体" charset="-122"/>
              </a:rPr>
              <a:t>not </a:t>
            </a:r>
            <a:r>
              <a:rPr lang="en-US" altLang="zh-CN" dirty="0">
                <a:ea typeface="宋体" charset="-122"/>
              </a:rPr>
              <a:t>so </a:t>
            </a:r>
            <a:r>
              <a:rPr lang="en-US" altLang="zh-CN" dirty="0" smtClean="0">
                <a:ea typeface="宋体" charset="-122"/>
              </a:rPr>
              <a:t>great</a:t>
            </a:r>
          </a:p>
          <a:p>
            <a:pPr marL="1337634" lvl="2"/>
            <a:r>
              <a:rPr lang="en-US" altLang="zh-CN" dirty="0">
                <a:ea typeface="宋体" charset="-122"/>
              </a:rPr>
              <a:t>Not </a:t>
            </a:r>
            <a:r>
              <a:rPr lang="en-US" altLang="zh-CN" dirty="0" smtClean="0">
                <a:ea typeface="宋体" charset="-122"/>
              </a:rPr>
              <a:t>that accurate</a:t>
            </a:r>
            <a:endParaRPr lang="en-US" altLang="zh-CN" dirty="0">
              <a:ea typeface="宋体" charset="-122"/>
            </a:endParaRPr>
          </a:p>
          <a:p>
            <a:pPr marL="1337634" lvl="2"/>
            <a:r>
              <a:rPr lang="en-US" altLang="zh-CN" dirty="0" smtClean="0">
                <a:ea typeface="宋体" charset="-122"/>
              </a:rPr>
              <a:t>can’t </a:t>
            </a:r>
            <a:r>
              <a:rPr lang="en-US" altLang="zh-CN" dirty="0">
                <a:ea typeface="宋体" charset="-122"/>
              </a:rPr>
              <a:t>compare across computers or </a:t>
            </a:r>
            <a:r>
              <a:rPr lang="en-US" altLang="zh-CN" dirty="0" smtClean="0">
                <a:ea typeface="宋体" charset="-122"/>
              </a:rPr>
              <a:t>programmers</a:t>
            </a:r>
          </a:p>
          <a:p>
            <a:pPr marL="1337634" lvl="2"/>
            <a:r>
              <a:rPr lang="en-US" altLang="zh-CN" dirty="0">
                <a:ea typeface="宋体" charset="-122"/>
              </a:rPr>
              <a:t>dependent on circumstances and what’s running</a:t>
            </a:r>
          </a:p>
          <a:p>
            <a:pPr marL="1337634" lvl="2"/>
            <a:endParaRPr lang="en-US" altLang="zh-CN" dirty="0">
              <a:ea typeface="宋体" charset="-122"/>
            </a:endParaRPr>
          </a:p>
          <a:p>
            <a:pPr marL="625056"/>
            <a:r>
              <a:rPr lang="en-US" altLang="zh-CN" dirty="0">
                <a:ea typeface="宋体" charset="-122"/>
              </a:rPr>
              <a:t>Count the number of operations!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274638"/>
            <a:ext cx="8352928" cy="975043"/>
          </a:xfrm>
          <a:ln/>
        </p:spPr>
        <p:txBody>
          <a:bodyPr>
            <a:normAutofit/>
          </a:bodyPr>
          <a:lstStyle/>
          <a:p>
            <a:r>
              <a:rPr lang="en-US" altLang="zh-CN" sz="4400" dirty="0">
                <a:ea typeface="宋体" charset="-122"/>
              </a:rPr>
              <a:t>How </a:t>
            </a:r>
            <a:r>
              <a:rPr lang="en-US" altLang="zh-CN" sz="4400" dirty="0" smtClean="0">
                <a:ea typeface="宋体" charset="-122"/>
              </a:rPr>
              <a:t>to measure </a:t>
            </a:r>
            <a:r>
              <a:rPr lang="en-US" altLang="zh-CN" sz="4400" dirty="0">
                <a:ea typeface="宋体" charset="-122"/>
              </a:rPr>
              <a:t>efficiency?</a:t>
            </a:r>
          </a:p>
        </p:txBody>
      </p:sp>
    </p:spTree>
    <p:extLst>
      <p:ext uri="{BB962C8B-B14F-4D97-AF65-F5344CB8AC3E}">
        <p14:creationId xmlns:p14="http://schemas.microsoft.com/office/powerpoint/2010/main" val="323966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5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5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5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3717032"/>
            <a:ext cx="4968552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44088" y="1412776"/>
            <a:ext cx="7144335" cy="20882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3968" y="371703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Less common !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32240" y="2564904"/>
            <a:ext cx="161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Most Often!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kinds of Operations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371600"/>
            <a:ext cx="8003232" cy="5181600"/>
          </a:xfrm>
        </p:spPr>
        <p:txBody>
          <a:bodyPr/>
          <a:lstStyle/>
          <a:p>
            <a:pPr marL="537534">
              <a:spcBef>
                <a:spcPts val="1582"/>
              </a:spcBef>
            </a:pPr>
            <a:r>
              <a:rPr lang="en-US" altLang="zh-CN" sz="2400" dirty="0" smtClean="0">
                <a:ea typeface="宋体" charset="-122"/>
              </a:rPr>
              <a:t>insert </a:t>
            </a:r>
            <a:r>
              <a:rPr lang="en-US" altLang="zh-CN" sz="2400" dirty="0">
                <a:ea typeface="宋体" charset="-122"/>
              </a:rPr>
              <a:t>(add)</a:t>
            </a:r>
          </a:p>
          <a:p>
            <a:pPr marL="537534">
              <a:spcBef>
                <a:spcPts val="1582"/>
              </a:spcBef>
            </a:pPr>
            <a:r>
              <a:rPr lang="en-US" altLang="zh-CN" sz="2400" dirty="0">
                <a:ea typeface="宋体" charset="-122"/>
              </a:rPr>
              <a:t>delete (remove)</a:t>
            </a:r>
          </a:p>
          <a:p>
            <a:pPr marL="537534">
              <a:spcBef>
                <a:spcPts val="1582"/>
              </a:spcBef>
            </a:pPr>
            <a:r>
              <a:rPr lang="en-US" altLang="zh-CN" sz="2400" dirty="0" smtClean="0">
                <a:ea typeface="宋体" charset="-122"/>
              </a:rPr>
              <a:t>access/retrieval</a:t>
            </a:r>
            <a:endParaRPr lang="en-US" altLang="zh-CN" sz="2400" dirty="0">
              <a:ea typeface="宋体" charset="-122"/>
            </a:endParaRPr>
          </a:p>
          <a:p>
            <a:pPr marL="537534">
              <a:spcBef>
                <a:spcPts val="1582"/>
              </a:spcBef>
            </a:pPr>
            <a:r>
              <a:rPr lang="en-US" altLang="zh-CN" sz="2400" dirty="0" smtClean="0">
                <a:ea typeface="宋体" charset="-122"/>
              </a:rPr>
              <a:t>min</a:t>
            </a:r>
            <a:r>
              <a:rPr lang="en-US" altLang="zh-CN" sz="2400" dirty="0">
                <a:ea typeface="宋体" charset="-122"/>
              </a:rPr>
              <a:t>/max</a:t>
            </a:r>
          </a:p>
          <a:p>
            <a:pPr marL="537534">
              <a:spcBef>
                <a:spcPts val="1582"/>
              </a:spcBef>
            </a:pPr>
            <a:r>
              <a:rPr lang="en-US" altLang="zh-CN" sz="2400" dirty="0">
                <a:ea typeface="宋体" charset="-122"/>
              </a:rPr>
              <a:t>union/merge</a:t>
            </a:r>
          </a:p>
          <a:p>
            <a:endParaRPr lang="zh-CN" altLang="en-US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879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lnSpcReduction="10000"/>
          </a:bodyPr>
          <a:lstStyle/>
          <a:p>
            <a:pPr marL="625056"/>
            <a:r>
              <a:rPr lang="en-US" altLang="zh-CN" sz="2200" dirty="0">
                <a:ea typeface="宋体" charset="-122"/>
              </a:rPr>
              <a:t>We assume each basic operation takes one step</a:t>
            </a:r>
          </a:p>
          <a:p>
            <a:pPr marL="625056">
              <a:spcBef>
                <a:spcPts val="2593"/>
              </a:spcBef>
            </a:pPr>
            <a:r>
              <a:rPr lang="en-US" altLang="zh-CN" sz="2200" dirty="0">
                <a:ea typeface="宋体" charset="-122"/>
              </a:rPr>
              <a:t>Example: initialize an array (a loop setting a[</a:t>
            </a:r>
            <a:r>
              <a:rPr lang="en-US" altLang="zh-CN" sz="2200" dirty="0" err="1">
                <a:ea typeface="宋体" charset="-122"/>
              </a:rPr>
              <a:t>i</a:t>
            </a:r>
            <a:r>
              <a:rPr lang="en-US" altLang="zh-CN" sz="2200" dirty="0">
                <a:ea typeface="宋体" charset="-122"/>
              </a:rPr>
              <a:t>]=0)</a:t>
            </a:r>
          </a:p>
          <a:p>
            <a:pPr marL="625056">
              <a:spcBef>
                <a:spcPts val="2593"/>
              </a:spcBef>
            </a:pPr>
            <a:r>
              <a:rPr lang="en-US" altLang="zh-CN" sz="2200" dirty="0">
                <a:ea typeface="宋体" charset="-122"/>
              </a:rPr>
              <a:t>Count the steps ... how many times is ...</a:t>
            </a:r>
          </a:p>
          <a:p>
            <a:pPr marL="937584" lvl="1">
              <a:spcBef>
                <a:spcPts val="2593"/>
              </a:spcBef>
            </a:pPr>
            <a:r>
              <a:rPr lang="en-US" altLang="zh-CN" sz="2200" dirty="0">
                <a:ea typeface="宋体" charset="-122"/>
              </a:rPr>
              <a:t>initialization (1)</a:t>
            </a:r>
          </a:p>
          <a:p>
            <a:pPr marL="937584" lvl="1">
              <a:spcBef>
                <a:spcPts val="2593"/>
              </a:spcBef>
            </a:pPr>
            <a:r>
              <a:rPr lang="en-US" altLang="zh-CN" sz="2200" dirty="0">
                <a:ea typeface="宋体" charset="-122"/>
              </a:rPr>
              <a:t>test (n+1 ... since it includes the failed test</a:t>
            </a:r>
            <a:r>
              <a:rPr lang="en-US" altLang="zh-CN" sz="2200" dirty="0" smtClean="0">
                <a:ea typeface="宋体" charset="-122"/>
              </a:rPr>
              <a:t>)</a:t>
            </a:r>
          </a:p>
          <a:p>
            <a:pPr marL="937584" lvl="1">
              <a:spcBef>
                <a:spcPts val="2593"/>
              </a:spcBef>
            </a:pPr>
            <a:r>
              <a:rPr lang="en-US" altLang="zh-CN" sz="2200" dirty="0" err="1" smtClean="0">
                <a:ea typeface="宋体" charset="-122"/>
              </a:rPr>
              <a:t>i</a:t>
            </a:r>
            <a:r>
              <a:rPr lang="en-US" altLang="zh-CN" sz="2200" dirty="0" smtClean="0">
                <a:ea typeface="宋体" charset="-122"/>
              </a:rPr>
              <a:t>++ (n times)</a:t>
            </a:r>
            <a:endParaRPr lang="en-US" altLang="zh-CN" sz="2200" dirty="0">
              <a:ea typeface="宋体" charset="-122"/>
            </a:endParaRPr>
          </a:p>
          <a:p>
            <a:pPr marL="937584" lvl="1">
              <a:spcBef>
                <a:spcPts val="2593"/>
              </a:spcBef>
            </a:pPr>
            <a:r>
              <a:rPr lang="en-US" altLang="zh-CN" sz="2200" dirty="0">
                <a:ea typeface="宋体" charset="-122"/>
              </a:rPr>
              <a:t>a[</a:t>
            </a:r>
            <a:r>
              <a:rPr lang="en-US" altLang="zh-CN" sz="2200" dirty="0" err="1">
                <a:ea typeface="宋体" charset="-122"/>
              </a:rPr>
              <a:t>i</a:t>
            </a:r>
            <a:r>
              <a:rPr lang="en-US" altLang="zh-CN" sz="2200" dirty="0">
                <a:ea typeface="宋体" charset="-122"/>
              </a:rPr>
              <a:t>] = 0 (n </a:t>
            </a:r>
            <a:r>
              <a:rPr lang="en-US" altLang="zh-CN" sz="2200" dirty="0" smtClean="0">
                <a:ea typeface="宋体" charset="-122"/>
              </a:rPr>
              <a:t>times)</a:t>
            </a:r>
            <a:endParaRPr lang="en-US" altLang="zh-CN" sz="2200" dirty="0">
              <a:ea typeface="宋体" charset="-122"/>
            </a:endParaRPr>
          </a:p>
          <a:p>
            <a:pPr marL="625056">
              <a:spcBef>
                <a:spcPts val="2593"/>
              </a:spcBef>
            </a:pPr>
            <a:r>
              <a:rPr lang="en-US" altLang="zh-CN" sz="2200" dirty="0">
                <a:ea typeface="宋体" charset="-122"/>
              </a:rPr>
              <a:t>Tedious and error prone ... so we will teach you how to count and be lazy!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5043"/>
          </a:xfrm>
        </p:spPr>
        <p:txBody>
          <a:bodyPr/>
          <a:lstStyle/>
          <a:p>
            <a:r>
              <a:rPr lang="en-US" altLang="zh-CN" dirty="0" smtClean="0"/>
              <a:t>A Simple 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80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5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5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5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altLang="zh-CN" sz="2400" dirty="0">
                <a:ea typeface="宋体" charset="-122"/>
              </a:rPr>
              <a:t>Turns out we care about what happens </a:t>
            </a:r>
            <a:r>
              <a:rPr lang="en-US" altLang="zh-CN" sz="2400" u="sng" dirty="0">
                <a:solidFill>
                  <a:srgbClr val="0000FF"/>
                </a:solidFill>
                <a:ea typeface="宋体" charset="-122"/>
              </a:rPr>
              <a:t>when n is big</a:t>
            </a:r>
            <a:r>
              <a:rPr lang="en-US" altLang="zh-CN" sz="2400" dirty="0">
                <a:ea typeface="宋体" charset="-122"/>
              </a:rPr>
              <a:t>, i.e., how our algorithm behaves as n gets </a:t>
            </a:r>
            <a:r>
              <a:rPr lang="en-US" altLang="zh-CN" sz="2400" dirty="0" smtClean="0">
                <a:ea typeface="宋体" charset="-122"/>
              </a:rPr>
              <a:t>large</a:t>
            </a:r>
          </a:p>
          <a:p>
            <a:pPr marL="625056"/>
            <a:endParaRPr lang="en-US" altLang="zh-CN" sz="2400" dirty="0">
              <a:ea typeface="宋体" charset="-122"/>
            </a:endParaRPr>
          </a:p>
          <a:p>
            <a:pPr marL="625056"/>
            <a:r>
              <a:rPr lang="en-US" altLang="zh-CN" sz="2400" dirty="0">
                <a:ea typeface="宋体" charset="-122"/>
              </a:rPr>
              <a:t>When n is a million, 2 doesn’t matter, 2000 doesn’t matter, c doesn’t matter for sufficiently large n</a:t>
            </a:r>
            <a:r>
              <a:rPr lang="en-US" altLang="zh-CN" sz="2400" dirty="0" smtClean="0">
                <a:ea typeface="宋体" charset="-122"/>
              </a:rPr>
              <a:t>.</a:t>
            </a:r>
          </a:p>
          <a:p>
            <a:pPr marL="625056"/>
            <a:endParaRPr lang="en-US" altLang="zh-CN" sz="2400" dirty="0">
              <a:ea typeface="宋体" charset="-122"/>
            </a:endParaRPr>
          </a:p>
          <a:p>
            <a:pPr marL="625056"/>
            <a:r>
              <a:rPr lang="en-US" altLang="zh-CN" sz="2400" dirty="0" smtClean="0">
                <a:ea typeface="宋体" charset="-122"/>
              </a:rPr>
              <a:t>We only care the one with the highest impact on efficiency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5043"/>
          </a:xfrm>
        </p:spPr>
        <p:txBody>
          <a:bodyPr/>
          <a:lstStyle/>
          <a:p>
            <a:r>
              <a:rPr lang="en-US" altLang="zh-CN" dirty="0" smtClean="0"/>
              <a:t>When do we care?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242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altLang="zh-CN" sz="2700" dirty="0">
                <a:ea typeface="宋体" charset="-122"/>
              </a:rPr>
              <a:t>To classify the cost of an algorithm we use the big-O notation ... it’s called that because we use a capital ... “O”</a:t>
            </a:r>
          </a:p>
          <a:p>
            <a:pPr marL="625056">
              <a:spcBef>
                <a:spcPts val="3103"/>
              </a:spcBef>
            </a:pPr>
            <a:r>
              <a:rPr lang="en-US" altLang="zh-CN" sz="2700" dirty="0">
                <a:ea typeface="宋体" charset="-122"/>
              </a:rPr>
              <a:t>To compute the big-O runtime of a function (mathematical function):</a:t>
            </a:r>
          </a:p>
          <a:p>
            <a:pPr marL="937584" lvl="1">
              <a:spcBef>
                <a:spcPts val="3103"/>
              </a:spcBef>
            </a:pPr>
            <a:r>
              <a:rPr lang="en-US" altLang="zh-CN" sz="2700" dirty="0" smtClean="0">
                <a:ea typeface="宋体" charset="-122"/>
              </a:rPr>
              <a:t>drop </a:t>
            </a:r>
            <a:r>
              <a:rPr lang="en-US" altLang="zh-CN" sz="2700" dirty="0">
                <a:ea typeface="宋体" charset="-122"/>
              </a:rPr>
              <a:t>all but the fastest-growing term</a:t>
            </a:r>
          </a:p>
          <a:p>
            <a:pPr marL="937584" lvl="1">
              <a:spcBef>
                <a:spcPts val="3103"/>
              </a:spcBef>
            </a:pPr>
            <a:r>
              <a:rPr lang="en-US" altLang="zh-CN" sz="2700" dirty="0" smtClean="0">
                <a:ea typeface="宋体" charset="-122"/>
              </a:rPr>
              <a:t>drop </a:t>
            </a:r>
            <a:r>
              <a:rPr lang="en-US" altLang="zh-CN" sz="2700" dirty="0">
                <a:ea typeface="宋体" charset="-122"/>
              </a:rPr>
              <a:t>any coefficient on that remaining term</a:t>
            </a:r>
          </a:p>
          <a:p>
            <a:pPr marL="625056">
              <a:spcBef>
                <a:spcPts val="3103"/>
              </a:spcBef>
            </a:pPr>
            <a:r>
              <a:rPr lang="en-US" altLang="zh-CN" sz="2700" dirty="0">
                <a:ea typeface="宋体" charset="-122"/>
              </a:rPr>
              <a:t>So, e.g., 4n+2 is O(n)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5043"/>
          </a:xfrm>
        </p:spPr>
        <p:txBody>
          <a:bodyPr/>
          <a:lstStyle/>
          <a:p>
            <a:r>
              <a:rPr lang="en-US" altLang="zh-CN" dirty="0" smtClean="0"/>
              <a:t>Big-O Notation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64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altLang="zh-CN">
                <a:ea typeface="宋体" charset="-122"/>
              </a:rPr>
              <a:t>5n^2+3n+5</a:t>
            </a:r>
          </a:p>
          <a:p>
            <a:pPr marL="625056"/>
            <a:r>
              <a:rPr lang="en-US" altLang="zh-CN">
                <a:ea typeface="宋体" charset="-122"/>
              </a:rPr>
              <a:t>600 + 30n</a:t>
            </a:r>
          </a:p>
          <a:p>
            <a:pPr marL="625056"/>
            <a:r>
              <a:rPr lang="en-US" altLang="zh-CN">
                <a:ea typeface="宋体" charset="-122"/>
              </a:rPr>
              <a:t>15n + 12 n log(n) + 3</a:t>
            </a:r>
          </a:p>
          <a:p>
            <a:pPr marL="625056"/>
            <a:r>
              <a:rPr lang="en-US" altLang="zh-CN">
                <a:ea typeface="宋体" charset="-122"/>
              </a:rPr>
              <a:t>14n^2 + 0.05n^3 + 18000000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Big-O Expression Examples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5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Apply Big-O on Code Analysis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altLang="zh-CN" dirty="0">
                <a:ea typeface="宋体" charset="-122"/>
              </a:rPr>
              <a:t>Let’s </a:t>
            </a:r>
            <a:r>
              <a:rPr lang="en-US" altLang="zh-CN" dirty="0" smtClean="0">
                <a:ea typeface="宋体" charset="-122"/>
              </a:rPr>
              <a:t>analyze </a:t>
            </a:r>
            <a:r>
              <a:rPr lang="en-US" altLang="zh-CN" dirty="0">
                <a:ea typeface="宋体" charset="-122"/>
              </a:rPr>
              <a:t>some loops and compute the big-O runtimes</a:t>
            </a:r>
          </a:p>
          <a:p>
            <a:pPr marL="1025106" lvl="1"/>
            <a:r>
              <a:rPr lang="en-US" altLang="zh-CN" dirty="0">
                <a:ea typeface="宋体" charset="-122"/>
              </a:rPr>
              <a:t>for(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=0; </a:t>
            </a:r>
            <a:r>
              <a:rPr lang="en-US" altLang="zh-CN" dirty="0" err="1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&lt;n; 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++) x++; </a:t>
            </a:r>
            <a:r>
              <a:rPr lang="en-US" altLang="zh-CN" dirty="0" smtClean="0">
                <a:ea typeface="宋体" charset="-122"/>
              </a:rPr>
              <a:t>?</a:t>
            </a:r>
          </a:p>
          <a:p>
            <a:pPr marL="1025106" lvl="1"/>
            <a:endParaRPr lang="en-US" altLang="zh-CN" dirty="0">
              <a:ea typeface="宋体" charset="-122"/>
            </a:endParaRPr>
          </a:p>
          <a:p>
            <a:pPr marL="1025106" lvl="1"/>
            <a:r>
              <a:rPr lang="en-US" altLang="zh-CN" dirty="0">
                <a:ea typeface="宋体" charset="-122"/>
              </a:rPr>
              <a:t>for(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=n; 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&gt;0; 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--) x++; </a:t>
            </a:r>
            <a:r>
              <a:rPr lang="en-US" altLang="zh-CN" dirty="0" smtClean="0">
                <a:ea typeface="宋体" charset="-122"/>
              </a:rPr>
              <a:t>?</a:t>
            </a:r>
          </a:p>
          <a:p>
            <a:pPr marL="1025106" lvl="1"/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669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 lvl="1" indent="-342900">
              <a:buFont typeface="Arial" panose="020B0604020202020204" pitchFamily="34" charset="0"/>
              <a:buChar char="•"/>
            </a:pPr>
            <a:r>
              <a:rPr lang="en-US" altLang="zh-CN" sz="3200" dirty="0">
                <a:ea typeface="宋体" charset="-122"/>
              </a:rPr>
              <a:t>for(i=0; i&lt;(n/2); i++) x++; </a:t>
            </a:r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? </a:t>
            </a:r>
          </a:p>
          <a:p>
            <a:pPr marL="282156" lvl="1" indent="0">
              <a:buNone/>
            </a:pP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	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– cut the threshold by half</a:t>
            </a:r>
            <a:endParaRPr lang="en-US" altLang="zh-CN" dirty="0">
              <a:solidFill>
                <a:srgbClr val="0000FF"/>
              </a:solidFill>
              <a:ea typeface="宋体" charset="-122"/>
            </a:endParaRPr>
          </a:p>
          <a:p>
            <a:pPr marL="625056"/>
            <a:endParaRPr lang="en-US" altLang="zh-CN" dirty="0" smtClean="0">
              <a:ea typeface="宋体" charset="-122"/>
            </a:endParaRPr>
          </a:p>
          <a:p>
            <a:pPr marL="625056"/>
            <a:endParaRPr lang="en-US" altLang="zh-CN" dirty="0">
              <a:ea typeface="宋体" charset="-122"/>
            </a:endParaRPr>
          </a:p>
          <a:p>
            <a:pPr marL="625056"/>
            <a:r>
              <a:rPr lang="en-US" altLang="zh-CN" dirty="0" smtClean="0">
                <a:ea typeface="宋体" charset="-122"/>
              </a:rPr>
              <a:t>for(i=0</a:t>
            </a:r>
            <a:r>
              <a:rPr lang="en-US" altLang="zh-CN" dirty="0">
                <a:ea typeface="宋体" charset="-122"/>
              </a:rPr>
              <a:t>; i&lt;n; i=i+2) x++; </a:t>
            </a:r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?</a:t>
            </a:r>
          </a:p>
          <a:p>
            <a:pPr marL="282156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	- Double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the step size</a:t>
            </a:r>
          </a:p>
          <a:p>
            <a:pPr marL="625056"/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557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Introduction - Lab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496944" cy="532859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Lab</a:t>
            </a:r>
          </a:p>
          <a:p>
            <a:pPr lvl="1"/>
            <a:r>
              <a:rPr lang="en-US" altLang="zh-CN" sz="2400" dirty="0"/>
              <a:t>Make sure all are registered for the lab, unless:</a:t>
            </a:r>
          </a:p>
          <a:p>
            <a:pPr lvl="2"/>
            <a:r>
              <a:rPr lang="en-US" altLang="zh-CN" dirty="0">
                <a:ea typeface="宋体" charset="-122"/>
              </a:rPr>
              <a:t>repeating course and took lab</a:t>
            </a:r>
          </a:p>
          <a:p>
            <a:pPr lvl="2"/>
            <a:r>
              <a:rPr lang="en-US" altLang="zh-CN" dirty="0">
                <a:ea typeface="宋体" charset="-122"/>
              </a:rPr>
              <a:t>grad students</a:t>
            </a:r>
          </a:p>
          <a:p>
            <a:pPr lvl="1"/>
            <a:r>
              <a:rPr lang="en-US" altLang="zh-CN" sz="2400" dirty="0" smtClean="0"/>
              <a:t>Attending the other lab section: </a:t>
            </a:r>
          </a:p>
          <a:p>
            <a:pPr lvl="2"/>
            <a:r>
              <a:rPr lang="en-US" altLang="zh-CN" dirty="0" smtClean="0"/>
              <a:t>Only allowed if email TA at least one day before and get approved. </a:t>
            </a:r>
          </a:p>
          <a:p>
            <a:pPr lvl="2"/>
            <a:r>
              <a:rPr lang="en-US" altLang="zh-CN" dirty="0" smtClean="0"/>
              <a:t>If the lab is full, students originally in the section will have higher priority. The TA may ask you to leave or work in another room.</a:t>
            </a:r>
          </a:p>
          <a:p>
            <a:pPr lvl="1"/>
            <a:r>
              <a:rPr lang="en-US" altLang="zh-CN" sz="2400" dirty="0" smtClean="0"/>
              <a:t>Grading:</a:t>
            </a:r>
          </a:p>
          <a:p>
            <a:pPr lvl="2"/>
            <a:r>
              <a:rPr lang="en-US" altLang="zh-CN" dirty="0" smtClean="0"/>
              <a:t>100% by 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03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altLang="zh-CN" dirty="0" smtClean="0">
                <a:ea typeface="宋体" charset="-122"/>
              </a:rPr>
              <a:t>O(n</a:t>
            </a:r>
            <a:r>
              <a:rPr lang="en-US" altLang="zh-CN" dirty="0">
                <a:ea typeface="宋体" charset="-122"/>
              </a:rPr>
              <a:t>) + O(n) = </a:t>
            </a:r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?</a:t>
            </a:r>
          </a:p>
          <a:p>
            <a:pPr marL="282156" indent="0">
              <a:buNone/>
            </a:pPr>
            <a:r>
              <a:rPr lang="en-US" altLang="zh-CN" dirty="0" smtClean="0">
                <a:ea typeface="宋体" charset="-122"/>
              </a:rPr>
              <a:t>	for(</a:t>
            </a:r>
            <a:r>
              <a:rPr lang="en-US" altLang="zh-CN" dirty="0" err="1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=0</a:t>
            </a:r>
            <a:r>
              <a:rPr lang="en-US" altLang="zh-CN" dirty="0">
                <a:ea typeface="宋体" charset="-122"/>
              </a:rPr>
              <a:t>; 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&lt;n; 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++) x++; O(n)</a:t>
            </a:r>
          </a:p>
          <a:p>
            <a:pPr marL="282156" indent="0">
              <a:buNone/>
            </a:pPr>
            <a:r>
              <a:rPr lang="en-US" altLang="zh-CN" dirty="0" smtClean="0">
                <a:ea typeface="宋体" charset="-122"/>
              </a:rPr>
              <a:t>	for(</a:t>
            </a:r>
            <a:r>
              <a:rPr lang="en-US" altLang="zh-CN" dirty="0" err="1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=0</a:t>
            </a:r>
            <a:r>
              <a:rPr lang="en-US" altLang="zh-CN" dirty="0">
                <a:ea typeface="宋体" charset="-122"/>
              </a:rPr>
              <a:t>; 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&lt;n; 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++) x++; O(n)</a:t>
            </a:r>
          </a:p>
          <a:p>
            <a:pPr marL="282156" indent="0">
              <a:buNone/>
            </a:pPr>
            <a:endParaRPr lang="en-US" altLang="zh-CN" dirty="0">
              <a:solidFill>
                <a:srgbClr val="C00000"/>
              </a:solidFill>
              <a:ea typeface="宋体" charset="-122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75043"/>
          </a:xfrm>
          <a:ln/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Big-O Add 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303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altLang="zh-CN" dirty="0">
                <a:ea typeface="宋体" charset="-122"/>
              </a:rPr>
              <a:t>for(i=1; i&lt;n; i=i*2</a:t>
            </a:r>
            <a:r>
              <a:rPr lang="en-US" altLang="zh-CN" dirty="0" smtClean="0">
                <a:ea typeface="宋体" charset="-122"/>
              </a:rPr>
              <a:t>)	x</a:t>
            </a:r>
            <a:r>
              <a:rPr lang="en-US" altLang="zh-CN" dirty="0">
                <a:ea typeface="宋体" charset="-122"/>
              </a:rPr>
              <a:t>++;</a:t>
            </a:r>
          </a:p>
          <a:p>
            <a:pPr marL="625056"/>
            <a:endParaRPr lang="en-US" altLang="zh-CN" dirty="0">
              <a:ea typeface="宋体" charset="-122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75043"/>
          </a:xfrm>
          <a:ln/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O(</a:t>
            </a:r>
            <a:r>
              <a:rPr lang="en-US" altLang="zh-CN" dirty="0" err="1" smtClean="0">
                <a:ea typeface="宋体" charset="-122"/>
              </a:rPr>
              <a:t>logn</a:t>
            </a:r>
            <a:r>
              <a:rPr lang="en-US" altLang="zh-CN" dirty="0" smtClean="0">
                <a:ea typeface="宋体" charset="-122"/>
              </a:rPr>
              <a:t>)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747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Additional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5056"/>
            <a:r>
              <a:rPr lang="en-US" altLang="zh-CN" dirty="0">
                <a:latin typeface="+mn-lt"/>
                <a:ea typeface="宋体" charset="-122"/>
              </a:rPr>
              <a:t>for(</a:t>
            </a:r>
            <a:r>
              <a:rPr lang="en-US" altLang="zh-CN" dirty="0" err="1">
                <a:latin typeface="+mn-lt"/>
                <a:ea typeface="宋体" charset="-122"/>
              </a:rPr>
              <a:t>i</a:t>
            </a:r>
            <a:r>
              <a:rPr lang="en-US" altLang="zh-CN" dirty="0">
                <a:latin typeface="+mn-lt"/>
                <a:ea typeface="宋体" charset="-122"/>
              </a:rPr>
              <a:t>=1; </a:t>
            </a:r>
            <a:r>
              <a:rPr lang="en-US" altLang="zh-CN" dirty="0" err="1">
                <a:latin typeface="+mn-lt"/>
                <a:ea typeface="宋体" charset="-122"/>
              </a:rPr>
              <a:t>i</a:t>
            </a:r>
            <a:r>
              <a:rPr lang="en-US" altLang="zh-CN" dirty="0">
                <a:latin typeface="+mn-lt"/>
                <a:ea typeface="宋体" charset="-122"/>
              </a:rPr>
              <a:t>&lt;n; </a:t>
            </a:r>
            <a:r>
              <a:rPr lang="en-US" altLang="zh-CN" dirty="0" err="1">
                <a:latin typeface="+mn-lt"/>
                <a:ea typeface="宋体" charset="-122"/>
              </a:rPr>
              <a:t>i</a:t>
            </a:r>
            <a:r>
              <a:rPr lang="en-US" altLang="zh-CN" dirty="0">
                <a:latin typeface="+mn-lt"/>
                <a:ea typeface="宋体" charset="-122"/>
              </a:rPr>
              <a:t>=</a:t>
            </a:r>
            <a:r>
              <a:rPr lang="en-US" altLang="zh-CN" dirty="0" err="1">
                <a:latin typeface="+mn-lt"/>
                <a:ea typeface="宋体" charset="-122"/>
              </a:rPr>
              <a:t>i</a:t>
            </a:r>
            <a:r>
              <a:rPr lang="en-US" altLang="zh-CN" dirty="0">
                <a:latin typeface="+mn-lt"/>
                <a:ea typeface="宋体" charset="-122"/>
              </a:rPr>
              <a:t>*2)	</a:t>
            </a:r>
          </a:p>
          <a:p>
            <a:pPr marL="651834" lvl="1" indent="0">
              <a:buNone/>
            </a:pPr>
            <a:r>
              <a:rPr lang="en-US" altLang="zh-CN" dirty="0" smtClean="0">
                <a:latin typeface="+mn-lt"/>
                <a:ea typeface="宋体" charset="-122"/>
              </a:rPr>
              <a:t>		x</a:t>
            </a:r>
            <a:r>
              <a:rPr lang="en-US" altLang="zh-CN" dirty="0">
                <a:latin typeface="+mn-lt"/>
                <a:ea typeface="宋体" charset="-122"/>
              </a:rPr>
              <a:t>++;</a:t>
            </a:r>
          </a:p>
          <a:p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71600" y="2636912"/>
                <a:ext cx="7632848" cy="3760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=1= 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=2= 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=4= 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=8= 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=16= 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…..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= 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 smtClean="0"/>
                  <a:t>              =&gt;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𝑙𝑜𝑔𝑛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636912"/>
                <a:ext cx="7632848" cy="3760132"/>
              </a:xfrm>
              <a:prstGeom prst="rect">
                <a:avLst/>
              </a:prstGeom>
              <a:blipFill rotWithShape="1">
                <a:blip r:embed="rId2"/>
                <a:stretch>
                  <a:fillRect l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220072" y="2564904"/>
            <a:ext cx="36724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056"/>
            <a:r>
              <a:rPr lang="en-US" altLang="zh-CN" dirty="0" smtClean="0">
                <a:ea typeface="宋体" charset="-122"/>
              </a:rPr>
              <a:t>Some other examples: </a:t>
            </a:r>
          </a:p>
          <a:p>
            <a:pPr marL="625056"/>
            <a:endParaRPr lang="en-US" altLang="zh-CN" dirty="0" smtClean="0">
              <a:ea typeface="宋体" charset="-122"/>
            </a:endParaRPr>
          </a:p>
          <a:p>
            <a:pPr marL="625056"/>
            <a:r>
              <a:rPr lang="en-US" altLang="zh-CN" dirty="0" smtClean="0">
                <a:ea typeface="宋体" charset="-122"/>
              </a:rPr>
              <a:t>	for(</a:t>
            </a:r>
            <a:r>
              <a:rPr lang="en-US" altLang="zh-CN" dirty="0" err="1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=1</a:t>
            </a:r>
            <a:r>
              <a:rPr lang="en-US" altLang="zh-CN" dirty="0">
                <a:ea typeface="宋体" charset="-122"/>
              </a:rPr>
              <a:t>; </a:t>
            </a:r>
            <a:r>
              <a:rPr lang="en-US" altLang="zh-CN" dirty="0" err="1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&lt;n; </a:t>
            </a:r>
            <a:r>
              <a:rPr lang="en-US" altLang="zh-CN" dirty="0" err="1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=</a:t>
            </a:r>
            <a:r>
              <a:rPr lang="en-US" altLang="zh-CN" dirty="0" err="1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*100)</a:t>
            </a:r>
            <a:r>
              <a:rPr lang="en-US" altLang="zh-CN" dirty="0">
                <a:ea typeface="宋体" charset="-122"/>
              </a:rPr>
              <a:t>		</a:t>
            </a:r>
            <a:r>
              <a:rPr lang="en-US" altLang="zh-CN" dirty="0" smtClean="0">
                <a:ea typeface="宋体" charset="-122"/>
              </a:rPr>
              <a:t>x++;</a:t>
            </a:r>
          </a:p>
          <a:p>
            <a:pPr marL="651834" lvl="1" indent="0">
              <a:buNone/>
            </a:pPr>
            <a:endParaRPr lang="en-US" altLang="zh-CN" dirty="0">
              <a:ea typeface="宋体" charset="-122"/>
            </a:endParaRPr>
          </a:p>
          <a:p>
            <a:pPr marL="625056"/>
            <a:r>
              <a:rPr lang="en-US" altLang="zh-CN" dirty="0" smtClean="0">
                <a:ea typeface="宋体" charset="-122"/>
              </a:rPr>
              <a:t>	for(</a:t>
            </a:r>
            <a:r>
              <a:rPr lang="en-US" altLang="zh-CN" dirty="0" err="1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=n; </a:t>
            </a:r>
            <a:r>
              <a:rPr lang="en-US" altLang="zh-CN" dirty="0" err="1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&gt;1; </a:t>
            </a:r>
            <a:r>
              <a:rPr lang="en-US" altLang="zh-CN" dirty="0" err="1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=</a:t>
            </a:r>
            <a:r>
              <a:rPr lang="en-US" altLang="zh-CN" dirty="0" err="1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/5)</a:t>
            </a:r>
            <a:r>
              <a:rPr lang="en-US" altLang="zh-CN" dirty="0">
                <a:ea typeface="宋体" charset="-122"/>
              </a:rPr>
              <a:t>	</a:t>
            </a:r>
          </a:p>
          <a:p>
            <a:pPr marL="651834" lvl="1" indent="0">
              <a:buNone/>
            </a:pPr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	x</a:t>
            </a:r>
            <a:r>
              <a:rPr lang="en-US" altLang="zh-CN" dirty="0">
                <a:ea typeface="宋体" charset="-122"/>
              </a:rPr>
              <a:t>++;</a:t>
            </a:r>
          </a:p>
          <a:p>
            <a:pPr marL="651834" lvl="1" indent="0">
              <a:buNone/>
            </a:pPr>
            <a:endParaRPr lang="en-US" altLang="zh-CN" dirty="0">
              <a:ea typeface="宋体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5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Introduction - Lab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496944" cy="532859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Lab</a:t>
            </a:r>
          </a:p>
          <a:p>
            <a:pPr lvl="1"/>
            <a:r>
              <a:rPr lang="en-US" altLang="zh-CN" sz="2400" dirty="0" smtClean="0"/>
              <a:t>Two TAs will be in charge of the labs. You can ask questions in the lab and during their office hours, or send them emails. </a:t>
            </a:r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/>
              <a:t>Some important concepts may also be covered by </a:t>
            </a:r>
            <a:r>
              <a:rPr lang="en-US" altLang="zh-CN" sz="2400" dirty="0" smtClean="0"/>
              <a:t>lectures if there’s sufficient time.</a:t>
            </a:r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 smtClean="0"/>
              <a:t>The instructor will not attend each lab. However, you are always welcome to drop by my office during office hours or send emails regarding your lab questions.   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3294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- Course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smtClean="0"/>
              <a:t>Class Time and Location:</a:t>
            </a:r>
            <a:endParaRPr lang="en-US" altLang="zh-CN" sz="2800" dirty="0"/>
          </a:p>
          <a:p>
            <a:pPr lvl="1"/>
            <a:r>
              <a:rPr lang="en-US" altLang="zh-CN" sz="2400" dirty="0" smtClean="0"/>
              <a:t>Lecture: M/ W/ F: 11:45 AM – 12:50 </a:t>
            </a:r>
            <a:r>
              <a:rPr lang="en-US" altLang="zh-CN" sz="2400" dirty="0"/>
              <a:t>PM (ENGR </a:t>
            </a:r>
            <a:r>
              <a:rPr lang="en-US" altLang="zh-CN" sz="2400" dirty="0" smtClean="0"/>
              <a:t>326)</a:t>
            </a:r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 smtClean="0"/>
              <a:t>Lab:  M: 5:15 PM – 8:00 PM </a:t>
            </a:r>
            <a:r>
              <a:rPr lang="en-US" altLang="zh-CN" sz="2400" dirty="0"/>
              <a:t>(ENGR 608B</a:t>
            </a:r>
            <a:r>
              <a:rPr lang="en-US" altLang="zh-CN" sz="2400" dirty="0" smtClean="0"/>
              <a:t>)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	       T: 2:15 </a:t>
            </a:r>
            <a:r>
              <a:rPr lang="en-US" altLang="zh-CN" sz="2400" dirty="0"/>
              <a:t>PM – </a:t>
            </a:r>
            <a:r>
              <a:rPr lang="en-US" altLang="zh-CN" sz="2400" dirty="0" smtClean="0"/>
              <a:t>5:00 </a:t>
            </a:r>
            <a:r>
              <a:rPr lang="en-US" altLang="zh-CN" sz="2400" dirty="0"/>
              <a:t>PM (ENGR 608B</a:t>
            </a:r>
            <a:r>
              <a:rPr lang="en-US" altLang="zh-CN" sz="2400" dirty="0" smtClean="0"/>
              <a:t>)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	       W: </a:t>
            </a:r>
            <a:r>
              <a:rPr lang="en-US" altLang="zh-CN" sz="2400" dirty="0"/>
              <a:t>2:15 PM – 5:00 PM (ENGR 608B)</a:t>
            </a:r>
          </a:p>
          <a:p>
            <a:pPr lvl="1"/>
            <a:endParaRPr lang="en-US" altLang="zh-CN" sz="1600" dirty="0" smtClean="0"/>
          </a:p>
          <a:p>
            <a:pPr marL="457200" lvl="1" indent="0">
              <a:buNone/>
            </a:pPr>
            <a:endParaRPr lang="en-US" altLang="zh-CN" sz="2400" dirty="0" smtClean="0"/>
          </a:p>
          <a:p>
            <a:pPr lvl="1"/>
            <a:r>
              <a:rPr lang="en-US" altLang="zh-CN" sz="2400" dirty="0" smtClean="0">
                <a:ea typeface="宋体" charset="-122"/>
              </a:rPr>
              <a:t>Course </a:t>
            </a:r>
            <a:r>
              <a:rPr lang="en-US" altLang="zh-CN" sz="2400" dirty="0">
                <a:ea typeface="宋体" charset="-122"/>
              </a:rPr>
              <a:t>Web Page and Messaging</a:t>
            </a:r>
            <a:r>
              <a:rPr lang="en-US" altLang="zh-CN" sz="2400" dirty="0" smtClean="0">
                <a:ea typeface="宋体" charset="-122"/>
              </a:rPr>
              <a:t>: Camino at</a:t>
            </a:r>
            <a:r>
              <a:rPr lang="en-US" altLang="zh-CN" sz="2400" dirty="0">
                <a:ea typeface="宋体" charset="-122"/>
              </a:rPr>
              <a:t>: camino.scu.edu. </a:t>
            </a:r>
            <a:r>
              <a:rPr lang="en-US" altLang="zh-CN" sz="2400" u="sng" dirty="0">
                <a:solidFill>
                  <a:srgbClr val="0000FF"/>
                </a:solidFill>
                <a:ea typeface="宋体" charset="-122"/>
              </a:rPr>
              <a:t>You are responsible </a:t>
            </a:r>
            <a:r>
              <a:rPr lang="en-US" altLang="zh-CN" sz="2400" dirty="0">
                <a:ea typeface="宋体" charset="-122"/>
              </a:rPr>
              <a:t>for regularly (i.e. every couple of days) checking with the messaging system through </a:t>
            </a:r>
            <a:r>
              <a:rPr lang="en-US" altLang="zh-CN" sz="2400" dirty="0" smtClean="0">
                <a:ea typeface="宋体" charset="-122"/>
              </a:rPr>
              <a:t>Camino, such as announcements and emails.</a:t>
            </a:r>
          </a:p>
          <a:p>
            <a:pPr lvl="2"/>
            <a:endParaRPr lang="en-US" altLang="zh-CN" dirty="0">
              <a:ea typeface="宋体" charset="-122"/>
            </a:endParaRPr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50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- Course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363272" cy="4680520"/>
          </a:xfrm>
        </p:spPr>
        <p:txBody>
          <a:bodyPr>
            <a:normAutofit/>
          </a:bodyPr>
          <a:lstStyle/>
          <a:p>
            <a:r>
              <a:rPr lang="en-US" altLang="zh-CN" sz="3000" dirty="0" smtClean="0"/>
              <a:t>Prerequisite: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sz="2400" dirty="0" smtClean="0"/>
              <a:t>A </a:t>
            </a:r>
            <a:r>
              <a:rPr lang="en-US" altLang="zh-CN" sz="2400" dirty="0"/>
              <a:t>grade of C- or better in either COEN 11 or COEN 44. 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Co-requisite</a:t>
            </a:r>
            <a:r>
              <a:rPr lang="en-US" altLang="zh-CN" sz="2400" dirty="0"/>
              <a:t>: COEN 12L. 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Recommended co-requisite: COEN 19 or MATH 51. Credit not allowed for more than one introductory data structures class, such as COEN 12 or CSCI 61. (4 units)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Pre-knowledge:</a:t>
            </a:r>
          </a:p>
          <a:p>
            <a:pPr lvl="1"/>
            <a:r>
              <a:rPr lang="en-US" altLang="zh-CN" sz="2400" dirty="0"/>
              <a:t>Basic principles of computing in C/C++ : Data types, Functions, Arrays and Pointers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649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- Course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Textbook</a:t>
            </a:r>
          </a:p>
          <a:p>
            <a:pPr lvl="1"/>
            <a:r>
              <a:rPr lang="en-US" altLang="zh-CN" dirty="0" smtClean="0"/>
              <a:t>Data Structure</a:t>
            </a:r>
          </a:p>
          <a:p>
            <a:pPr lvl="2"/>
            <a:r>
              <a:rPr lang="en-US" altLang="zh-CN" dirty="0"/>
              <a:t>ISBN-13	978-0-534-39080-8</a:t>
            </a:r>
          </a:p>
          <a:p>
            <a:pPr lvl="2"/>
            <a:r>
              <a:rPr lang="en-US" altLang="zh-CN" dirty="0"/>
              <a:t>Author(s)	Richard F. </a:t>
            </a:r>
            <a:r>
              <a:rPr lang="en-US" altLang="zh-CN" dirty="0" err="1"/>
              <a:t>Gilberg</a:t>
            </a:r>
            <a:endParaRPr lang="en-US" altLang="zh-CN" dirty="0"/>
          </a:p>
          <a:p>
            <a:pPr lvl="2"/>
            <a:r>
              <a:rPr lang="en-US" altLang="zh-CN" dirty="0"/>
              <a:t>Publisher	Course Technology</a:t>
            </a:r>
          </a:p>
          <a:p>
            <a:pPr lvl="2"/>
            <a:r>
              <a:rPr lang="en-US" altLang="zh-CN" dirty="0"/>
              <a:t>Published	1998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C programming Language</a:t>
            </a:r>
          </a:p>
          <a:p>
            <a:pPr lvl="2"/>
            <a:r>
              <a:rPr lang="en-US" altLang="zh-CN" dirty="0"/>
              <a:t>ISBN-13	978-0-13-110362-7</a:t>
            </a:r>
          </a:p>
          <a:p>
            <a:pPr lvl="2"/>
            <a:r>
              <a:rPr lang="en-US" altLang="zh-CN" dirty="0"/>
              <a:t>Author(s)	Brian W. </a:t>
            </a:r>
            <a:r>
              <a:rPr lang="en-US" altLang="zh-CN" dirty="0" err="1"/>
              <a:t>Kernighan;Dennis</a:t>
            </a:r>
            <a:r>
              <a:rPr lang="en-US" altLang="zh-CN" dirty="0"/>
              <a:t> M. Ritchie</a:t>
            </a:r>
          </a:p>
          <a:p>
            <a:pPr lvl="2"/>
            <a:r>
              <a:rPr lang="en-US" altLang="zh-CN" dirty="0"/>
              <a:t>Publisher	Prentice Hall</a:t>
            </a:r>
          </a:p>
          <a:p>
            <a:pPr lvl="2"/>
            <a:r>
              <a:rPr lang="en-US" altLang="zh-CN" dirty="0"/>
              <a:t>Published	1988</a:t>
            </a:r>
            <a:endParaRPr lang="zh-CN" altLang="en-US" dirty="0"/>
          </a:p>
        </p:txBody>
      </p:sp>
      <p:pic>
        <p:nvPicPr>
          <p:cNvPr id="1026" name="Picture 2" descr="C:\Users\Yuhong\Desktop\05343908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3" y="1772816"/>
            <a:ext cx="1308386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06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– Course 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Course Content:</a:t>
            </a:r>
          </a:p>
          <a:p>
            <a:pPr lvl="1"/>
            <a:r>
              <a:rPr lang="en-US" altLang="zh-CN" u="sng" dirty="0" smtClean="0">
                <a:solidFill>
                  <a:srgbClr val="0000FF"/>
                </a:solidFill>
              </a:rPr>
              <a:t>Basic </a:t>
            </a:r>
            <a:r>
              <a:rPr lang="en-US" altLang="zh-CN" u="sng" dirty="0">
                <a:solidFill>
                  <a:srgbClr val="0000FF"/>
                </a:solidFill>
              </a:rPr>
              <a:t>data structures</a:t>
            </a:r>
            <a:r>
              <a:rPr lang="en-US" altLang="zh-CN" dirty="0"/>
              <a:t>: stacks, queues, lists, binary trees, hashing, tables, </a:t>
            </a:r>
            <a:r>
              <a:rPr lang="en-US" altLang="zh-CN" dirty="0" smtClean="0"/>
              <a:t>graphs;</a:t>
            </a:r>
          </a:p>
          <a:p>
            <a:pPr lvl="1"/>
            <a:r>
              <a:rPr lang="en-US" altLang="zh-CN" u="sng" dirty="0">
                <a:solidFill>
                  <a:srgbClr val="0000FF"/>
                </a:solidFill>
              </a:rPr>
              <a:t>I</a:t>
            </a:r>
            <a:r>
              <a:rPr lang="en-US" altLang="zh-CN" u="sng" dirty="0" smtClean="0">
                <a:solidFill>
                  <a:srgbClr val="0000FF"/>
                </a:solidFill>
              </a:rPr>
              <a:t>mplementation</a:t>
            </a:r>
            <a:r>
              <a:rPr lang="en-US" altLang="zh-CN" dirty="0" smtClean="0"/>
              <a:t> </a:t>
            </a:r>
            <a:r>
              <a:rPr lang="en-US" altLang="zh-CN" dirty="0"/>
              <a:t>of abstract data types in the C language. </a:t>
            </a:r>
          </a:p>
          <a:p>
            <a:pPr lvl="1"/>
            <a:r>
              <a:rPr lang="en-US" altLang="zh-CN" u="sng" dirty="0">
                <a:solidFill>
                  <a:srgbClr val="0000FF"/>
                </a:solidFill>
              </a:rPr>
              <a:t>Internal sorting</a:t>
            </a:r>
            <a:r>
              <a:rPr lang="en-US" altLang="zh-CN" dirty="0"/>
              <a:t>: review of selection, insertion, and exchange sorts; quicksort, heapsort; </a:t>
            </a:r>
            <a:r>
              <a:rPr lang="en-US" altLang="zh-CN" dirty="0" smtClean="0"/>
              <a:t>recursion.</a:t>
            </a:r>
          </a:p>
          <a:p>
            <a:pPr lvl="1"/>
            <a:r>
              <a:rPr lang="en-US" altLang="zh-CN" u="sng" dirty="0">
                <a:solidFill>
                  <a:srgbClr val="0000FF"/>
                </a:solidFill>
              </a:rPr>
              <a:t>Analysis of run-time behavior </a:t>
            </a:r>
            <a:r>
              <a:rPr lang="en-US" altLang="zh-CN" dirty="0"/>
              <a:t>of algorithms; Big-O notation.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620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8904" y="274638"/>
            <a:ext cx="8229600" cy="975043"/>
          </a:xfrm>
        </p:spPr>
        <p:txBody>
          <a:bodyPr/>
          <a:lstStyle/>
          <a:p>
            <a:r>
              <a:rPr lang="en-US" altLang="zh-CN" dirty="0" smtClean="0"/>
              <a:t>Introduction – Learning Outcome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91264" cy="5184576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Expected Learning Outcome: students will…</a:t>
            </a:r>
          </a:p>
          <a:p>
            <a:pPr lvl="1"/>
            <a:r>
              <a:rPr lang="en-US" altLang="zh-CN" dirty="0" smtClean="0"/>
              <a:t>Discuss </a:t>
            </a:r>
            <a:r>
              <a:rPr lang="en-US" altLang="zh-CN" dirty="0"/>
              <a:t>the relationships between an abstract data type and a data structure.</a:t>
            </a:r>
          </a:p>
          <a:p>
            <a:pPr lvl="1"/>
            <a:r>
              <a:rPr lang="en-US" altLang="zh-CN" dirty="0"/>
              <a:t>Separate an abstract data type into an interface and an implementation.</a:t>
            </a:r>
          </a:p>
          <a:p>
            <a:pPr lvl="1"/>
            <a:r>
              <a:rPr lang="en-US" altLang="zh-CN" dirty="0"/>
              <a:t>Compare and contrast simple container data types (lists, sets, maps, priority queues).</a:t>
            </a:r>
          </a:p>
          <a:p>
            <a:pPr lvl="1"/>
            <a:r>
              <a:rPr lang="en-US" altLang="zh-CN" dirty="0"/>
              <a:t>Compare and contrast classic data structures (arrays, hash tables, linked-lists, trees, graphs).</a:t>
            </a:r>
          </a:p>
          <a:p>
            <a:pPr lvl="1"/>
            <a:r>
              <a:rPr lang="en-US" altLang="zh-CN" dirty="0"/>
              <a:t>Implement the classic data structures in a low-level language such as C.</a:t>
            </a:r>
          </a:p>
          <a:p>
            <a:pPr lvl="1"/>
            <a:r>
              <a:rPr lang="en-US" altLang="zh-CN" dirty="0"/>
              <a:t>Know the average-case and worst-case running times for common operations (insertion, deletion, retrieval, minimum, maximum) on the classic data structures.</a:t>
            </a:r>
          </a:p>
          <a:p>
            <a:pPr lvl="1"/>
            <a:r>
              <a:rPr lang="en-US" altLang="zh-CN" dirty="0"/>
              <a:t>Compare and contrast classic searching and sorting algorithms.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603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U tempelat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SCU tempelate 2</Template>
  <TotalTime>967</TotalTime>
  <Words>1781</Words>
  <Application>Microsoft Office PowerPoint</Application>
  <PresentationFormat>On-screen Show (4:3)</PresentationFormat>
  <Paragraphs>245</Paragraphs>
  <Slides>32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SCU tempelate 2</vt:lpstr>
      <vt:lpstr>Computer Engineering 12 Abstract Data Types and Structures</vt:lpstr>
      <vt:lpstr>Introduction – Instructor</vt:lpstr>
      <vt:lpstr>Introduction - Lab</vt:lpstr>
      <vt:lpstr>Introduction - Lab</vt:lpstr>
      <vt:lpstr>Introduction - Course</vt:lpstr>
      <vt:lpstr>Introduction - Course</vt:lpstr>
      <vt:lpstr>Introduction - Course</vt:lpstr>
      <vt:lpstr>Introduction – Course Content</vt:lpstr>
      <vt:lpstr>Introduction – Learning Outcome</vt:lpstr>
      <vt:lpstr>Introduction - Grading</vt:lpstr>
      <vt:lpstr>Introduction – Class Notes</vt:lpstr>
      <vt:lpstr>Introduction – Important Dates</vt:lpstr>
      <vt:lpstr>Introduction - Policies</vt:lpstr>
      <vt:lpstr>Introduction - Policies</vt:lpstr>
      <vt:lpstr>Introduction - Policies</vt:lpstr>
      <vt:lpstr>Introduction - Policies</vt:lpstr>
      <vt:lpstr>Computer Engineering 12 Abstract Data Types and Structures</vt:lpstr>
      <vt:lpstr>Outline</vt:lpstr>
      <vt:lpstr>What is Data Structure?</vt:lpstr>
      <vt:lpstr>Why do we care Data Structure?</vt:lpstr>
      <vt:lpstr>The Core Problem: Efficiency</vt:lpstr>
      <vt:lpstr>How to measure efficiency?</vt:lpstr>
      <vt:lpstr>What kinds of Operations</vt:lpstr>
      <vt:lpstr>A Simple Example</vt:lpstr>
      <vt:lpstr>When do we care?</vt:lpstr>
      <vt:lpstr>Big-O Notation</vt:lpstr>
      <vt:lpstr>Big-O Expression Examples</vt:lpstr>
      <vt:lpstr>Apply Big-O on Code Analysis</vt:lpstr>
      <vt:lpstr>PowerPoint Presentation</vt:lpstr>
      <vt:lpstr>Big-O Add </vt:lpstr>
      <vt:lpstr>O(logn)</vt:lpstr>
      <vt:lpstr>Some Additional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12 Abstract Data Types and Structures</dc:title>
  <dc:creator>Yuhong</dc:creator>
  <cp:lastModifiedBy>Temp</cp:lastModifiedBy>
  <cp:revision>183</cp:revision>
  <dcterms:created xsi:type="dcterms:W3CDTF">2015-09-16T16:54:10Z</dcterms:created>
  <dcterms:modified xsi:type="dcterms:W3CDTF">2018-01-08T21:04:34Z</dcterms:modified>
</cp:coreProperties>
</file>