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256" r:id="rId2"/>
    <p:sldId id="322" r:id="rId3"/>
    <p:sldId id="323" r:id="rId4"/>
    <p:sldId id="334" r:id="rId5"/>
    <p:sldId id="335" r:id="rId6"/>
    <p:sldId id="324" r:id="rId7"/>
    <p:sldId id="337" r:id="rId8"/>
    <p:sldId id="326" r:id="rId9"/>
    <p:sldId id="327" r:id="rId10"/>
    <p:sldId id="328" r:id="rId11"/>
    <p:sldId id="329" r:id="rId12"/>
    <p:sldId id="330" r:id="rId13"/>
    <p:sldId id="331" r:id="rId14"/>
    <p:sldId id="332" r:id="rId15"/>
    <p:sldId id="333" r:id="rId16"/>
    <p:sldId id="298" r:id="rId17"/>
  </p:sldIdLst>
  <p:sldSz cx="9144000" cy="6858000" type="screen4x3"/>
  <p:notesSz cx="7010400" cy="92964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8995" autoAdjust="0"/>
  </p:normalViewPr>
  <p:slideViewPr>
    <p:cSldViewPr>
      <p:cViewPr varScale="1">
        <p:scale>
          <a:sx n="105" d="100"/>
          <a:sy n="105" d="100"/>
        </p:scale>
        <p:origin x="-179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810" y="-90"/>
      </p:cViewPr>
      <p:guideLst>
        <p:guide orient="horz" pos="2928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0AE86079-048D-40BE-8706-46A50B223B9E}" type="datetimeFigureOut">
              <a:rPr lang="zh-CN" altLang="en-US" smtClean="0"/>
              <a:t>2018/1/10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E89D2661-F664-48E2-8FBD-37E9BDB817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8673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C2F25363-6E4E-4BF6-9DF6-5372E3EB351A}" type="datetimeFigureOut">
              <a:rPr lang="zh-CN" altLang="en-US" smtClean="0"/>
              <a:t>2018/1/10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198A23F1-0910-4913-A566-8DCA4D6981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6422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O(n^2)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A23F1-0910-4913-A566-8DCA4D69814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07202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O(n^2)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A23F1-0910-4913-A566-8DCA4D69814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8007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23">
              <a:defRPr/>
            </a:pPr>
            <a:r>
              <a:rPr lang="en-US" altLang="zh-CN" dirty="0" smtClean="0">
                <a:ea typeface="宋体" charset="-122"/>
              </a:rPr>
              <a:t>O(1)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A23F1-0910-4913-A566-8DCA4D69814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62764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23">
              <a:defRPr/>
            </a:pPr>
            <a:r>
              <a:rPr lang="en-US" altLang="zh-CN" dirty="0" smtClean="0">
                <a:ea typeface="宋体" charset="-122"/>
              </a:rPr>
              <a:t>O(log n)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A23F1-0910-4913-A566-8DCA4D69814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92393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36896"/>
            <a:r>
              <a:rPr lang="en-US" altLang="zh-CN" dirty="0" smtClean="0">
                <a:ea typeface="宋体" charset="-122"/>
              </a:rPr>
              <a:t>Independent loops, so we can analyze separately and multiply together</a:t>
            </a:r>
          </a:p>
          <a:p>
            <a:pPr marL="636896"/>
            <a:endParaRPr lang="en-US" altLang="zh-CN" dirty="0" smtClean="0">
              <a:ea typeface="宋体" charset="-122"/>
            </a:endParaRPr>
          </a:p>
          <a:p>
            <a:pPr marL="636896"/>
            <a:r>
              <a:rPr lang="en-US" altLang="zh-CN" dirty="0" smtClean="0">
                <a:ea typeface="宋体" charset="-122"/>
              </a:rPr>
              <a:t>O(log n) x O(n) = O(n log n)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A23F1-0910-4913-A566-8DCA4D69814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4011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92807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1220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325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8211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41508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191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8176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8274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5351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5887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8606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990600" y="1249681"/>
            <a:ext cx="7848600" cy="27432"/>
          </a:xfrm>
          <a:prstGeom prst="rect">
            <a:avLst/>
          </a:prstGeom>
          <a:gradFill>
            <a:gsLst>
              <a:gs pos="0">
                <a:schemeClr val="bg1"/>
              </a:gs>
              <a:gs pos="24157">
                <a:schemeClr val="bg1">
                  <a:lumMod val="75000"/>
                </a:schemeClr>
              </a:gs>
              <a:gs pos="80416">
                <a:schemeClr val="bg1">
                  <a:lumMod val="75000"/>
                </a:schemeClr>
              </a:gs>
              <a:gs pos="100000">
                <a:schemeClr val="bg1"/>
              </a:gs>
              <a:gs pos="49000">
                <a:schemeClr val="tx1">
                  <a:lumMod val="50000"/>
                  <a:lumOff val="5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59" y="386334"/>
            <a:ext cx="1044857" cy="1042416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0" y="6591300"/>
            <a:ext cx="9144000" cy="266700"/>
          </a:xfrm>
          <a:prstGeom prst="rect">
            <a:avLst/>
          </a:prstGeom>
          <a:solidFill>
            <a:srgbClr val="9319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750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 smtClean="0"/>
              <a:t>Title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 smtClean="0"/>
              <a:t>Name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5913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59606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10400" y="2120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637" r="45614" b="9090"/>
          <a:stretch/>
        </p:blipFill>
        <p:spPr>
          <a:xfrm>
            <a:off x="7010400" y="6653212"/>
            <a:ext cx="2066925" cy="14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200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3600" b="1" kern="1200">
          <a:solidFill>
            <a:srgbClr val="93191B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 baseline="0">
          <a:solidFill>
            <a:srgbClr val="333333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 baseline="0">
          <a:solidFill>
            <a:srgbClr val="333333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 baseline="0">
          <a:solidFill>
            <a:srgbClr val="333333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 baseline="0">
          <a:solidFill>
            <a:srgbClr val="333333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 baseline="0">
          <a:solidFill>
            <a:srgbClr val="333333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tel:408.551.3513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00807"/>
            <a:ext cx="8206680" cy="189964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Computer Engineering 12</a:t>
            </a:r>
            <a:br>
              <a:rPr lang="en-US" altLang="zh-CN" dirty="0" smtClean="0"/>
            </a:br>
            <a:r>
              <a:rPr lang="en-US" altLang="zh-CN" dirty="0" smtClean="0"/>
              <a:t>Class 2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728792" cy="1991072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Instructor: </a:t>
            </a:r>
            <a:r>
              <a:rPr lang="en-US" altLang="zh-CN" dirty="0" err="1" smtClean="0"/>
              <a:t>Yuhong</a:t>
            </a:r>
            <a:r>
              <a:rPr lang="en-US" altLang="zh-CN" dirty="0" smtClean="0"/>
              <a:t> Liu</a:t>
            </a:r>
          </a:p>
          <a:p>
            <a:r>
              <a:rPr lang="en-US" altLang="zh-CN" dirty="0" smtClean="0"/>
              <a:t>Office: </a:t>
            </a:r>
            <a:r>
              <a:rPr lang="en-US" altLang="zh-CN" dirty="0" err="1" smtClean="0"/>
              <a:t>Banan</a:t>
            </a:r>
            <a:r>
              <a:rPr lang="en-US" altLang="zh-CN" dirty="0" smtClean="0"/>
              <a:t> 324 F</a:t>
            </a:r>
          </a:p>
          <a:p>
            <a:r>
              <a:rPr lang="en-US" altLang="zh-CN" dirty="0" smtClean="0"/>
              <a:t>Email: yhliu@scu.edu</a:t>
            </a:r>
          </a:p>
          <a:p>
            <a:pPr lvl="1"/>
            <a:r>
              <a:rPr lang="en-US" altLang="zh-CN" dirty="0" smtClean="0"/>
              <a:t>Tel: </a:t>
            </a:r>
            <a:r>
              <a:rPr lang="en-US" altLang="zh-CN" dirty="0">
                <a:hlinkClick r:id="rId2"/>
              </a:rPr>
              <a:t>408-551-3513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5824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340768"/>
            <a:ext cx="8229600" cy="5181600"/>
          </a:xfrm>
        </p:spPr>
        <p:txBody>
          <a:bodyPr/>
          <a:lstStyle/>
          <a:p>
            <a:pPr lvl="0"/>
            <a:r>
              <a:rPr lang="en-US" sz="2400" dirty="0"/>
              <a:t>for </a:t>
            </a:r>
            <a:r>
              <a:rPr lang="en-US" sz="2400" dirty="0" smtClean="0"/>
              <a:t>(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en-US" sz="2400" dirty="0"/>
              <a:t>= 0; </a:t>
            </a:r>
            <a:r>
              <a:rPr lang="en-US" sz="2400" dirty="0" err="1"/>
              <a:t>i</a:t>
            </a:r>
            <a:r>
              <a:rPr lang="en-US" sz="2400" dirty="0"/>
              <a:t>&lt;n; 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en-US" sz="2400" dirty="0"/>
              <a:t>= i+3</a:t>
            </a:r>
            <a:r>
              <a:rPr lang="en-US" sz="2400" dirty="0" smtClean="0"/>
              <a:t>)	easy 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	    </a:t>
            </a:r>
            <a:r>
              <a:rPr lang="en-US" sz="2400" dirty="0"/>
              <a:t>f()</a:t>
            </a:r>
          </a:p>
          <a:p>
            <a:pPr marL="0" indent="0">
              <a:buNone/>
            </a:pPr>
            <a:r>
              <a:rPr lang="en-US" sz="2400" dirty="0"/>
              <a:t> </a:t>
            </a:r>
          </a:p>
          <a:p>
            <a:r>
              <a:rPr lang="en-US" sz="2400" dirty="0"/>
              <a:t>where f() is O(n^2)</a:t>
            </a:r>
          </a:p>
          <a:p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75043"/>
          </a:xfrm>
          <a:ln/>
        </p:spPr>
        <p:txBody>
          <a:bodyPr/>
          <a:lstStyle/>
          <a:p>
            <a:r>
              <a:rPr lang="en-US" altLang="zh-CN" dirty="0" smtClean="0">
                <a:ea typeface="宋体" charset="-122"/>
              </a:rPr>
              <a:t>More Big-O Examples</a:t>
            </a:r>
            <a:endParaRPr lang="en-US" altLang="zh-CN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4035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340768"/>
            <a:ext cx="8229600" cy="5181600"/>
          </a:xfrm>
        </p:spPr>
        <p:txBody>
          <a:bodyPr/>
          <a:lstStyle/>
          <a:p>
            <a:pPr lvl="0"/>
            <a:r>
              <a:rPr lang="en-US" sz="2400" dirty="0"/>
              <a:t>for (</a:t>
            </a:r>
            <a:r>
              <a:rPr lang="en-US" sz="2400" dirty="0" err="1"/>
              <a:t>i</a:t>
            </a:r>
            <a:r>
              <a:rPr lang="en-US" sz="2400" dirty="0"/>
              <a:t>=0; </a:t>
            </a:r>
            <a:r>
              <a:rPr lang="en-US" sz="2400" dirty="0" err="1"/>
              <a:t>i</a:t>
            </a:r>
            <a:r>
              <a:rPr lang="en-US" sz="2400" dirty="0"/>
              <a:t>&lt;n; </a:t>
            </a:r>
            <a:r>
              <a:rPr lang="en-US" sz="2400" dirty="0" err="1"/>
              <a:t>i</a:t>
            </a:r>
            <a:r>
              <a:rPr lang="en-US" sz="2400" dirty="0"/>
              <a:t>++)            not too hard</a:t>
            </a:r>
          </a:p>
          <a:p>
            <a:pPr marL="0" indent="0">
              <a:buNone/>
            </a:pPr>
            <a:r>
              <a:rPr lang="en-US" sz="2400" dirty="0" smtClean="0"/>
              <a:t>	    </a:t>
            </a:r>
            <a:r>
              <a:rPr lang="en-US" sz="2400" dirty="0"/>
              <a:t>g()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for </a:t>
            </a:r>
            <a:r>
              <a:rPr lang="en-US" sz="2400" dirty="0"/>
              <a:t>(j= 0; j &lt;n; j++)</a:t>
            </a:r>
          </a:p>
          <a:p>
            <a:pPr marL="0" indent="0">
              <a:buNone/>
            </a:pPr>
            <a:r>
              <a:rPr lang="en-US" sz="2400" dirty="0"/>
              <a:t>	   x++;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 </a:t>
            </a:r>
            <a:r>
              <a:rPr lang="en-US" sz="2400" dirty="0"/>
              <a:t>where g() is O(</a:t>
            </a:r>
            <a:r>
              <a:rPr lang="en-US" sz="2400" dirty="0" err="1"/>
              <a:t>logn</a:t>
            </a:r>
            <a:r>
              <a:rPr lang="en-US" sz="2400" dirty="0"/>
              <a:t>)</a:t>
            </a:r>
          </a:p>
          <a:p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75043"/>
          </a:xfrm>
          <a:ln/>
        </p:spPr>
        <p:txBody>
          <a:bodyPr/>
          <a:lstStyle/>
          <a:p>
            <a:r>
              <a:rPr lang="en-US" altLang="zh-CN" dirty="0" smtClean="0">
                <a:ea typeface="宋体" charset="-122"/>
              </a:rPr>
              <a:t>More Big-O Examples</a:t>
            </a:r>
            <a:endParaRPr lang="en-US" altLang="zh-CN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46597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625056"/>
            <a:r>
              <a:rPr lang="en-US" altLang="zh-CN" dirty="0">
                <a:ea typeface="宋体" charset="-122"/>
              </a:rPr>
              <a:t>for(</a:t>
            </a:r>
            <a:r>
              <a:rPr lang="en-US" altLang="zh-CN" dirty="0" err="1">
                <a:ea typeface="宋体" charset="-122"/>
              </a:rPr>
              <a:t>i</a:t>
            </a:r>
            <a:r>
              <a:rPr lang="en-US" altLang="zh-CN" dirty="0">
                <a:ea typeface="宋体" charset="-122"/>
              </a:rPr>
              <a:t>=n; </a:t>
            </a:r>
            <a:r>
              <a:rPr lang="en-US" altLang="zh-CN" dirty="0" err="1">
                <a:ea typeface="宋体" charset="-122"/>
              </a:rPr>
              <a:t>i</a:t>
            </a:r>
            <a:r>
              <a:rPr lang="en-US" altLang="zh-CN" dirty="0">
                <a:ea typeface="宋体" charset="-122"/>
              </a:rPr>
              <a:t>&gt;=1; </a:t>
            </a:r>
            <a:r>
              <a:rPr lang="en-US" altLang="zh-CN" dirty="0" err="1">
                <a:ea typeface="宋体" charset="-122"/>
              </a:rPr>
              <a:t>i</a:t>
            </a:r>
            <a:r>
              <a:rPr lang="en-US" altLang="zh-CN" dirty="0">
                <a:ea typeface="宋体" charset="-122"/>
              </a:rPr>
              <a:t>=</a:t>
            </a:r>
            <a:r>
              <a:rPr lang="en-US" altLang="zh-CN" dirty="0" err="1">
                <a:ea typeface="宋体" charset="-122"/>
              </a:rPr>
              <a:t>i</a:t>
            </a:r>
            <a:r>
              <a:rPr lang="en-US" altLang="zh-CN" dirty="0">
                <a:ea typeface="宋体" charset="-122"/>
              </a:rPr>
              <a:t>/3</a:t>
            </a:r>
            <a:r>
              <a:rPr lang="en-US" altLang="zh-CN" dirty="0" smtClean="0">
                <a:ea typeface="宋体" charset="-122"/>
              </a:rPr>
              <a:t>)            </a:t>
            </a:r>
            <a:r>
              <a:rPr lang="en-US" altLang="zh-CN" sz="2800" dirty="0" smtClean="0">
                <a:ea typeface="宋体" charset="-122"/>
              </a:rPr>
              <a:t>not too hard</a:t>
            </a:r>
            <a:endParaRPr lang="en-US" altLang="zh-CN" sz="2800" dirty="0">
              <a:ea typeface="宋体" charset="-122"/>
            </a:endParaRPr>
          </a:p>
          <a:p>
            <a:pPr marL="937584" lvl="1"/>
            <a:r>
              <a:rPr lang="en-US" altLang="zh-CN" dirty="0">
                <a:ea typeface="宋体" charset="-122"/>
              </a:rPr>
              <a:t>for(j=0; j&lt;n; j++) x++;</a:t>
            </a:r>
          </a:p>
          <a:p>
            <a:pPr marL="625056"/>
            <a:endParaRPr lang="en-US" altLang="zh-CN" dirty="0">
              <a:ea typeface="宋体" charset="-122"/>
            </a:endParaRPr>
          </a:p>
        </p:txBody>
      </p:sp>
      <p:sp>
        <p:nvSpPr>
          <p:cNvPr id="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75043"/>
          </a:xfrm>
          <a:ln/>
        </p:spPr>
        <p:txBody>
          <a:bodyPr/>
          <a:lstStyle/>
          <a:p>
            <a:r>
              <a:rPr lang="en-US" altLang="zh-CN" dirty="0" smtClean="0">
                <a:ea typeface="宋体" charset="-122"/>
              </a:rPr>
              <a:t>More Big-O Examples</a:t>
            </a:r>
            <a:endParaRPr lang="en-US" altLang="zh-CN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58410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625056"/>
            <a:r>
              <a:rPr lang="en-US" altLang="zh-CN" sz="1900" dirty="0">
                <a:ea typeface="宋体" charset="-122"/>
              </a:rPr>
              <a:t>for(</a:t>
            </a:r>
            <a:r>
              <a:rPr lang="en-US" altLang="zh-CN" sz="1900" dirty="0" err="1">
                <a:ea typeface="宋体" charset="-122"/>
              </a:rPr>
              <a:t>i</a:t>
            </a:r>
            <a:r>
              <a:rPr lang="en-US" altLang="zh-CN" sz="1900" dirty="0">
                <a:ea typeface="宋体" charset="-122"/>
              </a:rPr>
              <a:t>=1; </a:t>
            </a:r>
            <a:r>
              <a:rPr lang="en-US" altLang="zh-CN" sz="1900" dirty="0" err="1">
                <a:ea typeface="宋体" charset="-122"/>
              </a:rPr>
              <a:t>i</a:t>
            </a:r>
            <a:r>
              <a:rPr lang="en-US" altLang="zh-CN" sz="1900" dirty="0">
                <a:ea typeface="宋体" charset="-122"/>
              </a:rPr>
              <a:t>&lt;=n; </a:t>
            </a:r>
            <a:r>
              <a:rPr lang="en-US" altLang="zh-CN" sz="1900" dirty="0" err="1">
                <a:ea typeface="宋体" charset="-122"/>
              </a:rPr>
              <a:t>i</a:t>
            </a:r>
            <a:r>
              <a:rPr lang="en-US" altLang="zh-CN" sz="1900" dirty="0">
                <a:ea typeface="宋体" charset="-122"/>
              </a:rPr>
              <a:t>=</a:t>
            </a:r>
            <a:r>
              <a:rPr lang="en-US" altLang="zh-CN" sz="1900" dirty="0" err="1">
                <a:ea typeface="宋体" charset="-122"/>
              </a:rPr>
              <a:t>i</a:t>
            </a:r>
            <a:r>
              <a:rPr lang="en-US" altLang="zh-CN" sz="1900" dirty="0">
                <a:ea typeface="宋体" charset="-122"/>
              </a:rPr>
              <a:t>*2)</a:t>
            </a:r>
          </a:p>
          <a:p>
            <a:pPr marL="937584" lvl="1">
              <a:spcBef>
                <a:spcPts val="1107"/>
              </a:spcBef>
            </a:pPr>
            <a:r>
              <a:rPr lang="en-US" altLang="zh-CN" sz="1900" dirty="0">
                <a:ea typeface="宋体" charset="-122"/>
              </a:rPr>
              <a:t>for(j=1; j&lt;=n; j=</a:t>
            </a:r>
            <a:r>
              <a:rPr lang="en-US" altLang="zh-CN" sz="1900" dirty="0" err="1">
                <a:ea typeface="宋体" charset="-122"/>
              </a:rPr>
              <a:t>j+i</a:t>
            </a:r>
            <a:r>
              <a:rPr lang="en-US" altLang="zh-CN" sz="1900" dirty="0">
                <a:ea typeface="宋体" charset="-122"/>
              </a:rPr>
              <a:t>) x++;</a:t>
            </a:r>
          </a:p>
          <a:p>
            <a:pPr marL="625056">
              <a:spcBef>
                <a:spcPts val="1107"/>
              </a:spcBef>
            </a:pPr>
            <a:endParaRPr lang="en-US" altLang="zh-CN" sz="1900" dirty="0">
              <a:ea typeface="宋体" charset="-122"/>
            </a:endParaRPr>
          </a:p>
          <a:p>
            <a:pPr marL="625056">
              <a:spcBef>
                <a:spcPts val="1107"/>
              </a:spcBef>
            </a:pPr>
            <a:endParaRPr lang="en-US" altLang="zh-CN" sz="1900" dirty="0">
              <a:ea typeface="宋体" charset="-122"/>
            </a:endParaRPr>
          </a:p>
        </p:txBody>
      </p:sp>
      <p:sp>
        <p:nvSpPr>
          <p:cNvPr id="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75043"/>
          </a:xfrm>
          <a:ln/>
        </p:spPr>
        <p:txBody>
          <a:bodyPr/>
          <a:lstStyle/>
          <a:p>
            <a:r>
              <a:rPr lang="en-US" altLang="zh-CN" dirty="0" smtClean="0">
                <a:ea typeface="宋体" charset="-122"/>
              </a:rPr>
              <a:t>More Big-O Examples</a:t>
            </a:r>
            <a:endParaRPr lang="en-US" altLang="zh-CN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71868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endParaRPr lang="en-US" altLang="zh-CN">
              <a:ea typeface="宋体" charset="-122"/>
            </a:endParaRP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625056"/>
            <a:r>
              <a:rPr lang="en-US" altLang="zh-CN" sz="1900" dirty="0">
                <a:ea typeface="宋体" charset="-122"/>
              </a:rPr>
              <a:t>for(</a:t>
            </a:r>
            <a:r>
              <a:rPr lang="en-US" altLang="zh-CN" sz="1900" dirty="0" err="1">
                <a:ea typeface="宋体" charset="-122"/>
              </a:rPr>
              <a:t>i</a:t>
            </a:r>
            <a:r>
              <a:rPr lang="en-US" altLang="zh-CN" sz="1900" dirty="0">
                <a:ea typeface="宋体" charset="-122"/>
              </a:rPr>
              <a:t>=1; </a:t>
            </a:r>
            <a:r>
              <a:rPr lang="en-US" altLang="zh-CN" sz="1900" dirty="0" err="1">
                <a:ea typeface="宋体" charset="-122"/>
              </a:rPr>
              <a:t>i</a:t>
            </a:r>
            <a:r>
              <a:rPr lang="en-US" altLang="zh-CN" sz="1900" dirty="0">
                <a:ea typeface="宋体" charset="-122"/>
              </a:rPr>
              <a:t>&lt;=n; </a:t>
            </a:r>
            <a:r>
              <a:rPr lang="en-US" altLang="zh-CN" sz="1900" dirty="0" err="1">
                <a:ea typeface="宋体" charset="-122"/>
              </a:rPr>
              <a:t>i</a:t>
            </a:r>
            <a:r>
              <a:rPr lang="en-US" altLang="zh-CN" sz="1900" dirty="0">
                <a:ea typeface="宋体" charset="-122"/>
              </a:rPr>
              <a:t>=</a:t>
            </a:r>
            <a:r>
              <a:rPr lang="en-US" altLang="zh-CN" sz="1900" dirty="0" err="1">
                <a:ea typeface="宋体" charset="-122"/>
              </a:rPr>
              <a:t>i</a:t>
            </a:r>
            <a:r>
              <a:rPr lang="en-US" altLang="zh-CN" sz="1900" dirty="0">
                <a:ea typeface="宋体" charset="-122"/>
              </a:rPr>
              <a:t>*2)</a:t>
            </a:r>
          </a:p>
          <a:p>
            <a:pPr marL="937584" lvl="1">
              <a:spcBef>
                <a:spcPts val="1107"/>
              </a:spcBef>
            </a:pPr>
            <a:r>
              <a:rPr lang="en-US" altLang="zh-CN" sz="1900" dirty="0">
                <a:ea typeface="宋体" charset="-122"/>
              </a:rPr>
              <a:t>for(j=1; j&lt;=n; j=</a:t>
            </a:r>
            <a:r>
              <a:rPr lang="en-US" altLang="zh-CN" sz="1900" dirty="0" err="1">
                <a:ea typeface="宋体" charset="-122"/>
              </a:rPr>
              <a:t>j+i</a:t>
            </a:r>
            <a:r>
              <a:rPr lang="en-US" altLang="zh-CN" sz="1900" dirty="0">
                <a:ea typeface="宋体" charset="-122"/>
              </a:rPr>
              <a:t>) x++;</a:t>
            </a:r>
          </a:p>
          <a:p>
            <a:pPr marL="625056">
              <a:spcBef>
                <a:spcPts val="1107"/>
              </a:spcBef>
            </a:pPr>
            <a:endParaRPr lang="en-US" altLang="zh-CN" sz="1900" dirty="0">
              <a:ea typeface="宋体" charset="-122"/>
            </a:endParaRPr>
          </a:p>
          <a:p>
            <a:pPr marL="625056">
              <a:spcBef>
                <a:spcPts val="1107"/>
              </a:spcBef>
            </a:pPr>
            <a:r>
              <a:rPr lang="en-US" altLang="zh-CN" sz="1900" dirty="0">
                <a:ea typeface="宋体" charset="-122"/>
              </a:rPr>
              <a:t>Dependent.</a:t>
            </a:r>
          </a:p>
          <a:p>
            <a:pPr marL="625056">
              <a:spcBef>
                <a:spcPts val="1107"/>
              </a:spcBef>
            </a:pPr>
            <a:r>
              <a:rPr lang="en-US" altLang="zh-CN" sz="1900" dirty="0">
                <a:ea typeface="宋体" charset="-122"/>
              </a:rPr>
              <a:t>n + n/2 + n/4 + n/8 ... = n(1+1/2+1/4+ ...)</a:t>
            </a:r>
          </a:p>
          <a:p>
            <a:pPr marL="625056">
              <a:spcBef>
                <a:spcPts val="1107"/>
              </a:spcBef>
            </a:pPr>
            <a:r>
              <a:rPr lang="en-US" sz="1900" dirty="0" smtClean="0">
                <a:ea typeface="宋体" charset="-122"/>
              </a:rPr>
              <a:t>Geometric series:  1</a:t>
            </a:r>
            <a:r>
              <a:rPr lang="en-US" sz="1900" dirty="0">
                <a:ea typeface="宋体" charset="-122"/>
              </a:rPr>
              <a:t>+ alpha + alpha^2 +…. = 1/(1-alpha)</a:t>
            </a:r>
          </a:p>
          <a:p>
            <a:pPr marL="625056">
              <a:spcBef>
                <a:spcPts val="1107"/>
              </a:spcBef>
            </a:pPr>
            <a:r>
              <a:rPr lang="en-US" altLang="zh-CN" sz="1900" dirty="0" smtClean="0">
                <a:ea typeface="宋体" charset="-122"/>
              </a:rPr>
              <a:t>O(n</a:t>
            </a:r>
            <a:r>
              <a:rPr lang="en-US" altLang="zh-CN" sz="1900" dirty="0">
                <a:ea typeface="宋体" charset="-122"/>
              </a:rPr>
              <a:t>) ... i.e., two loops does not mean it has to be n^2 or n log n ... this is more challenging than a midterm question</a:t>
            </a:r>
          </a:p>
          <a:p>
            <a:pPr marL="625056">
              <a:spcBef>
                <a:spcPts val="1107"/>
              </a:spcBef>
            </a:pPr>
            <a:r>
              <a:rPr lang="en-US" altLang="zh-CN" sz="1900" dirty="0">
                <a:ea typeface="宋体" charset="-122"/>
              </a:rPr>
              <a:t>Challenge: replace </a:t>
            </a:r>
            <a:r>
              <a:rPr lang="en-US" altLang="zh-CN" sz="1900" dirty="0" err="1">
                <a:ea typeface="宋体" charset="-122"/>
              </a:rPr>
              <a:t>i</a:t>
            </a:r>
            <a:r>
              <a:rPr lang="en-US" altLang="zh-CN" sz="1900" dirty="0">
                <a:ea typeface="宋体" charset="-122"/>
              </a:rPr>
              <a:t>*2 </a:t>
            </a:r>
            <a:r>
              <a:rPr lang="en-US" altLang="zh-CN" sz="1900" dirty="0" smtClean="0">
                <a:ea typeface="宋体" charset="-122"/>
              </a:rPr>
              <a:t>by </a:t>
            </a:r>
            <a:r>
              <a:rPr lang="en-US" altLang="zh-CN" sz="1900" dirty="0" err="1" smtClean="0">
                <a:ea typeface="宋体" charset="-122"/>
              </a:rPr>
              <a:t>i</a:t>
            </a:r>
            <a:r>
              <a:rPr lang="en-US" altLang="zh-CN" sz="1900" dirty="0">
                <a:ea typeface="宋体" charset="-122"/>
              </a:rPr>
              <a:t>++ and see what happens!</a:t>
            </a:r>
          </a:p>
          <a:p>
            <a:pPr marL="282156" indent="0">
              <a:spcBef>
                <a:spcPts val="1107"/>
              </a:spcBef>
              <a:buNone/>
            </a:pPr>
            <a:endParaRPr lang="en-US" altLang="zh-CN" sz="1900" dirty="0">
              <a:ea typeface="宋体" charset="-122"/>
            </a:endParaRPr>
          </a:p>
          <a:p>
            <a:pPr marL="282156" indent="0">
              <a:spcBef>
                <a:spcPts val="1107"/>
              </a:spcBef>
              <a:buNone/>
            </a:pPr>
            <a:r>
              <a:rPr lang="en-US" altLang="zh-CN" sz="1900" b="1" i="1" dirty="0" smtClean="0">
                <a:solidFill>
                  <a:srgbClr val="0000FF"/>
                </a:solidFill>
                <a:ea typeface="宋体" charset="-122"/>
              </a:rPr>
              <a:t>Good news: </a:t>
            </a:r>
            <a:r>
              <a:rPr lang="en-US" sz="2000" b="1" i="1" dirty="0">
                <a:solidFill>
                  <a:srgbClr val="0000FF"/>
                </a:solidFill>
              </a:rPr>
              <a:t>too hard for the </a:t>
            </a:r>
            <a:r>
              <a:rPr lang="en-US" sz="2000" b="1" i="1" dirty="0" smtClean="0">
                <a:solidFill>
                  <a:srgbClr val="0000FF"/>
                </a:solidFill>
              </a:rPr>
              <a:t>exam!</a:t>
            </a:r>
            <a:endParaRPr lang="en-US" altLang="zh-CN" sz="1900" b="1" i="1" dirty="0">
              <a:solidFill>
                <a:srgbClr val="0000FF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11476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8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625056"/>
            <a:r>
              <a:rPr lang="en-US" altLang="zh-CN" sz="1400" dirty="0">
                <a:ea typeface="宋体" charset="-122"/>
              </a:rPr>
              <a:t>Constant O(1)</a:t>
            </a:r>
          </a:p>
          <a:p>
            <a:pPr marL="625056">
              <a:spcBef>
                <a:spcPts val="826"/>
              </a:spcBef>
            </a:pPr>
            <a:r>
              <a:rPr lang="en-US" altLang="zh-CN" sz="1400" dirty="0">
                <a:ea typeface="宋体" charset="-122"/>
              </a:rPr>
              <a:t>Logarithmic O(</a:t>
            </a:r>
            <a:r>
              <a:rPr lang="en-US" altLang="zh-CN" sz="1400" dirty="0" err="1">
                <a:ea typeface="宋体" charset="-122"/>
              </a:rPr>
              <a:t>logn</a:t>
            </a:r>
            <a:r>
              <a:rPr lang="en-US" altLang="zh-CN" sz="1400" dirty="0">
                <a:ea typeface="宋体" charset="-122"/>
              </a:rPr>
              <a:t>)</a:t>
            </a:r>
          </a:p>
          <a:p>
            <a:pPr marL="937584" lvl="1">
              <a:spcBef>
                <a:spcPts val="826"/>
              </a:spcBef>
            </a:pPr>
            <a:r>
              <a:rPr lang="en-US" altLang="zh-CN" sz="1400" dirty="0">
                <a:ea typeface="宋体" charset="-122"/>
              </a:rPr>
              <a:t>why don’t we care about the base </a:t>
            </a:r>
            <a:endParaRPr lang="en-US" altLang="zh-CN" sz="1400" dirty="0" smtClean="0">
              <a:ea typeface="宋体" charset="-122"/>
            </a:endParaRPr>
          </a:p>
          <a:p>
            <a:pPr marL="651834" lvl="1" indent="0">
              <a:spcBef>
                <a:spcPts val="826"/>
              </a:spcBef>
              <a:buNone/>
            </a:pPr>
            <a:r>
              <a:rPr lang="en-US" altLang="zh-CN" sz="1400" dirty="0" smtClean="0">
                <a:ea typeface="宋体" charset="-122"/>
              </a:rPr>
              <a:t>of </a:t>
            </a:r>
            <a:r>
              <a:rPr lang="en-US" altLang="zh-CN" sz="1400" dirty="0">
                <a:ea typeface="宋体" charset="-122"/>
              </a:rPr>
              <a:t>the log?</a:t>
            </a:r>
          </a:p>
          <a:p>
            <a:pPr marL="625056">
              <a:spcBef>
                <a:spcPts val="826"/>
              </a:spcBef>
            </a:pPr>
            <a:r>
              <a:rPr lang="en-US" altLang="zh-CN" sz="1400" dirty="0">
                <a:ea typeface="宋体" charset="-122"/>
              </a:rPr>
              <a:t>Linear O(n)</a:t>
            </a:r>
          </a:p>
          <a:p>
            <a:pPr marL="625056">
              <a:spcBef>
                <a:spcPts val="826"/>
              </a:spcBef>
            </a:pPr>
            <a:r>
              <a:rPr lang="en-US" altLang="zh-CN" sz="1400" dirty="0">
                <a:ea typeface="宋体" charset="-122"/>
              </a:rPr>
              <a:t>Log-Linear O(n </a:t>
            </a:r>
            <a:r>
              <a:rPr lang="en-US" altLang="zh-CN" sz="1400" dirty="0" err="1">
                <a:ea typeface="宋体" charset="-122"/>
              </a:rPr>
              <a:t>logn</a:t>
            </a:r>
            <a:r>
              <a:rPr lang="en-US" altLang="zh-CN" sz="1400" dirty="0">
                <a:ea typeface="宋体" charset="-122"/>
              </a:rPr>
              <a:t>)</a:t>
            </a:r>
          </a:p>
          <a:p>
            <a:pPr marL="625056">
              <a:spcBef>
                <a:spcPts val="826"/>
              </a:spcBef>
            </a:pPr>
            <a:r>
              <a:rPr lang="en-US" altLang="zh-CN" sz="1400" dirty="0">
                <a:ea typeface="宋体" charset="-122"/>
              </a:rPr>
              <a:t>Quadratic O(n^2)</a:t>
            </a:r>
          </a:p>
          <a:p>
            <a:pPr marL="625056">
              <a:spcBef>
                <a:spcPts val="826"/>
              </a:spcBef>
            </a:pPr>
            <a:r>
              <a:rPr lang="en-US" altLang="zh-CN" sz="1400" dirty="0">
                <a:ea typeface="宋体" charset="-122"/>
              </a:rPr>
              <a:t>Cubic O(n^3)</a:t>
            </a:r>
          </a:p>
          <a:p>
            <a:pPr marL="625056">
              <a:spcBef>
                <a:spcPts val="826"/>
              </a:spcBef>
            </a:pPr>
            <a:r>
              <a:rPr lang="en-US" altLang="zh-CN" sz="1400" dirty="0" smtClean="0">
                <a:ea typeface="宋体" charset="-122"/>
              </a:rPr>
              <a:t>Polynomial </a:t>
            </a:r>
            <a:r>
              <a:rPr lang="en-US" altLang="zh-CN" sz="1400" dirty="0">
                <a:ea typeface="宋体" charset="-122"/>
              </a:rPr>
              <a:t>O(</a:t>
            </a:r>
            <a:r>
              <a:rPr lang="en-US" altLang="zh-CN" sz="1400" dirty="0" err="1">
                <a:ea typeface="宋体" charset="-122"/>
              </a:rPr>
              <a:t>n^k</a:t>
            </a:r>
            <a:r>
              <a:rPr lang="en-US" altLang="zh-CN" sz="1400" dirty="0">
                <a:ea typeface="宋体" charset="-122"/>
              </a:rPr>
              <a:t>)</a:t>
            </a:r>
          </a:p>
          <a:p>
            <a:pPr marL="625056">
              <a:spcBef>
                <a:spcPts val="826"/>
              </a:spcBef>
            </a:pPr>
            <a:r>
              <a:rPr lang="en-US" altLang="zh-CN" sz="1400" dirty="0">
                <a:ea typeface="宋体" charset="-122"/>
              </a:rPr>
              <a:t>Exponential O(2^n) or O(</a:t>
            </a:r>
            <a:r>
              <a:rPr lang="en-US" altLang="zh-CN" sz="1400" dirty="0" err="1">
                <a:ea typeface="宋体" charset="-122"/>
              </a:rPr>
              <a:t>k^n</a:t>
            </a:r>
            <a:r>
              <a:rPr lang="en-US" altLang="zh-CN" sz="1400" dirty="0">
                <a:ea typeface="宋体" charset="-122"/>
              </a:rPr>
              <a:t>)</a:t>
            </a:r>
          </a:p>
          <a:p>
            <a:pPr marL="625056">
              <a:spcBef>
                <a:spcPts val="826"/>
              </a:spcBef>
            </a:pPr>
            <a:r>
              <a:rPr lang="en-US" altLang="zh-CN" sz="1400" dirty="0">
                <a:ea typeface="宋体" charset="-122"/>
              </a:rPr>
              <a:t>Factorial O(n!)</a:t>
            </a:r>
          </a:p>
          <a:p>
            <a:pPr marL="937584" lvl="1">
              <a:spcBef>
                <a:spcPts val="826"/>
              </a:spcBef>
            </a:pPr>
            <a:r>
              <a:rPr lang="en-US" altLang="zh-CN" sz="1400" dirty="0">
                <a:ea typeface="宋体" charset="-122"/>
              </a:rPr>
              <a:t>not pronounced &lt;shout&gt;“N!”&lt;/shout&gt;</a:t>
            </a:r>
          </a:p>
          <a:p>
            <a:pPr marL="625056">
              <a:spcBef>
                <a:spcPts val="826"/>
              </a:spcBef>
            </a:pPr>
            <a:r>
              <a:rPr lang="en-US" altLang="zh-CN" sz="1400" dirty="0">
                <a:ea typeface="宋体" charset="-122"/>
              </a:rPr>
              <a:t>Anything worse </a:t>
            </a:r>
            <a:r>
              <a:rPr lang="en-US" altLang="zh-CN" sz="1400" dirty="0" smtClean="0">
                <a:ea typeface="宋体" charset="-122"/>
              </a:rPr>
              <a:t>than Exponential </a:t>
            </a:r>
            <a:r>
              <a:rPr lang="en-US" altLang="zh-CN" sz="1400" dirty="0">
                <a:ea typeface="宋体" charset="-122"/>
              </a:rPr>
              <a:t>(actually, even quadratic) are considered pretty bad</a:t>
            </a:r>
            <a:r>
              <a:rPr lang="en-US" altLang="zh-CN" sz="1400" dirty="0" smtClean="0">
                <a:ea typeface="宋体" charset="-122"/>
              </a:rPr>
              <a:t>.</a:t>
            </a:r>
          </a:p>
          <a:p>
            <a:pPr marL="625056">
              <a:spcBef>
                <a:spcPts val="826"/>
              </a:spcBef>
            </a:pPr>
            <a:endParaRPr lang="en-US" altLang="zh-CN" sz="1400" dirty="0">
              <a:ea typeface="宋体" charset="-122"/>
            </a:endParaRPr>
          </a:p>
          <a:p>
            <a:pPr marL="282156" indent="0">
              <a:spcBef>
                <a:spcPts val="826"/>
              </a:spcBef>
              <a:buNone/>
            </a:pPr>
            <a:r>
              <a:rPr lang="en-US" altLang="zh-CN" sz="1400" dirty="0" smtClean="0">
                <a:ea typeface="宋体" charset="-122"/>
              </a:rPr>
              <a:t>Check textbook P34 Figure 1-14 for more details</a:t>
            </a:r>
          </a:p>
          <a:p>
            <a:pPr marL="282156" indent="0">
              <a:spcBef>
                <a:spcPts val="826"/>
              </a:spcBef>
              <a:buNone/>
            </a:pPr>
            <a:r>
              <a:rPr lang="en-US" altLang="zh-CN" sz="1400" dirty="0">
                <a:ea typeface="宋体" charset="-122"/>
              </a:rPr>
              <a:t>	</a:t>
            </a:r>
            <a:r>
              <a:rPr lang="en-US" altLang="zh-CN" sz="1400" dirty="0" smtClean="0">
                <a:solidFill>
                  <a:srgbClr val="0000FF"/>
                </a:solidFill>
                <a:ea typeface="宋体" charset="-122"/>
              </a:rPr>
              <a:t>Exam Hint!</a:t>
            </a:r>
            <a:endParaRPr lang="en-US" altLang="zh-CN" sz="1400" dirty="0">
              <a:solidFill>
                <a:srgbClr val="0000FF"/>
              </a:solidFill>
              <a:ea typeface="宋体" charset="-122"/>
            </a:endParaRPr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950912" y="274638"/>
            <a:ext cx="8229600" cy="975043"/>
          </a:xfrm>
          <a:ln/>
        </p:spPr>
        <p:txBody>
          <a:bodyPr>
            <a:normAutofit fontScale="90000"/>
          </a:bodyPr>
          <a:lstStyle/>
          <a:p>
            <a:r>
              <a:rPr lang="en-US" altLang="zh-CN" sz="3800" dirty="0">
                <a:ea typeface="宋体" charset="-122"/>
              </a:rPr>
              <a:t>Common Big-O Complexity Classes</a:t>
            </a:r>
          </a:p>
        </p:txBody>
      </p:sp>
      <p:pic>
        <p:nvPicPr>
          <p:cNvPr id="2" name="图片 1" descr="efficiency plo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2372" y="1412776"/>
            <a:ext cx="4821788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779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So far …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576" y="1371600"/>
            <a:ext cx="7931224" cy="518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sz="2400" dirty="0" smtClean="0"/>
              <a:t>We have discussed contents in Chapter 1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kumimoji="1" lang="en-US" altLang="zh-CN" sz="2400" dirty="0" smtClean="0"/>
              <a:t>Concept of data Structure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kumimoji="1" lang="en-US" altLang="zh-CN" sz="2400" dirty="0" smtClean="0"/>
              <a:t>Algorithm </a:t>
            </a:r>
            <a:r>
              <a:rPr kumimoji="1" lang="en-US" altLang="zh-CN" sz="2400" dirty="0"/>
              <a:t>Efficiency – big O </a:t>
            </a:r>
            <a:r>
              <a:rPr kumimoji="1" lang="en-US" altLang="zh-CN" sz="2400" dirty="0" smtClean="0"/>
              <a:t>notation</a:t>
            </a:r>
          </a:p>
        </p:txBody>
      </p:sp>
    </p:spTree>
    <p:extLst>
      <p:ext uri="{BB962C8B-B14F-4D97-AF65-F5344CB8AC3E}">
        <p14:creationId xmlns:p14="http://schemas.microsoft.com/office/powerpoint/2010/main" val="428655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– Data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507288" cy="51816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+mn-lt"/>
              </a:rPr>
              <a:t>What is a data structure?</a:t>
            </a:r>
          </a:p>
          <a:p>
            <a:pPr marL="742950" lvl="2" indent="-342900">
              <a:buFont typeface="Wingdings" panose="05000000000000000000" pitchFamily="2" charset="2"/>
              <a:buChar char="ü"/>
            </a:pPr>
            <a:r>
              <a:rPr lang="en-US" sz="2000" dirty="0">
                <a:latin typeface="+mn-lt"/>
              </a:rPr>
              <a:t>How data is organized in memory(or hard disk)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Why do we care data structure</a:t>
            </a:r>
            <a:r>
              <a:rPr lang="en-US" sz="2400" dirty="0" smtClean="0">
                <a:latin typeface="+mn-lt"/>
              </a:rPr>
              <a:t>?</a:t>
            </a:r>
          </a:p>
          <a:p>
            <a:pPr marL="742950" lvl="2" indent="-342900"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+mn-lt"/>
              </a:rPr>
              <a:t>Efficiency  - time/space efficiency</a:t>
            </a:r>
          </a:p>
          <a:p>
            <a:pPr marL="742950" lvl="2" indent="-342900"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+mn-lt"/>
              </a:rPr>
              <a:t>How to measure time efficiency?</a:t>
            </a:r>
          </a:p>
          <a:p>
            <a:pPr marL="1200150" lvl="3" indent="-342900"/>
            <a:r>
              <a:rPr lang="en-US" sz="1600" dirty="0" smtClean="0">
                <a:latin typeface="+mn-lt"/>
              </a:rPr>
              <a:t>Count # of operations.</a:t>
            </a:r>
          </a:p>
          <a:p>
            <a:pPr marL="1200150" lvl="3" indent="-342900"/>
            <a:r>
              <a:rPr lang="en-US" sz="1600" dirty="0" smtClean="0">
                <a:latin typeface="+mn-lt"/>
              </a:rPr>
              <a:t>What types of operations do we care?</a:t>
            </a:r>
          </a:p>
          <a:p>
            <a:pPr marL="1657350" lvl="4" indent="-342900"/>
            <a:r>
              <a:rPr lang="en-US" sz="1600" dirty="0" smtClean="0">
                <a:latin typeface="+mn-lt"/>
              </a:rPr>
              <a:t>Insertion</a:t>
            </a:r>
          </a:p>
          <a:p>
            <a:pPr marL="1657350" lvl="4" indent="-342900"/>
            <a:r>
              <a:rPr lang="en-US" sz="1600" dirty="0" smtClean="0">
                <a:latin typeface="+mn-lt"/>
              </a:rPr>
              <a:t>Deletion</a:t>
            </a:r>
          </a:p>
          <a:p>
            <a:pPr marL="1657350" lvl="4" indent="-342900"/>
            <a:r>
              <a:rPr lang="en-US" sz="1600" dirty="0" smtClean="0">
                <a:latin typeface="+mn-lt"/>
              </a:rPr>
              <a:t>Access/Search </a:t>
            </a:r>
          </a:p>
          <a:p>
            <a:pPr marL="1657350" lvl="4" indent="-342900"/>
            <a:r>
              <a:rPr lang="en-US" sz="1600" dirty="0" smtClean="0">
                <a:latin typeface="+mn-lt"/>
              </a:rPr>
              <a:t>Min/max</a:t>
            </a:r>
          </a:p>
          <a:p>
            <a:pPr marL="1657350" lvl="4" indent="-342900"/>
            <a:r>
              <a:rPr lang="en-US" sz="1600" dirty="0" smtClean="0">
                <a:latin typeface="+mn-lt"/>
              </a:rPr>
              <a:t>Union/merge … </a:t>
            </a:r>
          </a:p>
          <a:p>
            <a:pPr marL="1200150" lvl="3" indent="-342900"/>
            <a:r>
              <a:rPr lang="en-US" sz="1600" dirty="0">
                <a:latin typeface="+mn-lt"/>
              </a:rPr>
              <a:t>When do we care</a:t>
            </a:r>
            <a:r>
              <a:rPr lang="en-US" sz="1600" dirty="0" smtClean="0">
                <a:latin typeface="+mn-lt"/>
              </a:rPr>
              <a:t>?</a:t>
            </a:r>
          </a:p>
          <a:p>
            <a:pPr marL="1657350" lvl="4" indent="-342900"/>
            <a:r>
              <a:rPr lang="en-US" sz="1600" dirty="0">
                <a:latin typeface="+mn-lt"/>
              </a:rPr>
              <a:t>We only care the one with the highest impact on efficiency</a:t>
            </a:r>
          </a:p>
        </p:txBody>
      </p:sp>
    </p:spTree>
    <p:extLst>
      <p:ext uri="{BB962C8B-B14F-4D97-AF65-F5344CB8AC3E}">
        <p14:creationId xmlns:p14="http://schemas.microsoft.com/office/powerpoint/2010/main" val="2036306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– Big-O 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+mn-lt"/>
              </a:rPr>
              <a:t>The correct form of </a:t>
            </a:r>
            <a:r>
              <a:rPr lang="en-US" sz="2400" dirty="0" smtClean="0">
                <a:latin typeface="+mn-lt"/>
              </a:rPr>
              <a:t>big-O</a:t>
            </a:r>
          </a:p>
          <a:p>
            <a:pPr lvl="1"/>
            <a:r>
              <a:rPr lang="en-US" sz="2000" dirty="0" smtClean="0">
                <a:latin typeface="+mn-lt"/>
              </a:rPr>
              <a:t>Drop all but the fastest-growing term</a:t>
            </a:r>
          </a:p>
          <a:p>
            <a:pPr lvl="1"/>
            <a:r>
              <a:rPr lang="en-US" sz="2000" dirty="0" smtClean="0">
                <a:latin typeface="+mn-lt"/>
              </a:rPr>
              <a:t>Drop the constant coefficient of the remaining term</a:t>
            </a:r>
          </a:p>
          <a:p>
            <a:pPr lvl="1"/>
            <a:r>
              <a:rPr lang="en-US" sz="2000" dirty="0" smtClean="0">
                <a:latin typeface="+mn-lt"/>
              </a:rPr>
              <a:t>E.g. 1500n^2 +4n + 3logn + 2 </a:t>
            </a:r>
            <a:endParaRPr lang="en-US" sz="2000" dirty="0">
              <a:latin typeface="+mn-lt"/>
            </a:endParaRPr>
          </a:p>
          <a:p>
            <a:r>
              <a:rPr lang="en-US" sz="2400" dirty="0">
                <a:latin typeface="+mn-lt"/>
              </a:rPr>
              <a:t>How to evaluate the big-O for a piece of code</a:t>
            </a:r>
            <a:r>
              <a:rPr lang="en-US" sz="2400" dirty="0" smtClean="0">
                <a:latin typeface="+mn-lt"/>
              </a:rPr>
              <a:t>?</a:t>
            </a:r>
          </a:p>
          <a:p>
            <a:pPr lvl="1"/>
            <a:r>
              <a:rPr lang="en-US" sz="2000" dirty="0" smtClean="0">
                <a:latin typeface="+mn-lt"/>
              </a:rPr>
              <a:t>We mainly care repetitive operations </a:t>
            </a:r>
          </a:p>
          <a:p>
            <a:pPr lvl="2"/>
            <a:r>
              <a:rPr lang="en-US" sz="1600" dirty="0" smtClean="0">
                <a:latin typeface="+mn-lt"/>
              </a:rPr>
              <a:t>operations that are only executed once (or constant times) will be ignored</a:t>
            </a:r>
          </a:p>
          <a:p>
            <a:pPr lvl="1"/>
            <a:r>
              <a:rPr lang="en-US" sz="2000" dirty="0">
                <a:latin typeface="+mn-lt"/>
              </a:rPr>
              <a:t>Loops</a:t>
            </a:r>
          </a:p>
          <a:p>
            <a:pPr lvl="2"/>
            <a:r>
              <a:rPr lang="en-US" sz="1600" dirty="0" smtClean="0">
                <a:latin typeface="+mn-lt"/>
              </a:rPr>
              <a:t>Single layer loop</a:t>
            </a:r>
          </a:p>
          <a:p>
            <a:pPr lvl="2"/>
            <a:r>
              <a:rPr lang="en-US" sz="1600" dirty="0" smtClean="0">
                <a:latin typeface="+mn-lt"/>
              </a:rPr>
              <a:t>Nested loop</a:t>
            </a:r>
            <a:endParaRPr lang="en-US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17362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625056"/>
            <a:r>
              <a:rPr lang="en-US" altLang="zh-CN" dirty="0" smtClean="0">
                <a:ea typeface="宋体" charset="-122"/>
              </a:rPr>
              <a:t>for(i=0</a:t>
            </a:r>
            <a:r>
              <a:rPr lang="en-US" altLang="zh-CN" dirty="0">
                <a:ea typeface="宋体" charset="-122"/>
              </a:rPr>
              <a:t>; i&lt;n; i++)</a:t>
            </a:r>
          </a:p>
          <a:p>
            <a:pPr marL="651834" lvl="1" indent="0">
              <a:buNone/>
            </a:pPr>
            <a:r>
              <a:rPr lang="en-US" altLang="zh-CN" dirty="0" smtClean="0">
                <a:ea typeface="宋体" charset="-122"/>
              </a:rPr>
              <a:t>   for(j=0</a:t>
            </a:r>
            <a:r>
              <a:rPr lang="en-US" altLang="zh-CN" dirty="0">
                <a:ea typeface="宋体" charset="-122"/>
              </a:rPr>
              <a:t>; j&lt;n; </a:t>
            </a:r>
            <a:r>
              <a:rPr lang="en-US" altLang="zh-CN" dirty="0" err="1">
                <a:ea typeface="宋体" charset="-122"/>
              </a:rPr>
              <a:t>j++</a:t>
            </a:r>
            <a:r>
              <a:rPr lang="en-US" altLang="zh-CN" dirty="0">
                <a:ea typeface="宋体" charset="-122"/>
              </a:rPr>
              <a:t>)</a:t>
            </a:r>
          </a:p>
          <a:p>
            <a:pPr marL="1021512" lvl="2" indent="0">
              <a:buNone/>
            </a:pPr>
            <a:r>
              <a:rPr lang="en-US" altLang="zh-CN" dirty="0" smtClean="0">
                <a:ea typeface="宋体" charset="-122"/>
              </a:rPr>
              <a:t>   x</a:t>
            </a:r>
            <a:r>
              <a:rPr lang="en-US" altLang="zh-CN" dirty="0">
                <a:ea typeface="宋体" charset="-122"/>
              </a:rPr>
              <a:t>++; </a:t>
            </a:r>
            <a:endParaRPr lang="en-US" altLang="zh-CN" dirty="0" smtClean="0">
              <a:ea typeface="宋体" charset="-122"/>
            </a:endParaRPr>
          </a:p>
          <a:p>
            <a:pPr marL="1021512" lvl="2" indent="0">
              <a:buNone/>
            </a:pPr>
            <a:r>
              <a:rPr lang="en-US" altLang="zh-CN" sz="3200" dirty="0">
                <a:solidFill>
                  <a:srgbClr val="C00000"/>
                </a:solidFill>
                <a:ea typeface="宋体" charset="-122"/>
              </a:rPr>
              <a:t>?</a:t>
            </a:r>
          </a:p>
        </p:txBody>
      </p:sp>
      <p:sp>
        <p:nvSpPr>
          <p:cNvPr id="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75043"/>
          </a:xfrm>
          <a:ln/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ea typeface="宋体" charset="-122"/>
              </a:rPr>
              <a:t>Nested Loop I </a:t>
            </a:r>
            <a:br>
              <a:rPr lang="en-US" altLang="zh-CN" dirty="0" smtClean="0">
                <a:ea typeface="宋体" charset="-122"/>
              </a:rPr>
            </a:br>
            <a:r>
              <a:rPr lang="en-US" altLang="zh-CN" dirty="0" smtClean="0">
                <a:ea typeface="宋体" charset="-122"/>
              </a:rPr>
              <a:t>- Independent Loops</a:t>
            </a:r>
            <a:endParaRPr lang="en-US" altLang="zh-CN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35902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625056"/>
            <a:r>
              <a:rPr lang="en-US" altLang="zh-CN" sz="2400" dirty="0">
                <a:ea typeface="宋体" charset="-122"/>
              </a:rPr>
              <a:t>for(</a:t>
            </a:r>
            <a:r>
              <a:rPr lang="en-US" altLang="zh-CN" sz="2400" dirty="0" err="1">
                <a:ea typeface="宋体" charset="-122"/>
              </a:rPr>
              <a:t>i</a:t>
            </a:r>
            <a:r>
              <a:rPr lang="en-US" altLang="zh-CN" sz="2400" dirty="0">
                <a:ea typeface="宋体" charset="-122"/>
              </a:rPr>
              <a:t>=1; </a:t>
            </a:r>
            <a:r>
              <a:rPr lang="en-US" altLang="zh-CN" sz="2400" dirty="0" err="1">
                <a:ea typeface="宋体" charset="-122"/>
              </a:rPr>
              <a:t>i</a:t>
            </a:r>
            <a:r>
              <a:rPr lang="en-US" altLang="zh-CN" sz="2400" dirty="0">
                <a:ea typeface="宋体" charset="-122"/>
              </a:rPr>
              <a:t>&lt;=n; </a:t>
            </a:r>
            <a:r>
              <a:rPr lang="en-US" altLang="zh-CN" sz="2400" dirty="0" err="1">
                <a:ea typeface="宋体" charset="-122"/>
              </a:rPr>
              <a:t>i</a:t>
            </a:r>
            <a:r>
              <a:rPr lang="en-US" altLang="zh-CN" sz="2400" dirty="0">
                <a:ea typeface="宋体" charset="-122"/>
              </a:rPr>
              <a:t>++)</a:t>
            </a:r>
          </a:p>
          <a:p>
            <a:pPr marL="937584" lvl="1">
              <a:spcBef>
                <a:spcPts val="1055"/>
              </a:spcBef>
            </a:pPr>
            <a:r>
              <a:rPr lang="en-US" altLang="zh-CN" sz="2400" dirty="0">
                <a:ea typeface="宋体" charset="-122"/>
              </a:rPr>
              <a:t>for(j=1; j</a:t>
            </a:r>
            <a:r>
              <a:rPr lang="en-US" altLang="zh-CN" sz="2400" dirty="0" smtClean="0">
                <a:ea typeface="宋体" charset="-122"/>
              </a:rPr>
              <a:t>&lt;</a:t>
            </a:r>
            <a:r>
              <a:rPr lang="en-US" altLang="zh-CN" sz="2400" dirty="0">
                <a:ea typeface="宋体" charset="-122"/>
              </a:rPr>
              <a:t>i</a:t>
            </a:r>
            <a:r>
              <a:rPr lang="en-US" altLang="zh-CN" sz="2400" dirty="0" smtClean="0">
                <a:ea typeface="宋体" charset="-122"/>
              </a:rPr>
              <a:t>; </a:t>
            </a:r>
            <a:r>
              <a:rPr lang="en-US" altLang="zh-CN" sz="2400" dirty="0">
                <a:ea typeface="宋体" charset="-122"/>
              </a:rPr>
              <a:t>j++) x++;</a:t>
            </a:r>
          </a:p>
          <a:p>
            <a:pPr marL="937584" lvl="1">
              <a:spcBef>
                <a:spcPts val="1055"/>
              </a:spcBef>
            </a:pPr>
            <a:endParaRPr lang="en-US" altLang="zh-CN" sz="1800" dirty="0">
              <a:ea typeface="宋体" charset="-122"/>
            </a:endParaRPr>
          </a:p>
          <a:p>
            <a:pPr marL="625056">
              <a:spcBef>
                <a:spcPts val="1055"/>
              </a:spcBef>
            </a:pPr>
            <a:r>
              <a:rPr lang="en-US" altLang="zh-CN" sz="1800" dirty="0">
                <a:ea typeface="宋体" charset="-122"/>
              </a:rPr>
              <a:t>Previous loops independent, this is .... “dependent” (good guess)</a:t>
            </a:r>
          </a:p>
          <a:p>
            <a:pPr marL="625056">
              <a:spcBef>
                <a:spcPts val="1055"/>
              </a:spcBef>
            </a:pPr>
            <a:r>
              <a:rPr lang="en-US" altLang="zh-CN" sz="1800" dirty="0">
                <a:ea typeface="宋体" charset="-122"/>
              </a:rPr>
              <a:t>j loop runs</a:t>
            </a:r>
            <a:r>
              <a:rPr lang="en-US" altLang="zh-CN" sz="1800" dirty="0" smtClean="0">
                <a:ea typeface="宋体" charset="-122"/>
              </a:rPr>
              <a:t>: 0+1 </a:t>
            </a:r>
            <a:r>
              <a:rPr lang="en-US" altLang="zh-CN" sz="1800" dirty="0">
                <a:ea typeface="宋体" charset="-122"/>
              </a:rPr>
              <a:t>+ 2 + 3 + ... + </a:t>
            </a:r>
            <a:r>
              <a:rPr lang="en-US" altLang="zh-CN" sz="1800" dirty="0" smtClean="0">
                <a:ea typeface="宋体" charset="-122"/>
              </a:rPr>
              <a:t>n-1</a:t>
            </a:r>
            <a:endParaRPr lang="en-US" altLang="zh-CN" sz="1800" dirty="0">
              <a:ea typeface="宋体" charset="-122"/>
            </a:endParaRPr>
          </a:p>
          <a:p>
            <a:pPr marL="625056">
              <a:spcBef>
                <a:spcPts val="1055"/>
              </a:spcBef>
            </a:pPr>
            <a:r>
              <a:rPr lang="en-US" altLang="zh-CN" sz="1800" dirty="0" smtClean="0">
                <a:ea typeface="宋体" charset="-122"/>
              </a:rPr>
              <a:t>n(n-1</a:t>
            </a:r>
            <a:r>
              <a:rPr lang="en-US" altLang="zh-CN" sz="1800" dirty="0">
                <a:ea typeface="宋体" charset="-122"/>
              </a:rPr>
              <a:t>)/2 which is O(n^2)</a:t>
            </a:r>
          </a:p>
          <a:p>
            <a:pPr marL="625056">
              <a:spcBef>
                <a:spcPts val="1055"/>
              </a:spcBef>
            </a:pPr>
            <a:r>
              <a:rPr lang="en-US" altLang="zh-CN" sz="1800" dirty="0">
                <a:ea typeface="宋体" charset="-122"/>
              </a:rPr>
              <a:t>Gauss was in kindergarten, asked to sum numbers from 1 to 100. Write it forwards 1 ... n, then backwards underneath. Each column adds to n+1 ... n times. But you added twice, so the closed form is n(n+1)/2</a:t>
            </a:r>
          </a:p>
          <a:p>
            <a:pPr marL="625056">
              <a:spcBef>
                <a:spcPts val="1055"/>
              </a:spcBef>
            </a:pPr>
            <a:r>
              <a:rPr lang="en-US" altLang="zh-CN" sz="1800" dirty="0">
                <a:ea typeface="宋体" charset="-122"/>
              </a:rPr>
              <a:t>There are better proofs ... e.g., proofs by induction in discrete </a:t>
            </a:r>
            <a:r>
              <a:rPr lang="en-US" altLang="zh-CN" sz="1800" dirty="0" err="1">
                <a:ea typeface="宋体" charset="-122"/>
              </a:rPr>
              <a:t>maths</a:t>
            </a:r>
            <a:endParaRPr lang="en-US" altLang="zh-CN" sz="1800" dirty="0">
              <a:ea typeface="宋体" charset="-122"/>
            </a:endParaRPr>
          </a:p>
        </p:txBody>
      </p:sp>
      <p:sp>
        <p:nvSpPr>
          <p:cNvPr id="3" name="Rectangle 1"/>
          <p:cNvSpPr>
            <a:spLocks noGrp="1" noChangeArrowheads="1"/>
          </p:cNvSpPr>
          <p:nvPr>
            <p:ph type="title"/>
          </p:nvPr>
        </p:nvSpPr>
        <p:spPr>
          <a:xfrm>
            <a:off x="878904" y="274638"/>
            <a:ext cx="8229600" cy="975043"/>
          </a:xfrm>
          <a:ln/>
        </p:spPr>
        <p:txBody>
          <a:bodyPr/>
          <a:lstStyle/>
          <a:p>
            <a:r>
              <a:rPr lang="en-US" altLang="zh-CN" dirty="0" smtClean="0">
                <a:ea typeface="宋体" charset="-122"/>
              </a:rPr>
              <a:t>Nested Loop II -Dependent Loops</a:t>
            </a:r>
            <a:endParaRPr lang="en-US" altLang="zh-CN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17372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7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27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27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27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27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625056"/>
            <a:r>
              <a:rPr lang="en-US" altLang="zh-CN" dirty="0">
                <a:ea typeface="宋体" charset="-122"/>
              </a:rPr>
              <a:t>for(</a:t>
            </a:r>
            <a:r>
              <a:rPr lang="en-US" altLang="zh-CN" dirty="0" err="1">
                <a:ea typeface="宋体" charset="-122"/>
              </a:rPr>
              <a:t>i</a:t>
            </a:r>
            <a:r>
              <a:rPr lang="en-US" altLang="zh-CN" dirty="0">
                <a:ea typeface="宋体" charset="-122"/>
              </a:rPr>
              <a:t>=0; </a:t>
            </a:r>
            <a:r>
              <a:rPr lang="en-US" altLang="zh-CN" dirty="0" err="1">
                <a:ea typeface="宋体" charset="-122"/>
              </a:rPr>
              <a:t>i</a:t>
            </a:r>
            <a:r>
              <a:rPr lang="en-US" altLang="zh-CN" dirty="0">
                <a:ea typeface="宋体" charset="-122"/>
              </a:rPr>
              <a:t>&lt;n; </a:t>
            </a:r>
            <a:r>
              <a:rPr lang="en-US" altLang="zh-CN" dirty="0" err="1">
                <a:ea typeface="宋体" charset="-122"/>
              </a:rPr>
              <a:t>i</a:t>
            </a:r>
            <a:r>
              <a:rPr lang="en-US" altLang="zh-CN" dirty="0">
                <a:ea typeface="宋体" charset="-122"/>
              </a:rPr>
              <a:t>=i+2)</a:t>
            </a:r>
          </a:p>
          <a:p>
            <a:pPr marL="937584" lvl="1"/>
            <a:r>
              <a:rPr lang="en-US" altLang="zh-CN" dirty="0">
                <a:ea typeface="宋体" charset="-122"/>
              </a:rPr>
              <a:t>for(j=</a:t>
            </a:r>
            <a:r>
              <a:rPr lang="en-US" altLang="zh-CN" dirty="0" err="1">
                <a:ea typeface="宋体" charset="-122"/>
              </a:rPr>
              <a:t>i</a:t>
            </a:r>
            <a:r>
              <a:rPr lang="en-US" altLang="zh-CN" dirty="0">
                <a:ea typeface="宋体" charset="-122"/>
              </a:rPr>
              <a:t>; j&lt;n; </a:t>
            </a:r>
            <a:r>
              <a:rPr lang="en-US" altLang="zh-CN" dirty="0" err="1">
                <a:ea typeface="宋体" charset="-122"/>
              </a:rPr>
              <a:t>j++</a:t>
            </a:r>
            <a:r>
              <a:rPr lang="en-US" altLang="zh-CN" dirty="0">
                <a:ea typeface="宋体" charset="-122"/>
              </a:rPr>
              <a:t>) x++;</a:t>
            </a:r>
          </a:p>
          <a:p>
            <a:pPr marL="651834" lvl="1" indent="0">
              <a:buNone/>
            </a:pPr>
            <a:endParaRPr lang="en-US" altLang="zh-CN" dirty="0">
              <a:ea typeface="宋体" charset="-122"/>
            </a:endParaRPr>
          </a:p>
        </p:txBody>
      </p:sp>
      <p:sp>
        <p:nvSpPr>
          <p:cNvPr id="5" name="Rectangle 1"/>
          <p:cNvSpPr txBox="1">
            <a:spLocks noChangeArrowheads="1"/>
          </p:cNvSpPr>
          <p:nvPr/>
        </p:nvSpPr>
        <p:spPr>
          <a:xfrm>
            <a:off x="878904" y="274638"/>
            <a:ext cx="8229600" cy="975043"/>
          </a:xfrm>
          <a:prstGeom prst="rect">
            <a:avLst/>
          </a:prstGeom>
          <a:ln/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rgbClr val="93191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altLang="zh-CN" dirty="0" smtClean="0">
                <a:ea typeface="宋体" charset="-122"/>
              </a:rPr>
              <a:t>Nested Loop II -Dependent Loops</a:t>
            </a:r>
            <a:endParaRPr lang="en-US" altLang="zh-CN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1230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6896" y="274638"/>
            <a:ext cx="8229600" cy="975043"/>
          </a:xfrm>
        </p:spPr>
        <p:txBody>
          <a:bodyPr/>
          <a:lstStyle/>
          <a:p>
            <a:r>
              <a:rPr lang="en-US" dirty="0" smtClean="0"/>
              <a:t>Summary: Big-O for Nested Loops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1484784"/>
            <a:ext cx="835292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 1: analyze if it’s dependent loop or independent loop</a:t>
            </a:r>
          </a:p>
          <a:p>
            <a:r>
              <a:rPr lang="en-US" dirty="0"/>
              <a:t> </a:t>
            </a:r>
            <a:r>
              <a:rPr lang="en-US" dirty="0" smtClean="0"/>
              <a:t>             assume the </a:t>
            </a:r>
            <a:r>
              <a:rPr lang="en-US" dirty="0"/>
              <a:t>counter variable of the outsider </a:t>
            </a:r>
            <a:r>
              <a:rPr lang="en-US" dirty="0" smtClean="0"/>
              <a:t>loop is </a:t>
            </a:r>
            <a:r>
              <a:rPr lang="en-US" dirty="0" err="1" smtClean="0"/>
              <a:t>i</a:t>
            </a:r>
            <a:r>
              <a:rPr lang="en-US" dirty="0" smtClean="0"/>
              <a:t>      </a:t>
            </a:r>
          </a:p>
          <a:p>
            <a:r>
              <a:rPr lang="en-US" dirty="0"/>
              <a:t> </a:t>
            </a:r>
            <a:r>
              <a:rPr lang="en-US" dirty="0" smtClean="0"/>
              <a:t>             (1) if </a:t>
            </a:r>
            <a:r>
              <a:rPr lang="en-US" dirty="0" err="1" smtClean="0"/>
              <a:t>i</a:t>
            </a:r>
            <a:r>
              <a:rPr lang="en-US" dirty="0" smtClean="0"/>
              <a:t> is not involved in insider loop =&gt; independent loop</a:t>
            </a:r>
          </a:p>
          <a:p>
            <a:r>
              <a:rPr lang="en-US" dirty="0" smtClean="0"/>
              <a:t>              (2) otherwise =&gt; dependent loop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Step 2:</a:t>
            </a:r>
          </a:p>
          <a:p>
            <a:r>
              <a:rPr lang="en-US" dirty="0" smtClean="0"/>
              <a:t>If independent loop: 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O_overall</a:t>
            </a:r>
            <a:r>
              <a:rPr lang="en-US" dirty="0" smtClean="0"/>
              <a:t> = O(outsider loop) * O(insider loop)</a:t>
            </a:r>
          </a:p>
          <a:p>
            <a:endParaRPr lang="en-US" dirty="0"/>
          </a:p>
          <a:p>
            <a:r>
              <a:rPr lang="en-US" dirty="0" smtClean="0"/>
              <a:t>Else (dependent loop):</a:t>
            </a:r>
          </a:p>
          <a:p>
            <a:r>
              <a:rPr lang="en-US" dirty="0" smtClean="0"/>
              <a:t>        For each iteration of the outsider loop =&gt; count # of operations for the insider loop</a:t>
            </a:r>
          </a:p>
          <a:p>
            <a:endParaRPr lang="en-US" dirty="0"/>
          </a:p>
          <a:p>
            <a:r>
              <a:rPr lang="en-US" dirty="0" smtClean="0"/>
              <a:t>        add them together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496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zh-CN" dirty="0" smtClean="0">
                <a:ea typeface="宋体" charset="-122"/>
              </a:rPr>
              <a:t>More Big-O Examples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3568" y="1412776"/>
            <a:ext cx="8229600" cy="5181600"/>
          </a:xfrm>
          <a:ln/>
        </p:spPr>
        <p:txBody>
          <a:bodyPr/>
          <a:lstStyle/>
          <a:p>
            <a:pPr marL="282156" indent="0">
              <a:buNone/>
            </a:pPr>
            <a:r>
              <a:rPr lang="en-US" altLang="zh-CN" dirty="0">
                <a:ea typeface="宋体" charset="-122"/>
              </a:rPr>
              <a:t>for(</a:t>
            </a:r>
            <a:r>
              <a:rPr lang="en-US" altLang="zh-CN" dirty="0" err="1">
                <a:ea typeface="宋体" charset="-122"/>
              </a:rPr>
              <a:t>i</a:t>
            </a:r>
            <a:r>
              <a:rPr lang="en-US" altLang="zh-CN" dirty="0">
                <a:ea typeface="宋体" charset="-122"/>
              </a:rPr>
              <a:t>=0; </a:t>
            </a:r>
            <a:r>
              <a:rPr lang="en-US" altLang="zh-CN" dirty="0" err="1">
                <a:ea typeface="宋体" charset="-122"/>
              </a:rPr>
              <a:t>i</a:t>
            </a:r>
            <a:r>
              <a:rPr lang="en-US" altLang="zh-CN" dirty="0">
                <a:ea typeface="宋体" charset="-122"/>
              </a:rPr>
              <a:t>&lt;n; </a:t>
            </a:r>
            <a:r>
              <a:rPr lang="en-US" altLang="zh-CN" dirty="0" err="1">
                <a:ea typeface="宋体" charset="-122"/>
              </a:rPr>
              <a:t>i</a:t>
            </a:r>
            <a:r>
              <a:rPr lang="en-US" altLang="zh-CN" dirty="0">
                <a:ea typeface="宋体" charset="-122"/>
              </a:rPr>
              <a:t>=</a:t>
            </a:r>
            <a:r>
              <a:rPr lang="en-US" altLang="zh-CN" dirty="0" err="1">
                <a:ea typeface="宋体" charset="-122"/>
              </a:rPr>
              <a:t>i+n</a:t>
            </a:r>
            <a:r>
              <a:rPr lang="en-US" altLang="zh-CN" dirty="0" smtClean="0">
                <a:ea typeface="宋体" charset="-122"/>
              </a:rPr>
              <a:t>)     easy</a:t>
            </a:r>
            <a:endParaRPr lang="en-US" altLang="zh-CN" dirty="0">
              <a:ea typeface="宋体" charset="-122"/>
            </a:endParaRPr>
          </a:p>
          <a:p>
            <a:pPr marL="651834" lvl="1" indent="0">
              <a:buNone/>
            </a:pPr>
            <a:r>
              <a:rPr lang="en-US" altLang="zh-CN" dirty="0" smtClean="0">
                <a:ea typeface="宋体" charset="-122"/>
              </a:rPr>
              <a:t>	x</a:t>
            </a:r>
            <a:r>
              <a:rPr lang="en-US" altLang="zh-CN" dirty="0">
                <a:ea typeface="宋体" charset="-122"/>
              </a:rPr>
              <a:t>++;</a:t>
            </a:r>
          </a:p>
          <a:p>
            <a:pPr marL="937584" lvl="1"/>
            <a:endParaRPr lang="en-US" altLang="zh-CN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5071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625056"/>
            <a:r>
              <a:rPr lang="en-US" altLang="zh-CN" dirty="0">
                <a:ea typeface="宋体" charset="-122"/>
              </a:rPr>
              <a:t>for(i=1; i&lt;n; </a:t>
            </a:r>
            <a:r>
              <a:rPr lang="en-US" altLang="zh-CN" dirty="0" smtClean="0">
                <a:ea typeface="宋体" charset="-122"/>
              </a:rPr>
              <a:t>i=i*3)	easy</a:t>
            </a:r>
            <a:endParaRPr lang="en-US" altLang="zh-CN" dirty="0">
              <a:ea typeface="宋体" charset="-122"/>
            </a:endParaRPr>
          </a:p>
          <a:p>
            <a:pPr marL="937584" lvl="1"/>
            <a:r>
              <a:rPr lang="en-US" altLang="zh-CN" dirty="0">
                <a:ea typeface="宋体" charset="-122"/>
              </a:rPr>
              <a:t>x++;</a:t>
            </a:r>
          </a:p>
          <a:p>
            <a:pPr marL="625056"/>
            <a:endParaRPr lang="en-US" altLang="zh-CN" dirty="0">
              <a:ea typeface="宋体" charset="-122"/>
            </a:endParaRPr>
          </a:p>
        </p:txBody>
      </p:sp>
      <p:sp>
        <p:nvSpPr>
          <p:cNvPr id="4" name="Rectangle 1"/>
          <p:cNvSpPr txBox="1">
            <a:spLocks noChangeArrowheads="1"/>
          </p:cNvSpPr>
          <p:nvPr/>
        </p:nvSpPr>
        <p:spPr>
          <a:xfrm>
            <a:off x="609600" y="427038"/>
            <a:ext cx="8229600" cy="975043"/>
          </a:xfrm>
          <a:prstGeom prst="rect">
            <a:avLst/>
          </a:prstGeom>
          <a:ln/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rgbClr val="93191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altLang="zh-CN" smtClean="0">
                <a:ea typeface="宋体" charset="-122"/>
              </a:rPr>
              <a:t>More Big-O Examples</a:t>
            </a:r>
            <a:endParaRPr lang="en-US" altLang="zh-CN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55272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CU tempelate 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SCU tempelate 2</Template>
  <TotalTime>3374</TotalTime>
  <Words>727</Words>
  <Application>Microsoft Office PowerPoint</Application>
  <PresentationFormat>On-screen Show (4:3)</PresentationFormat>
  <Paragraphs>130</Paragraphs>
  <Slides>16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SCU tempelate 2</vt:lpstr>
      <vt:lpstr>Computer Engineering 12 Class 2</vt:lpstr>
      <vt:lpstr>Review – Data Structure</vt:lpstr>
      <vt:lpstr>Review – Big-O Notation</vt:lpstr>
      <vt:lpstr>Nested Loop I  - Independent Loops</vt:lpstr>
      <vt:lpstr>Nested Loop II -Dependent Loops</vt:lpstr>
      <vt:lpstr>PowerPoint Presentation</vt:lpstr>
      <vt:lpstr>Summary: Big-O for Nested Loops</vt:lpstr>
      <vt:lpstr>More Big-O Examples</vt:lpstr>
      <vt:lpstr>PowerPoint Presentation</vt:lpstr>
      <vt:lpstr>More Big-O Examples</vt:lpstr>
      <vt:lpstr>More Big-O Examples</vt:lpstr>
      <vt:lpstr>More Big-O Examples</vt:lpstr>
      <vt:lpstr>More Big-O Examples</vt:lpstr>
      <vt:lpstr>PowerPoint Presentation</vt:lpstr>
      <vt:lpstr>Common Big-O Complexity Classes</vt:lpstr>
      <vt:lpstr>So far 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Engineering 12 Abstract Data Types and Structures</dc:title>
  <dc:creator>Yuhong</dc:creator>
  <cp:lastModifiedBy>Temp</cp:lastModifiedBy>
  <cp:revision>230</cp:revision>
  <cp:lastPrinted>2016-01-08T16:31:55Z</cp:lastPrinted>
  <dcterms:created xsi:type="dcterms:W3CDTF">2015-09-16T16:54:10Z</dcterms:created>
  <dcterms:modified xsi:type="dcterms:W3CDTF">2018-01-10T22:13:00Z</dcterms:modified>
</cp:coreProperties>
</file>