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1" r:id="rId3"/>
    <p:sldId id="259" r:id="rId4"/>
    <p:sldId id="260" r:id="rId5"/>
    <p:sldId id="278" r:id="rId6"/>
    <p:sldId id="262" r:id="rId7"/>
    <p:sldId id="264" r:id="rId8"/>
    <p:sldId id="265" r:id="rId9"/>
    <p:sldId id="266" r:id="rId10"/>
    <p:sldId id="267" r:id="rId11"/>
    <p:sldId id="268" r:id="rId12"/>
    <p:sldId id="285" r:id="rId13"/>
    <p:sldId id="270" r:id="rId14"/>
    <p:sldId id="272" r:id="rId15"/>
    <p:sldId id="294" r:id="rId16"/>
    <p:sldId id="273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2B6E02-D4EC-4F41-9EC9-A1B55E23AEB4}">
          <p14:sldIdLst>
            <p14:sldId id="256"/>
            <p14:sldId id="281"/>
            <p14:sldId id="259"/>
            <p14:sldId id="260"/>
            <p14:sldId id="278"/>
            <p14:sldId id="262"/>
            <p14:sldId id="264"/>
            <p14:sldId id="265"/>
            <p14:sldId id="266"/>
            <p14:sldId id="267"/>
            <p14:sldId id="268"/>
            <p14:sldId id="285"/>
            <p14:sldId id="270"/>
            <p14:sldId id="272"/>
            <p14:sldId id="294"/>
            <p14:sldId id="273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76" autoAdjust="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6079-048D-40BE-8706-46A50B223B9E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2661-F664-48E2-8FBD-37E9BDB81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7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25363-6E4E-4BF6-9DF6-5372E3EB351A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23F1-0910-4913-A566-8DCA4D698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4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8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1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50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9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90600" y="1249681"/>
            <a:ext cx="7848600" cy="27432"/>
          </a:xfrm>
          <a:prstGeom prst="rect">
            <a:avLst/>
          </a:prstGeom>
          <a:gradFill>
            <a:gsLst>
              <a:gs pos="0">
                <a:schemeClr val="bg1"/>
              </a:gs>
              <a:gs pos="24157">
                <a:schemeClr val="bg1">
                  <a:lumMod val="75000"/>
                </a:schemeClr>
              </a:gs>
              <a:gs pos="80416">
                <a:schemeClr val="bg1">
                  <a:lumMod val="75000"/>
                </a:schemeClr>
              </a:gs>
              <a:gs pos="100000">
                <a:schemeClr val="bg1"/>
              </a:gs>
              <a:gs pos="49000">
                <a:schemeClr val="tx1">
                  <a:lumMod val="50000"/>
                  <a:lumOff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" y="386334"/>
            <a:ext cx="1044857" cy="104241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591300"/>
            <a:ext cx="9144000" cy="266700"/>
          </a:xfrm>
          <a:prstGeom prst="rect">
            <a:avLst/>
          </a:prstGeom>
          <a:solidFill>
            <a:srgbClr val="93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Name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91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596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21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37" r="45614" b="9090"/>
          <a:stretch/>
        </p:blipFill>
        <p:spPr>
          <a:xfrm>
            <a:off x="7010400" y="6653212"/>
            <a:ext cx="20669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93191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tel:408.551.351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00807"/>
            <a:ext cx="8206680" cy="189964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Computer Engineering 12</a:t>
            </a:r>
            <a:br>
              <a:rPr lang="en-US" altLang="zh-CN" dirty="0" smtClean="0"/>
            </a:br>
            <a:r>
              <a:rPr lang="en-US" altLang="zh-CN" smtClean="0"/>
              <a:t>Class 20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28792" cy="19910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Instructor: </a:t>
            </a:r>
            <a:r>
              <a:rPr lang="en-US" altLang="zh-CN" dirty="0" err="1" smtClean="0"/>
              <a:t>Yuhong</a:t>
            </a:r>
            <a:r>
              <a:rPr lang="en-US" altLang="zh-CN" dirty="0" smtClean="0"/>
              <a:t> Liu</a:t>
            </a:r>
          </a:p>
          <a:p>
            <a:r>
              <a:rPr lang="en-US" altLang="zh-CN" dirty="0" smtClean="0"/>
              <a:t>Office: </a:t>
            </a:r>
            <a:r>
              <a:rPr lang="en-US" altLang="zh-CN" dirty="0" err="1" smtClean="0"/>
              <a:t>Bannan</a:t>
            </a:r>
            <a:r>
              <a:rPr lang="en-US" altLang="zh-CN" dirty="0" smtClean="0"/>
              <a:t> 324 F</a:t>
            </a:r>
          </a:p>
          <a:p>
            <a:r>
              <a:rPr lang="en-US" altLang="zh-CN" dirty="0" smtClean="0"/>
              <a:t>Email: yhliu@scu.edu</a:t>
            </a:r>
          </a:p>
          <a:p>
            <a:pPr lvl="1"/>
            <a:r>
              <a:rPr lang="en-US" altLang="zh-CN" dirty="0" smtClean="0"/>
              <a:t>Tel: </a:t>
            </a:r>
            <a:r>
              <a:rPr lang="en-US" altLang="zh-CN" dirty="0">
                <a:hlinkClick r:id="rId2"/>
              </a:rPr>
              <a:t>408-551-3513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2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Graphs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Assume that our graph is directed. What is the max # of edges given V?</a:t>
            </a:r>
          </a:p>
          <a:p>
            <a:pPr marL="937584" lvl="1">
              <a:spcBef>
                <a:spcPts val="1652"/>
              </a:spcBef>
            </a:pPr>
            <a:r>
              <a:rPr lang="en-US" altLang="en-US" sz="2400" dirty="0"/>
              <a:t>V^2 (or V(V-1) if you ignore self loops)</a:t>
            </a:r>
          </a:p>
          <a:p>
            <a:pPr marL="625056">
              <a:spcBef>
                <a:spcPts val="1652"/>
              </a:spcBef>
            </a:pPr>
            <a:r>
              <a:rPr lang="en-US" altLang="en-US" sz="2400" dirty="0"/>
              <a:t>Assuming it’s undirected (and no self-loops)?</a:t>
            </a:r>
          </a:p>
          <a:p>
            <a:pPr marL="937584" lvl="1">
              <a:spcBef>
                <a:spcPts val="1652"/>
              </a:spcBef>
            </a:pPr>
            <a:r>
              <a:rPr lang="en-US" altLang="en-US" sz="2400" dirty="0"/>
              <a:t>V(V-1)/</a:t>
            </a:r>
            <a:r>
              <a:rPr lang="en-US" altLang="en-US" sz="2400" dirty="0" smtClean="0"/>
              <a:t>2</a:t>
            </a:r>
            <a:endParaRPr lang="en-US" altLang="en-US" sz="2400" dirty="0"/>
          </a:p>
          <a:p>
            <a:pPr marL="625056">
              <a:spcBef>
                <a:spcPts val="1652"/>
              </a:spcBef>
            </a:pPr>
            <a:r>
              <a:rPr lang="en-US" altLang="en-US" sz="2400" dirty="0"/>
              <a:t>So E is O(V^2)</a:t>
            </a:r>
          </a:p>
        </p:txBody>
      </p:sp>
    </p:spTree>
    <p:extLst>
      <p:ext uri="{BB962C8B-B14F-4D97-AF65-F5344CB8AC3E}">
        <p14:creationId xmlns:p14="http://schemas.microsoft.com/office/powerpoint/2010/main" val="61908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Graphs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A graph is called </a:t>
            </a:r>
            <a:r>
              <a:rPr lang="en-US" altLang="en-US" sz="2400" b="1" dirty="0"/>
              <a:t>sparse</a:t>
            </a:r>
            <a:r>
              <a:rPr lang="en-US" altLang="en-US" sz="2400" dirty="0"/>
              <a:t> if E is much less than V^2, and is called </a:t>
            </a:r>
            <a:r>
              <a:rPr lang="en-US" altLang="en-US" sz="2400" b="1" dirty="0"/>
              <a:t>dense</a:t>
            </a:r>
            <a:r>
              <a:rPr lang="en-US" altLang="en-US" sz="2400" dirty="0"/>
              <a:t> if E is close to </a:t>
            </a:r>
            <a:r>
              <a:rPr lang="en-US" altLang="en-US" sz="2400" dirty="0" smtClean="0"/>
              <a:t>V^2</a:t>
            </a:r>
          </a:p>
          <a:p>
            <a:pPr marL="625056"/>
            <a:endParaRPr lang="en-US" altLang="en-US" sz="2400" dirty="0"/>
          </a:p>
          <a:p>
            <a:pPr marL="625056"/>
            <a:r>
              <a:rPr lang="en-US" altLang="en-US" sz="2400" dirty="0" smtClean="0"/>
              <a:t>Question: for any airline map between 30 airports in reality, is it dense? </a:t>
            </a:r>
          </a:p>
          <a:p>
            <a:pPr marL="1025106" lvl="1"/>
            <a:r>
              <a:rPr lang="en-US" altLang="en-US" sz="2000" dirty="0" smtClean="0"/>
              <a:t>Does Southwest fly 900 routes?</a:t>
            </a:r>
            <a:endParaRPr lang="en-US" altLang="en-US" sz="2000" dirty="0"/>
          </a:p>
          <a:p>
            <a:pPr marL="937584" lvl="1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3990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564904"/>
            <a:ext cx="8229600" cy="975043"/>
          </a:xfrm>
        </p:spPr>
        <p:txBody>
          <a:bodyPr/>
          <a:lstStyle/>
          <a:p>
            <a:r>
              <a:rPr lang="en-US" dirty="0" smtClean="0"/>
              <a:t>Graph Representations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6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Graph </a:t>
            </a:r>
            <a:r>
              <a:rPr lang="en-US" altLang="en-US" dirty="0" smtClean="0"/>
              <a:t>Representations – </a:t>
            </a:r>
            <a:br>
              <a:rPr lang="en-US" altLang="en-US" dirty="0" smtClean="0"/>
            </a:br>
            <a:r>
              <a:rPr lang="en-US" altLang="en-US" dirty="0" smtClean="0"/>
              <a:t>Adjacency Matrix</a:t>
            </a:r>
            <a:endParaRPr lang="en-US" altLang="en-US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53718"/>
            <a:ext cx="8229600" cy="5181600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b="1" dirty="0" smtClean="0"/>
              <a:t>adjacency </a:t>
            </a:r>
            <a:r>
              <a:rPr lang="en-US" altLang="en-US" sz="2400" b="1" dirty="0"/>
              <a:t>matrix</a:t>
            </a:r>
            <a:r>
              <a:rPr lang="en-US" altLang="en-US" sz="2400" dirty="0"/>
              <a:t>, </a:t>
            </a:r>
            <a:endParaRPr lang="en-US" altLang="en-US" sz="2400" dirty="0" smtClean="0"/>
          </a:p>
          <a:p>
            <a:pPr marL="1025106" lvl="1"/>
            <a:r>
              <a:rPr lang="en-US" altLang="en-US" sz="2000" dirty="0"/>
              <a:t>a[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][j] &lt;&gt; 0 </a:t>
            </a:r>
            <a:r>
              <a:rPr lang="en-US" altLang="en-US" sz="2000" dirty="0" err="1"/>
              <a:t>ifff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-&gt; j</a:t>
            </a:r>
          </a:p>
          <a:p>
            <a:pPr marL="625056"/>
            <a:endParaRPr lang="en-US" altLang="en-US" sz="2400" dirty="0"/>
          </a:p>
          <a:p>
            <a:pPr marL="625056"/>
            <a:endParaRPr lang="en-US" altLang="en-US" sz="2400" dirty="0" smtClean="0"/>
          </a:p>
          <a:p>
            <a:pPr marL="625056"/>
            <a:endParaRPr lang="en-US" altLang="en-US" sz="2400" dirty="0"/>
          </a:p>
          <a:p>
            <a:pPr marL="625056"/>
            <a:endParaRPr lang="en-US" altLang="en-US" sz="2400" dirty="0" smtClean="0"/>
          </a:p>
          <a:p>
            <a:pPr marL="625056"/>
            <a:endParaRPr lang="en-US" altLang="en-US" sz="2400" dirty="0" smtClean="0"/>
          </a:p>
          <a:p>
            <a:pPr marL="625056"/>
            <a:r>
              <a:rPr lang="en-US" altLang="en-US" sz="2400" dirty="0" smtClean="0"/>
              <a:t>How about undirected graph?</a:t>
            </a:r>
          </a:p>
          <a:p>
            <a:pPr marL="625056"/>
            <a:endParaRPr lang="en-US" altLang="en-US" sz="2400" dirty="0"/>
          </a:p>
          <a:p>
            <a:pPr marL="625056"/>
            <a:endParaRPr lang="en-US" altLang="en-US" sz="2400" dirty="0" smtClean="0"/>
          </a:p>
          <a:p>
            <a:pPr marL="625056"/>
            <a:r>
              <a:rPr lang="en-US" altLang="en-US" sz="2400" dirty="0"/>
              <a:t>How about space </a:t>
            </a:r>
            <a:r>
              <a:rPr lang="en-US" altLang="en-US" sz="2400" dirty="0" smtClean="0"/>
              <a:t>complexity? </a:t>
            </a:r>
          </a:p>
          <a:p>
            <a:pPr marL="1025106" lvl="1"/>
            <a:r>
              <a:rPr lang="en-US" altLang="en-US" sz="2000" u="sng" dirty="0" smtClean="0"/>
              <a:t>O(V^2</a:t>
            </a:r>
            <a:r>
              <a:rPr lang="en-US" altLang="en-US" sz="2000" u="sng" dirty="0"/>
              <a:t>) </a:t>
            </a:r>
            <a:endParaRPr lang="en-US" alt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2118089" y="227721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30057" y="2687169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416465" y="2687169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830057" y="333998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00635" y="333998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02873" y="2831185"/>
            <a:ext cx="288032" cy="271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2363940" y="2523069"/>
            <a:ext cx="196541" cy="164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2"/>
          </p:cNvCxnSpPr>
          <p:nvPr/>
        </p:nvCxnSpPr>
        <p:spPr>
          <a:xfrm>
            <a:off x="2704497" y="2852936"/>
            <a:ext cx="298376" cy="1141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2563371" y="2967128"/>
            <a:ext cx="81280" cy="372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2"/>
          </p:cNvCxnSpPr>
          <p:nvPr/>
        </p:nvCxnSpPr>
        <p:spPr>
          <a:xfrm>
            <a:off x="2105982" y="2789308"/>
            <a:ext cx="310483" cy="418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1968901" y="2978652"/>
            <a:ext cx="5172" cy="3613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60174" y="3484000"/>
            <a:ext cx="3529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613167"/>
              </p:ext>
            </p:extLst>
          </p:nvPr>
        </p:nvGraphicFramePr>
        <p:xfrm>
          <a:off x="4026275" y="1324959"/>
          <a:ext cx="2439745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8535"/>
                <a:gridCol w="348535"/>
                <a:gridCol w="348535"/>
                <a:gridCol w="348535"/>
                <a:gridCol w="348535"/>
                <a:gridCol w="348535"/>
                <a:gridCol w="348535"/>
              </a:tblGrid>
              <a:tr h="3575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B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</a:t>
                      </a:r>
                      <a:endParaRPr lang="en-US" b="0" dirty="0"/>
                    </a:p>
                  </a:txBody>
                  <a:tcPr/>
                </a:tc>
              </a:tr>
              <a:tr h="357589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7589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7589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7589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7589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7589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701622" y="4150239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13590" y="456019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5999998" y="456019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5413590" y="5213005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084168" y="5213005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586406" y="4704206"/>
            <a:ext cx="288032" cy="271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/>
          <p:cNvCxnSpPr>
            <a:stCxn id="17" idx="5"/>
            <a:endCxn id="19" idx="0"/>
          </p:cNvCxnSpPr>
          <p:nvPr/>
        </p:nvCxnSpPr>
        <p:spPr>
          <a:xfrm>
            <a:off x="5947473" y="4396090"/>
            <a:ext cx="196541" cy="16410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2" idx="2"/>
          </p:cNvCxnSpPr>
          <p:nvPr/>
        </p:nvCxnSpPr>
        <p:spPr>
          <a:xfrm>
            <a:off x="6288030" y="4725957"/>
            <a:ext cx="298376" cy="11419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1" idx="0"/>
          </p:cNvCxnSpPr>
          <p:nvPr/>
        </p:nvCxnSpPr>
        <p:spPr>
          <a:xfrm>
            <a:off x="6146904" y="4840149"/>
            <a:ext cx="81280" cy="37285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9" idx="2"/>
          </p:cNvCxnSpPr>
          <p:nvPr/>
        </p:nvCxnSpPr>
        <p:spPr>
          <a:xfrm>
            <a:off x="5689515" y="4662329"/>
            <a:ext cx="310483" cy="418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0"/>
          </p:cNvCxnSpPr>
          <p:nvPr/>
        </p:nvCxnSpPr>
        <p:spPr>
          <a:xfrm>
            <a:off x="5552434" y="4851673"/>
            <a:ext cx="5172" cy="3613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743707" y="5357021"/>
            <a:ext cx="352954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78952" y="1486840"/>
            <a:ext cx="2244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solidFill>
                  <a:srgbClr val="0000FF"/>
                </a:solidFill>
              </a:rPr>
              <a:t>The meaning of “sparse” should be starkly clear in the matrix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3597" y="3780907"/>
            <a:ext cx="256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solidFill>
                  <a:srgbClr val="0000FF"/>
                </a:solidFill>
              </a:rPr>
              <a:t>May not be symmetric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79686" y="4822551"/>
            <a:ext cx="256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>
                <a:solidFill>
                  <a:srgbClr val="0000FF"/>
                </a:solidFill>
              </a:rPr>
              <a:t>Always symmetric</a:t>
            </a:r>
            <a:endParaRPr lang="en-US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91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Graph </a:t>
            </a:r>
            <a:r>
              <a:rPr lang="en-US" altLang="en-US" dirty="0" smtClean="0"/>
              <a:t>Representations –</a:t>
            </a:r>
            <a:br>
              <a:rPr lang="en-US" altLang="en-US" dirty="0" smtClean="0"/>
            </a:br>
            <a:r>
              <a:rPr lang="en-US" altLang="en-US" dirty="0" smtClean="0"/>
              <a:t>Adjacency List</a:t>
            </a:r>
            <a:endParaRPr lang="en-US" alt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181600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b="1" dirty="0" smtClean="0"/>
              <a:t>Adjacency </a:t>
            </a:r>
            <a:r>
              <a:rPr lang="en-US" altLang="en-US" sz="2400" b="1" dirty="0"/>
              <a:t>List</a:t>
            </a:r>
            <a:r>
              <a:rPr lang="en-US" altLang="en-US" sz="2400" dirty="0"/>
              <a:t> </a:t>
            </a:r>
            <a:endParaRPr lang="en-US" altLang="en-US" sz="2400" dirty="0" smtClean="0"/>
          </a:p>
          <a:p>
            <a:pPr marL="1025106" lvl="1"/>
            <a:r>
              <a:rPr lang="en-US" altLang="en-US" sz="2000" dirty="0" smtClean="0"/>
              <a:t>A: {C}</a:t>
            </a:r>
          </a:p>
          <a:p>
            <a:pPr marL="1025106" lvl="1"/>
            <a:r>
              <a:rPr lang="en-US" altLang="en-US" sz="2000" dirty="0" smtClean="0"/>
              <a:t>B: {C,F}</a:t>
            </a:r>
          </a:p>
          <a:p>
            <a:pPr marL="1025106" lvl="1"/>
            <a:r>
              <a:rPr lang="en-US" altLang="en-US" sz="2000" dirty="0" smtClean="0"/>
              <a:t>C: {D,E}</a:t>
            </a:r>
          </a:p>
          <a:p>
            <a:pPr marL="1025106" lvl="1"/>
            <a:r>
              <a:rPr lang="en-US" altLang="en-US" sz="2000" dirty="0" smtClean="0"/>
              <a:t>D: {}</a:t>
            </a:r>
          </a:p>
          <a:p>
            <a:pPr marL="1025106" lvl="1"/>
            <a:r>
              <a:rPr lang="en-US" altLang="en-US" sz="2000" dirty="0" smtClean="0"/>
              <a:t>E: {}</a:t>
            </a:r>
          </a:p>
          <a:p>
            <a:pPr marL="1025106" lvl="1"/>
            <a:r>
              <a:rPr lang="en-US" altLang="en-US" sz="2000" dirty="0" smtClean="0"/>
              <a:t>F: {E}</a:t>
            </a:r>
            <a:endParaRPr lang="en-US" altLang="en-US" sz="2000" dirty="0"/>
          </a:p>
          <a:p>
            <a:pPr marL="625056"/>
            <a:r>
              <a:rPr lang="en-US" altLang="en-US" sz="2400" dirty="0" smtClean="0"/>
              <a:t>How about undirected graph?</a:t>
            </a:r>
          </a:p>
          <a:p>
            <a:pPr marL="625056"/>
            <a:endParaRPr lang="en-US" altLang="en-US" sz="2400" dirty="0"/>
          </a:p>
          <a:p>
            <a:pPr marL="625056"/>
            <a:endParaRPr lang="en-US" altLang="en-US" sz="2400" dirty="0" smtClean="0"/>
          </a:p>
          <a:p>
            <a:pPr marL="625056"/>
            <a:r>
              <a:rPr lang="en-US" altLang="en-US" sz="2400" dirty="0" smtClean="0"/>
              <a:t>What is the space complexity?</a:t>
            </a:r>
          </a:p>
          <a:p>
            <a:pPr marL="1025106" lvl="1"/>
            <a:r>
              <a:rPr lang="en-US" altLang="en-US" sz="2000" u="sng" dirty="0" smtClean="0"/>
              <a:t>O(E</a:t>
            </a:r>
            <a:r>
              <a:rPr lang="en-US" altLang="en-US" sz="2000" u="sng" dirty="0"/>
              <a:t>) space</a:t>
            </a:r>
            <a:r>
              <a:rPr lang="en-US" altLang="en-US" sz="2000" dirty="0"/>
              <a:t> complexity for adjacency list.</a:t>
            </a:r>
          </a:p>
        </p:txBody>
      </p:sp>
      <p:sp>
        <p:nvSpPr>
          <p:cNvPr id="4" name="Oval 3"/>
          <p:cNvSpPr/>
          <p:nvPr/>
        </p:nvSpPr>
        <p:spPr>
          <a:xfrm>
            <a:off x="3203848" y="199615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15816" y="2406103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502224" y="2406103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915816" y="305891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86394" y="305891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088632" y="2550119"/>
            <a:ext cx="288032" cy="271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3449699" y="2242003"/>
            <a:ext cx="196541" cy="164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2"/>
          </p:cNvCxnSpPr>
          <p:nvPr/>
        </p:nvCxnSpPr>
        <p:spPr>
          <a:xfrm>
            <a:off x="3790256" y="2571870"/>
            <a:ext cx="298376" cy="1141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3649130" y="2686062"/>
            <a:ext cx="81280" cy="372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2"/>
          </p:cNvCxnSpPr>
          <p:nvPr/>
        </p:nvCxnSpPr>
        <p:spPr>
          <a:xfrm>
            <a:off x="3191741" y="2508242"/>
            <a:ext cx="310483" cy="418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3054660" y="2697586"/>
            <a:ext cx="5172" cy="3613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45933" y="3202934"/>
            <a:ext cx="3529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791590" y="358904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03558" y="3998995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6089966" y="3998995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19" name="Oval 18"/>
          <p:cNvSpPr/>
          <p:nvPr/>
        </p:nvSpPr>
        <p:spPr>
          <a:xfrm>
            <a:off x="5503558" y="465181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74136" y="465181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76374" y="4143011"/>
            <a:ext cx="288032" cy="271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2" name="Straight Arrow Connector 21"/>
          <p:cNvCxnSpPr>
            <a:stCxn id="16" idx="5"/>
            <a:endCxn id="18" idx="0"/>
          </p:cNvCxnSpPr>
          <p:nvPr/>
        </p:nvCxnSpPr>
        <p:spPr>
          <a:xfrm>
            <a:off x="6037441" y="3834895"/>
            <a:ext cx="196541" cy="16410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1" idx="2"/>
          </p:cNvCxnSpPr>
          <p:nvPr/>
        </p:nvCxnSpPr>
        <p:spPr>
          <a:xfrm>
            <a:off x="6377998" y="4164762"/>
            <a:ext cx="298376" cy="11419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0"/>
          </p:cNvCxnSpPr>
          <p:nvPr/>
        </p:nvCxnSpPr>
        <p:spPr>
          <a:xfrm>
            <a:off x="6236872" y="4278954"/>
            <a:ext cx="81280" cy="37285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2"/>
          </p:cNvCxnSpPr>
          <p:nvPr/>
        </p:nvCxnSpPr>
        <p:spPr>
          <a:xfrm>
            <a:off x="5779483" y="4101134"/>
            <a:ext cx="310483" cy="418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9" idx="0"/>
          </p:cNvCxnSpPr>
          <p:nvPr/>
        </p:nvCxnSpPr>
        <p:spPr>
          <a:xfrm>
            <a:off x="5642402" y="4290478"/>
            <a:ext cx="5172" cy="3613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33675" y="4795826"/>
            <a:ext cx="352954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5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878904" y="274638"/>
            <a:ext cx="8229600" cy="975043"/>
          </a:xfrm>
          <a:ln/>
        </p:spPr>
        <p:txBody>
          <a:bodyPr/>
          <a:lstStyle/>
          <a:p>
            <a:r>
              <a:rPr lang="en-US" altLang="en-US" dirty="0"/>
              <a:t>Graph </a:t>
            </a:r>
            <a:r>
              <a:rPr lang="en-US" altLang="en-US" dirty="0" smtClean="0"/>
              <a:t>Representations - Exercise</a:t>
            </a:r>
            <a:endParaRPr lang="en-US" alt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3864024"/>
            <a:ext cx="8229600" cy="5181600"/>
          </a:xfrm>
          <a:ln/>
        </p:spPr>
        <p:txBody>
          <a:bodyPr>
            <a:normAutofit/>
          </a:bodyPr>
          <a:lstStyle/>
          <a:p>
            <a:pPr marL="282156" indent="0">
              <a:buNone/>
            </a:pPr>
            <a:r>
              <a:rPr lang="en-US" altLang="en-US" sz="2400" dirty="0" smtClean="0">
                <a:latin typeface="+mn-lt"/>
              </a:rPr>
              <a:t>Given the adjacency matrix, answer the following questions.</a:t>
            </a:r>
          </a:p>
          <a:p>
            <a:pPr marL="739356" indent="-457200">
              <a:buAutoNum type="arabicPeriod"/>
            </a:pPr>
            <a:r>
              <a:rPr lang="en-US" altLang="en-US" sz="2400" dirty="0" smtClean="0">
                <a:latin typeface="+mn-lt"/>
              </a:rPr>
              <a:t>What is the adjacency list?</a:t>
            </a:r>
          </a:p>
          <a:p>
            <a:pPr marL="739356" indent="-457200">
              <a:buAutoNum type="arabicPeriod"/>
            </a:pPr>
            <a:r>
              <a:rPr lang="en-US" altLang="en-US" sz="2400" dirty="0" smtClean="0">
                <a:latin typeface="+mn-lt"/>
              </a:rPr>
              <a:t>Please draw the graph.</a:t>
            </a:r>
          </a:p>
          <a:p>
            <a:pPr marL="739356" indent="-457200">
              <a:buAutoNum type="arabicPeriod"/>
            </a:pPr>
            <a:r>
              <a:rPr lang="en-US" altLang="en-US" sz="2400" dirty="0" smtClean="0">
                <a:latin typeface="+mn-lt"/>
              </a:rPr>
              <a:t>Is it a directed graph or an undirected graph?</a:t>
            </a:r>
            <a:endParaRPr lang="en-US" altLang="en-US" sz="2400" dirty="0">
              <a:latin typeface="+mn-lt"/>
            </a:endParaRPr>
          </a:p>
          <a:p>
            <a:pPr marL="1025106" lvl="1"/>
            <a:endParaRPr lang="en-US" alt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697401"/>
              </p:ext>
            </p:extLst>
          </p:nvPr>
        </p:nvGraphicFramePr>
        <p:xfrm>
          <a:off x="1763688" y="1345515"/>
          <a:ext cx="1944215" cy="2346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7745"/>
                <a:gridCol w="277745"/>
                <a:gridCol w="277745"/>
                <a:gridCol w="277745"/>
                <a:gridCol w="277745"/>
                <a:gridCol w="277745"/>
                <a:gridCol w="277745"/>
              </a:tblGrid>
              <a:tr h="29831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A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B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C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D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F</a:t>
                      </a:r>
                      <a:endParaRPr lang="en-US" sz="1600" b="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16016" y="1484784"/>
            <a:ext cx="26642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5106" lvl="1"/>
            <a:r>
              <a:rPr lang="en-US" altLang="en-US" sz="2000" dirty="0"/>
              <a:t>A: {C}</a:t>
            </a:r>
          </a:p>
          <a:p>
            <a:pPr marL="1025106" lvl="1"/>
            <a:r>
              <a:rPr lang="en-US" altLang="en-US" sz="2000" dirty="0"/>
              <a:t>B: {C,F}</a:t>
            </a:r>
          </a:p>
          <a:p>
            <a:pPr marL="1025106" lvl="1"/>
            <a:r>
              <a:rPr lang="en-US" altLang="en-US" sz="2000" dirty="0"/>
              <a:t>C: {D,E}</a:t>
            </a:r>
          </a:p>
          <a:p>
            <a:pPr marL="1025106" lvl="1"/>
            <a:r>
              <a:rPr lang="en-US" altLang="en-US" sz="2000" dirty="0"/>
              <a:t>D: {}</a:t>
            </a:r>
          </a:p>
          <a:p>
            <a:pPr marL="1025106" lvl="1"/>
            <a:r>
              <a:rPr lang="en-US" altLang="en-US" sz="2000" dirty="0"/>
              <a:t>E: {}</a:t>
            </a:r>
          </a:p>
          <a:p>
            <a:pPr marL="1025106" lvl="1"/>
            <a:r>
              <a:rPr lang="en-US" altLang="en-US" sz="2000" dirty="0"/>
              <a:t>F: {E}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878904" y="274638"/>
            <a:ext cx="8229600" cy="975043"/>
          </a:xfrm>
          <a:ln/>
        </p:spPr>
        <p:txBody>
          <a:bodyPr/>
          <a:lstStyle/>
          <a:p>
            <a:r>
              <a:rPr lang="en-US" altLang="en-US" dirty="0"/>
              <a:t>Graph </a:t>
            </a:r>
            <a:r>
              <a:rPr lang="en-US" altLang="en-US" dirty="0" smtClean="0"/>
              <a:t>Representations - Exercise</a:t>
            </a:r>
            <a:endParaRPr lang="en-US" alt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3717032"/>
            <a:ext cx="8229600" cy="5181600"/>
          </a:xfrm>
          <a:ln/>
        </p:spPr>
        <p:txBody>
          <a:bodyPr>
            <a:normAutofit/>
          </a:bodyPr>
          <a:lstStyle/>
          <a:p>
            <a:pPr marL="282156" indent="0">
              <a:buNone/>
            </a:pPr>
            <a:r>
              <a:rPr lang="en-US" altLang="en-US" sz="2400" dirty="0" smtClean="0">
                <a:latin typeface="+mn-lt"/>
              </a:rPr>
              <a:t>Time Complexity:</a:t>
            </a:r>
          </a:p>
          <a:p>
            <a:pPr marL="625056"/>
            <a:r>
              <a:rPr lang="en-US" altLang="en-US" sz="2400" dirty="0" smtClean="0">
                <a:latin typeface="+mn-lt"/>
              </a:rPr>
              <a:t>Given a vertex A, what are the adjacent nodes?</a:t>
            </a:r>
          </a:p>
          <a:p>
            <a:pPr marL="1025106" lvl="1"/>
            <a:r>
              <a:rPr lang="en-US" altLang="en-US" sz="2000" dirty="0" smtClean="0">
                <a:latin typeface="+mn-lt"/>
              </a:rPr>
              <a:t>Adjacency matrix: </a:t>
            </a:r>
          </a:p>
          <a:p>
            <a:pPr marL="1025106" lvl="1"/>
            <a:r>
              <a:rPr lang="en-US" altLang="en-US" sz="2000" dirty="0" smtClean="0">
                <a:latin typeface="+mn-lt"/>
              </a:rPr>
              <a:t>Adjacency list:</a:t>
            </a:r>
            <a:endParaRPr lang="en-US" altLang="en-US" sz="2400" dirty="0" smtClean="0">
              <a:latin typeface="+mn-lt"/>
            </a:endParaRPr>
          </a:p>
          <a:p>
            <a:pPr marL="625056"/>
            <a:r>
              <a:rPr lang="en-US" altLang="en-US" sz="2400" dirty="0" smtClean="0">
                <a:latin typeface="+mn-lt"/>
              </a:rPr>
              <a:t>Find if edge A-&gt;B exist in the graph?</a:t>
            </a:r>
          </a:p>
          <a:p>
            <a:pPr marL="1025106" lvl="1"/>
            <a:r>
              <a:rPr lang="en-US" altLang="en-US" sz="2000" dirty="0">
                <a:latin typeface="+mn-lt"/>
              </a:rPr>
              <a:t>Adjacency matrix: </a:t>
            </a:r>
          </a:p>
          <a:p>
            <a:pPr marL="1025106" lvl="1"/>
            <a:r>
              <a:rPr lang="en-US" altLang="en-US" sz="2000" dirty="0">
                <a:latin typeface="+mn-lt"/>
              </a:rPr>
              <a:t>Adjacency list:</a:t>
            </a:r>
            <a:endParaRPr lang="en-US" altLang="en-US" sz="2400" dirty="0">
              <a:latin typeface="+mn-lt"/>
            </a:endParaRPr>
          </a:p>
          <a:p>
            <a:pPr marL="1025106" lvl="1"/>
            <a:endParaRPr lang="en-US" alt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66249"/>
              </p:ext>
            </p:extLst>
          </p:nvPr>
        </p:nvGraphicFramePr>
        <p:xfrm>
          <a:off x="1763688" y="1345515"/>
          <a:ext cx="1944215" cy="2346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7745"/>
                <a:gridCol w="277745"/>
                <a:gridCol w="277745"/>
                <a:gridCol w="277745"/>
                <a:gridCol w="277745"/>
                <a:gridCol w="277745"/>
                <a:gridCol w="277745"/>
              </a:tblGrid>
              <a:tr h="29831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A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B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C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D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F</a:t>
                      </a:r>
                      <a:endParaRPr lang="en-US" sz="1600" b="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29831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16016" y="1484784"/>
            <a:ext cx="26642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5106" lvl="1"/>
            <a:r>
              <a:rPr lang="en-US" altLang="en-US" sz="2000" dirty="0"/>
              <a:t>A: {C}</a:t>
            </a:r>
          </a:p>
          <a:p>
            <a:pPr marL="1025106" lvl="1"/>
            <a:r>
              <a:rPr lang="en-US" altLang="en-US" sz="2000" dirty="0"/>
              <a:t>B: {C,F}</a:t>
            </a:r>
          </a:p>
          <a:p>
            <a:pPr marL="1025106" lvl="1"/>
            <a:r>
              <a:rPr lang="en-US" altLang="en-US" sz="2000" dirty="0"/>
              <a:t>C: {D,E}</a:t>
            </a:r>
          </a:p>
          <a:p>
            <a:pPr marL="1025106" lvl="1"/>
            <a:r>
              <a:rPr lang="en-US" altLang="en-US" sz="2000" dirty="0"/>
              <a:t>D: {}</a:t>
            </a:r>
          </a:p>
          <a:p>
            <a:pPr marL="1025106" lvl="1"/>
            <a:r>
              <a:rPr lang="en-US" altLang="en-US" sz="2000" dirty="0"/>
              <a:t>E: {}</a:t>
            </a:r>
          </a:p>
          <a:p>
            <a:pPr marL="1025106" lvl="1"/>
            <a:r>
              <a:rPr lang="en-US" altLang="en-US" sz="2000" dirty="0"/>
              <a:t>F: {E}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3898" y="4630651"/>
            <a:ext cx="212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Always O(V)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71900" y="4969205"/>
            <a:ext cx="547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Worst-case O(V), depends on the graph sparseness 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9898" y="5805264"/>
            <a:ext cx="212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O(1)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9415" y="6186790"/>
            <a:ext cx="212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Worst-case O(V)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89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878904" y="274638"/>
            <a:ext cx="8229600" cy="975043"/>
          </a:xfrm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Graph </a:t>
            </a:r>
            <a:r>
              <a:rPr lang="en-US" altLang="en-US" dirty="0" smtClean="0"/>
              <a:t>Representations - Comparison</a:t>
            </a:r>
            <a:endParaRPr lang="en-US" alt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 smtClean="0"/>
              <a:t>Space complexity:</a:t>
            </a:r>
          </a:p>
          <a:p>
            <a:pPr marL="1025106" lvl="1"/>
            <a:r>
              <a:rPr lang="en-US" altLang="en-US" sz="2000" dirty="0" smtClean="0"/>
              <a:t>Adjacency matrix: O(v^2)</a:t>
            </a:r>
          </a:p>
          <a:p>
            <a:pPr marL="1025106" lvl="1"/>
            <a:r>
              <a:rPr lang="en-US" altLang="en-US" sz="2000" dirty="0" smtClean="0"/>
              <a:t>Adjacency list: O(E)</a:t>
            </a:r>
          </a:p>
          <a:p>
            <a:pPr marL="1025106" lvl="1"/>
            <a:r>
              <a:rPr lang="en-US" altLang="en-US" sz="2000" dirty="0" smtClean="0"/>
              <a:t>Which one could save more space for a sparse graph?</a:t>
            </a:r>
          </a:p>
          <a:p>
            <a:pPr marL="625056"/>
            <a:r>
              <a:rPr lang="en-US" altLang="en-US" sz="2400" dirty="0" smtClean="0"/>
              <a:t>Time Complexity:</a:t>
            </a:r>
          </a:p>
          <a:p>
            <a:pPr marL="1025106" lvl="1"/>
            <a:r>
              <a:rPr lang="en-US" altLang="en-US" sz="2000" dirty="0" smtClean="0"/>
              <a:t>Determining </a:t>
            </a:r>
            <a:r>
              <a:rPr lang="en-US" altLang="en-US" sz="2000" dirty="0"/>
              <a:t>the presence of an edge </a:t>
            </a:r>
            <a:endParaRPr lang="en-US" altLang="en-US" sz="2000" dirty="0" smtClean="0"/>
          </a:p>
          <a:p>
            <a:pPr marL="1425156" lvl="2"/>
            <a:r>
              <a:rPr lang="en-US" altLang="en-US" sz="1600" u="sng" dirty="0" smtClean="0">
                <a:solidFill>
                  <a:srgbClr val="0000FF"/>
                </a:solidFill>
              </a:rPr>
              <a:t>Adjacency matrix</a:t>
            </a:r>
            <a:r>
              <a:rPr lang="en-US" altLang="en-US" sz="1600" dirty="0" smtClean="0"/>
              <a:t> is faster  O(1)</a:t>
            </a:r>
          </a:p>
          <a:p>
            <a:pPr marL="1025106" lvl="1"/>
            <a:r>
              <a:rPr lang="en-US" altLang="en-US" sz="2000" dirty="0" smtClean="0"/>
              <a:t>Determining </a:t>
            </a:r>
            <a:r>
              <a:rPr lang="en-US" altLang="en-US" sz="2000" dirty="0"/>
              <a:t>the list of all adjacent nodes </a:t>
            </a:r>
            <a:endParaRPr lang="en-US" altLang="en-US" sz="2000" dirty="0" smtClean="0"/>
          </a:p>
          <a:p>
            <a:pPr marL="1425156" lvl="2"/>
            <a:r>
              <a:rPr lang="en-US" altLang="en-US" sz="1600" u="sng" dirty="0" smtClean="0">
                <a:solidFill>
                  <a:srgbClr val="0000FF"/>
                </a:solidFill>
              </a:rPr>
              <a:t>Adjacency list</a:t>
            </a:r>
            <a:r>
              <a:rPr lang="en-US" altLang="en-US" sz="1600" dirty="0" smtClean="0"/>
              <a:t> is </a:t>
            </a:r>
            <a:r>
              <a:rPr lang="en-US" altLang="en-US" sz="1600" smtClean="0"/>
              <a:t>faster  O(V)</a:t>
            </a:r>
            <a:endParaRPr lang="en-US" altLang="en-US" sz="1600" dirty="0" smtClean="0"/>
          </a:p>
          <a:p>
            <a:pPr marL="625056"/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7949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Requirements/Expectation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Given a graph, be able to provide its adjacency matrix &amp; adjacency list</a:t>
            </a:r>
          </a:p>
          <a:p>
            <a:r>
              <a:rPr lang="en-US" sz="2400" dirty="0" smtClean="0">
                <a:latin typeface="+mn-lt"/>
              </a:rPr>
              <a:t>Given an adjacency matrix (or adjacency list), be able to draw the graph.</a:t>
            </a:r>
          </a:p>
          <a:p>
            <a:r>
              <a:rPr lang="en-US" sz="2400" dirty="0" smtClean="0">
                <a:latin typeface="+mn-lt"/>
              </a:rPr>
              <a:t>Understand the differences in adjacency matrices/lists for directed graph &amp; undirected graph</a:t>
            </a:r>
          </a:p>
          <a:p>
            <a:r>
              <a:rPr lang="en-US" sz="2400" dirty="0" smtClean="0">
                <a:latin typeface="+mn-lt"/>
              </a:rPr>
              <a:t>Compare adjacency matrix &amp; adjacency list (space and time)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19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Graphs – When to use it?</a:t>
            </a:r>
            <a:endParaRPr lang="en-US" alt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 smtClean="0"/>
              <a:t>Classic problems:</a:t>
            </a:r>
          </a:p>
          <a:p>
            <a:pPr marL="1025106" lvl="1"/>
            <a:r>
              <a:rPr lang="en-US" altLang="en-US" sz="2000" dirty="0" smtClean="0"/>
              <a:t>Shortest path?</a:t>
            </a:r>
          </a:p>
          <a:p>
            <a:pPr marL="1025106" lvl="1"/>
            <a:endParaRPr lang="en-US" altLang="en-US" sz="2000" dirty="0" smtClean="0"/>
          </a:p>
          <a:p>
            <a:pPr marL="1025106" lvl="1"/>
            <a:endParaRPr lang="en-US" altLang="en-US" sz="2000" dirty="0"/>
          </a:p>
          <a:p>
            <a:pPr marL="1025106" lvl="1"/>
            <a:r>
              <a:rPr lang="en-US" altLang="en-US" sz="2000" dirty="0" smtClean="0"/>
              <a:t>Traveling salesperson?</a:t>
            </a:r>
          </a:p>
          <a:p>
            <a:pPr marL="1425156" lvl="2"/>
            <a:r>
              <a:rPr lang="en-US" altLang="en-US" sz="1600" dirty="0"/>
              <a:t>Given a list of cities and the distances between each pair of cities, what is the shortest possible route that visits each city exactly once and returns to the origin city?</a:t>
            </a:r>
            <a:endParaRPr lang="en-US" altLang="en-US" sz="1600" dirty="0" smtClean="0"/>
          </a:p>
          <a:p>
            <a:pPr marL="1025106" lvl="1"/>
            <a:endParaRPr lang="en-US" altLang="en-US" sz="2000" dirty="0"/>
          </a:p>
          <a:p>
            <a:pPr marL="1025106" lvl="1"/>
            <a:r>
              <a:rPr lang="en-US" altLang="en-US" sz="2000" dirty="0" smtClean="0"/>
              <a:t>GPS navigation</a:t>
            </a:r>
          </a:p>
        </p:txBody>
      </p:sp>
      <p:sp>
        <p:nvSpPr>
          <p:cNvPr id="4" name="Oval 3"/>
          <p:cNvSpPr/>
          <p:nvPr/>
        </p:nvSpPr>
        <p:spPr>
          <a:xfrm>
            <a:off x="5220072" y="148478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932040" y="1894735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5518448" y="1894735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932040" y="254755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02618" y="254755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104856" y="2038751"/>
            <a:ext cx="288032" cy="271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5465923" y="1730635"/>
            <a:ext cx="196541" cy="16410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2"/>
          </p:cNvCxnSpPr>
          <p:nvPr/>
        </p:nvCxnSpPr>
        <p:spPr>
          <a:xfrm>
            <a:off x="5806480" y="2060502"/>
            <a:ext cx="298376" cy="11419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5665354" y="2174694"/>
            <a:ext cx="81280" cy="37285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2"/>
          </p:cNvCxnSpPr>
          <p:nvPr/>
        </p:nvCxnSpPr>
        <p:spPr>
          <a:xfrm>
            <a:off x="5207965" y="1996874"/>
            <a:ext cx="310483" cy="418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5070884" y="2186218"/>
            <a:ext cx="5172" cy="3613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62157" y="2691566"/>
            <a:ext cx="352954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60" y="4094264"/>
            <a:ext cx="4401639" cy="247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6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79296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Linear list: each element can have only one successor </a:t>
            </a:r>
          </a:p>
          <a:p>
            <a:pPr lvl="1"/>
            <a:r>
              <a:rPr lang="en-US" sz="2400" dirty="0" smtClean="0"/>
              <a:t>Queue</a:t>
            </a:r>
            <a:r>
              <a:rPr lang="en-US" sz="2400" smtClean="0"/>
              <a:t>, stack </a:t>
            </a:r>
            <a:endParaRPr lang="en-US" sz="2400" dirty="0" smtClean="0"/>
          </a:p>
          <a:p>
            <a:r>
              <a:rPr lang="en-US" sz="2400" dirty="0" smtClean="0"/>
              <a:t>Non-linear list: each element can have more than one successors</a:t>
            </a:r>
          </a:p>
          <a:p>
            <a:pPr lvl="1"/>
            <a:r>
              <a:rPr lang="en-US" sz="2400" dirty="0" smtClean="0"/>
              <a:t>Tree: Each element (i.e., node) can have only one predecessor </a:t>
            </a:r>
          </a:p>
          <a:p>
            <a:pPr lvl="2"/>
            <a:r>
              <a:rPr lang="en-US" sz="2000" dirty="0" smtClean="0"/>
              <a:t>General tree</a:t>
            </a:r>
          </a:p>
          <a:p>
            <a:pPr lvl="2"/>
            <a:r>
              <a:rPr lang="en-US" sz="2000" dirty="0" smtClean="0"/>
              <a:t>Binary tree</a:t>
            </a:r>
          </a:p>
          <a:p>
            <a:pPr lvl="2"/>
            <a:r>
              <a:rPr lang="en-US" sz="2000" dirty="0" smtClean="0"/>
              <a:t>Binary Search tree</a:t>
            </a:r>
          </a:p>
          <a:p>
            <a:pPr lvl="2"/>
            <a:r>
              <a:rPr lang="en-US" sz="2000" dirty="0" smtClean="0"/>
              <a:t>AVL tree</a:t>
            </a:r>
          </a:p>
          <a:p>
            <a:pPr lvl="2"/>
            <a:r>
              <a:rPr lang="en-US" sz="2000" dirty="0" smtClean="0"/>
              <a:t>Binary heap</a:t>
            </a:r>
          </a:p>
          <a:p>
            <a:pPr lvl="1"/>
            <a:r>
              <a:rPr lang="en-US" sz="2400" dirty="0" smtClean="0"/>
              <a:t>Graph: Each element can have more than one predecessor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34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Graph </a:t>
            </a:r>
            <a:r>
              <a:rPr lang="en-US" altLang="en-US" dirty="0" smtClean="0"/>
              <a:t>Algorithms - Traversal</a:t>
            </a:r>
            <a:endParaRPr lang="en-US" alt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79296" cy="5181600"/>
          </a:xfrm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We want to visit all nodes in a graph</a:t>
            </a:r>
            <a:r>
              <a:rPr lang="en-US" altLang="en-US" sz="2400" dirty="0" smtClean="0"/>
              <a:t>.</a:t>
            </a:r>
          </a:p>
          <a:p>
            <a:pPr marL="625056"/>
            <a:endParaRPr lang="en-US" altLang="en-US" sz="2400" dirty="0"/>
          </a:p>
          <a:p>
            <a:pPr marL="625056"/>
            <a:endParaRPr lang="en-US" altLang="en-US" sz="1500" dirty="0"/>
          </a:p>
          <a:p>
            <a:pPr marL="625056">
              <a:spcBef>
                <a:spcPts val="1635"/>
              </a:spcBef>
            </a:pPr>
            <a:r>
              <a:rPr lang="en-US" altLang="en-US" sz="2400" dirty="0" smtClean="0"/>
              <a:t>Challenge</a:t>
            </a:r>
            <a:r>
              <a:rPr lang="en-US" altLang="en-US" sz="2400" dirty="0"/>
              <a:t>: unlike trees</a:t>
            </a:r>
            <a:endParaRPr lang="en-US" altLang="en-US" sz="2400" dirty="0" smtClean="0"/>
          </a:p>
          <a:p>
            <a:pPr marL="1025106" lvl="1">
              <a:spcBef>
                <a:spcPts val="1635"/>
              </a:spcBef>
            </a:pPr>
            <a:r>
              <a:rPr lang="en-US" altLang="en-US" sz="2400" dirty="0" smtClean="0"/>
              <a:t>graphs </a:t>
            </a:r>
            <a:r>
              <a:rPr lang="en-US" altLang="en-US" sz="2400" dirty="0"/>
              <a:t>can have cycles, </a:t>
            </a:r>
            <a:endParaRPr lang="en-US" altLang="en-US" sz="2400" dirty="0" smtClean="0"/>
          </a:p>
          <a:p>
            <a:pPr marL="1025106" lvl="1">
              <a:spcBef>
                <a:spcPts val="1635"/>
              </a:spcBef>
            </a:pPr>
            <a:r>
              <a:rPr lang="en-US" altLang="en-US" sz="2400" dirty="0" smtClean="0"/>
              <a:t>and more </a:t>
            </a:r>
            <a:r>
              <a:rPr lang="en-US" altLang="en-US" sz="2400" dirty="0"/>
              <a:t>than one way to visit the same node ... </a:t>
            </a:r>
          </a:p>
          <a:p>
            <a:pPr marL="339306" indent="0">
              <a:spcBef>
                <a:spcPts val="1635"/>
              </a:spcBef>
              <a:buNone/>
            </a:pPr>
            <a:r>
              <a:rPr lang="en-US" altLang="en-US" sz="2400" dirty="0" smtClean="0"/>
              <a:t>Both </a:t>
            </a:r>
            <a:r>
              <a:rPr lang="en-US" altLang="en-US" sz="2400" dirty="0"/>
              <a:t>issues demand that we </a:t>
            </a:r>
            <a:r>
              <a:rPr lang="en-US" altLang="en-US" sz="2400" u="sng" dirty="0">
                <a:solidFill>
                  <a:srgbClr val="0000FF"/>
                </a:solidFill>
              </a:rPr>
              <a:t>avoid visiting the same </a:t>
            </a:r>
            <a:r>
              <a:rPr lang="en-US" altLang="en-US" sz="2400" u="sng" dirty="0" smtClean="0">
                <a:solidFill>
                  <a:srgbClr val="0000FF"/>
                </a:solidFill>
              </a:rPr>
              <a:t>node</a:t>
            </a:r>
            <a:endParaRPr lang="en-US" altLang="en-US" sz="2400" dirty="0"/>
          </a:p>
          <a:p>
            <a:pPr marL="1025106" lvl="1">
              <a:spcBef>
                <a:spcPts val="1635"/>
              </a:spcBef>
            </a:pPr>
            <a:r>
              <a:rPr lang="en-US" altLang="en-US" sz="2400" dirty="0"/>
              <a:t>We need to avoid cycles and avoid repeats.</a:t>
            </a:r>
          </a:p>
          <a:p>
            <a:pPr marL="1025106" lvl="1">
              <a:spcBef>
                <a:spcPts val="1635"/>
              </a:spcBef>
            </a:pPr>
            <a:r>
              <a:rPr lang="en-US" altLang="en-US" sz="2400" dirty="0"/>
              <a:t>We will solve these problems by marking each vertex.</a:t>
            </a:r>
          </a:p>
        </p:txBody>
      </p:sp>
      <p:sp>
        <p:nvSpPr>
          <p:cNvPr id="4" name="Oval 3"/>
          <p:cNvSpPr/>
          <p:nvPr/>
        </p:nvSpPr>
        <p:spPr>
          <a:xfrm>
            <a:off x="6567536" y="1578889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279504" y="198884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6865912" y="198884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6279504" y="2641655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50082" y="2641655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52320" y="2132856"/>
            <a:ext cx="288032" cy="271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813387" y="1824740"/>
            <a:ext cx="196541" cy="16410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2"/>
          </p:cNvCxnSpPr>
          <p:nvPr/>
        </p:nvCxnSpPr>
        <p:spPr>
          <a:xfrm>
            <a:off x="7153944" y="2154607"/>
            <a:ext cx="298376" cy="11419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7012818" y="2268799"/>
            <a:ext cx="81280" cy="37285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2"/>
          </p:cNvCxnSpPr>
          <p:nvPr/>
        </p:nvCxnSpPr>
        <p:spPr>
          <a:xfrm>
            <a:off x="6555429" y="2090979"/>
            <a:ext cx="310483" cy="418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6418348" y="2280323"/>
            <a:ext cx="5172" cy="3613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609621" y="2785671"/>
            <a:ext cx="352954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76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Graph </a:t>
            </a:r>
            <a:r>
              <a:rPr lang="en-US" altLang="en-US" dirty="0" smtClean="0"/>
              <a:t>Algorithms - Traversal</a:t>
            </a:r>
            <a:endParaRPr lang="en-US" alt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en-US" sz="2601" u="sng" dirty="0"/>
              <a:t>Worklist Algorithm:</a:t>
            </a:r>
          </a:p>
          <a:p>
            <a:pPr marL="937584" lvl="1">
              <a:spcBef>
                <a:spcPts val="1494"/>
              </a:spcBef>
            </a:pPr>
            <a:r>
              <a:rPr lang="en-US" altLang="en-US" sz="2601" dirty="0"/>
              <a:t>Start with an initial point or node, and mark it.</a:t>
            </a:r>
          </a:p>
          <a:p>
            <a:pPr marL="937584" lvl="1">
              <a:spcBef>
                <a:spcPts val="1494"/>
              </a:spcBef>
            </a:pPr>
            <a:r>
              <a:rPr lang="en-US" altLang="en-US" sz="2601" dirty="0"/>
              <a:t>While the worklist is not empty do:</a:t>
            </a:r>
          </a:p>
          <a:p>
            <a:pPr marL="1250112" lvl="2">
              <a:spcBef>
                <a:spcPts val="1494"/>
              </a:spcBef>
            </a:pPr>
            <a:r>
              <a:rPr lang="en-US" altLang="en-US" sz="2601" dirty="0"/>
              <a:t>remove a node </a:t>
            </a:r>
            <a:r>
              <a:rPr lang="en-US" altLang="en-US" sz="2601" dirty="0" smtClean="0"/>
              <a:t>from the </a:t>
            </a:r>
            <a:r>
              <a:rPr lang="en-US" altLang="en-US" sz="2601" dirty="0"/>
              <a:t>worklist.</a:t>
            </a:r>
          </a:p>
          <a:p>
            <a:pPr marL="1250112" lvl="2">
              <a:spcBef>
                <a:spcPts val="1494"/>
              </a:spcBef>
            </a:pPr>
            <a:r>
              <a:rPr lang="en-US" altLang="en-US" sz="2601" dirty="0"/>
              <a:t>print it out.</a:t>
            </a:r>
          </a:p>
          <a:p>
            <a:pPr marL="1250112" lvl="2">
              <a:spcBef>
                <a:spcPts val="1494"/>
              </a:spcBef>
            </a:pPr>
            <a:r>
              <a:rPr lang="en-US" altLang="en-US" sz="2601" dirty="0"/>
              <a:t>add all adjacent unmarked nodes to the worklist and mark them.</a:t>
            </a:r>
          </a:p>
        </p:txBody>
      </p:sp>
    </p:spTree>
    <p:extLst>
      <p:ext uri="{BB962C8B-B14F-4D97-AF65-F5344CB8AC3E}">
        <p14:creationId xmlns:p14="http://schemas.microsoft.com/office/powerpoint/2010/main" val="381387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Graph </a:t>
            </a:r>
            <a:r>
              <a:rPr lang="en-US" altLang="en-US" dirty="0" smtClean="0"/>
              <a:t>Algorithms - Traversal</a:t>
            </a:r>
            <a:endParaRPr lang="en-US" alt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Let’s start </a:t>
            </a:r>
            <a:r>
              <a:rPr lang="en-US" altLang="en-US" sz="2400" b="1" u="sng" dirty="0"/>
              <a:t>a stack</a:t>
            </a:r>
            <a:r>
              <a:rPr lang="en-US" altLang="en-US" sz="2400" dirty="0"/>
              <a:t> for our worklist.</a:t>
            </a:r>
          </a:p>
          <a:p>
            <a:pPr marL="625056"/>
            <a:r>
              <a:rPr lang="en-US" altLang="en-US" sz="2400" dirty="0"/>
              <a:t>&lt;Start at A, mark it, add it to the list, remove it, add and mark the adjacent ones, remove the last one added, ... continue.&gt;</a:t>
            </a:r>
          </a:p>
          <a:p>
            <a:pPr marL="625056"/>
            <a:r>
              <a:rPr lang="en-US" altLang="en-US" sz="2400" dirty="0"/>
              <a:t>&lt;We just covered </a:t>
            </a:r>
            <a:r>
              <a:rPr lang="en-US" altLang="en-US" sz="2400" b="1" dirty="0"/>
              <a:t>depth-first search</a:t>
            </a:r>
            <a:r>
              <a:rPr lang="en-US" altLang="en-US" sz="2400" dirty="0"/>
              <a:t>/traversal, </a:t>
            </a:r>
            <a:r>
              <a:rPr lang="en-US" altLang="en-US" sz="2400" b="1" dirty="0" smtClean="0"/>
              <a:t>DFS</a:t>
            </a:r>
            <a:r>
              <a:rPr lang="en-US" altLang="en-US" sz="2400" dirty="0"/>
              <a:t>&gt;</a:t>
            </a:r>
          </a:p>
        </p:txBody>
      </p:sp>
      <p:sp>
        <p:nvSpPr>
          <p:cNvPr id="4" name="Oval 3"/>
          <p:cNvSpPr/>
          <p:nvPr/>
        </p:nvSpPr>
        <p:spPr>
          <a:xfrm>
            <a:off x="5826059" y="366237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538027" y="4072329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6124435" y="4072329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538027" y="472514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08605" y="472514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10843" y="4216345"/>
            <a:ext cx="288032" cy="271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071910" y="3908229"/>
            <a:ext cx="196541" cy="16410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2"/>
          </p:cNvCxnSpPr>
          <p:nvPr/>
        </p:nvCxnSpPr>
        <p:spPr>
          <a:xfrm>
            <a:off x="6412467" y="4238096"/>
            <a:ext cx="298376" cy="11419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6271341" y="4352288"/>
            <a:ext cx="81280" cy="37285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2"/>
          </p:cNvCxnSpPr>
          <p:nvPr/>
        </p:nvCxnSpPr>
        <p:spPr>
          <a:xfrm>
            <a:off x="5813952" y="4174468"/>
            <a:ext cx="310483" cy="418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5676871" y="4363812"/>
            <a:ext cx="5172" cy="3613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8144" y="4869160"/>
            <a:ext cx="352954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84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Graph </a:t>
            </a:r>
            <a:r>
              <a:rPr lang="en-US" altLang="en-US" dirty="0" smtClean="0"/>
              <a:t>Algorithms - Traversal</a:t>
            </a:r>
            <a:endParaRPr lang="en-US" altLang="en-US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altLang="en-US" sz="2391" dirty="0"/>
              <a:t>Let’s start </a:t>
            </a:r>
            <a:r>
              <a:rPr lang="en-US" altLang="en-US" sz="2391" b="1" u="sng" dirty="0"/>
              <a:t>a queue</a:t>
            </a:r>
            <a:r>
              <a:rPr lang="en-US" altLang="en-US" sz="2391" dirty="0"/>
              <a:t> for our worklist.</a:t>
            </a:r>
          </a:p>
          <a:p>
            <a:pPr marL="625056">
              <a:spcBef>
                <a:spcPts val="1398"/>
              </a:spcBef>
            </a:pPr>
            <a:r>
              <a:rPr lang="en-US" altLang="en-US" sz="2391" dirty="0"/>
              <a:t>&lt;Start at A, mark it, add it to the list, remove it, add and mark the adjacent ones, remove the </a:t>
            </a:r>
            <a:r>
              <a:rPr lang="en-US" altLang="en-US" sz="2391" i="1" dirty="0"/>
              <a:t>next</a:t>
            </a:r>
            <a:r>
              <a:rPr lang="en-US" altLang="en-US" sz="2391" dirty="0"/>
              <a:t> one added, ... continue.&gt;</a:t>
            </a:r>
          </a:p>
          <a:p>
            <a:pPr marL="625056">
              <a:spcBef>
                <a:spcPts val="1398"/>
              </a:spcBef>
            </a:pPr>
            <a:r>
              <a:rPr lang="en-US" altLang="en-US" sz="2391" dirty="0"/>
              <a:t>&lt;We just covered </a:t>
            </a:r>
            <a:r>
              <a:rPr lang="en-US" altLang="en-US" sz="2391" b="1" dirty="0"/>
              <a:t>breadth-first search</a:t>
            </a:r>
            <a:r>
              <a:rPr lang="en-US" altLang="en-US" sz="2391" dirty="0"/>
              <a:t>/traversal, </a:t>
            </a:r>
            <a:r>
              <a:rPr lang="en-US" altLang="en-US" sz="2391" b="1" dirty="0" smtClean="0"/>
              <a:t>BFS</a:t>
            </a:r>
            <a:r>
              <a:rPr lang="en-US" altLang="en-US" sz="2391" dirty="0"/>
              <a:t>&gt;</a:t>
            </a:r>
          </a:p>
          <a:p>
            <a:pPr marL="625056">
              <a:spcBef>
                <a:spcPts val="1398"/>
              </a:spcBef>
            </a:pPr>
            <a:endParaRPr lang="en-US" altLang="en-US" sz="2391" dirty="0"/>
          </a:p>
        </p:txBody>
      </p:sp>
      <p:sp>
        <p:nvSpPr>
          <p:cNvPr id="4" name="Oval 3"/>
          <p:cNvSpPr/>
          <p:nvPr/>
        </p:nvSpPr>
        <p:spPr>
          <a:xfrm>
            <a:off x="6186099" y="414908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898067" y="4559031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6484475" y="4559031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898067" y="521184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568645" y="521184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70883" y="4703047"/>
            <a:ext cx="288032" cy="271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6431950" y="4394931"/>
            <a:ext cx="196541" cy="16410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2"/>
          </p:cNvCxnSpPr>
          <p:nvPr/>
        </p:nvCxnSpPr>
        <p:spPr>
          <a:xfrm>
            <a:off x="6772507" y="4724798"/>
            <a:ext cx="298376" cy="11419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6631381" y="4838990"/>
            <a:ext cx="81280" cy="37285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2"/>
          </p:cNvCxnSpPr>
          <p:nvPr/>
        </p:nvCxnSpPr>
        <p:spPr>
          <a:xfrm>
            <a:off x="6173992" y="4661170"/>
            <a:ext cx="310483" cy="418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6036911" y="4850514"/>
            <a:ext cx="5172" cy="3613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28184" y="5355862"/>
            <a:ext cx="352954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5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Graph Algorithms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>
              <a:spcBef>
                <a:spcPts val="1398"/>
              </a:spcBef>
            </a:pPr>
            <a:r>
              <a:rPr lang="en-US" altLang="en-US" sz="2391" dirty="0" smtClean="0"/>
              <a:t>&lt;Show BFS and DFS against a tree to clarify the meaning&gt;</a:t>
            </a:r>
          </a:p>
          <a:p>
            <a:pPr marL="625056">
              <a:spcBef>
                <a:spcPts val="1398"/>
              </a:spcBef>
            </a:pPr>
            <a:endParaRPr lang="en-US" altLang="en-US" sz="2391" dirty="0"/>
          </a:p>
          <a:p>
            <a:pPr marL="625056">
              <a:spcBef>
                <a:spcPts val="1398"/>
              </a:spcBef>
            </a:pPr>
            <a:endParaRPr lang="en-US" altLang="en-US" sz="2391" dirty="0" smtClean="0"/>
          </a:p>
          <a:p>
            <a:pPr marL="625056">
              <a:spcBef>
                <a:spcPts val="1398"/>
              </a:spcBef>
            </a:pPr>
            <a:endParaRPr lang="en-US" altLang="en-US" sz="2391" dirty="0"/>
          </a:p>
          <a:p>
            <a:pPr marL="625056">
              <a:spcBef>
                <a:spcPts val="1398"/>
              </a:spcBef>
            </a:pPr>
            <a:endParaRPr lang="en-US" altLang="en-US" sz="2391" dirty="0" smtClean="0"/>
          </a:p>
          <a:p>
            <a:pPr marL="625056">
              <a:spcBef>
                <a:spcPts val="1398"/>
              </a:spcBef>
            </a:pPr>
            <a:r>
              <a:rPr lang="en-US" altLang="en-US" sz="2391" dirty="0" smtClean="0"/>
              <a:t>If stack?</a:t>
            </a:r>
          </a:p>
          <a:p>
            <a:pPr marL="625056">
              <a:spcBef>
                <a:spcPts val="1398"/>
              </a:spcBef>
            </a:pPr>
            <a:r>
              <a:rPr lang="en-US" altLang="en-US" sz="2391" dirty="0" smtClean="0"/>
              <a:t>If queue?</a:t>
            </a:r>
            <a:endParaRPr lang="en-US" altLang="en-US" sz="2391" dirty="0"/>
          </a:p>
        </p:txBody>
      </p:sp>
      <p:grpSp>
        <p:nvGrpSpPr>
          <p:cNvPr id="18" name="Group 17"/>
          <p:cNvGrpSpPr/>
          <p:nvPr/>
        </p:nvGrpSpPr>
        <p:grpSpPr>
          <a:xfrm>
            <a:off x="3635896" y="2276872"/>
            <a:ext cx="648072" cy="369332"/>
            <a:chOff x="1403648" y="2843644"/>
            <a:chExt cx="648072" cy="369332"/>
          </a:xfrm>
        </p:grpSpPr>
        <p:sp>
          <p:nvSpPr>
            <p:cNvPr id="19" name="Oval 18"/>
            <p:cNvSpPr/>
            <p:nvPr/>
          </p:nvSpPr>
          <p:spPr>
            <a:xfrm>
              <a:off x="1403648" y="2852936"/>
              <a:ext cx="64807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47664" y="28436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35896" y="2891829"/>
            <a:ext cx="648072" cy="369332"/>
            <a:chOff x="1403648" y="2843644"/>
            <a:chExt cx="648072" cy="369332"/>
          </a:xfrm>
        </p:grpSpPr>
        <p:sp>
          <p:nvSpPr>
            <p:cNvPr id="22" name="Oval 21"/>
            <p:cNvSpPr/>
            <p:nvPr/>
          </p:nvSpPr>
          <p:spPr>
            <a:xfrm>
              <a:off x="1403648" y="2852936"/>
              <a:ext cx="64807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47664" y="28436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C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86068" y="2882537"/>
            <a:ext cx="648072" cy="369332"/>
            <a:chOff x="1403648" y="2843644"/>
            <a:chExt cx="648072" cy="369332"/>
          </a:xfrm>
        </p:grpSpPr>
        <p:sp>
          <p:nvSpPr>
            <p:cNvPr id="25" name="Oval 24"/>
            <p:cNvSpPr/>
            <p:nvPr/>
          </p:nvSpPr>
          <p:spPr>
            <a:xfrm>
              <a:off x="1403648" y="2852936"/>
              <a:ext cx="64807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47664" y="28436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B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67368" y="2873245"/>
            <a:ext cx="648072" cy="369332"/>
            <a:chOff x="1403648" y="2843644"/>
            <a:chExt cx="648072" cy="369332"/>
          </a:xfrm>
        </p:grpSpPr>
        <p:sp>
          <p:nvSpPr>
            <p:cNvPr id="28" name="Oval 27"/>
            <p:cNvSpPr/>
            <p:nvPr/>
          </p:nvSpPr>
          <p:spPr>
            <a:xfrm>
              <a:off x="1403648" y="2852936"/>
              <a:ext cx="64807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47664" y="28436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D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443284" y="3728316"/>
            <a:ext cx="648072" cy="369332"/>
            <a:chOff x="1403648" y="2843644"/>
            <a:chExt cx="648072" cy="369332"/>
          </a:xfrm>
        </p:grpSpPr>
        <p:sp>
          <p:nvSpPr>
            <p:cNvPr id="31" name="Oval 30"/>
            <p:cNvSpPr/>
            <p:nvPr/>
          </p:nvSpPr>
          <p:spPr>
            <a:xfrm>
              <a:off x="1403648" y="2852936"/>
              <a:ext cx="64807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47664" y="28436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E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071996" y="3728316"/>
            <a:ext cx="648072" cy="369332"/>
            <a:chOff x="1403648" y="2843644"/>
            <a:chExt cx="648072" cy="369332"/>
          </a:xfrm>
        </p:grpSpPr>
        <p:sp>
          <p:nvSpPr>
            <p:cNvPr id="34" name="Oval 33"/>
            <p:cNvSpPr/>
            <p:nvPr/>
          </p:nvSpPr>
          <p:spPr>
            <a:xfrm>
              <a:off x="1403648" y="2852936"/>
              <a:ext cx="64807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47664" y="28436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F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921760" y="3737608"/>
            <a:ext cx="648072" cy="369332"/>
            <a:chOff x="1403648" y="2843644"/>
            <a:chExt cx="648072" cy="369332"/>
          </a:xfrm>
        </p:grpSpPr>
        <p:sp>
          <p:nvSpPr>
            <p:cNvPr id="37" name="Oval 36"/>
            <p:cNvSpPr/>
            <p:nvPr/>
          </p:nvSpPr>
          <p:spPr>
            <a:xfrm>
              <a:off x="1403648" y="2852936"/>
              <a:ext cx="64807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47664" y="28436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G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39" name="Straight Arrow Connector 38"/>
          <p:cNvCxnSpPr>
            <a:stCxn id="19" idx="3"/>
            <a:endCxn id="26" idx="0"/>
          </p:cNvCxnSpPr>
          <p:nvPr/>
        </p:nvCxnSpPr>
        <p:spPr>
          <a:xfrm flipH="1">
            <a:off x="3182112" y="2593477"/>
            <a:ext cx="548692" cy="2890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9" idx="4"/>
          </p:cNvCxnSpPr>
          <p:nvPr/>
        </p:nvCxnSpPr>
        <p:spPr>
          <a:xfrm flipH="1">
            <a:off x="3931300" y="2646204"/>
            <a:ext cx="28632" cy="284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722066" y="3258496"/>
            <a:ext cx="391608" cy="4698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5" idx="0"/>
          </p:cNvCxnSpPr>
          <p:nvPr/>
        </p:nvCxnSpPr>
        <p:spPr>
          <a:xfrm flipH="1">
            <a:off x="4468040" y="3219966"/>
            <a:ext cx="292030" cy="508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8" idx="0"/>
          </p:cNvCxnSpPr>
          <p:nvPr/>
        </p:nvCxnSpPr>
        <p:spPr>
          <a:xfrm>
            <a:off x="4944930" y="3258200"/>
            <a:ext cx="372874" cy="479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209977" y="2578503"/>
            <a:ext cx="522739" cy="3525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4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Trees &amp; Graphs</a:t>
            </a:r>
            <a:endParaRPr lang="en-US" alt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A tree is a collection of nodes in which each node has at most </a:t>
            </a:r>
            <a:r>
              <a:rPr lang="en-US" altLang="en-US" sz="2400" u="sng" dirty="0">
                <a:solidFill>
                  <a:srgbClr val="0000FF"/>
                </a:solidFill>
              </a:rPr>
              <a:t>one predecessor </a:t>
            </a:r>
            <a:r>
              <a:rPr lang="en-US" altLang="en-US" sz="2400" dirty="0"/>
              <a:t>(the parent) but </a:t>
            </a:r>
            <a:r>
              <a:rPr lang="en-US" altLang="en-US" sz="2400" u="sng" dirty="0">
                <a:solidFill>
                  <a:srgbClr val="0000FF"/>
                </a:solidFill>
              </a:rPr>
              <a:t>arbitrarily many successors</a:t>
            </a:r>
            <a:r>
              <a:rPr lang="en-US" altLang="en-US" sz="2400" dirty="0"/>
              <a:t> (the children).</a:t>
            </a:r>
          </a:p>
          <a:p>
            <a:pPr marL="625056"/>
            <a:r>
              <a:rPr lang="en-US" altLang="en-US" sz="2400" dirty="0"/>
              <a:t>A graph is a collection of nodes in which each node can have an </a:t>
            </a:r>
            <a:r>
              <a:rPr lang="en-US" altLang="en-US" sz="2400" u="sng" dirty="0">
                <a:solidFill>
                  <a:srgbClr val="0000FF"/>
                </a:solidFill>
              </a:rPr>
              <a:t>arbitrary number of both predecessors and successors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14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Graphs - Categories</a:t>
            </a:r>
            <a:endParaRPr lang="en-US" alt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 smtClean="0">
                <a:latin typeface="+mn-lt"/>
              </a:rPr>
              <a:t>Directed &amp; Undirected Graph</a:t>
            </a:r>
          </a:p>
          <a:p>
            <a:pPr marL="625056"/>
            <a:endParaRPr lang="en-US" altLang="en-US" sz="2400" dirty="0">
              <a:latin typeface="+mn-lt"/>
            </a:endParaRPr>
          </a:p>
          <a:p>
            <a:pPr marL="625056"/>
            <a:endParaRPr lang="en-US" altLang="en-US" sz="2812" dirty="0" smtClean="0"/>
          </a:p>
          <a:p>
            <a:pPr marL="625056">
              <a:spcBef>
                <a:spcPts val="1635"/>
              </a:spcBef>
            </a:pPr>
            <a:endParaRPr lang="en-US" altLang="en-US" sz="1000" dirty="0" smtClean="0"/>
          </a:p>
          <a:p>
            <a:pPr marL="625056">
              <a:spcBef>
                <a:spcPts val="1635"/>
              </a:spcBef>
            </a:pPr>
            <a:endParaRPr lang="en-US" altLang="en-US" sz="1000" dirty="0"/>
          </a:p>
          <a:p>
            <a:pPr marL="625056">
              <a:spcBef>
                <a:spcPts val="1635"/>
              </a:spcBef>
            </a:pPr>
            <a:endParaRPr lang="en-US" altLang="en-US" sz="1000" dirty="0" smtClean="0"/>
          </a:p>
          <a:p>
            <a:pPr marL="625056">
              <a:spcBef>
                <a:spcPts val="1635"/>
              </a:spcBef>
            </a:pPr>
            <a:endParaRPr lang="en-US" altLang="en-US" sz="1000" dirty="0" smtClean="0"/>
          </a:p>
          <a:p>
            <a:pPr marL="625056"/>
            <a:r>
              <a:rPr lang="en-US" altLang="en-US" sz="2400" dirty="0">
                <a:latin typeface="+mn-lt"/>
              </a:rPr>
              <a:t>Weighted Graph</a:t>
            </a:r>
          </a:p>
        </p:txBody>
      </p:sp>
      <p:sp>
        <p:nvSpPr>
          <p:cNvPr id="2" name="Oval 1"/>
          <p:cNvSpPr/>
          <p:nvPr/>
        </p:nvSpPr>
        <p:spPr>
          <a:xfrm>
            <a:off x="2579907" y="197644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91875" y="2386399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878283" y="2386399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291875" y="303921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962453" y="303921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464691" y="2530415"/>
            <a:ext cx="288032" cy="271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4" name="Straight Arrow Connector 3"/>
          <p:cNvCxnSpPr>
            <a:stCxn id="2" idx="5"/>
            <a:endCxn id="6" idx="0"/>
          </p:cNvCxnSpPr>
          <p:nvPr/>
        </p:nvCxnSpPr>
        <p:spPr>
          <a:xfrm>
            <a:off x="2825758" y="2222299"/>
            <a:ext cx="196541" cy="164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2"/>
          </p:cNvCxnSpPr>
          <p:nvPr/>
        </p:nvCxnSpPr>
        <p:spPr>
          <a:xfrm>
            <a:off x="3166315" y="2552166"/>
            <a:ext cx="298376" cy="1141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3025189" y="2666358"/>
            <a:ext cx="81280" cy="372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2"/>
          </p:cNvCxnSpPr>
          <p:nvPr/>
        </p:nvCxnSpPr>
        <p:spPr>
          <a:xfrm>
            <a:off x="2567800" y="2488538"/>
            <a:ext cx="310483" cy="418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2430719" y="2677882"/>
            <a:ext cx="5172" cy="3613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21992" y="3183230"/>
            <a:ext cx="3529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07496" y="1944801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919464" y="235475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6505872" y="235475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5919464" y="3007567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590042" y="3007567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092280" y="2498768"/>
            <a:ext cx="288032" cy="271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8" name="Straight Arrow Connector 27"/>
          <p:cNvCxnSpPr>
            <a:stCxn id="22" idx="5"/>
            <a:endCxn id="24" idx="0"/>
          </p:cNvCxnSpPr>
          <p:nvPr/>
        </p:nvCxnSpPr>
        <p:spPr>
          <a:xfrm>
            <a:off x="6453347" y="2190652"/>
            <a:ext cx="196541" cy="16410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7" idx="2"/>
          </p:cNvCxnSpPr>
          <p:nvPr/>
        </p:nvCxnSpPr>
        <p:spPr>
          <a:xfrm>
            <a:off x="6793904" y="2520519"/>
            <a:ext cx="298376" cy="11419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6" idx="0"/>
          </p:cNvCxnSpPr>
          <p:nvPr/>
        </p:nvCxnSpPr>
        <p:spPr>
          <a:xfrm>
            <a:off x="6652778" y="2634711"/>
            <a:ext cx="81280" cy="37285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2"/>
          </p:cNvCxnSpPr>
          <p:nvPr/>
        </p:nvCxnSpPr>
        <p:spPr>
          <a:xfrm>
            <a:off x="6195389" y="2456891"/>
            <a:ext cx="310483" cy="418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5" idx="0"/>
          </p:cNvCxnSpPr>
          <p:nvPr/>
        </p:nvCxnSpPr>
        <p:spPr>
          <a:xfrm>
            <a:off x="6058308" y="2646235"/>
            <a:ext cx="5172" cy="3613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249581" y="3151583"/>
            <a:ext cx="352954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018" y="3491716"/>
            <a:ext cx="209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919464" y="3472265"/>
            <a:ext cx="209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Undirected Graph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86202" y="2304349"/>
            <a:ext cx="5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arcs</a:t>
            </a:r>
            <a:endParaRPr lang="en-US" u="sng" dirty="0"/>
          </a:p>
        </p:txBody>
      </p:sp>
      <p:sp>
        <p:nvSpPr>
          <p:cNvPr id="39" name="TextBox 38"/>
          <p:cNvSpPr txBox="1"/>
          <p:nvPr/>
        </p:nvSpPr>
        <p:spPr>
          <a:xfrm>
            <a:off x="5103293" y="2336153"/>
            <a:ext cx="85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edges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894" y="4221987"/>
            <a:ext cx="3634827" cy="23790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6315" y="1879431"/>
            <a:ext cx="8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181528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Graphs – Cycle / Acyclic</a:t>
            </a:r>
            <a:endParaRPr lang="en-US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A </a:t>
            </a:r>
            <a:r>
              <a:rPr lang="en-US" altLang="en-US" sz="2400" b="1" dirty="0"/>
              <a:t>cycle</a:t>
            </a:r>
            <a:r>
              <a:rPr lang="en-US" altLang="en-US" sz="2400" dirty="0"/>
              <a:t> is a </a:t>
            </a:r>
            <a:r>
              <a:rPr lang="en-US" altLang="en-US" sz="2400" u="sng" dirty="0">
                <a:solidFill>
                  <a:srgbClr val="0000FF"/>
                </a:solidFill>
              </a:rPr>
              <a:t>non-empty</a:t>
            </a:r>
            <a:r>
              <a:rPr lang="en-US" altLang="en-US" sz="2400" dirty="0"/>
              <a:t> sequence of </a:t>
            </a:r>
            <a:r>
              <a:rPr lang="en-US" altLang="en-US" sz="2400" u="sng" dirty="0">
                <a:solidFill>
                  <a:srgbClr val="0000FF"/>
                </a:solidFill>
              </a:rPr>
              <a:t>distinct </a:t>
            </a:r>
            <a:r>
              <a:rPr lang="en-US" altLang="en-US" sz="2400" dirty="0"/>
              <a:t>edges from a vertex back to itself.</a:t>
            </a:r>
          </a:p>
          <a:p>
            <a:pPr marL="625056"/>
            <a:r>
              <a:rPr lang="en-US" altLang="en-US" sz="2400" dirty="0"/>
              <a:t>A graph without cycles is called </a:t>
            </a:r>
            <a:r>
              <a:rPr lang="en-US" altLang="en-US" sz="2400" b="1" dirty="0"/>
              <a:t>acyclic</a:t>
            </a:r>
            <a:r>
              <a:rPr lang="en-US" altLang="en-US" sz="2400" dirty="0"/>
              <a:t>.</a:t>
            </a:r>
          </a:p>
          <a:p>
            <a:pPr marL="625056"/>
            <a:r>
              <a:rPr lang="en-US" altLang="en-US" sz="2400" dirty="0" smtClean="0"/>
              <a:t>Example: do they both have cycles?</a:t>
            </a:r>
          </a:p>
          <a:p>
            <a:pPr marL="625056"/>
            <a:endParaRPr lang="en-US" altLang="en-US" sz="2400" dirty="0" smtClean="0"/>
          </a:p>
          <a:p>
            <a:pPr marL="625056"/>
            <a:endParaRPr lang="en-US" altLang="en-US" sz="2400" dirty="0"/>
          </a:p>
          <a:p>
            <a:pPr marL="625056"/>
            <a:endParaRPr lang="en-US" altLang="en-US" sz="2400" dirty="0" smtClean="0"/>
          </a:p>
          <a:p>
            <a:pPr marL="625056"/>
            <a:endParaRPr lang="en-US" altLang="en-US" sz="2400" dirty="0"/>
          </a:p>
          <a:p>
            <a:pPr marL="625056"/>
            <a:endParaRPr lang="en-US" altLang="en-US" sz="2400" dirty="0"/>
          </a:p>
          <a:p>
            <a:pPr marL="625056"/>
            <a:r>
              <a:rPr lang="en-US" altLang="en-US" sz="2400" dirty="0" smtClean="0"/>
              <a:t>hey</a:t>
            </a:r>
            <a:r>
              <a:rPr lang="en-US" altLang="en-US" sz="2400" dirty="0"/>
              <a:t>? can you have a cycle in a two-node undirected graph? how about a line? </a:t>
            </a:r>
            <a:endParaRPr lang="en-US" altLang="en-US" sz="2400" dirty="0" smtClean="0"/>
          </a:p>
          <a:p>
            <a:pPr marL="1025106" lvl="1"/>
            <a:r>
              <a:rPr lang="en-US" altLang="en-US" sz="2000" dirty="0" smtClean="0"/>
              <a:t>No</a:t>
            </a:r>
            <a:r>
              <a:rPr lang="en-US" altLang="en-US" sz="2000" dirty="0"/>
              <a:t>, “distinct edges” remember </a:t>
            </a:r>
            <a:r>
              <a:rPr lang="en-US" altLang="en-US" sz="2000" dirty="0" smtClean="0"/>
              <a:t>:)</a:t>
            </a:r>
            <a:endParaRPr lang="en-US" alt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2196338" y="3200584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08306" y="3610535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494714" y="3610535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908306" y="426335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578884" y="4263350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81122" y="3754551"/>
            <a:ext cx="288032" cy="271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2442189" y="3446435"/>
            <a:ext cx="196541" cy="164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2"/>
          </p:cNvCxnSpPr>
          <p:nvPr/>
        </p:nvCxnSpPr>
        <p:spPr>
          <a:xfrm>
            <a:off x="2782746" y="3776302"/>
            <a:ext cx="298376" cy="1141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2641620" y="3890494"/>
            <a:ext cx="81280" cy="372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2"/>
          </p:cNvCxnSpPr>
          <p:nvPr/>
        </p:nvCxnSpPr>
        <p:spPr>
          <a:xfrm>
            <a:off x="2184231" y="3712674"/>
            <a:ext cx="310483" cy="418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2047150" y="3902018"/>
            <a:ext cx="5172" cy="3613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38423" y="4407366"/>
            <a:ext cx="3529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823927" y="3168937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35895" y="357888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6122303" y="3578888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19" name="Oval 18"/>
          <p:cNvSpPr/>
          <p:nvPr/>
        </p:nvSpPr>
        <p:spPr>
          <a:xfrm>
            <a:off x="5535895" y="4231703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06473" y="4231703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708711" y="3722904"/>
            <a:ext cx="288032" cy="271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2" name="Straight Arrow Connector 21"/>
          <p:cNvCxnSpPr>
            <a:stCxn id="16" idx="5"/>
            <a:endCxn id="18" idx="0"/>
          </p:cNvCxnSpPr>
          <p:nvPr/>
        </p:nvCxnSpPr>
        <p:spPr>
          <a:xfrm>
            <a:off x="6069778" y="3414788"/>
            <a:ext cx="196541" cy="16410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1" idx="2"/>
          </p:cNvCxnSpPr>
          <p:nvPr/>
        </p:nvCxnSpPr>
        <p:spPr>
          <a:xfrm>
            <a:off x="6410335" y="3744655"/>
            <a:ext cx="298376" cy="11419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0" idx="0"/>
          </p:cNvCxnSpPr>
          <p:nvPr/>
        </p:nvCxnSpPr>
        <p:spPr>
          <a:xfrm>
            <a:off x="6269209" y="3858847"/>
            <a:ext cx="81280" cy="37285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8" idx="2"/>
          </p:cNvCxnSpPr>
          <p:nvPr/>
        </p:nvCxnSpPr>
        <p:spPr>
          <a:xfrm>
            <a:off x="5811820" y="3681027"/>
            <a:ext cx="310483" cy="418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9" idx="0"/>
          </p:cNvCxnSpPr>
          <p:nvPr/>
        </p:nvCxnSpPr>
        <p:spPr>
          <a:xfrm>
            <a:off x="5674739" y="3870371"/>
            <a:ext cx="5172" cy="3613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66012" y="4375719"/>
            <a:ext cx="352954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19449" y="4715852"/>
            <a:ext cx="209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35895" y="4696401"/>
            <a:ext cx="209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Undirected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2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Graphs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A directed acyclic graph is called a </a:t>
            </a:r>
            <a:r>
              <a:rPr lang="en-US" altLang="en-US" sz="2400" b="1" dirty="0"/>
              <a:t>dag</a:t>
            </a:r>
            <a:r>
              <a:rPr lang="en-US" altLang="en-US" sz="2400" dirty="0"/>
              <a:t>.</a:t>
            </a:r>
          </a:p>
          <a:p>
            <a:pPr marL="625056"/>
            <a:r>
              <a:rPr lang="en-US" altLang="en-US" sz="2400" dirty="0" err="1"/>
              <a:t>Dags</a:t>
            </a:r>
            <a:r>
              <a:rPr lang="en-US" altLang="en-US" sz="2400" dirty="0"/>
              <a:t> are often used to model dependencies.</a:t>
            </a:r>
          </a:p>
          <a:p>
            <a:pPr marL="625056"/>
            <a:r>
              <a:rPr lang="en-US" altLang="en-US" sz="2400" dirty="0" smtClean="0"/>
              <a:t>For example, we have 6 courses as A, B, C, D, E, F. As shown below, </a:t>
            </a:r>
          </a:p>
          <a:p>
            <a:pPr marL="1025106" lvl="1"/>
            <a:r>
              <a:rPr lang="en-US" altLang="en-US" sz="2000" dirty="0" smtClean="0"/>
              <a:t>Course A requires course C as prerequisite</a:t>
            </a:r>
          </a:p>
          <a:p>
            <a:pPr marL="1025106" lvl="1"/>
            <a:r>
              <a:rPr lang="en-US" altLang="en-US" sz="2000" dirty="0" smtClean="0"/>
              <a:t>Course B requires course C and F as prerequisite</a:t>
            </a:r>
          </a:p>
          <a:p>
            <a:pPr marL="1025106" lvl="1"/>
            <a:r>
              <a:rPr lang="en-US" altLang="en-US" sz="2000" dirty="0" smtClean="0"/>
              <a:t>Course C requires course D and E as prerequisite,</a:t>
            </a:r>
          </a:p>
          <a:p>
            <a:pPr marL="1025106" lvl="1"/>
            <a:r>
              <a:rPr lang="en-US" altLang="en-US" sz="2000" dirty="0" smtClean="0"/>
              <a:t>….</a:t>
            </a:r>
            <a:endParaRPr lang="en-US" alt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3183160" y="4568736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95128" y="4978687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481536" y="4978687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895128" y="563150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65706" y="5631502"/>
            <a:ext cx="28803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067944" y="5122703"/>
            <a:ext cx="288032" cy="271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D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3429011" y="4814587"/>
            <a:ext cx="196541" cy="164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2"/>
          </p:cNvCxnSpPr>
          <p:nvPr/>
        </p:nvCxnSpPr>
        <p:spPr>
          <a:xfrm>
            <a:off x="3769568" y="5144454"/>
            <a:ext cx="298376" cy="1141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3628442" y="5258646"/>
            <a:ext cx="81280" cy="372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2"/>
          </p:cNvCxnSpPr>
          <p:nvPr/>
        </p:nvCxnSpPr>
        <p:spPr>
          <a:xfrm>
            <a:off x="3171053" y="5080826"/>
            <a:ext cx="310483" cy="418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3033972" y="5270170"/>
            <a:ext cx="5172" cy="3613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25245" y="5775518"/>
            <a:ext cx="3529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06271" y="6084004"/>
            <a:ext cx="75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2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smtClean="0"/>
              <a:t>Graphs - Example</a:t>
            </a:r>
            <a:endParaRPr lang="en-US" altLang="en-US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E</a:t>
            </a:r>
            <a:r>
              <a:rPr lang="en-US" altLang="en-US" sz="2400" dirty="0" smtClean="0"/>
              <a:t>xample </a:t>
            </a:r>
            <a:r>
              <a:rPr lang="en-US" altLang="en-US" sz="2400" dirty="0"/>
              <a:t>dependencies: </a:t>
            </a:r>
            <a:endParaRPr lang="en-US" altLang="en-US" sz="2400" dirty="0" smtClean="0"/>
          </a:p>
          <a:p>
            <a:pPr marL="1025106" lvl="1"/>
            <a:r>
              <a:rPr lang="en-US" altLang="en-US" sz="2000" dirty="0" smtClean="0"/>
              <a:t>Get up in the morning -- 1, </a:t>
            </a:r>
          </a:p>
          <a:p>
            <a:pPr marL="1025106" lvl="1"/>
            <a:r>
              <a:rPr lang="en-US" altLang="en-US" sz="2000" dirty="0" smtClean="0"/>
              <a:t>Take a Shower   --2, </a:t>
            </a:r>
          </a:p>
          <a:p>
            <a:pPr marL="1025106" lvl="1"/>
            <a:r>
              <a:rPr lang="en-US" altLang="en-US" sz="2000" dirty="0" smtClean="0"/>
              <a:t>Put on Shoes  -- 3, </a:t>
            </a:r>
          </a:p>
          <a:p>
            <a:pPr marL="1025106" lvl="1"/>
            <a:r>
              <a:rPr lang="en-US" altLang="en-US" sz="2000" dirty="0" smtClean="0"/>
              <a:t>Put on Socks  --4, </a:t>
            </a:r>
          </a:p>
          <a:p>
            <a:pPr marL="1025106" lvl="1"/>
            <a:r>
              <a:rPr lang="en-US" altLang="en-US" sz="2000" dirty="0" smtClean="0"/>
              <a:t>Put on Underwear --5, </a:t>
            </a:r>
          </a:p>
          <a:p>
            <a:pPr marL="1025106" lvl="1"/>
            <a:r>
              <a:rPr lang="en-US" altLang="en-US" sz="2000" dirty="0" smtClean="0"/>
              <a:t>Put on Pants -- 6, </a:t>
            </a:r>
          </a:p>
          <a:p>
            <a:pPr marL="1025106" lvl="1"/>
            <a:r>
              <a:rPr lang="en-US" altLang="en-US" sz="2000" dirty="0" smtClean="0"/>
              <a:t>Put on Shirt –7</a:t>
            </a:r>
          </a:p>
          <a:p>
            <a:pPr marL="625056"/>
            <a:endParaRPr lang="en-US" altLang="en-US" sz="2400" dirty="0"/>
          </a:p>
          <a:p>
            <a:pPr marL="625056"/>
            <a:r>
              <a:rPr lang="en-US" altLang="en-US" sz="2400" dirty="0" smtClean="0"/>
              <a:t>Draw the graph.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731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Graphs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53744"/>
          </a:xfrm>
          <a:ln/>
        </p:spPr>
        <p:txBody>
          <a:bodyPr>
            <a:noAutofit/>
          </a:bodyPr>
          <a:lstStyle/>
          <a:p>
            <a:pPr marL="625056"/>
            <a:r>
              <a:rPr lang="en-US" altLang="en-US" sz="2200" dirty="0">
                <a:latin typeface="+mn-lt"/>
              </a:rPr>
              <a:t>A graph is called </a:t>
            </a:r>
            <a:r>
              <a:rPr lang="en-US" altLang="en-US" sz="2200" b="1" u="sng" dirty="0">
                <a:solidFill>
                  <a:srgbClr val="0000FF"/>
                </a:solidFill>
                <a:latin typeface="+mn-lt"/>
              </a:rPr>
              <a:t>planar</a:t>
            </a:r>
            <a:r>
              <a:rPr lang="en-US" altLang="en-US" sz="2200" dirty="0">
                <a:latin typeface="+mn-lt"/>
              </a:rPr>
              <a:t> if it can be drawn in a single plane with no edges crossing. </a:t>
            </a:r>
          </a:p>
          <a:p>
            <a:pPr marL="937584" lvl="1">
              <a:spcBef>
                <a:spcPts val="600"/>
              </a:spcBef>
            </a:pPr>
            <a:r>
              <a:rPr lang="en-US" altLang="en-US" sz="2200" dirty="0">
                <a:latin typeface="+mn-lt"/>
              </a:rPr>
              <a:t>&lt;loved by EE majors for an obvious reason</a:t>
            </a:r>
            <a:r>
              <a:rPr lang="en-US" altLang="en-US" sz="2200" dirty="0" smtClean="0">
                <a:latin typeface="+mn-lt"/>
              </a:rPr>
              <a:t>&gt;</a:t>
            </a:r>
          </a:p>
          <a:p>
            <a:pPr marL="937584" lvl="1">
              <a:spcBef>
                <a:spcPts val="600"/>
              </a:spcBef>
            </a:pPr>
            <a:endParaRPr lang="en-US" altLang="en-US" sz="2200" dirty="0">
              <a:latin typeface="+mn-lt"/>
            </a:endParaRPr>
          </a:p>
          <a:p>
            <a:pPr marL="937584" lvl="1">
              <a:spcBef>
                <a:spcPts val="600"/>
              </a:spcBef>
            </a:pPr>
            <a:endParaRPr lang="en-US" altLang="en-US" sz="2200" dirty="0" smtClean="0">
              <a:latin typeface="+mn-lt"/>
            </a:endParaRPr>
          </a:p>
          <a:p>
            <a:pPr marL="937584" lvl="1">
              <a:spcBef>
                <a:spcPts val="600"/>
              </a:spcBef>
            </a:pPr>
            <a:endParaRPr lang="en-US" altLang="en-US" sz="2200" dirty="0">
              <a:latin typeface="+mn-lt"/>
            </a:endParaRPr>
          </a:p>
          <a:p>
            <a:pPr marL="937584" lvl="1">
              <a:spcBef>
                <a:spcPts val="600"/>
              </a:spcBef>
            </a:pPr>
            <a:endParaRPr lang="en-US" altLang="en-US" sz="2200" dirty="0" smtClean="0">
              <a:latin typeface="+mn-lt"/>
            </a:endParaRPr>
          </a:p>
          <a:p>
            <a:pPr marL="937584" lvl="1">
              <a:spcBef>
                <a:spcPts val="600"/>
              </a:spcBef>
            </a:pPr>
            <a:endParaRPr lang="en-US" altLang="en-US" sz="1000" dirty="0">
              <a:latin typeface="+mn-lt"/>
            </a:endParaRPr>
          </a:p>
          <a:p>
            <a:pPr marL="625056">
              <a:spcBef>
                <a:spcPts val="600"/>
              </a:spcBef>
            </a:pPr>
            <a:r>
              <a:rPr lang="en-US" altLang="en-US" sz="2200" dirty="0" smtClean="0">
                <a:latin typeface="+mn-lt"/>
              </a:rPr>
              <a:t>A </a:t>
            </a:r>
            <a:r>
              <a:rPr lang="en-US" altLang="en-US" sz="2200" dirty="0">
                <a:latin typeface="+mn-lt"/>
              </a:rPr>
              <a:t>graph in which each vertex is connected to every other vertex is called a </a:t>
            </a:r>
            <a:r>
              <a:rPr lang="en-US" altLang="en-US" sz="2200" b="1" u="sng" dirty="0">
                <a:solidFill>
                  <a:srgbClr val="0000FF"/>
                </a:solidFill>
                <a:latin typeface="+mn-lt"/>
              </a:rPr>
              <a:t>clique</a:t>
            </a:r>
            <a:r>
              <a:rPr lang="en-US" altLang="en-US" sz="2200" dirty="0" smtClean="0">
                <a:latin typeface="+mn-lt"/>
              </a:rPr>
              <a:t>. Are the following cliques </a:t>
            </a:r>
            <a:r>
              <a:rPr lang="en-US" altLang="en-US" sz="2200" dirty="0" err="1" smtClean="0">
                <a:latin typeface="+mn-lt"/>
              </a:rPr>
              <a:t>planars</a:t>
            </a:r>
            <a:r>
              <a:rPr lang="en-US" altLang="en-US" sz="2200" dirty="0" smtClean="0">
                <a:latin typeface="+mn-lt"/>
              </a:rPr>
              <a:t>?</a:t>
            </a:r>
            <a:endParaRPr lang="en-US" altLang="en-US" sz="2200" dirty="0">
              <a:latin typeface="+mn-lt"/>
            </a:endParaRPr>
          </a:p>
          <a:p>
            <a:pPr marL="937584" lvl="1">
              <a:spcBef>
                <a:spcPts val="600"/>
              </a:spcBef>
            </a:pPr>
            <a:r>
              <a:rPr lang="en-US" altLang="en-US" sz="2200" dirty="0" smtClean="0">
                <a:latin typeface="+mn-lt"/>
              </a:rPr>
              <a:t>three-clique?</a:t>
            </a:r>
          </a:p>
          <a:p>
            <a:pPr marL="937584" lvl="1">
              <a:spcBef>
                <a:spcPts val="600"/>
              </a:spcBef>
            </a:pPr>
            <a:r>
              <a:rPr lang="en-US" altLang="en-US" sz="2200" dirty="0" smtClean="0">
                <a:latin typeface="+mn-lt"/>
              </a:rPr>
              <a:t>How about 4-clique?</a:t>
            </a:r>
          </a:p>
          <a:p>
            <a:pPr marL="937584" lvl="1">
              <a:spcBef>
                <a:spcPts val="600"/>
              </a:spcBef>
            </a:pPr>
            <a:r>
              <a:rPr lang="en-US" altLang="en-US" sz="2200" dirty="0" smtClean="0">
                <a:latin typeface="+mn-lt"/>
              </a:rPr>
              <a:t>How about 5-clique?</a:t>
            </a:r>
            <a:endParaRPr lang="en-US" altLang="en-US" sz="22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564904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Graphs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altLang="en-US" sz="2400" dirty="0"/>
              <a:t>When discussing graphs we use two variables.</a:t>
            </a:r>
          </a:p>
          <a:p>
            <a:pPr marL="937584" lvl="1"/>
            <a:r>
              <a:rPr lang="en-US" altLang="en-US" sz="2400" dirty="0"/>
              <a:t>V = # of vertices</a:t>
            </a:r>
          </a:p>
          <a:p>
            <a:pPr marL="937584" lvl="1"/>
            <a:r>
              <a:rPr lang="en-US" altLang="en-US" sz="2400" dirty="0"/>
              <a:t>E = # of edges</a:t>
            </a:r>
          </a:p>
          <a:p>
            <a:pPr marL="625056"/>
            <a:r>
              <a:rPr lang="en-US" altLang="en-US" sz="2400" dirty="0"/>
              <a:t>Is there any relationship between V and E?</a:t>
            </a:r>
          </a:p>
        </p:txBody>
      </p:sp>
    </p:spTree>
    <p:extLst>
      <p:ext uri="{BB962C8B-B14F-4D97-AF65-F5344CB8AC3E}">
        <p14:creationId xmlns:p14="http://schemas.microsoft.com/office/powerpoint/2010/main" val="22181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U tempelat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 tempelate 2</Template>
  <TotalTime>7659</TotalTime>
  <Words>1403</Words>
  <Application>Microsoft Office PowerPoint</Application>
  <PresentationFormat>On-screen Show (4:3)</PresentationFormat>
  <Paragraphs>446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SCU tempelate 2</vt:lpstr>
      <vt:lpstr>Computer Engineering 12 Class 20</vt:lpstr>
      <vt:lpstr>A Brief Review</vt:lpstr>
      <vt:lpstr>Trees &amp; Graphs</vt:lpstr>
      <vt:lpstr>Graphs - Categories</vt:lpstr>
      <vt:lpstr>Graphs – Cycle / Acyclic</vt:lpstr>
      <vt:lpstr>Graphs</vt:lpstr>
      <vt:lpstr>Graphs - Example</vt:lpstr>
      <vt:lpstr>Graphs</vt:lpstr>
      <vt:lpstr>Graphs</vt:lpstr>
      <vt:lpstr>Graphs</vt:lpstr>
      <vt:lpstr>Graphs</vt:lpstr>
      <vt:lpstr>Graph Representations</vt:lpstr>
      <vt:lpstr>Graph Representations –  Adjacency Matrix</vt:lpstr>
      <vt:lpstr>Graph Representations – Adjacency List</vt:lpstr>
      <vt:lpstr>Graph Representations - Exercise</vt:lpstr>
      <vt:lpstr>Graph Representations - Exercise</vt:lpstr>
      <vt:lpstr>Graph Representations - Comparison</vt:lpstr>
      <vt:lpstr>Requirements/Expectation</vt:lpstr>
      <vt:lpstr>Graphs – When to use it?</vt:lpstr>
      <vt:lpstr>Graph Algorithms - Traversal</vt:lpstr>
      <vt:lpstr>Graph Algorithms - Traversal</vt:lpstr>
      <vt:lpstr>Graph Algorithms - Traversal</vt:lpstr>
      <vt:lpstr>Graph Algorithms - Traversal</vt:lpstr>
      <vt:lpstr>Graph Algorithms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12 Abstract Data Types and Structures</dc:title>
  <dc:creator>Yuhong</dc:creator>
  <cp:lastModifiedBy>Yuhong</cp:lastModifiedBy>
  <cp:revision>524</cp:revision>
  <dcterms:created xsi:type="dcterms:W3CDTF">2015-09-16T16:54:10Z</dcterms:created>
  <dcterms:modified xsi:type="dcterms:W3CDTF">2018-03-09T17:57:58Z</dcterms:modified>
</cp:coreProperties>
</file>