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65" r:id="rId3"/>
    <p:sldId id="266" r:id="rId4"/>
    <p:sldId id="267" r:id="rId5"/>
    <p:sldId id="287" r:id="rId6"/>
    <p:sldId id="271" r:id="rId7"/>
    <p:sldId id="283" r:id="rId8"/>
    <p:sldId id="288" r:id="rId9"/>
    <p:sldId id="273"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2B6E02-D4EC-4F41-9EC9-A1B55E23AEB4}">
          <p14:sldIdLst>
            <p14:sldId id="256"/>
            <p14:sldId id="265"/>
            <p14:sldId id="266"/>
            <p14:sldId id="267"/>
            <p14:sldId id="287"/>
            <p14:sldId id="271"/>
            <p14:sldId id="283"/>
            <p14:sldId id="288"/>
            <p14:sldId id="27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76" autoAdjust="0"/>
  </p:normalViewPr>
  <p:slideViewPr>
    <p:cSldViewPr>
      <p:cViewPr varScale="1">
        <p:scale>
          <a:sx n="98" d="100"/>
          <a:sy n="98" d="100"/>
        </p:scale>
        <p:origin x="-1400" y="-112"/>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AE86079-048D-40BE-8706-46A50B223B9E}" type="datetimeFigureOut">
              <a:rPr lang="zh-CN" altLang="en-US" smtClean="0"/>
              <a:t>3/10/18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89D2661-F664-48E2-8FBD-37E9BDB8175E}" type="slidenum">
              <a:rPr lang="zh-CN" altLang="en-US" smtClean="0"/>
              <a:t>‹#›</a:t>
            </a:fld>
            <a:endParaRPr lang="zh-CN" altLang="en-US"/>
          </a:p>
        </p:txBody>
      </p:sp>
    </p:spTree>
    <p:extLst>
      <p:ext uri="{BB962C8B-B14F-4D97-AF65-F5344CB8AC3E}">
        <p14:creationId xmlns:p14="http://schemas.microsoft.com/office/powerpoint/2010/main" val="298867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F25363-6E4E-4BF6-9DF6-5372E3EB351A}" type="datetimeFigureOut">
              <a:rPr lang="zh-CN" altLang="en-US" smtClean="0"/>
              <a:t>3/10/18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8A23F1-0910-4913-A566-8DCA4D698140}" type="slidenum">
              <a:rPr lang="zh-CN" altLang="en-US" smtClean="0"/>
              <a:t>‹#›</a:t>
            </a:fld>
            <a:endParaRPr lang="zh-CN" altLang="en-US"/>
          </a:p>
        </p:txBody>
      </p:sp>
    </p:spTree>
    <p:extLst>
      <p:ext uri="{BB962C8B-B14F-4D97-AF65-F5344CB8AC3E}">
        <p14:creationId xmlns:p14="http://schemas.microsoft.com/office/powerpoint/2010/main" val="1366422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aseline="0">
                <a:latin typeface="Arial" panose="020B0604020202020204" pitchFamily="34" charset="0"/>
                <a:cs typeface="Arial" panose="020B0604020202020204" pitchFamily="34" charset="0"/>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3/10/18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19280761"/>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3/10/18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8122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3/10/18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8832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3/10/18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48211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3/10/18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6415083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3/10/18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4019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3/10/18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981766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3/10/18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38274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3/10/18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8535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3/10/18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35887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3/10/18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686067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矩形 11"/>
          <p:cNvSpPr/>
          <p:nvPr/>
        </p:nvSpPr>
        <p:spPr>
          <a:xfrm>
            <a:off x="990600" y="1249681"/>
            <a:ext cx="7848600" cy="27432"/>
          </a:xfrm>
          <a:prstGeom prst="rect">
            <a:avLst/>
          </a:prstGeom>
          <a:gradFill>
            <a:gsLst>
              <a:gs pos="0">
                <a:schemeClr val="bg1"/>
              </a:gs>
              <a:gs pos="24157">
                <a:schemeClr val="bg1">
                  <a:lumMod val="75000"/>
                </a:schemeClr>
              </a:gs>
              <a:gs pos="80416">
                <a:schemeClr val="bg1">
                  <a:lumMod val="75000"/>
                </a:schemeClr>
              </a:gs>
              <a:gs pos="100000">
                <a:schemeClr val="bg1"/>
              </a:gs>
              <a:gs pos="49000">
                <a:schemeClr val="tx1">
                  <a:lumMod val="50000"/>
                  <a:lumOff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26159" y="386334"/>
            <a:ext cx="1044857" cy="1042416"/>
          </a:xfrm>
          <a:prstGeom prst="rect">
            <a:avLst/>
          </a:prstGeom>
        </p:spPr>
      </p:pic>
      <p:sp>
        <p:nvSpPr>
          <p:cNvPr id="16" name="矩形 15"/>
          <p:cNvSpPr/>
          <p:nvPr/>
        </p:nvSpPr>
        <p:spPr>
          <a:xfrm>
            <a:off x="0" y="6591300"/>
            <a:ext cx="9144000" cy="266700"/>
          </a:xfrm>
          <a:prstGeom prst="rect">
            <a:avLst/>
          </a:prstGeom>
          <a:solidFill>
            <a:srgbClr val="9319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457200" y="274638"/>
            <a:ext cx="8229600" cy="975043"/>
          </a:xfrm>
          <a:prstGeom prst="rect">
            <a:avLst/>
          </a:prstGeom>
        </p:spPr>
        <p:txBody>
          <a:bodyPr vert="horz" lIns="91440" tIns="45720" rIns="91440" bIns="45720" rtlCol="0" anchor="ctr">
            <a:normAutofit/>
          </a:bodyPr>
          <a:lstStyle/>
          <a:p>
            <a:r>
              <a:rPr lang="en-US" altLang="zh-CN" dirty="0" smtClean="0"/>
              <a:t>Title</a:t>
            </a:r>
            <a:endParaRPr lang="zh-CN" altLang="en-US" dirty="0"/>
          </a:p>
        </p:txBody>
      </p:sp>
      <p:sp>
        <p:nvSpPr>
          <p:cNvPr id="3" name="文本占位符 2"/>
          <p:cNvSpPr>
            <a:spLocks noGrp="1"/>
          </p:cNvSpPr>
          <p:nvPr>
            <p:ph type="body" idx="1"/>
          </p:nvPr>
        </p:nvSpPr>
        <p:spPr>
          <a:xfrm>
            <a:off x="457200" y="1371600"/>
            <a:ext cx="8229600" cy="5181600"/>
          </a:xfrm>
          <a:prstGeom prst="rect">
            <a:avLst/>
          </a:prstGeom>
        </p:spPr>
        <p:txBody>
          <a:bodyPr vert="horz" lIns="91440" tIns="45720" rIns="91440" bIns="45720" rtlCol="0">
            <a:normAutofit/>
          </a:bodyPr>
          <a:lstStyle/>
          <a:p>
            <a:pPr lvl="0"/>
            <a:r>
              <a:rPr lang="en-US" altLang="zh-CN" dirty="0" smtClean="0"/>
              <a:t>Name</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5913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3/10/18</a:t>
            </a:fld>
            <a:endParaRPr lang="zh-CN" altLang="en-US"/>
          </a:p>
        </p:txBody>
      </p:sp>
      <p:sp>
        <p:nvSpPr>
          <p:cNvPr id="5" name="页脚占位符 4"/>
          <p:cNvSpPr>
            <a:spLocks noGrp="1"/>
          </p:cNvSpPr>
          <p:nvPr>
            <p:ph type="ftr" sz="quarter" idx="3"/>
          </p:nvPr>
        </p:nvSpPr>
        <p:spPr>
          <a:xfrm>
            <a:off x="3124200" y="659606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10400" y="2120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20" name="图片 19"/>
          <p:cNvPicPr>
            <a:picLocks noChangeAspect="1"/>
          </p:cNvPicPr>
          <p:nvPr/>
        </p:nvPicPr>
        <p:blipFill rotWithShape="1">
          <a:blip r:embed="rId14">
            <a:extLst>
              <a:ext uri="{28A0092B-C50C-407E-A947-70E740481C1C}">
                <a14:useLocalDpi xmlns:a14="http://schemas.microsoft.com/office/drawing/2010/main" val="0"/>
              </a:ext>
            </a:extLst>
          </a:blip>
          <a:srcRect t="63637" r="45614" b="9090"/>
          <a:stretch/>
        </p:blipFill>
        <p:spPr>
          <a:xfrm>
            <a:off x="7010400" y="6653212"/>
            <a:ext cx="2066925" cy="142875"/>
          </a:xfrm>
          <a:prstGeom prst="rect">
            <a:avLst/>
          </a:prstGeom>
        </p:spPr>
      </p:pic>
    </p:spTree>
    <p:extLst>
      <p:ext uri="{BB962C8B-B14F-4D97-AF65-F5344CB8AC3E}">
        <p14:creationId xmlns:p14="http://schemas.microsoft.com/office/powerpoint/2010/main" val="33802002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3600" b="1" kern="1200">
          <a:solidFill>
            <a:srgbClr val="93191B"/>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baseline="0">
          <a:solidFill>
            <a:srgbClr val="333333"/>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baseline="0">
          <a:solidFill>
            <a:srgbClr val="333333"/>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baseline="0">
          <a:solidFill>
            <a:srgbClr val="333333"/>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baseline="0">
          <a:solidFill>
            <a:srgbClr val="333333"/>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baseline="0">
          <a:solidFill>
            <a:srgbClr val="33333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tel:408.551.351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7"/>
            <a:ext cx="8206680" cy="1899643"/>
          </a:xfrm>
        </p:spPr>
        <p:txBody>
          <a:bodyPr>
            <a:normAutofit/>
          </a:bodyPr>
          <a:lstStyle/>
          <a:p>
            <a:r>
              <a:rPr lang="en-US" altLang="zh-CN" dirty="0" smtClean="0"/>
              <a:t>Computer Engineering 12</a:t>
            </a:r>
            <a:br>
              <a:rPr lang="en-US" altLang="zh-CN" dirty="0" smtClean="0"/>
            </a:br>
            <a:r>
              <a:rPr lang="en-US" altLang="zh-CN" smtClean="0"/>
              <a:t>Class 21</a:t>
            </a:r>
            <a:endParaRPr lang="zh-CN" altLang="en-US" dirty="0"/>
          </a:p>
        </p:txBody>
      </p:sp>
      <p:sp>
        <p:nvSpPr>
          <p:cNvPr id="3" name="副标题 2"/>
          <p:cNvSpPr>
            <a:spLocks noGrp="1"/>
          </p:cNvSpPr>
          <p:nvPr>
            <p:ph type="subTitle" idx="1"/>
          </p:nvPr>
        </p:nvSpPr>
        <p:spPr>
          <a:xfrm>
            <a:off x="1371600" y="3886200"/>
            <a:ext cx="6728792" cy="1991072"/>
          </a:xfrm>
        </p:spPr>
        <p:txBody>
          <a:bodyPr>
            <a:normAutofit fontScale="92500" lnSpcReduction="10000"/>
          </a:bodyPr>
          <a:lstStyle/>
          <a:p>
            <a:r>
              <a:rPr lang="en-US" altLang="zh-CN" dirty="0" smtClean="0"/>
              <a:t>Instructor: </a:t>
            </a:r>
            <a:r>
              <a:rPr lang="en-US" altLang="zh-CN" dirty="0" err="1" smtClean="0"/>
              <a:t>Yuhong</a:t>
            </a:r>
            <a:r>
              <a:rPr lang="en-US" altLang="zh-CN" dirty="0" smtClean="0"/>
              <a:t> Liu</a:t>
            </a:r>
          </a:p>
          <a:p>
            <a:r>
              <a:rPr lang="en-US" altLang="zh-CN" dirty="0" smtClean="0"/>
              <a:t>Office: </a:t>
            </a:r>
            <a:r>
              <a:rPr lang="en-US" altLang="zh-CN" dirty="0" err="1" smtClean="0"/>
              <a:t>Bannan</a:t>
            </a:r>
            <a:r>
              <a:rPr lang="en-US" altLang="zh-CN" dirty="0" smtClean="0"/>
              <a:t> 324 F</a:t>
            </a:r>
          </a:p>
          <a:p>
            <a:r>
              <a:rPr lang="en-US" altLang="zh-CN" dirty="0" smtClean="0"/>
              <a:t>Email: yhliu@scu.edu</a:t>
            </a:r>
          </a:p>
          <a:p>
            <a:pPr lvl="1"/>
            <a:r>
              <a:rPr lang="en-US" altLang="zh-CN" dirty="0" smtClean="0"/>
              <a:t>Tel: </a:t>
            </a:r>
            <a:r>
              <a:rPr lang="en-US" altLang="zh-CN" dirty="0">
                <a:hlinkClick r:id="rId2"/>
              </a:rPr>
              <a:t>408-551-3513</a:t>
            </a:r>
            <a:endParaRPr lang="en-US" altLang="zh-CN" dirty="0"/>
          </a:p>
        </p:txBody>
      </p:sp>
    </p:spTree>
    <p:extLst>
      <p:ext uri="{BB962C8B-B14F-4D97-AF65-F5344CB8AC3E}">
        <p14:creationId xmlns:p14="http://schemas.microsoft.com/office/powerpoint/2010/main" val="36582413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ln/>
        </p:spPr>
        <p:txBody>
          <a:bodyPr/>
          <a:lstStyle/>
          <a:p>
            <a:r>
              <a:rPr lang="en-US" altLang="en-US"/>
              <a:t>Sorting</a:t>
            </a:r>
          </a:p>
        </p:txBody>
      </p:sp>
      <p:sp>
        <p:nvSpPr>
          <p:cNvPr id="23554" name="Rectangle 2"/>
          <p:cNvSpPr>
            <a:spLocks noGrp="1" noChangeArrowheads="1"/>
          </p:cNvSpPr>
          <p:nvPr>
            <p:ph type="body" idx="1"/>
          </p:nvPr>
        </p:nvSpPr>
        <p:spPr>
          <a:ln/>
        </p:spPr>
        <p:txBody>
          <a:bodyPr>
            <a:normAutofit/>
          </a:bodyPr>
          <a:lstStyle/>
          <a:p>
            <a:pPr marL="625056"/>
            <a:r>
              <a:rPr lang="en-US" altLang="en-US" sz="2400" dirty="0"/>
              <a:t>Two ways to classify sorting algorithms:</a:t>
            </a:r>
          </a:p>
          <a:p>
            <a:pPr marL="937584" lvl="1"/>
            <a:r>
              <a:rPr lang="en-US" altLang="en-US" sz="2400" b="1" dirty="0"/>
              <a:t>Internal</a:t>
            </a:r>
            <a:endParaRPr lang="en-US" altLang="en-US" sz="2400" dirty="0"/>
          </a:p>
          <a:p>
            <a:pPr marL="1250112" lvl="2"/>
            <a:r>
              <a:rPr lang="en-US" altLang="en-US" dirty="0"/>
              <a:t>all data to be sorted is in memory.</a:t>
            </a:r>
          </a:p>
          <a:p>
            <a:pPr marL="937584" lvl="1"/>
            <a:r>
              <a:rPr lang="en-US" altLang="en-US" sz="2400" b="1" dirty="0"/>
              <a:t>External</a:t>
            </a:r>
            <a:endParaRPr lang="en-US" altLang="en-US" sz="2400" dirty="0"/>
          </a:p>
          <a:p>
            <a:pPr marL="1250112" lvl="2"/>
            <a:r>
              <a:rPr lang="en-US" altLang="en-US" dirty="0"/>
              <a:t>the data is kept on </a:t>
            </a:r>
            <a:r>
              <a:rPr lang="en-US" altLang="en-US" u="sng" dirty="0">
                <a:solidFill>
                  <a:srgbClr val="0000FF"/>
                </a:solidFill>
              </a:rPr>
              <a:t>disk</a:t>
            </a:r>
            <a:r>
              <a:rPr lang="en-US" altLang="en-US" dirty="0"/>
              <a:t> and small pieces of data are brought into </a:t>
            </a:r>
            <a:r>
              <a:rPr lang="en-US" altLang="en-US" u="sng" dirty="0">
                <a:solidFill>
                  <a:srgbClr val="0000FF"/>
                </a:solidFill>
              </a:rPr>
              <a:t>memory</a:t>
            </a:r>
            <a:r>
              <a:rPr lang="en-US" altLang="en-US" dirty="0"/>
              <a:t> to be processed</a:t>
            </a:r>
            <a:r>
              <a:rPr lang="en-US" altLang="en-US" dirty="0" smtClean="0"/>
              <a:t>.</a:t>
            </a:r>
          </a:p>
          <a:p>
            <a:pPr marL="1250112" lvl="2"/>
            <a:r>
              <a:rPr lang="en-US" altLang="en-US" dirty="0" smtClean="0"/>
              <a:t>For example, a file of 20,000 records may be sorted using an array that holds only 1000 records. During the sorting process, only 1000 records are in memory at any one time. </a:t>
            </a:r>
            <a:endParaRPr lang="en-US" altLang="en-US" dirty="0"/>
          </a:p>
        </p:txBody>
      </p:sp>
    </p:spTree>
    <p:extLst>
      <p:ext uri="{BB962C8B-B14F-4D97-AF65-F5344CB8AC3E}">
        <p14:creationId xmlns:p14="http://schemas.microsoft.com/office/powerpoint/2010/main" val="1582641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ln/>
        </p:spPr>
        <p:txBody>
          <a:bodyPr/>
          <a:lstStyle/>
          <a:p>
            <a:r>
              <a:rPr lang="en-US" altLang="en-US"/>
              <a:t>Sorting</a:t>
            </a:r>
          </a:p>
        </p:txBody>
      </p:sp>
      <p:sp>
        <p:nvSpPr>
          <p:cNvPr id="24578" name="Rectangle 2"/>
          <p:cNvSpPr>
            <a:spLocks noGrp="1" noChangeArrowheads="1"/>
          </p:cNvSpPr>
          <p:nvPr>
            <p:ph type="body" idx="1"/>
          </p:nvPr>
        </p:nvSpPr>
        <p:spPr>
          <a:ln/>
        </p:spPr>
        <p:txBody>
          <a:bodyPr>
            <a:normAutofit/>
          </a:bodyPr>
          <a:lstStyle/>
          <a:p>
            <a:pPr marL="625056"/>
            <a:r>
              <a:rPr lang="en-US" altLang="en-US" sz="2400" dirty="0"/>
              <a:t>Another way to classify sorting algorithms:</a:t>
            </a:r>
          </a:p>
          <a:p>
            <a:pPr marL="937584" lvl="1"/>
            <a:r>
              <a:rPr lang="en-US" altLang="en-US" sz="2400" b="1" dirty="0"/>
              <a:t>Stable</a:t>
            </a:r>
            <a:r>
              <a:rPr lang="en-US" altLang="en-US" sz="2400" dirty="0"/>
              <a:t>: if two records to be sorted, r1 and r2, have identical sort keys, and if r1 comes before r2 in the original input, then r1 comes before r2 in the sorted output.</a:t>
            </a:r>
          </a:p>
          <a:p>
            <a:pPr marL="937584" lvl="1"/>
            <a:r>
              <a:rPr lang="en-US" altLang="en-US" sz="2400" b="1" dirty="0"/>
              <a:t>Unstable</a:t>
            </a:r>
            <a:r>
              <a:rPr lang="en-US" altLang="en-US" sz="2400" dirty="0"/>
              <a:t>: the order of the records with identical keys is not guaranteed</a:t>
            </a:r>
            <a:r>
              <a:rPr lang="en-US" altLang="en-US" sz="2400" dirty="0" smtClean="0"/>
              <a:t>.</a:t>
            </a:r>
          </a:p>
          <a:p>
            <a:pPr marL="937584" lvl="1"/>
            <a:r>
              <a:rPr lang="en-US" altLang="en-US" sz="2400" dirty="0" smtClean="0"/>
              <a:t>Example:  </a:t>
            </a:r>
          </a:p>
          <a:p>
            <a:pPr marL="1337634" lvl="2"/>
            <a:r>
              <a:rPr lang="en-US" altLang="en-US" sz="2000" dirty="0" smtClean="0"/>
              <a:t>sort students according to their age. student A - 20 and student B -20</a:t>
            </a:r>
          </a:p>
          <a:p>
            <a:pPr marL="1337634" lvl="2"/>
            <a:r>
              <a:rPr lang="en-US" altLang="en-US" sz="2000" dirty="0" smtClean="0"/>
              <a:t>Radix sort</a:t>
            </a:r>
            <a:endParaRPr lang="en-US" altLang="en-US" sz="2000" dirty="0"/>
          </a:p>
        </p:txBody>
      </p:sp>
    </p:spTree>
    <p:extLst>
      <p:ext uri="{BB962C8B-B14F-4D97-AF65-F5344CB8AC3E}">
        <p14:creationId xmlns:p14="http://schemas.microsoft.com/office/powerpoint/2010/main" val="3605786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a:lstStyle/>
          <a:p>
            <a:r>
              <a:rPr lang="en-US" altLang="en-US"/>
              <a:t>Sorting</a:t>
            </a:r>
          </a:p>
        </p:txBody>
      </p:sp>
      <p:sp>
        <p:nvSpPr>
          <p:cNvPr id="25602" name="Rectangle 2"/>
          <p:cNvSpPr>
            <a:spLocks noGrp="1" noChangeArrowheads="1"/>
          </p:cNvSpPr>
          <p:nvPr>
            <p:ph type="body" idx="1"/>
          </p:nvPr>
        </p:nvSpPr>
        <p:spPr>
          <a:ln/>
        </p:spPr>
        <p:txBody>
          <a:bodyPr>
            <a:normAutofit fontScale="85000" lnSpcReduction="20000"/>
          </a:bodyPr>
          <a:lstStyle/>
          <a:p>
            <a:pPr marL="625056"/>
            <a:r>
              <a:rPr lang="en-US" altLang="en-US" sz="2400" dirty="0">
                <a:latin typeface="+mn-lt"/>
              </a:rPr>
              <a:t>Yet another way to classify sorting algorithms &lt;based on how they work&gt;:</a:t>
            </a:r>
          </a:p>
          <a:p>
            <a:pPr marL="937584" lvl="1"/>
            <a:r>
              <a:rPr lang="en-US" altLang="en-US" sz="2400" b="1" dirty="0">
                <a:latin typeface="+mn-lt"/>
              </a:rPr>
              <a:t>Selection-based</a:t>
            </a:r>
            <a:r>
              <a:rPr lang="en-US" altLang="en-US" sz="2400" dirty="0">
                <a:latin typeface="+mn-lt"/>
              </a:rPr>
              <a:t>: repeatedly select the smallest (or largest) remaining item and place it in the output </a:t>
            </a:r>
          </a:p>
          <a:p>
            <a:pPr marL="1250112" lvl="2"/>
            <a:r>
              <a:rPr lang="en-US" altLang="en-US" dirty="0">
                <a:latin typeface="+mn-lt"/>
              </a:rPr>
              <a:t>e.g., selection sort, heap </a:t>
            </a:r>
            <a:r>
              <a:rPr lang="en-US" altLang="en-US" dirty="0" smtClean="0">
                <a:latin typeface="+mn-lt"/>
              </a:rPr>
              <a:t>sort</a:t>
            </a:r>
          </a:p>
          <a:p>
            <a:pPr marL="1250112" lvl="2"/>
            <a:endParaRPr lang="en-US" altLang="en-US" dirty="0" smtClean="0">
              <a:latin typeface="+mn-lt"/>
            </a:endParaRPr>
          </a:p>
          <a:p>
            <a:pPr marL="937584" lvl="1"/>
            <a:r>
              <a:rPr lang="en-US" altLang="en-US" sz="2400" b="1" dirty="0">
                <a:latin typeface="+mn-lt"/>
              </a:rPr>
              <a:t>Insertion-based</a:t>
            </a:r>
            <a:r>
              <a:rPr lang="en-US" altLang="en-US" sz="2400" dirty="0">
                <a:latin typeface="+mn-lt"/>
              </a:rPr>
              <a:t>: you take the next available item and insert it in its proper place in a sorted list.</a:t>
            </a:r>
          </a:p>
          <a:p>
            <a:pPr marL="1250112" lvl="2"/>
            <a:r>
              <a:rPr lang="en-US" altLang="en-US" dirty="0">
                <a:latin typeface="+mn-lt"/>
              </a:rPr>
              <a:t>e.g., insertion sort, Shell sort, tree sort</a:t>
            </a:r>
          </a:p>
          <a:p>
            <a:pPr marL="1250112" lvl="2"/>
            <a:endParaRPr lang="en-US" altLang="en-US" dirty="0">
              <a:latin typeface="+mn-lt"/>
            </a:endParaRPr>
          </a:p>
          <a:p>
            <a:pPr marL="937584" lvl="1"/>
            <a:r>
              <a:rPr lang="en-US" altLang="en-US" sz="2400" b="1" dirty="0">
                <a:latin typeface="+mn-lt"/>
              </a:rPr>
              <a:t>Exchange-based</a:t>
            </a:r>
            <a:r>
              <a:rPr lang="en-US" altLang="en-US" sz="2400" dirty="0">
                <a:latin typeface="+mn-lt"/>
              </a:rPr>
              <a:t>: intelligently exchange or swap two items in the list until the list is sorted.</a:t>
            </a:r>
          </a:p>
          <a:p>
            <a:pPr marL="1250112" lvl="2"/>
            <a:r>
              <a:rPr lang="en-US" altLang="en-US" dirty="0">
                <a:latin typeface="+mn-lt"/>
              </a:rPr>
              <a:t>e.g., bubble sort, quick sort</a:t>
            </a:r>
          </a:p>
          <a:p>
            <a:pPr marL="1250112" lvl="2"/>
            <a:endParaRPr lang="en-US" altLang="en-US" dirty="0">
              <a:latin typeface="+mn-lt"/>
            </a:endParaRPr>
          </a:p>
          <a:p>
            <a:pPr marL="937584" lvl="1"/>
            <a:r>
              <a:rPr lang="en-US" altLang="en-US" sz="2400" b="1" dirty="0">
                <a:latin typeface="+mn-lt"/>
              </a:rPr>
              <a:t>other</a:t>
            </a:r>
            <a:r>
              <a:rPr lang="en-US" altLang="en-US" sz="2400" dirty="0">
                <a:latin typeface="+mn-lt"/>
              </a:rPr>
              <a:t>: doesn’t fit into any of the above categories.</a:t>
            </a:r>
          </a:p>
          <a:p>
            <a:pPr marL="1250112" lvl="2"/>
            <a:r>
              <a:rPr lang="en-US" altLang="en-US" dirty="0">
                <a:latin typeface="+mn-lt"/>
              </a:rPr>
              <a:t>e.g., radix sort, merge sort &lt;sometimes called “</a:t>
            </a:r>
            <a:r>
              <a:rPr lang="en-US" altLang="en-US" dirty="0" err="1">
                <a:latin typeface="+mn-lt"/>
              </a:rPr>
              <a:t>sortless</a:t>
            </a:r>
            <a:r>
              <a:rPr lang="en-US" altLang="en-US" dirty="0">
                <a:latin typeface="+mn-lt"/>
              </a:rPr>
              <a:t> sort” algorithms&gt;</a:t>
            </a:r>
          </a:p>
          <a:p>
            <a:pPr marL="1250112" lvl="2"/>
            <a:endParaRPr lang="en-US" altLang="en-US" dirty="0">
              <a:latin typeface="+mn-lt"/>
            </a:endParaRPr>
          </a:p>
        </p:txBody>
      </p:sp>
    </p:spTree>
    <p:extLst>
      <p:ext uri="{BB962C8B-B14F-4D97-AF65-F5344CB8AC3E}">
        <p14:creationId xmlns:p14="http://schemas.microsoft.com/office/powerpoint/2010/main" val="280802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Algorithms</a:t>
            </a:r>
            <a:endParaRPr lang="en-US" dirty="0"/>
          </a:p>
        </p:txBody>
      </p:sp>
      <p:sp>
        <p:nvSpPr>
          <p:cNvPr id="3" name="Content Placeholder 2"/>
          <p:cNvSpPr>
            <a:spLocks noGrp="1"/>
          </p:cNvSpPr>
          <p:nvPr>
            <p:ph idx="1"/>
          </p:nvPr>
        </p:nvSpPr>
        <p:spPr/>
        <p:txBody>
          <a:bodyPr>
            <a:normAutofit/>
          </a:bodyPr>
          <a:lstStyle/>
          <a:p>
            <a:r>
              <a:rPr lang="en-US" altLang="en-US" sz="2800" dirty="0" smtClean="0">
                <a:latin typeface="+mn-lt"/>
              </a:rPr>
              <a:t>We’re </a:t>
            </a:r>
            <a:r>
              <a:rPr lang="en-US" altLang="en-US" sz="2800" dirty="0">
                <a:latin typeface="+mn-lt"/>
              </a:rPr>
              <a:t>starting with the easiest algorithm in each category </a:t>
            </a:r>
            <a:r>
              <a:rPr lang="en-US" altLang="en-US" sz="2800" dirty="0" smtClean="0">
                <a:latin typeface="+mn-lt"/>
              </a:rPr>
              <a:t>first</a:t>
            </a:r>
          </a:p>
          <a:p>
            <a:pPr marL="937584" lvl="1"/>
            <a:r>
              <a:rPr lang="en-US" altLang="en-US" sz="2400" b="1" dirty="0" smtClean="0"/>
              <a:t>Selection-based</a:t>
            </a:r>
            <a:r>
              <a:rPr lang="en-US" altLang="en-US" sz="2400" dirty="0" smtClean="0"/>
              <a:t>: selection sort</a:t>
            </a:r>
          </a:p>
          <a:p>
            <a:pPr marL="937584" lvl="1"/>
            <a:endParaRPr lang="en-US" altLang="en-US" sz="2400" dirty="0" smtClean="0"/>
          </a:p>
          <a:p>
            <a:pPr marL="937584" lvl="1"/>
            <a:r>
              <a:rPr lang="en-US" altLang="en-US" sz="2400" b="1" dirty="0" smtClean="0"/>
              <a:t>Insertion-based</a:t>
            </a:r>
            <a:r>
              <a:rPr lang="en-US" altLang="en-US" sz="2400" dirty="0"/>
              <a:t>: </a:t>
            </a:r>
            <a:r>
              <a:rPr lang="en-US" altLang="en-US" sz="2400" dirty="0" smtClean="0"/>
              <a:t>insertion sort</a:t>
            </a:r>
            <a:endParaRPr lang="en-US" altLang="en-US" sz="2400" dirty="0"/>
          </a:p>
          <a:p>
            <a:pPr marL="1250112" lvl="2"/>
            <a:endParaRPr lang="en-US" altLang="en-US" dirty="0"/>
          </a:p>
          <a:p>
            <a:pPr marL="937584" lvl="1"/>
            <a:r>
              <a:rPr lang="en-US" altLang="en-US" sz="2400" b="1" dirty="0"/>
              <a:t>Exchange-based</a:t>
            </a:r>
            <a:r>
              <a:rPr lang="en-US" altLang="en-US" sz="2400" dirty="0"/>
              <a:t>: </a:t>
            </a:r>
            <a:r>
              <a:rPr lang="en-US" altLang="en-US" sz="2400" dirty="0" smtClean="0"/>
              <a:t>bubble sort</a:t>
            </a:r>
            <a:endParaRPr lang="en-US" altLang="en-US" sz="2400" dirty="0"/>
          </a:p>
          <a:p>
            <a:endParaRPr lang="en-US" dirty="0">
              <a:latin typeface="+mn-lt"/>
            </a:endParaRPr>
          </a:p>
        </p:txBody>
      </p:sp>
    </p:spTree>
    <p:extLst>
      <p:ext uri="{BB962C8B-B14F-4D97-AF65-F5344CB8AC3E}">
        <p14:creationId xmlns:p14="http://schemas.microsoft.com/office/powerpoint/2010/main" val="297472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ln/>
        </p:spPr>
        <p:txBody>
          <a:bodyPr/>
          <a:lstStyle/>
          <a:p>
            <a:r>
              <a:rPr lang="en-US" altLang="en-US"/>
              <a:t>Selection Sort</a:t>
            </a:r>
          </a:p>
        </p:txBody>
      </p:sp>
      <p:sp>
        <p:nvSpPr>
          <p:cNvPr id="29698" name="Rectangle 2"/>
          <p:cNvSpPr>
            <a:spLocks noGrp="1" noChangeArrowheads="1"/>
          </p:cNvSpPr>
          <p:nvPr>
            <p:ph type="body" idx="1"/>
          </p:nvPr>
        </p:nvSpPr>
        <p:spPr>
          <a:ln/>
        </p:spPr>
        <p:txBody>
          <a:bodyPr/>
          <a:lstStyle/>
          <a:p>
            <a:pPr marL="625056"/>
            <a:r>
              <a:rPr lang="en-US" altLang="en-US" sz="2812" b="1" dirty="0">
                <a:latin typeface="+mn-lt"/>
              </a:rPr>
              <a:t>How it works? </a:t>
            </a:r>
            <a:endParaRPr lang="en-US" altLang="en-US" sz="2812" b="1" dirty="0">
              <a:latin typeface="+mn-lt"/>
              <a:ea typeface="ヒラギノ角ゴ ProN W6" charset="0"/>
              <a:cs typeface="ヒラギノ角ゴ ProN W6" charset="0"/>
            </a:endParaRPr>
          </a:p>
          <a:p>
            <a:pPr marL="937584" lvl="1">
              <a:spcBef>
                <a:spcPts val="1635"/>
              </a:spcBef>
            </a:pPr>
            <a:r>
              <a:rPr lang="en-US" altLang="en-US" sz="2400" dirty="0" smtClean="0">
                <a:latin typeface="+mn-lt"/>
              </a:rPr>
              <a:t>the </a:t>
            </a:r>
            <a:r>
              <a:rPr lang="en-US" altLang="en-US" sz="2400" dirty="0">
                <a:latin typeface="+mn-lt"/>
              </a:rPr>
              <a:t>array is logically partitioned into two sections:</a:t>
            </a:r>
          </a:p>
          <a:p>
            <a:pPr marL="937584" lvl="1">
              <a:spcBef>
                <a:spcPts val="1635"/>
              </a:spcBef>
            </a:pPr>
            <a:r>
              <a:rPr lang="en-US" altLang="en-US" sz="2400" dirty="0">
                <a:latin typeface="+mn-lt"/>
              </a:rPr>
              <a:t>&lt;draw line divided </a:t>
            </a:r>
            <a:r>
              <a:rPr lang="en-US" altLang="en-US" sz="2400" dirty="0" smtClean="0">
                <a:latin typeface="+mn-lt"/>
              </a:rPr>
              <a:t>into: sorted </a:t>
            </a:r>
            <a:r>
              <a:rPr lang="en-US" altLang="en-US" sz="2400" dirty="0">
                <a:latin typeface="+mn-lt"/>
              </a:rPr>
              <a:t>vs. unsorted</a:t>
            </a:r>
            <a:r>
              <a:rPr lang="en-US" altLang="en-US" sz="2400" dirty="0" smtClean="0">
                <a:latin typeface="+mn-lt"/>
              </a:rPr>
              <a:t>&gt;</a:t>
            </a:r>
          </a:p>
          <a:p>
            <a:pPr marL="937584" lvl="1">
              <a:spcBef>
                <a:spcPts val="1635"/>
              </a:spcBef>
            </a:pPr>
            <a:r>
              <a:rPr lang="en-US" altLang="en-US" sz="2400" dirty="0">
                <a:latin typeface="+mn-lt"/>
              </a:rPr>
              <a:t>repeatedly find the next smallest item from the </a:t>
            </a:r>
            <a:r>
              <a:rPr lang="en-US" altLang="en-US" sz="2400" dirty="0" smtClean="0">
                <a:latin typeface="+mn-lt"/>
              </a:rPr>
              <a:t>unsorted section and </a:t>
            </a:r>
            <a:r>
              <a:rPr lang="en-US" altLang="en-US" sz="2400" dirty="0">
                <a:latin typeface="+mn-lt"/>
              </a:rPr>
              <a:t>then move it into its correct position</a:t>
            </a:r>
          </a:p>
          <a:p>
            <a:pPr marL="937584" lvl="1">
              <a:spcBef>
                <a:spcPts val="1635"/>
              </a:spcBef>
            </a:pPr>
            <a:endParaRPr lang="en-US" altLang="en-US" sz="2400" dirty="0" smtClean="0"/>
          </a:p>
          <a:p>
            <a:pPr marL="937584" lvl="1">
              <a:spcBef>
                <a:spcPts val="1635"/>
              </a:spcBef>
            </a:pPr>
            <a:endParaRPr lang="en-US" altLang="en-US" sz="2812" dirty="0"/>
          </a:p>
        </p:txBody>
      </p:sp>
      <p:graphicFrame>
        <p:nvGraphicFramePr>
          <p:cNvPr id="4" name="Table 3"/>
          <p:cNvGraphicFramePr>
            <a:graphicFrameLocks noGrp="1"/>
          </p:cNvGraphicFramePr>
          <p:nvPr>
            <p:extLst>
              <p:ext uri="{D42A27DB-BD31-4B8C-83A1-F6EECF244321}">
                <p14:modId xmlns:p14="http://schemas.microsoft.com/office/powerpoint/2010/main" val="2566079417"/>
              </p:ext>
            </p:extLst>
          </p:nvPr>
        </p:nvGraphicFramePr>
        <p:xfrm>
          <a:off x="1330489" y="4909810"/>
          <a:ext cx="6096000" cy="370840"/>
        </p:xfrm>
        <a:graphic>
          <a:graphicData uri="http://schemas.openxmlformats.org/drawingml/2006/table">
            <a:tbl>
              <a:tblPr firstRow="1" bandRow="1">
                <a:tableStyleId>{5C22544A-7EE6-4342-B048-85BDC9FD1C3A}</a:tableStyleId>
              </a:tblPr>
              <a:tblGrid>
                <a:gridCol w="609600"/>
                <a:gridCol w="1219200"/>
                <a:gridCol w="609600"/>
                <a:gridCol w="609600"/>
                <a:gridCol w="2438400"/>
                <a:gridCol w="609600"/>
              </a:tblGrid>
              <a:tr h="370840">
                <a:tc>
                  <a:txBody>
                    <a:bodyPr/>
                    <a:lstStyle/>
                    <a:p>
                      <a:endParaRPr lang="en-US" dirty="0"/>
                    </a:p>
                  </a:txBody>
                  <a:tcPr/>
                </a:tc>
                <a:tc>
                  <a:txBody>
                    <a:bodyPr/>
                    <a:lstStyle/>
                    <a:p>
                      <a:pPr algn="ctr"/>
                      <a:r>
                        <a:rPr lang="en-US" dirty="0" smtClean="0"/>
                        <a:t>………….</a:t>
                      </a:r>
                      <a:endParaRPr lang="en-US" dirty="0"/>
                    </a:p>
                  </a:txBody>
                  <a:tcPr/>
                </a:tc>
                <a:tc>
                  <a:txBody>
                    <a:bodyPr/>
                    <a:lstStyle/>
                    <a:p>
                      <a:endParaRPr lang="en-US"/>
                    </a:p>
                  </a:txBody>
                  <a:tcPr/>
                </a:tc>
                <a:tc>
                  <a:txBody>
                    <a:bodyPr/>
                    <a:lstStyle/>
                    <a:p>
                      <a:endParaRPr lang="en-US"/>
                    </a:p>
                  </a:txBody>
                  <a:tcPr/>
                </a:tc>
                <a:tc>
                  <a:txBody>
                    <a:bodyPr/>
                    <a:lstStyle/>
                    <a:p>
                      <a:r>
                        <a:rPr lang="en-US" sz="1500" dirty="0" smtClean="0"/>
                        <a:t>Minimum (a[i+1] … a[last])</a:t>
                      </a:r>
                      <a:endParaRPr lang="en-US" sz="1500" dirty="0"/>
                    </a:p>
                  </a:txBody>
                  <a:tcPr/>
                </a:tc>
                <a:tc>
                  <a:txBody>
                    <a:bodyPr/>
                    <a:lstStyle/>
                    <a:p>
                      <a:endParaRPr lang="en-US" dirty="0"/>
                    </a:p>
                  </a:txBody>
                  <a:tcPr/>
                </a:tc>
              </a:tr>
            </a:tbl>
          </a:graphicData>
        </a:graphic>
      </p:graphicFrame>
      <p:sp>
        <p:nvSpPr>
          <p:cNvPr id="5" name="Rectangle 4"/>
          <p:cNvSpPr/>
          <p:nvPr/>
        </p:nvSpPr>
        <p:spPr>
          <a:xfrm>
            <a:off x="3707904" y="4693786"/>
            <a:ext cx="216024" cy="10081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1331640" y="5485874"/>
            <a:ext cx="2376264"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979712" y="5557882"/>
            <a:ext cx="1008112" cy="369332"/>
          </a:xfrm>
          <a:prstGeom prst="rect">
            <a:avLst/>
          </a:prstGeom>
          <a:noFill/>
        </p:spPr>
        <p:txBody>
          <a:bodyPr wrap="square" rtlCol="0">
            <a:spAutoFit/>
          </a:bodyPr>
          <a:lstStyle/>
          <a:p>
            <a:r>
              <a:rPr lang="en-US" dirty="0" smtClean="0"/>
              <a:t>sorted</a:t>
            </a:r>
            <a:endParaRPr lang="en-US" dirty="0"/>
          </a:p>
        </p:txBody>
      </p:sp>
      <p:cxnSp>
        <p:nvCxnSpPr>
          <p:cNvPr id="8" name="Straight Arrow Connector 7"/>
          <p:cNvCxnSpPr/>
          <p:nvPr/>
        </p:nvCxnSpPr>
        <p:spPr>
          <a:xfrm>
            <a:off x="3923928" y="5464536"/>
            <a:ext cx="3528392"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72000" y="5536544"/>
            <a:ext cx="1584176" cy="369332"/>
          </a:xfrm>
          <a:prstGeom prst="rect">
            <a:avLst/>
          </a:prstGeom>
          <a:noFill/>
        </p:spPr>
        <p:txBody>
          <a:bodyPr wrap="square" rtlCol="0">
            <a:spAutoFit/>
          </a:bodyPr>
          <a:lstStyle/>
          <a:p>
            <a:r>
              <a:rPr lang="en-US" dirty="0" smtClean="0"/>
              <a:t>Unsorted</a:t>
            </a:r>
            <a:endParaRPr lang="en-US" dirty="0"/>
          </a:p>
        </p:txBody>
      </p:sp>
      <p:sp>
        <p:nvSpPr>
          <p:cNvPr id="14" name="Arc 13"/>
          <p:cNvSpPr/>
          <p:nvPr/>
        </p:nvSpPr>
        <p:spPr>
          <a:xfrm>
            <a:off x="4067944" y="4723897"/>
            <a:ext cx="1440160" cy="432048"/>
          </a:xfrm>
          <a:prstGeom prst="arc">
            <a:avLst>
              <a:gd name="adj1" fmla="val 10945587"/>
              <a:gd name="adj2" fmla="val 213549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p:cNvSpPr txBox="1"/>
          <p:nvPr/>
        </p:nvSpPr>
        <p:spPr>
          <a:xfrm>
            <a:off x="3923928" y="4509120"/>
            <a:ext cx="470000" cy="369332"/>
          </a:xfrm>
          <a:prstGeom prst="rect">
            <a:avLst/>
          </a:prstGeom>
          <a:noFill/>
        </p:spPr>
        <p:txBody>
          <a:bodyPr wrap="none" rtlCol="0">
            <a:spAutoFit/>
          </a:bodyPr>
          <a:lstStyle/>
          <a:p>
            <a:r>
              <a:rPr lang="en-US" dirty="0" smtClean="0"/>
              <a:t>i+1</a:t>
            </a:r>
            <a:endParaRPr lang="en-US" dirty="0"/>
          </a:p>
        </p:txBody>
      </p:sp>
      <p:sp>
        <p:nvSpPr>
          <p:cNvPr id="16" name="TextBox 15"/>
          <p:cNvSpPr txBox="1"/>
          <p:nvPr/>
        </p:nvSpPr>
        <p:spPr>
          <a:xfrm>
            <a:off x="3236300" y="4549770"/>
            <a:ext cx="237566" cy="369332"/>
          </a:xfrm>
          <a:prstGeom prst="rect">
            <a:avLst/>
          </a:prstGeom>
          <a:noFill/>
        </p:spPr>
        <p:txBody>
          <a:bodyPr wrap="none" rtlCol="0">
            <a:spAutoFit/>
          </a:bodyPr>
          <a:lstStyle/>
          <a:p>
            <a:r>
              <a:rPr lang="en-US" dirty="0"/>
              <a:t>i</a:t>
            </a:r>
          </a:p>
        </p:txBody>
      </p:sp>
      <p:sp>
        <p:nvSpPr>
          <p:cNvPr id="17" name="TextBox 16"/>
          <p:cNvSpPr txBox="1"/>
          <p:nvPr/>
        </p:nvSpPr>
        <p:spPr>
          <a:xfrm>
            <a:off x="6876256" y="4549770"/>
            <a:ext cx="512320" cy="369332"/>
          </a:xfrm>
          <a:prstGeom prst="rect">
            <a:avLst/>
          </a:prstGeom>
          <a:noFill/>
        </p:spPr>
        <p:txBody>
          <a:bodyPr wrap="none" rtlCol="0">
            <a:spAutoFit/>
          </a:bodyPr>
          <a:lstStyle/>
          <a:p>
            <a:r>
              <a:rPr lang="en-US" dirty="0" smtClean="0"/>
              <a:t>last</a:t>
            </a:r>
            <a:endParaRPr lang="en-US" dirty="0"/>
          </a:p>
        </p:txBody>
      </p:sp>
    </p:spTree>
    <p:extLst>
      <p:ext uri="{BB962C8B-B14F-4D97-AF65-F5344CB8AC3E}">
        <p14:creationId xmlns:p14="http://schemas.microsoft.com/office/powerpoint/2010/main" val="3681107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Sort Pass</a:t>
            </a:r>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sz="2400" dirty="0"/>
              <a:t>One sort pass: each time an element moves from the unsorted </a:t>
            </a:r>
            <a:r>
              <a:rPr lang="en-US" sz="2400" dirty="0" err="1"/>
              <a:t>sublist</a:t>
            </a:r>
            <a:r>
              <a:rPr lang="en-US" sz="2400" dirty="0"/>
              <a:t> to the sorted </a:t>
            </a:r>
            <a:r>
              <a:rPr lang="en-US" sz="2400" dirty="0" err="1"/>
              <a:t>sublist</a:t>
            </a:r>
            <a:r>
              <a:rPr lang="en-US" sz="2400" dirty="0"/>
              <a:t>.</a:t>
            </a:r>
          </a:p>
          <a:p>
            <a:endParaRPr lang="en-US" dirty="0"/>
          </a:p>
        </p:txBody>
      </p:sp>
    </p:spTree>
    <p:extLst>
      <p:ext uri="{BB962C8B-B14F-4D97-AF65-F5344CB8AC3E}">
        <p14:creationId xmlns:p14="http://schemas.microsoft.com/office/powerpoint/2010/main" val="5637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899592" y="1484784"/>
            <a:ext cx="7560840" cy="2677656"/>
          </a:xfrm>
          <a:prstGeom prst="rect">
            <a:avLst/>
          </a:prstGeom>
          <a:noFill/>
        </p:spPr>
        <p:txBody>
          <a:bodyPr wrap="square" rtlCol="0">
            <a:spAutoFit/>
          </a:bodyPr>
          <a:lstStyle/>
          <a:p>
            <a:r>
              <a:rPr lang="en-US" sz="3200" dirty="0" smtClean="0"/>
              <a:t>Let’s play a game!  - 5 volunteers</a:t>
            </a:r>
          </a:p>
          <a:p>
            <a:endParaRPr lang="en-US" sz="3200" dirty="0"/>
          </a:p>
          <a:p>
            <a:endParaRPr lang="en-US" sz="3200" dirty="0" smtClean="0"/>
          </a:p>
          <a:p>
            <a:r>
              <a:rPr lang="en-US" sz="2400" dirty="0" smtClean="0"/>
              <a:t>Questions:</a:t>
            </a:r>
          </a:p>
          <a:p>
            <a:pPr marL="457200" indent="-457200">
              <a:buAutoNum type="arabicPeriod"/>
            </a:pPr>
            <a:r>
              <a:rPr lang="en-US" sz="2400" dirty="0" smtClean="0"/>
              <a:t>When do we start? When do we end? </a:t>
            </a:r>
          </a:p>
          <a:p>
            <a:pPr marL="457200" indent="-457200">
              <a:buAutoNum type="arabicPeriod"/>
            </a:pPr>
            <a:endParaRPr lang="en-US" sz="2400" dirty="0"/>
          </a:p>
        </p:txBody>
      </p:sp>
    </p:spTree>
    <p:extLst>
      <p:ext uri="{BB962C8B-B14F-4D97-AF65-F5344CB8AC3E}">
        <p14:creationId xmlns:p14="http://schemas.microsoft.com/office/powerpoint/2010/main" val="167042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a:lstStyle/>
          <a:p>
            <a:r>
              <a:rPr lang="en-US" altLang="en-US"/>
              <a:t>Selection Sort</a:t>
            </a:r>
          </a:p>
        </p:txBody>
      </p:sp>
      <p:sp>
        <p:nvSpPr>
          <p:cNvPr id="31746" name="Rectangle 2"/>
          <p:cNvSpPr>
            <a:spLocks noGrp="1" noChangeArrowheads="1"/>
          </p:cNvSpPr>
          <p:nvPr>
            <p:ph type="body" idx="1"/>
          </p:nvPr>
        </p:nvSpPr>
        <p:spPr>
          <a:ln/>
        </p:spPr>
        <p:txBody>
          <a:bodyPr/>
          <a:lstStyle/>
          <a:p>
            <a:pPr marL="625056"/>
            <a:r>
              <a:rPr lang="en-US" altLang="en-US" sz="1617" dirty="0"/>
              <a:t>void </a:t>
            </a:r>
            <a:r>
              <a:rPr lang="en-US" altLang="en-US" sz="1617" dirty="0" err="1"/>
              <a:t>selectionSort</a:t>
            </a:r>
            <a:r>
              <a:rPr lang="en-US" altLang="en-US" sz="1617" dirty="0"/>
              <a:t>(</a:t>
            </a:r>
            <a:r>
              <a:rPr lang="en-US" altLang="en-US" sz="1617" dirty="0" err="1"/>
              <a:t>int</a:t>
            </a:r>
            <a:r>
              <a:rPr lang="en-US" altLang="en-US" sz="1617" dirty="0"/>
              <a:t> a[], </a:t>
            </a:r>
            <a:r>
              <a:rPr lang="en-US" altLang="en-US" sz="1617" dirty="0" err="1"/>
              <a:t>int</a:t>
            </a:r>
            <a:r>
              <a:rPr lang="en-US" altLang="en-US" sz="1617" dirty="0"/>
              <a:t> n) {</a:t>
            </a:r>
          </a:p>
          <a:p>
            <a:pPr marL="937584" lvl="1">
              <a:spcBef>
                <a:spcPts val="941"/>
              </a:spcBef>
            </a:pPr>
            <a:r>
              <a:rPr lang="en-US" altLang="en-US" sz="1617" dirty="0" err="1"/>
              <a:t>int</a:t>
            </a:r>
            <a:r>
              <a:rPr lang="en-US" altLang="en-US" sz="1617" dirty="0"/>
              <a:t> </a:t>
            </a:r>
            <a:r>
              <a:rPr lang="en-US" altLang="en-US" sz="1617" dirty="0" err="1"/>
              <a:t>i</a:t>
            </a:r>
            <a:r>
              <a:rPr lang="en-US" altLang="en-US" sz="1617" dirty="0"/>
              <a:t>, j, min, temp;</a:t>
            </a:r>
          </a:p>
          <a:p>
            <a:pPr marL="937584" lvl="1">
              <a:spcBef>
                <a:spcPts val="941"/>
              </a:spcBef>
            </a:pPr>
            <a:r>
              <a:rPr lang="en-US" altLang="en-US" sz="1617" dirty="0"/>
              <a:t>for (</a:t>
            </a:r>
            <a:r>
              <a:rPr lang="en-US" altLang="en-US" sz="1617" dirty="0" err="1"/>
              <a:t>i</a:t>
            </a:r>
            <a:r>
              <a:rPr lang="en-US" altLang="en-US" sz="1617" dirty="0"/>
              <a:t>=0; </a:t>
            </a:r>
            <a:r>
              <a:rPr lang="en-US" altLang="en-US" sz="1617" dirty="0" err="1"/>
              <a:t>i</a:t>
            </a:r>
            <a:r>
              <a:rPr lang="en-US" altLang="en-US" sz="1617" dirty="0"/>
              <a:t>&lt;n-1; </a:t>
            </a:r>
            <a:r>
              <a:rPr lang="en-US" altLang="en-US" sz="1617" dirty="0" err="1"/>
              <a:t>i</a:t>
            </a:r>
            <a:r>
              <a:rPr lang="en-US" altLang="en-US" sz="1617" dirty="0"/>
              <a:t>++) {</a:t>
            </a:r>
          </a:p>
          <a:p>
            <a:pPr marL="1250112" lvl="2">
              <a:spcBef>
                <a:spcPts val="941"/>
              </a:spcBef>
            </a:pPr>
            <a:r>
              <a:rPr lang="en-US" altLang="en-US" sz="1617" dirty="0"/>
              <a:t>min = </a:t>
            </a:r>
            <a:r>
              <a:rPr lang="en-US" altLang="en-US" sz="1617" dirty="0" err="1"/>
              <a:t>i</a:t>
            </a:r>
            <a:r>
              <a:rPr lang="en-US" altLang="en-US" sz="1617" dirty="0"/>
              <a:t>;</a:t>
            </a:r>
          </a:p>
          <a:p>
            <a:pPr marL="1250112" lvl="2">
              <a:spcBef>
                <a:spcPts val="941"/>
              </a:spcBef>
            </a:pPr>
            <a:r>
              <a:rPr lang="en-US" altLang="en-US" sz="1617" dirty="0"/>
              <a:t>for (j=i+1; j&lt;n; </a:t>
            </a:r>
            <a:r>
              <a:rPr lang="en-US" altLang="en-US" sz="1617" dirty="0" err="1"/>
              <a:t>j++</a:t>
            </a:r>
            <a:r>
              <a:rPr lang="en-US" altLang="en-US" sz="1617" dirty="0"/>
              <a:t>)</a:t>
            </a:r>
          </a:p>
          <a:p>
            <a:pPr marL="1562640" lvl="3">
              <a:spcBef>
                <a:spcPts val="941"/>
              </a:spcBef>
            </a:pPr>
            <a:r>
              <a:rPr lang="en-US" altLang="en-US" sz="1617" dirty="0"/>
              <a:t>if (a[j] &lt; a[min]) min = j;</a:t>
            </a:r>
          </a:p>
          <a:p>
            <a:pPr marL="1250112" lvl="2">
              <a:spcBef>
                <a:spcPts val="941"/>
              </a:spcBef>
            </a:pPr>
            <a:r>
              <a:rPr lang="en-US" altLang="en-US" sz="1617" dirty="0"/>
              <a:t>temp = a[</a:t>
            </a:r>
            <a:r>
              <a:rPr lang="en-US" altLang="en-US" sz="1617" dirty="0" err="1"/>
              <a:t>i</a:t>
            </a:r>
            <a:r>
              <a:rPr lang="en-US" altLang="en-US" sz="1617" dirty="0"/>
              <a:t>];</a:t>
            </a:r>
          </a:p>
          <a:p>
            <a:pPr marL="1250112" lvl="2">
              <a:spcBef>
                <a:spcPts val="941"/>
              </a:spcBef>
            </a:pPr>
            <a:r>
              <a:rPr lang="en-US" altLang="en-US" sz="1617" dirty="0"/>
              <a:t>a[</a:t>
            </a:r>
            <a:r>
              <a:rPr lang="en-US" altLang="en-US" sz="1617" dirty="0" err="1"/>
              <a:t>i</a:t>
            </a:r>
            <a:r>
              <a:rPr lang="en-US" altLang="en-US" sz="1617" dirty="0"/>
              <a:t>] = a[min];</a:t>
            </a:r>
          </a:p>
          <a:p>
            <a:pPr marL="1250112" lvl="2">
              <a:spcBef>
                <a:spcPts val="941"/>
              </a:spcBef>
            </a:pPr>
            <a:r>
              <a:rPr lang="en-US" altLang="en-US" sz="1617" dirty="0"/>
              <a:t>a[min] = temp;</a:t>
            </a:r>
          </a:p>
          <a:p>
            <a:pPr marL="937584" lvl="1">
              <a:spcBef>
                <a:spcPts val="941"/>
              </a:spcBef>
            </a:pPr>
            <a:r>
              <a:rPr lang="en-US" altLang="en-US" sz="1617" dirty="0"/>
              <a:t>}</a:t>
            </a:r>
          </a:p>
          <a:p>
            <a:pPr marL="625056">
              <a:spcBef>
                <a:spcPts val="941"/>
              </a:spcBef>
            </a:pPr>
            <a:r>
              <a:rPr lang="en-US" altLang="en-US" sz="1617" dirty="0"/>
              <a:t>}</a:t>
            </a:r>
          </a:p>
        </p:txBody>
      </p:sp>
    </p:spTree>
    <p:extLst>
      <p:ext uri="{BB962C8B-B14F-4D97-AF65-F5344CB8AC3E}">
        <p14:creationId xmlns:p14="http://schemas.microsoft.com/office/powerpoint/2010/main" val="3443677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746">
                                            <p:txEl>
                                              <p:pRg st="1" end="1"/>
                                            </p:txEl>
                                          </p:spTgt>
                                        </p:tgtEl>
                                        <p:attrNameLst>
                                          <p:attrName>style.visibility</p:attrName>
                                        </p:attrNameLst>
                                      </p:cBhvr>
                                      <p:to>
                                        <p:strVal val="visible"/>
                                      </p:to>
                                    </p:set>
                                    <p:animEffect transition="in" filter="wipe(down)">
                                      <p:cBhvr>
                                        <p:cTn id="7" dur="500"/>
                                        <p:tgtEl>
                                          <p:spTgt spid="31746">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1746">
                                            <p:txEl>
                                              <p:pRg st="2" end="2"/>
                                            </p:txEl>
                                          </p:spTgt>
                                        </p:tgtEl>
                                        <p:attrNameLst>
                                          <p:attrName>style.visibility</p:attrName>
                                        </p:attrNameLst>
                                      </p:cBhvr>
                                      <p:to>
                                        <p:strVal val="visible"/>
                                      </p:to>
                                    </p:set>
                                    <p:animEffect transition="in" filter="wipe(down)">
                                      <p:cBhvr>
                                        <p:cTn id="10" dur="500"/>
                                        <p:tgtEl>
                                          <p:spTgt spid="31746">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1746">
                                            <p:txEl>
                                              <p:pRg st="3" end="3"/>
                                            </p:txEl>
                                          </p:spTgt>
                                        </p:tgtEl>
                                        <p:attrNameLst>
                                          <p:attrName>style.visibility</p:attrName>
                                        </p:attrNameLst>
                                      </p:cBhvr>
                                      <p:to>
                                        <p:strVal val="visible"/>
                                      </p:to>
                                    </p:set>
                                    <p:animEffect transition="in" filter="wipe(down)">
                                      <p:cBhvr>
                                        <p:cTn id="13" dur="500"/>
                                        <p:tgtEl>
                                          <p:spTgt spid="31746">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1746">
                                            <p:txEl>
                                              <p:pRg st="4" end="4"/>
                                            </p:txEl>
                                          </p:spTgt>
                                        </p:tgtEl>
                                        <p:attrNameLst>
                                          <p:attrName>style.visibility</p:attrName>
                                        </p:attrNameLst>
                                      </p:cBhvr>
                                      <p:to>
                                        <p:strVal val="visible"/>
                                      </p:to>
                                    </p:set>
                                    <p:animEffect transition="in" filter="wipe(down)">
                                      <p:cBhvr>
                                        <p:cTn id="16" dur="500"/>
                                        <p:tgtEl>
                                          <p:spTgt spid="31746">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1746">
                                            <p:txEl>
                                              <p:pRg st="5" end="5"/>
                                            </p:txEl>
                                          </p:spTgt>
                                        </p:tgtEl>
                                        <p:attrNameLst>
                                          <p:attrName>style.visibility</p:attrName>
                                        </p:attrNameLst>
                                      </p:cBhvr>
                                      <p:to>
                                        <p:strVal val="visible"/>
                                      </p:to>
                                    </p:set>
                                    <p:animEffect transition="in" filter="wipe(down)">
                                      <p:cBhvr>
                                        <p:cTn id="19" dur="500"/>
                                        <p:tgtEl>
                                          <p:spTgt spid="31746">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1746">
                                            <p:txEl>
                                              <p:pRg st="6" end="6"/>
                                            </p:txEl>
                                          </p:spTgt>
                                        </p:tgtEl>
                                        <p:attrNameLst>
                                          <p:attrName>style.visibility</p:attrName>
                                        </p:attrNameLst>
                                      </p:cBhvr>
                                      <p:to>
                                        <p:strVal val="visible"/>
                                      </p:to>
                                    </p:set>
                                    <p:animEffect transition="in" filter="wipe(down)">
                                      <p:cBhvr>
                                        <p:cTn id="22" dur="500"/>
                                        <p:tgtEl>
                                          <p:spTgt spid="31746">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1746">
                                            <p:txEl>
                                              <p:pRg st="7" end="7"/>
                                            </p:txEl>
                                          </p:spTgt>
                                        </p:tgtEl>
                                        <p:attrNameLst>
                                          <p:attrName>style.visibility</p:attrName>
                                        </p:attrNameLst>
                                      </p:cBhvr>
                                      <p:to>
                                        <p:strVal val="visible"/>
                                      </p:to>
                                    </p:set>
                                    <p:animEffect transition="in" filter="wipe(down)">
                                      <p:cBhvr>
                                        <p:cTn id="25" dur="500"/>
                                        <p:tgtEl>
                                          <p:spTgt spid="31746">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1746">
                                            <p:txEl>
                                              <p:pRg st="8" end="8"/>
                                            </p:txEl>
                                          </p:spTgt>
                                        </p:tgtEl>
                                        <p:attrNameLst>
                                          <p:attrName>style.visibility</p:attrName>
                                        </p:attrNameLst>
                                      </p:cBhvr>
                                      <p:to>
                                        <p:strVal val="visible"/>
                                      </p:to>
                                    </p:set>
                                    <p:animEffect transition="in" filter="wipe(down)">
                                      <p:cBhvr>
                                        <p:cTn id="28" dur="500"/>
                                        <p:tgtEl>
                                          <p:spTgt spid="31746">
                                            <p:txEl>
                                              <p:pRg st="8" end="8"/>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1746">
                                            <p:txEl>
                                              <p:pRg st="9" end="9"/>
                                            </p:txEl>
                                          </p:spTgt>
                                        </p:tgtEl>
                                        <p:attrNameLst>
                                          <p:attrName>style.visibility</p:attrName>
                                        </p:attrNameLst>
                                      </p:cBhvr>
                                      <p:to>
                                        <p:strVal val="visible"/>
                                      </p:to>
                                    </p:set>
                                    <p:animEffect transition="in" filter="wipe(down)">
                                      <p:cBhvr>
                                        <p:cTn id="31" dur="500"/>
                                        <p:tgtEl>
                                          <p:spTgt spid="3174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CU tempelat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SCU tempelate 2</Template>
  <TotalTime>7902</TotalTime>
  <Words>555</Words>
  <Application>Microsoft Macintosh PowerPoint</Application>
  <PresentationFormat>On-screen Show (4:3)</PresentationFormat>
  <Paragraphs>71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SCU tempelate 2</vt:lpstr>
      <vt:lpstr>Computer Engineering 12 Class 21</vt:lpstr>
      <vt:lpstr>Sorting</vt:lpstr>
      <vt:lpstr>Sorting</vt:lpstr>
      <vt:lpstr>Sorting</vt:lpstr>
      <vt:lpstr>Sorting Algorithms</vt:lpstr>
      <vt:lpstr>Selection Sort</vt:lpstr>
      <vt:lpstr>One Sort Pass</vt:lpstr>
      <vt:lpstr>Example</vt:lpstr>
      <vt:lpstr>Selection Sort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12 Abstract Data Types and Structures</dc:title>
  <dc:creator>Yuhong</dc:creator>
  <cp:lastModifiedBy>Liu Yuhong</cp:lastModifiedBy>
  <cp:revision>545</cp:revision>
  <dcterms:created xsi:type="dcterms:W3CDTF">2015-09-16T16:54:10Z</dcterms:created>
  <dcterms:modified xsi:type="dcterms:W3CDTF">2018-03-11T03:05:07Z</dcterms:modified>
</cp:coreProperties>
</file>