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3" r:id="rId3"/>
    <p:sldId id="294" r:id="rId4"/>
    <p:sldId id="276" r:id="rId5"/>
    <p:sldId id="289" r:id="rId6"/>
    <p:sldId id="277" r:id="rId7"/>
    <p:sldId id="278" r:id="rId8"/>
    <p:sldId id="279" r:id="rId9"/>
    <p:sldId id="280" r:id="rId10"/>
    <p:sldId id="281" r:id="rId11"/>
    <p:sldId id="284" r:id="rId12"/>
    <p:sldId id="285" r:id="rId13"/>
    <p:sldId id="286" r:id="rId14"/>
    <p:sldId id="290" r:id="rId15"/>
    <p:sldId id="291" r:id="rId16"/>
    <p:sldId id="29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2B6E02-D4EC-4F41-9EC9-A1B55E23AEB4}">
          <p14:sldIdLst>
            <p14:sldId id="256"/>
            <p14:sldId id="293"/>
            <p14:sldId id="294"/>
            <p14:sldId id="276"/>
            <p14:sldId id="289"/>
            <p14:sldId id="277"/>
            <p14:sldId id="278"/>
            <p14:sldId id="279"/>
            <p14:sldId id="280"/>
            <p14:sldId id="281"/>
            <p14:sldId id="284"/>
            <p14:sldId id="285"/>
            <p14:sldId id="286"/>
            <p14:sldId id="290"/>
            <p14:sldId id="291"/>
            <p14:sldId id="29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76" autoAdjust="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6079-048D-40BE-8706-46A50B223B9E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2661-F664-48E2-8FBD-37E9BDB8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5363-6E4E-4BF6-9DF6-5372E3EB351A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23F1-0910-4913-A566-8DCA4D69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unstable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4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9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0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0600" y="1249681"/>
            <a:ext cx="7848600" cy="27432"/>
          </a:xfrm>
          <a:prstGeom prst="rect">
            <a:avLst/>
          </a:prstGeom>
          <a:gradFill>
            <a:gsLst>
              <a:gs pos="0">
                <a:schemeClr val="bg1"/>
              </a:gs>
              <a:gs pos="24157">
                <a:schemeClr val="bg1">
                  <a:lumMod val="75000"/>
                </a:schemeClr>
              </a:gs>
              <a:gs pos="80416">
                <a:schemeClr val="bg1">
                  <a:lumMod val="75000"/>
                </a:schemeClr>
              </a:gs>
              <a:gs pos="100000">
                <a:schemeClr val="bg1"/>
              </a:gs>
              <a:gs pos="49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" y="386334"/>
            <a:ext cx="1044857" cy="1042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591300"/>
            <a:ext cx="9144000" cy="2667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Name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91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96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21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r="45614" b="9090"/>
          <a:stretch/>
        </p:blipFill>
        <p:spPr>
          <a:xfrm>
            <a:off x="7010400" y="6653212"/>
            <a:ext cx="2066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9319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408.551.35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7"/>
            <a:ext cx="8206680" cy="18996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Computer Engineering 12</a:t>
            </a:r>
            <a:br>
              <a:rPr lang="en-US" altLang="zh-CN" dirty="0" smtClean="0"/>
            </a:br>
            <a:r>
              <a:rPr lang="en-US" altLang="zh-CN" smtClean="0"/>
              <a:t>Class 22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9910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Instructor: </a:t>
            </a:r>
            <a:r>
              <a:rPr lang="en-US" altLang="zh-CN" dirty="0" err="1" smtClean="0"/>
              <a:t>Yuhong</a:t>
            </a:r>
            <a:r>
              <a:rPr lang="en-US" altLang="zh-CN" dirty="0" smtClean="0"/>
              <a:t> Liu</a:t>
            </a:r>
          </a:p>
          <a:p>
            <a:r>
              <a:rPr lang="en-US" altLang="zh-CN" dirty="0" smtClean="0"/>
              <a:t>Office: </a:t>
            </a:r>
            <a:r>
              <a:rPr lang="en-US" altLang="zh-CN" dirty="0" err="1" smtClean="0"/>
              <a:t>Bannan</a:t>
            </a:r>
            <a:r>
              <a:rPr lang="en-US" altLang="zh-CN" dirty="0" smtClean="0"/>
              <a:t> 324 F</a:t>
            </a:r>
          </a:p>
          <a:p>
            <a:r>
              <a:rPr lang="en-US" altLang="zh-CN" dirty="0" smtClean="0"/>
              <a:t>Email: yhliu@scu.edu</a:t>
            </a:r>
          </a:p>
          <a:p>
            <a:pPr lvl="1"/>
            <a:r>
              <a:rPr lang="en-US" altLang="zh-CN" dirty="0" smtClean="0"/>
              <a:t>Tel: </a:t>
            </a:r>
            <a:r>
              <a:rPr lang="en-US" altLang="zh-CN" dirty="0">
                <a:hlinkClick r:id="rId2"/>
              </a:rPr>
              <a:t>408-551-3513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bubble sort:</a:t>
            </a:r>
          </a:p>
          <a:p>
            <a:pPr lvl="1"/>
            <a:r>
              <a:rPr lang="en-US" sz="2400" dirty="0" smtClean="0"/>
              <a:t>The list at any moment is divided into two </a:t>
            </a:r>
            <a:r>
              <a:rPr lang="en-US" sz="2400" dirty="0" err="1" smtClean="0"/>
              <a:t>sublist</a:t>
            </a:r>
            <a:r>
              <a:rPr lang="en-US" sz="2400" dirty="0" smtClean="0"/>
              <a:t>: sorted and unsorted.</a:t>
            </a:r>
          </a:p>
          <a:p>
            <a:pPr lvl="1"/>
            <a:r>
              <a:rPr lang="en-US" sz="2400" dirty="0" smtClean="0"/>
              <a:t>The smallest element is bubbled from the unsorted </a:t>
            </a:r>
            <a:r>
              <a:rPr lang="en-US" sz="2400" dirty="0" err="1" smtClean="0"/>
              <a:t>sublist</a:t>
            </a:r>
            <a:r>
              <a:rPr lang="en-US" sz="2400" dirty="0" smtClean="0"/>
              <a:t> and moved to the sorted </a:t>
            </a:r>
            <a:r>
              <a:rPr lang="en-US" sz="2400" dirty="0" err="1" smtClean="0"/>
              <a:t>sublist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After moving the smallest to the sorted list the wall moves one element to the right, increasing the number of sorted elements and decreasing the number of unsorted ones.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74624"/>
              </p:ext>
            </p:extLst>
          </p:nvPr>
        </p:nvGraphicFramePr>
        <p:xfrm>
          <a:off x="1330489" y="54359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219200"/>
                <a:gridCol w="609600"/>
                <a:gridCol w="609600"/>
                <a:gridCol w="609600"/>
                <a:gridCol w="12192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………….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07904" y="5219908"/>
            <a:ext cx="216024" cy="10081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1640" y="6011996"/>
            <a:ext cx="2376264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79712" y="60840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23928" y="5990658"/>
            <a:ext cx="352839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60626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Unsorted</a:t>
            </a:r>
            <a:endParaRPr lang="en-US" dirty="0"/>
          </a:p>
        </p:txBody>
      </p:sp>
      <p:sp>
        <p:nvSpPr>
          <p:cNvPr id="26" name="Arc 25"/>
          <p:cNvSpPr/>
          <p:nvPr/>
        </p:nvSpPr>
        <p:spPr>
          <a:xfrm>
            <a:off x="6516216" y="5229200"/>
            <a:ext cx="720080" cy="432048"/>
          </a:xfrm>
          <a:prstGeom prst="arc">
            <a:avLst>
              <a:gd name="adj1" fmla="val 109455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>
            <a:off x="5688124" y="5219908"/>
            <a:ext cx="720080" cy="432048"/>
          </a:xfrm>
          <a:prstGeom prst="arc">
            <a:avLst>
              <a:gd name="adj1" fmla="val 109455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4067944" y="5250019"/>
            <a:ext cx="720080" cy="432048"/>
          </a:xfrm>
          <a:prstGeom prst="arc">
            <a:avLst>
              <a:gd name="adj1" fmla="val 109455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>
            <a:off x="4788024" y="5229200"/>
            <a:ext cx="720080" cy="432048"/>
          </a:xfrm>
          <a:prstGeom prst="arc">
            <a:avLst>
              <a:gd name="adj1" fmla="val 109455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Example: sort 23, 78, 45, 8, 56,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42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76328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for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 ;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&lt; ( n - 1 );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endParaRPr lang="en-US" dirty="0"/>
          </a:p>
          <a:p>
            <a:r>
              <a:rPr lang="en-US" dirty="0"/>
              <a:t>  {</a:t>
            </a:r>
          </a:p>
          <a:p>
            <a:r>
              <a:rPr lang="en-US" dirty="0"/>
              <a:t>    for </a:t>
            </a:r>
            <a:r>
              <a:rPr lang="en-US" dirty="0" smtClean="0"/>
              <a:t>(j </a:t>
            </a:r>
            <a:r>
              <a:rPr lang="en-US" dirty="0"/>
              <a:t>= </a:t>
            </a:r>
            <a:r>
              <a:rPr lang="en-US" dirty="0" smtClean="0"/>
              <a:t>n-1 </a:t>
            </a:r>
            <a:r>
              <a:rPr lang="en-US" dirty="0"/>
              <a:t>; </a:t>
            </a:r>
            <a:r>
              <a:rPr lang="en-US" dirty="0" smtClean="0"/>
              <a:t>j &gt;</a:t>
            </a:r>
            <a:r>
              <a:rPr lang="en-US" dirty="0" err="1" smtClean="0"/>
              <a:t>i</a:t>
            </a:r>
            <a:r>
              <a:rPr lang="en-US" dirty="0" smtClean="0"/>
              <a:t>; j--)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</a:t>
            </a:r>
            <a:r>
              <a:rPr lang="en-US" dirty="0" smtClean="0"/>
              <a:t>   if </a:t>
            </a:r>
            <a:r>
              <a:rPr lang="en-US"/>
              <a:t>(</a:t>
            </a:r>
            <a:r>
              <a:rPr lang="en-US" smtClean="0"/>
              <a:t>a[j</a:t>
            </a:r>
            <a:r>
              <a:rPr lang="en-US" dirty="0" smtClean="0"/>
              <a:t>] </a:t>
            </a:r>
            <a:r>
              <a:rPr lang="en-US" smtClean="0"/>
              <a:t>&lt; a[j-1</a:t>
            </a:r>
            <a:r>
              <a:rPr lang="en-US" dirty="0" smtClean="0"/>
              <a:t>])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   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	temp = a[j];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	a[j]   </a:t>
            </a:r>
            <a:r>
              <a:rPr lang="en-US" dirty="0"/>
              <a:t>= </a:t>
            </a:r>
            <a:r>
              <a:rPr lang="en-US" dirty="0" smtClean="0"/>
              <a:t>a[j-1</a:t>
            </a:r>
            <a:r>
              <a:rPr lang="en-US" dirty="0"/>
              <a:t>];</a:t>
            </a:r>
          </a:p>
          <a:p>
            <a:r>
              <a:rPr lang="en-US" dirty="0"/>
              <a:t>        </a:t>
            </a:r>
            <a:r>
              <a:rPr lang="en-US" dirty="0" smtClean="0"/>
              <a:t>	a[j-1</a:t>
            </a:r>
            <a:r>
              <a:rPr lang="en-US" dirty="0"/>
              <a:t>] = </a:t>
            </a:r>
            <a:r>
              <a:rPr lang="en-US" dirty="0" smtClean="0"/>
              <a:t>temp;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   }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5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BigO</a:t>
            </a:r>
            <a:r>
              <a:rPr lang="en-US" sz="2400" dirty="0" smtClean="0"/>
              <a:t>: worst case, average, best case?</a:t>
            </a:r>
          </a:p>
          <a:p>
            <a:endParaRPr lang="en-US" sz="2400" dirty="0"/>
          </a:p>
          <a:p>
            <a:pPr lvl="1"/>
            <a:r>
              <a:rPr lang="en-US" sz="2000" dirty="0" smtClean="0"/>
              <a:t>Worst case: O(n^2)</a:t>
            </a:r>
          </a:p>
          <a:p>
            <a:pPr lvl="1"/>
            <a:r>
              <a:rPr lang="en-US" sz="2000" dirty="0" smtClean="0"/>
              <a:t>Average: O(n^2)</a:t>
            </a:r>
          </a:p>
          <a:p>
            <a:pPr lvl="1"/>
            <a:r>
              <a:rPr lang="en-US" sz="2000" dirty="0" smtClean="0"/>
              <a:t>Best case: O(n)</a:t>
            </a:r>
          </a:p>
          <a:p>
            <a:pPr lvl="1"/>
            <a:endParaRPr lang="en-US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Is it stable</a:t>
            </a:r>
            <a:r>
              <a:rPr lang="en-US" sz="2400" dirty="0" smtClean="0"/>
              <a:t>?</a:t>
            </a:r>
          </a:p>
          <a:p>
            <a:pPr marL="742950" lvl="2" indent="-342900"/>
            <a:r>
              <a:rPr lang="en-US" sz="2000" dirty="0" smtClean="0"/>
              <a:t>Yes.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08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improved version of 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752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it works?</a:t>
            </a:r>
          </a:p>
          <a:p>
            <a:pPr lvl="1"/>
            <a:r>
              <a:rPr lang="en-US" sz="2000" dirty="0" smtClean="0"/>
              <a:t>Build a max-heap </a:t>
            </a:r>
          </a:p>
          <a:p>
            <a:pPr lvl="1"/>
            <a:r>
              <a:rPr lang="en-US" sz="2000" dirty="0" smtClean="0"/>
              <a:t>Select the largest element based on the heap and swap it with the last element in the unsorted list, and </a:t>
            </a:r>
            <a:r>
              <a:rPr lang="en-US" sz="2000" dirty="0" err="1" smtClean="0"/>
              <a:t>reheap</a:t>
            </a:r>
            <a:r>
              <a:rPr lang="en-US" sz="2000" dirty="0" smtClean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2040"/>
              </p:ext>
            </p:extLst>
          </p:nvPr>
        </p:nvGraphicFramePr>
        <p:xfrm>
          <a:off x="2263056" y="353124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2192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………….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40471" y="3315219"/>
            <a:ext cx="216024" cy="10081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64207" y="4107307"/>
            <a:ext cx="2376264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2239" y="417931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Unsorted - </a:t>
            </a:r>
            <a:r>
              <a:rPr lang="en-US" b="1" dirty="0" smtClean="0"/>
              <a:t>heap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56495" y="4085969"/>
            <a:ext cx="352839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04567" y="415797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sp>
        <p:nvSpPr>
          <p:cNvPr id="10" name="Arc 9"/>
          <p:cNvSpPr/>
          <p:nvPr/>
        </p:nvSpPr>
        <p:spPr>
          <a:xfrm>
            <a:off x="2417528" y="3171202"/>
            <a:ext cx="2150935" cy="853063"/>
          </a:xfrm>
          <a:prstGeom prst="arc">
            <a:avLst>
              <a:gd name="adj1" fmla="val 10751508"/>
              <a:gd name="adj2" fmla="val 160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56495" y="313055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i+1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68867" y="317120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435355"/>
              </p:ext>
            </p:extLst>
          </p:nvPr>
        </p:nvGraphicFramePr>
        <p:xfrm>
          <a:off x="2482617" y="55079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219200"/>
                <a:gridCol w="609600"/>
                <a:gridCol w="609600"/>
                <a:gridCol w="24384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………….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Minimum (a[i+1] … a[last])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860032" y="5291916"/>
            <a:ext cx="216024" cy="10081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483768" y="6084004"/>
            <a:ext cx="2376264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31840" y="61560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076056" y="6062666"/>
            <a:ext cx="352839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24128" y="613467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Unsorted</a:t>
            </a:r>
            <a:endParaRPr lang="en-US" dirty="0"/>
          </a:p>
        </p:txBody>
      </p:sp>
      <p:sp>
        <p:nvSpPr>
          <p:cNvPr id="20" name="Arc 19"/>
          <p:cNvSpPr/>
          <p:nvPr/>
        </p:nvSpPr>
        <p:spPr>
          <a:xfrm>
            <a:off x="5220072" y="5322027"/>
            <a:ext cx="1440160" cy="432048"/>
          </a:xfrm>
          <a:prstGeom prst="arc">
            <a:avLst>
              <a:gd name="adj1" fmla="val 10945587"/>
              <a:gd name="adj2" fmla="val 213549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76056" y="510725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i+1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88428" y="51479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28384" y="5147900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3528" y="4725144"/>
            <a:ext cx="8712968" cy="0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5143" y="5505466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Sort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5143" y="4737918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Comparison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5143" y="3597733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 Sort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8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/>
      <p:bldP spid="10" grpId="0" animBg="1"/>
      <p:bldP spid="11" grpId="0"/>
      <p:bldP spid="12" grpId="0"/>
      <p:bldP spid="15" grpId="0" animBg="1"/>
      <p:bldP spid="17" grpId="0"/>
      <p:bldP spid="19" grpId="0"/>
      <p:bldP spid="20" grpId="0" animBg="1"/>
      <p:bldP spid="21" grpId="0"/>
      <p:bldP spid="22" grpId="0"/>
      <p:bldP spid="23" grpId="0"/>
      <p:bldP spid="26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Example, 32, 78, 45,8, 56, 23</a:t>
            </a:r>
          </a:p>
        </p:txBody>
      </p:sp>
    </p:spTree>
    <p:extLst>
      <p:ext uri="{BB962C8B-B14F-4D97-AF65-F5344CB8AC3E}">
        <p14:creationId xmlns:p14="http://schemas.microsoft.com/office/powerpoint/2010/main" val="14048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>
                <a:latin typeface="+mn-lt"/>
              </a:rPr>
              <a:t>&lt;min is the slot holding the min&gt;</a:t>
            </a:r>
          </a:p>
          <a:p>
            <a:pPr marL="625056"/>
            <a:r>
              <a:rPr lang="en-US" altLang="en-US" sz="2400" dirty="0">
                <a:latin typeface="+mn-lt"/>
              </a:rPr>
              <a:t>&lt;this is O(?)  ... ah! back to the </a:t>
            </a:r>
            <a:r>
              <a:rPr lang="en-US" altLang="en-US" sz="2400" dirty="0" smtClean="0">
                <a:latin typeface="+mn-lt"/>
              </a:rPr>
              <a:t>third lecture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marL="625056"/>
            <a:r>
              <a:rPr lang="en-US" altLang="en-US" sz="2400" dirty="0">
                <a:latin typeface="+mn-lt"/>
              </a:rPr>
              <a:t>O(n^2) - best, worst, and average.</a:t>
            </a:r>
          </a:p>
          <a:p>
            <a:pPr marL="625056"/>
            <a:r>
              <a:rPr lang="en-US" altLang="en-US" sz="2400" dirty="0" smtClean="0">
                <a:latin typeface="+mn-lt"/>
              </a:rPr>
              <a:t>Stable? Unstable?</a:t>
            </a:r>
          </a:p>
          <a:p>
            <a:pPr marL="1025106" lvl="1"/>
            <a:r>
              <a:rPr lang="en-US" sz="2000" dirty="0" smtClean="0">
                <a:latin typeface="+mn-lt"/>
              </a:rPr>
              <a:t>Ex: 4 </a:t>
            </a:r>
            <a:r>
              <a:rPr lang="en-US" sz="2000" dirty="0">
                <a:latin typeface="+mn-lt"/>
              </a:rPr>
              <a:t>2 3 4 </a:t>
            </a:r>
            <a:r>
              <a:rPr lang="en-US" sz="2000" dirty="0" smtClean="0">
                <a:latin typeface="+mn-lt"/>
              </a:rPr>
              <a:t>1</a:t>
            </a: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587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Selection </a:t>
            </a:r>
            <a:r>
              <a:rPr lang="en-US" altLang="en-US" dirty="0" smtClean="0"/>
              <a:t>Sort </a:t>
            </a:r>
            <a:br>
              <a:rPr lang="en-US" altLang="en-US" dirty="0" smtClean="0"/>
            </a:br>
            <a:r>
              <a:rPr lang="en-US" altLang="en-US" dirty="0" smtClean="0"/>
              <a:t>– Can we make it stable?</a:t>
            </a:r>
            <a:endParaRPr lang="en-US" alt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>
                <a:latin typeface="+mn-lt"/>
              </a:rPr>
              <a:t>Selection sort can be made stable by shifting rather than swapping.</a:t>
            </a:r>
          </a:p>
          <a:p>
            <a:pPr marL="625056"/>
            <a:r>
              <a:rPr lang="en-US" altLang="en-US" sz="2400" dirty="0">
                <a:latin typeface="+mn-lt"/>
              </a:rPr>
              <a:t>This change is typically not made, because as we coded it, selection sort does the fewest number of memory writes of any sorting algorithm.</a:t>
            </a:r>
          </a:p>
        </p:txBody>
      </p:sp>
    </p:spTree>
    <p:extLst>
      <p:ext uri="{BB962C8B-B14F-4D97-AF65-F5344CB8AC3E}">
        <p14:creationId xmlns:p14="http://schemas.microsoft.com/office/powerpoint/2010/main" val="18533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Insertion Sort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 smtClean="0">
                <a:latin typeface="+mn-lt"/>
              </a:rPr>
              <a:t>Card players: Each time they pick up a card, </a:t>
            </a:r>
            <a:r>
              <a:rPr lang="en-US" altLang="en-US" sz="2400" u="sng" dirty="0" smtClean="0">
                <a:solidFill>
                  <a:srgbClr val="0000FF"/>
                </a:solidFill>
                <a:latin typeface="+mn-lt"/>
              </a:rPr>
              <a:t>insert it into the proper sequence</a:t>
            </a:r>
            <a:r>
              <a:rPr lang="en-US" altLang="en-US" sz="2400" dirty="0" smtClean="0">
                <a:latin typeface="+mn-lt"/>
              </a:rPr>
              <a:t> in their hand.</a:t>
            </a:r>
            <a:endParaRPr lang="en-US" altLang="en-US" sz="2400" dirty="0">
              <a:latin typeface="+mn-lt"/>
            </a:endParaRPr>
          </a:p>
          <a:p>
            <a:pPr marL="625056"/>
            <a:r>
              <a:rPr lang="en-US" altLang="en-US" sz="2400" b="1" dirty="0">
                <a:latin typeface="+mn-lt"/>
              </a:rPr>
              <a:t>How it works?</a:t>
            </a:r>
            <a:r>
              <a:rPr lang="en-US" altLang="en-US" sz="2400" dirty="0">
                <a:latin typeface="+mn-lt"/>
              </a:rPr>
              <a:t> take the next item in the array and place it in an already sorted list of items.</a:t>
            </a:r>
          </a:p>
          <a:p>
            <a:pPr marL="625056"/>
            <a:r>
              <a:rPr lang="en-US" altLang="en-US" sz="2400" dirty="0">
                <a:latin typeface="+mn-lt"/>
              </a:rPr>
              <a:t>&lt;draw the magic wall again, but point out that the left side is “sorted” </a:t>
            </a:r>
            <a:r>
              <a:rPr lang="en-US" altLang="en-US" sz="2400" b="1" dirty="0">
                <a:latin typeface="+mn-lt"/>
              </a:rPr>
              <a:t>not</a:t>
            </a:r>
            <a:r>
              <a:rPr lang="en-US" altLang="en-US" sz="2400" dirty="0">
                <a:latin typeface="+mn-lt"/>
              </a:rPr>
              <a:t> “sorted and in the proper final position”&gt; </a:t>
            </a:r>
            <a:endParaRPr lang="en-US" altLang="en-US" sz="2400" dirty="0" smtClean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219"/>
              </p:ext>
            </p:extLst>
          </p:nvPr>
        </p:nvGraphicFramePr>
        <p:xfrm>
          <a:off x="1341835" y="469378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2192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………….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19250" y="4477762"/>
            <a:ext cx="216024" cy="10081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42986" y="5269850"/>
            <a:ext cx="2376264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1058" y="534185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35274" y="5248512"/>
            <a:ext cx="352839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83346" y="53205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Unsorted</a:t>
            </a:r>
            <a:endParaRPr lang="en-US" dirty="0"/>
          </a:p>
        </p:txBody>
      </p:sp>
      <p:sp>
        <p:nvSpPr>
          <p:cNvPr id="10" name="Arc 9"/>
          <p:cNvSpPr/>
          <p:nvPr/>
        </p:nvSpPr>
        <p:spPr>
          <a:xfrm>
            <a:off x="2745380" y="4487054"/>
            <a:ext cx="1440160" cy="432048"/>
          </a:xfrm>
          <a:prstGeom prst="arc">
            <a:avLst>
              <a:gd name="adj1" fmla="val 10945587"/>
              <a:gd name="adj2" fmla="val 213549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35274" y="429309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87602" y="4333746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371600"/>
            <a:ext cx="7499176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game again!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Insertion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en-US" dirty="0">
                <a:latin typeface="+mn-lt"/>
              </a:rPr>
              <a:t>ex:</a:t>
            </a:r>
          </a:p>
          <a:p>
            <a:pPr marL="937584" lvl="1"/>
            <a:r>
              <a:rPr lang="en-US" altLang="en-US" dirty="0">
                <a:latin typeface="+mn-lt"/>
              </a:rPr>
              <a:t>8, 6, 7, 5, 3</a:t>
            </a:r>
            <a:r>
              <a:rPr lang="en-US" altLang="en-US" dirty="0" smtClean="0">
                <a:latin typeface="+mn-lt"/>
              </a:rPr>
              <a:t>, 1, 9</a:t>
            </a:r>
          </a:p>
          <a:p>
            <a:pPr marL="937584" lvl="1"/>
            <a:r>
              <a:rPr lang="en-US" altLang="en-US" dirty="0" smtClean="0">
                <a:latin typeface="+mn-lt"/>
              </a:rPr>
              <a:t>A card player </a:t>
            </a:r>
          </a:p>
          <a:p>
            <a:pPr marL="937584" lvl="1"/>
            <a:r>
              <a:rPr lang="en-US" altLang="en-US" dirty="0" smtClean="0">
                <a:latin typeface="+mn-lt"/>
              </a:rPr>
              <a:t>Computer Science:</a:t>
            </a:r>
            <a:endParaRPr lang="en-US" altLang="en-US" dirty="0">
              <a:latin typeface="+mn-lt"/>
            </a:endParaRPr>
          </a:p>
          <a:p>
            <a:pPr marL="1337634" lvl="2"/>
            <a:r>
              <a:rPr lang="en-US" altLang="en-US" dirty="0">
                <a:latin typeface="+mn-lt"/>
              </a:rPr>
              <a:t>&lt;start wall after 8&gt;</a:t>
            </a:r>
          </a:p>
          <a:p>
            <a:pPr marL="1337634" lvl="2"/>
            <a:r>
              <a:rPr lang="en-US" altLang="en-US" dirty="0">
                <a:latin typeface="+mn-lt"/>
              </a:rPr>
              <a:t>&lt;search from right to left in the sorted half, moving stuff down the road if necessary&gt;</a:t>
            </a:r>
          </a:p>
          <a:p>
            <a:pPr marL="1337634" lvl="2"/>
            <a:r>
              <a:rPr lang="en-US" altLang="en-US" dirty="0">
                <a:latin typeface="+mn-lt"/>
              </a:rPr>
              <a:t>&lt;keep moving the wall until after the 9&gt;</a:t>
            </a:r>
          </a:p>
        </p:txBody>
      </p:sp>
    </p:spTree>
    <p:extLst>
      <p:ext uri="{BB962C8B-B14F-4D97-AF65-F5344CB8AC3E}">
        <p14:creationId xmlns:p14="http://schemas.microsoft.com/office/powerpoint/2010/main" val="284681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Insertion Sort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en-US" sz="1828" dirty="0"/>
              <a:t>void </a:t>
            </a:r>
            <a:r>
              <a:rPr lang="en-US" altLang="en-US" sz="1828" dirty="0" err="1"/>
              <a:t>insertionSort</a:t>
            </a:r>
            <a:r>
              <a:rPr lang="en-US" altLang="en-US" sz="1828" dirty="0"/>
              <a:t>(</a:t>
            </a:r>
            <a:r>
              <a:rPr lang="en-US" altLang="en-US" sz="1828" dirty="0" err="1"/>
              <a:t>int</a:t>
            </a:r>
            <a:r>
              <a:rPr lang="en-US" altLang="en-US" sz="1828" dirty="0"/>
              <a:t> a[], </a:t>
            </a:r>
            <a:r>
              <a:rPr lang="en-US" altLang="en-US" sz="1828" dirty="0" err="1"/>
              <a:t>int</a:t>
            </a:r>
            <a:r>
              <a:rPr lang="en-US" altLang="en-US" sz="1828" dirty="0"/>
              <a:t> n) {</a:t>
            </a:r>
          </a:p>
          <a:p>
            <a:pPr marL="937584" lvl="1">
              <a:spcBef>
                <a:spcPts val="1055"/>
              </a:spcBef>
            </a:pPr>
            <a:r>
              <a:rPr lang="en-US" altLang="en-US" sz="1828" dirty="0" err="1"/>
              <a:t>int</a:t>
            </a:r>
            <a:r>
              <a:rPr lang="en-US" altLang="en-US" sz="1828" dirty="0"/>
              <a:t> </a:t>
            </a:r>
            <a:r>
              <a:rPr lang="en-US" altLang="en-US" sz="1828" dirty="0" err="1"/>
              <a:t>i</a:t>
            </a:r>
            <a:r>
              <a:rPr lang="en-US" altLang="en-US" sz="1828" dirty="0"/>
              <a:t>, j, temp;</a:t>
            </a:r>
          </a:p>
          <a:p>
            <a:pPr marL="937584" lvl="1">
              <a:spcBef>
                <a:spcPts val="1055"/>
              </a:spcBef>
            </a:pPr>
            <a:r>
              <a:rPr lang="en-US" altLang="en-US" sz="1828" dirty="0"/>
              <a:t>for (</a:t>
            </a:r>
            <a:r>
              <a:rPr lang="en-US" altLang="en-US" sz="1828" dirty="0" err="1"/>
              <a:t>i</a:t>
            </a:r>
            <a:r>
              <a:rPr lang="en-US" altLang="en-US" sz="1828" dirty="0"/>
              <a:t>=1; </a:t>
            </a:r>
            <a:r>
              <a:rPr lang="en-US" altLang="en-US" sz="1828" dirty="0" err="1"/>
              <a:t>i</a:t>
            </a:r>
            <a:r>
              <a:rPr lang="en-US" altLang="en-US" sz="1828" dirty="0"/>
              <a:t>&lt;n; </a:t>
            </a:r>
            <a:r>
              <a:rPr lang="en-US" altLang="en-US" sz="1828" dirty="0" err="1"/>
              <a:t>i</a:t>
            </a:r>
            <a:r>
              <a:rPr lang="en-US" altLang="en-US" sz="1828" dirty="0"/>
              <a:t>++) {</a:t>
            </a:r>
          </a:p>
          <a:p>
            <a:pPr marL="1250112" lvl="2">
              <a:spcBef>
                <a:spcPts val="1055"/>
              </a:spcBef>
            </a:pPr>
            <a:r>
              <a:rPr lang="en-US" altLang="en-US" sz="1828" dirty="0"/>
              <a:t>temp = a[</a:t>
            </a:r>
            <a:r>
              <a:rPr lang="en-US" altLang="en-US" sz="1828" dirty="0" err="1"/>
              <a:t>i</a:t>
            </a:r>
            <a:r>
              <a:rPr lang="en-US" altLang="en-US" sz="1828" dirty="0"/>
              <a:t>];</a:t>
            </a:r>
          </a:p>
          <a:p>
            <a:pPr marL="1250112" lvl="2">
              <a:spcBef>
                <a:spcPts val="1055"/>
              </a:spcBef>
            </a:pPr>
            <a:r>
              <a:rPr lang="en-US" altLang="en-US" sz="1828" dirty="0"/>
              <a:t>for (j=i-1; j&gt;=0 &amp;&amp; temp&lt;a[j] ; j-</a:t>
            </a:r>
            <a:r>
              <a:rPr lang="en-US" altLang="en-US" sz="1828" dirty="0" smtClean="0"/>
              <a:t>-)</a:t>
            </a:r>
          </a:p>
          <a:p>
            <a:pPr marL="1334040" lvl="3" indent="0">
              <a:spcBef>
                <a:spcPts val="1055"/>
              </a:spcBef>
              <a:buNone/>
            </a:pPr>
            <a:r>
              <a:rPr lang="en-US" altLang="en-US" sz="1828" dirty="0" smtClean="0"/>
              <a:t>       a[j+1</a:t>
            </a:r>
            <a:r>
              <a:rPr lang="en-US" altLang="en-US" sz="1828" dirty="0"/>
              <a:t>] = a[j</a:t>
            </a:r>
            <a:r>
              <a:rPr lang="en-US" altLang="en-US" sz="1828" dirty="0" smtClean="0"/>
              <a:t>];</a:t>
            </a:r>
          </a:p>
          <a:p>
            <a:pPr marL="1334040" lvl="3" indent="0">
              <a:spcBef>
                <a:spcPts val="1055"/>
              </a:spcBef>
              <a:buNone/>
            </a:pPr>
            <a:r>
              <a:rPr lang="en-US" altLang="en-US" sz="1828" dirty="0" smtClean="0"/>
              <a:t>a[j+1</a:t>
            </a:r>
            <a:r>
              <a:rPr lang="en-US" altLang="en-US" sz="1828" dirty="0"/>
              <a:t>] = temp</a:t>
            </a:r>
            <a:r>
              <a:rPr lang="en-US" altLang="en-US" sz="1828" dirty="0" smtClean="0"/>
              <a:t>;</a:t>
            </a:r>
          </a:p>
          <a:p>
            <a:pPr marL="937584" lvl="1">
              <a:spcBef>
                <a:spcPts val="1055"/>
              </a:spcBef>
            </a:pPr>
            <a:r>
              <a:rPr lang="en-US" altLang="en-US" sz="1828" dirty="0" smtClean="0"/>
              <a:t>}</a:t>
            </a:r>
            <a:endParaRPr lang="en-US" altLang="en-US" sz="1828" dirty="0"/>
          </a:p>
          <a:p>
            <a:pPr marL="625056">
              <a:spcBef>
                <a:spcPts val="1055"/>
              </a:spcBef>
            </a:pPr>
            <a:r>
              <a:rPr lang="en-US" altLang="en-US" sz="1828" dirty="0" smtClean="0"/>
              <a:t>}</a:t>
            </a:r>
          </a:p>
          <a:p>
            <a:pPr marL="625056">
              <a:spcBef>
                <a:spcPts val="1055"/>
              </a:spcBef>
            </a:pPr>
            <a:endParaRPr lang="en-US" altLang="en-US" sz="1828" dirty="0"/>
          </a:p>
          <a:p>
            <a:pPr marL="282156" indent="0">
              <a:spcBef>
                <a:spcPts val="1055"/>
              </a:spcBef>
              <a:buNone/>
            </a:pPr>
            <a:r>
              <a:rPr lang="en-US" altLang="en-US" sz="1828" dirty="0" smtClean="0"/>
              <a:t>Big O – worst case? Best case? Average case?</a:t>
            </a:r>
            <a:endParaRPr lang="en-US" altLang="en-US" sz="1828" dirty="0"/>
          </a:p>
        </p:txBody>
      </p:sp>
    </p:spTree>
    <p:extLst>
      <p:ext uri="{BB962C8B-B14F-4D97-AF65-F5344CB8AC3E}">
        <p14:creationId xmlns:p14="http://schemas.microsoft.com/office/powerpoint/2010/main" val="324714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Insertion Sort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O(n^2) - worst case</a:t>
            </a:r>
          </a:p>
          <a:p>
            <a:pPr marL="625056"/>
            <a:r>
              <a:rPr lang="en-US" altLang="en-US" sz="2400" dirty="0"/>
              <a:t>O(n^2) - average</a:t>
            </a:r>
          </a:p>
          <a:p>
            <a:pPr marL="625056"/>
            <a:r>
              <a:rPr lang="en-US" altLang="en-US" sz="2400" dirty="0"/>
              <a:t>O(n) - best case</a:t>
            </a:r>
          </a:p>
          <a:p>
            <a:pPr marL="625056"/>
            <a:r>
              <a:rPr lang="en-US" altLang="en-US" sz="2400" dirty="0" smtClean="0"/>
              <a:t>Stable? Unstable?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138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Concept: exchange elements that are out of order until the entire list is sorted.</a:t>
            </a:r>
          </a:p>
          <a:p>
            <a:endParaRPr lang="en-US" sz="2400" dirty="0"/>
          </a:p>
          <a:p>
            <a:r>
              <a:rPr lang="en-US" sz="2400" dirty="0" smtClean="0"/>
              <a:t>Feature: use exchange </a:t>
            </a:r>
            <a:r>
              <a:rPr lang="en-US" sz="2400" u="sng" dirty="0" smtClean="0">
                <a:solidFill>
                  <a:srgbClr val="0000FF"/>
                </a:solidFill>
              </a:rPr>
              <a:t>extensively.</a:t>
            </a:r>
            <a:endParaRPr lang="en-US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U tempe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tempelate 2</Template>
  <TotalTime>7962</TotalTime>
  <Words>611</Words>
  <Application>Microsoft Office PowerPoint</Application>
  <PresentationFormat>On-screen Show (4:3)</PresentationFormat>
  <Paragraphs>118</Paragraphs>
  <Slides>16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SCU tempelate 2</vt:lpstr>
      <vt:lpstr>Computer Engineering 12 Class 22</vt:lpstr>
      <vt:lpstr>Selection Sort</vt:lpstr>
      <vt:lpstr>Selection Sort  – Can we make it stable?</vt:lpstr>
      <vt:lpstr>Insertion Sort</vt:lpstr>
      <vt:lpstr>Example</vt:lpstr>
      <vt:lpstr>Insertion Sort</vt:lpstr>
      <vt:lpstr>Insertion Sort</vt:lpstr>
      <vt:lpstr>Insertion Sort</vt:lpstr>
      <vt:lpstr>Exchange Sort</vt:lpstr>
      <vt:lpstr>Bubble Sort</vt:lpstr>
      <vt:lpstr>Bubble Sort</vt:lpstr>
      <vt:lpstr>Bubble Sort</vt:lpstr>
      <vt:lpstr>Bubble Sort</vt:lpstr>
      <vt:lpstr>Heap Sort</vt:lpstr>
      <vt:lpstr>Heap Sort</vt:lpstr>
      <vt:lpstr>Heap 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12 Abstract Data Types and Structures</dc:title>
  <dc:creator>Yuhong</dc:creator>
  <cp:lastModifiedBy>Yuhong</cp:lastModifiedBy>
  <cp:revision>554</cp:revision>
  <dcterms:created xsi:type="dcterms:W3CDTF">2015-09-16T16:54:10Z</dcterms:created>
  <dcterms:modified xsi:type="dcterms:W3CDTF">2018-03-12T18:42:40Z</dcterms:modified>
</cp:coreProperties>
</file>