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301" r:id="rId4"/>
    <p:sldId id="305" r:id="rId5"/>
    <p:sldId id="294" r:id="rId6"/>
    <p:sldId id="304" r:id="rId7"/>
    <p:sldId id="295" r:id="rId8"/>
    <p:sldId id="310" r:id="rId9"/>
    <p:sldId id="314" r:id="rId10"/>
    <p:sldId id="313" r:id="rId11"/>
    <p:sldId id="303" r:id="rId12"/>
    <p:sldId id="306" r:id="rId13"/>
    <p:sldId id="307" r:id="rId14"/>
    <p:sldId id="298" r:id="rId15"/>
    <p:sldId id="308" r:id="rId16"/>
    <p:sldId id="309" r:id="rId17"/>
    <p:sldId id="299" r:id="rId18"/>
    <p:sldId id="312" r:id="rId19"/>
    <p:sldId id="300" r:id="rId20"/>
    <p:sldId id="311" r:id="rId21"/>
    <p:sldId id="315" r:id="rId22"/>
    <p:sldId id="316" r:id="rId23"/>
    <p:sldId id="318" r:id="rId24"/>
    <p:sldId id="319" r:id="rId25"/>
    <p:sldId id="320" r:id="rId26"/>
    <p:sldId id="321" r:id="rId27"/>
    <p:sldId id="32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93"/>
            <p14:sldId id="301"/>
            <p14:sldId id="305"/>
            <p14:sldId id="294"/>
            <p14:sldId id="304"/>
            <p14:sldId id="295"/>
            <p14:sldId id="310"/>
            <p14:sldId id="314"/>
            <p14:sldId id="313"/>
            <p14:sldId id="303"/>
            <p14:sldId id="306"/>
            <p14:sldId id="307"/>
            <p14:sldId id="298"/>
            <p14:sldId id="308"/>
            <p14:sldId id="309"/>
            <p14:sldId id="299"/>
            <p14:sldId id="312"/>
            <p14:sldId id="300"/>
            <p14:sldId id="311"/>
            <p14:sldId id="315"/>
            <p14:sldId id="316"/>
            <p14:sldId id="318"/>
            <p14:sldId id="319"/>
            <p14:sldId id="320"/>
            <p14:sldId id="321"/>
            <p14:sldId id="32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C92CE"/>
    <a:srgbClr val="6098CA"/>
    <a:srgbClr val="4B91DF"/>
    <a:srgbClr val="4A78E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en.wikipedia.org/wiki/Significant_figur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Worst-case Big-O analysis:</a:t>
            </a:r>
          </a:p>
          <a:p>
            <a:pPr lvl="1"/>
            <a:r>
              <a:rPr lang="en-US" sz="1600" dirty="0" smtClean="0">
                <a:latin typeface="+mn-lt"/>
              </a:rPr>
              <a:t>comparisons </a:t>
            </a:r>
            <a:r>
              <a:rPr lang="en-US" sz="1600" dirty="0">
                <a:latin typeface="+mn-lt"/>
              </a:rPr>
              <a:t>≤ 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   n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for 1 sort with elements 1-apart (last step) 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+ 3 * (n/3)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for 3 sorts with elements 3-apart (next-to-last step) 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+ 7 * (n/7)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for 7 sorts with elements 7-apart 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+ 15 * (n/15)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for 15 sorts with elements 15-apart 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+ </a:t>
            </a:r>
            <a:r>
              <a:rPr lang="en-US" sz="1600" dirty="0" smtClean="0">
                <a:latin typeface="+mn-lt"/>
              </a:rPr>
              <a:t>...</a:t>
            </a:r>
          </a:p>
          <a:p>
            <a:endParaRPr lang="en-US" sz="1600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And so, with a bit of arithmetic, we can see that the number of comparisons is bounded by: n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* (1 + 1/3 + 1/7 + 1/15 + 1/31 + ...) &lt; n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* (1 + 1/2 + 1/4 + 1/8 + 1/16 + ...) = n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* 2 </a:t>
            </a:r>
            <a:endParaRPr lang="en-US" sz="1600" dirty="0" smtClean="0">
              <a:latin typeface="+mn-lt"/>
            </a:endParaRPr>
          </a:p>
          <a:p>
            <a:pPr lvl="1"/>
            <a:endParaRPr lang="en-US" sz="1600" dirty="0" smtClean="0">
              <a:latin typeface="+mn-lt"/>
            </a:endParaRPr>
          </a:p>
          <a:p>
            <a:pPr lvl="1"/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last step uses the sum of the geometric series.</a:t>
            </a:r>
          </a:p>
        </p:txBody>
      </p:sp>
    </p:spTree>
    <p:extLst>
      <p:ext uri="{BB962C8B-B14F-4D97-AF65-F5344CB8AC3E}">
        <p14:creationId xmlns:p14="http://schemas.microsoft.com/office/powerpoint/2010/main" val="20621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method starts by sorting pairs of elements </a:t>
            </a:r>
            <a:r>
              <a:rPr lang="en-US" sz="2400" u="sng" dirty="0">
                <a:solidFill>
                  <a:srgbClr val="0000FF"/>
                </a:solidFill>
              </a:rPr>
              <a:t>far apart from each other</a:t>
            </a:r>
            <a:r>
              <a:rPr lang="en-US" sz="2400" dirty="0"/>
              <a:t>, then </a:t>
            </a:r>
            <a:r>
              <a:rPr lang="en-US" sz="2400" u="sng" dirty="0">
                <a:solidFill>
                  <a:srgbClr val="0000FF"/>
                </a:solidFill>
              </a:rPr>
              <a:t>progressively reducing the gap </a:t>
            </a:r>
            <a:r>
              <a:rPr lang="en-US" sz="2400" dirty="0"/>
              <a:t>between elements to be compared. Starting with far apart elements can move some out-of-place elements into position faster than a simple nearest neighbor exchange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E.g. sort 4, 51, 70, 100,  200, 3, 50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6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type of exchange based sorting 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Sort 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7866"/>
              </p:ext>
            </p:extLst>
          </p:nvPr>
        </p:nvGraphicFramePr>
        <p:xfrm>
          <a:off x="1403648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762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pivot1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6288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first partitioning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66153"/>
              </p:ext>
            </p:extLst>
          </p:nvPr>
        </p:nvGraphicFramePr>
        <p:xfrm>
          <a:off x="1403648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57200"/>
                <a:gridCol w="485800"/>
                <a:gridCol w="762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pivot2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pivot1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32021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second partitioning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56490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Keys &lt; pivot 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56490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Keys &gt;= pivot 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427113" y="4130575"/>
            <a:ext cx="107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Keys &lt; pivot 2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81134" y="4149080"/>
            <a:ext cx="59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Keys &gt;= pivot 2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508518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0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it works</a:t>
            </a:r>
          </a:p>
          <a:p>
            <a:pPr lvl="1"/>
            <a:r>
              <a:rPr lang="en-US" sz="2400" dirty="0" smtClean="0"/>
              <a:t>Each time, selects an element, known as </a:t>
            </a:r>
            <a:r>
              <a:rPr lang="en-US" sz="2400" u="sng" dirty="0" smtClean="0">
                <a:solidFill>
                  <a:srgbClr val="0000FF"/>
                </a:solidFill>
              </a:rPr>
              <a:t>pivot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Reorder </a:t>
            </a:r>
            <a:r>
              <a:rPr lang="en-US" sz="2400" dirty="0"/>
              <a:t>the array so that all elements with values </a:t>
            </a:r>
            <a:r>
              <a:rPr lang="en-US" sz="2400" u="sng" dirty="0">
                <a:solidFill>
                  <a:srgbClr val="0000FF"/>
                </a:solidFill>
              </a:rPr>
              <a:t>less</a:t>
            </a:r>
            <a:r>
              <a:rPr lang="en-US" sz="2400" dirty="0"/>
              <a:t> than the pivot </a:t>
            </a:r>
            <a:r>
              <a:rPr lang="en-US" sz="2400" u="sng" dirty="0">
                <a:solidFill>
                  <a:srgbClr val="0000FF"/>
                </a:solidFill>
              </a:rPr>
              <a:t>come before </a:t>
            </a:r>
            <a:r>
              <a:rPr lang="en-US" sz="2400" dirty="0"/>
              <a:t>the pivot, while all elements with values </a:t>
            </a:r>
            <a:r>
              <a:rPr lang="en-US" sz="2400" u="sng" dirty="0">
                <a:solidFill>
                  <a:srgbClr val="0000FF"/>
                </a:solidFill>
              </a:rPr>
              <a:t>greater</a:t>
            </a:r>
            <a:r>
              <a:rPr lang="en-US" sz="2400" dirty="0"/>
              <a:t> than the pivot </a:t>
            </a:r>
            <a:r>
              <a:rPr lang="en-US" sz="2400" u="sng" dirty="0">
                <a:solidFill>
                  <a:srgbClr val="0000FF"/>
                </a:solidFill>
              </a:rPr>
              <a:t>come after it</a:t>
            </a:r>
            <a:r>
              <a:rPr lang="en-US" sz="2400" dirty="0"/>
              <a:t> (equal values can go either way). After this partitioning, </a:t>
            </a:r>
            <a:r>
              <a:rPr lang="en-US" sz="2400" u="sng" dirty="0">
                <a:solidFill>
                  <a:srgbClr val="0000FF"/>
                </a:solidFill>
              </a:rPr>
              <a:t>the pivot is in its final position</a:t>
            </a:r>
            <a:r>
              <a:rPr lang="en-US" sz="2400" dirty="0"/>
              <a:t>. This is called the partition operation.</a:t>
            </a:r>
          </a:p>
          <a:p>
            <a:pPr lvl="1"/>
            <a:r>
              <a:rPr lang="en-US" sz="2400" u="sng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 apply the above steps to the sub-array of elements with smaller values and separately to the sub-array of elements with greater values.</a:t>
            </a:r>
          </a:p>
        </p:txBody>
      </p:sp>
    </p:spTree>
    <p:extLst>
      <p:ext uri="{BB962C8B-B14F-4D97-AF65-F5344CB8AC3E}">
        <p14:creationId xmlns:p14="http://schemas.microsoft.com/office/powerpoint/2010/main" val="32836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15557"/>
              </p:ext>
            </p:extLst>
          </p:nvPr>
        </p:nvGraphicFramePr>
        <p:xfrm>
          <a:off x="1259632" y="52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It’s important – affect Big O</a:t>
            </a:r>
          </a:p>
          <a:p>
            <a:r>
              <a:rPr lang="en-US" sz="2400" dirty="0" smtClean="0"/>
              <a:t>How</a:t>
            </a:r>
          </a:p>
          <a:p>
            <a:pPr lvl="1"/>
            <a:r>
              <a:rPr lang="en-US" sz="2400" dirty="0" smtClean="0"/>
              <a:t>Select the leftmost one</a:t>
            </a:r>
          </a:p>
          <a:p>
            <a:pPr lvl="1"/>
            <a:r>
              <a:rPr lang="en-US" sz="2400" dirty="0" smtClean="0"/>
              <a:t>find the median (refer to textbook P562 – P564)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22666"/>
              </p:ext>
            </p:extLst>
          </p:nvPr>
        </p:nvGraphicFramePr>
        <p:xfrm>
          <a:off x="1259632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200"/>
              </p:ext>
            </p:extLst>
          </p:nvPr>
        </p:nvGraphicFramePr>
        <p:xfrm>
          <a:off x="1265390" y="34433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4113"/>
              </p:ext>
            </p:extLst>
          </p:nvPr>
        </p:nvGraphicFramePr>
        <p:xfrm>
          <a:off x="1259632" y="43543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85572"/>
              </p:ext>
            </p:extLst>
          </p:nvPr>
        </p:nvGraphicFramePr>
        <p:xfrm>
          <a:off x="1265389" y="4365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10674"/>
              </p:ext>
            </p:extLst>
          </p:nvPr>
        </p:nvGraphicFramePr>
        <p:xfrm>
          <a:off x="1259632" y="5218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47711"/>
              </p:ext>
            </p:extLst>
          </p:nvPr>
        </p:nvGraphicFramePr>
        <p:xfrm>
          <a:off x="1259632" y="59384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4866"/>
              </p:ext>
            </p:extLst>
          </p:nvPr>
        </p:nvGraphicFramePr>
        <p:xfrm>
          <a:off x="1259632" y="59492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5C92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Place Pivot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7109"/>
              </p:ext>
            </p:extLst>
          </p:nvPr>
        </p:nvGraphicFramePr>
        <p:xfrm>
          <a:off x="1475656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78734" y="1988840"/>
            <a:ext cx="144016" cy="100811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328" y="1988840"/>
            <a:ext cx="144016" cy="100811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0666" y="270892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pivot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36730" y="2060848"/>
            <a:ext cx="4470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76256" y="2132856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3717032"/>
            <a:ext cx="815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</a:t>
            </a:r>
            <a:r>
              <a:rPr lang="en-US" u="sng" dirty="0" smtClean="0">
                <a:solidFill>
                  <a:srgbClr val="0000FF"/>
                </a:solidFill>
              </a:rPr>
              <a:t>from left to right </a:t>
            </a:r>
            <a:r>
              <a:rPr lang="en-US" dirty="0" smtClean="0"/>
              <a:t>: Looking for the element to place on the </a:t>
            </a:r>
            <a:r>
              <a:rPr lang="en-US" u="sng" dirty="0" smtClean="0">
                <a:solidFill>
                  <a:srgbClr val="0000FF"/>
                </a:solidFill>
              </a:rPr>
              <a:t>right</a:t>
            </a:r>
            <a:r>
              <a:rPr lang="en-US" dirty="0" smtClean="0"/>
              <a:t> of the pivot</a:t>
            </a:r>
          </a:p>
          <a:p>
            <a:endParaRPr lang="en-US" dirty="0"/>
          </a:p>
          <a:p>
            <a:r>
              <a:rPr lang="en-US" dirty="0" smtClean="0"/>
              <a:t>Move </a:t>
            </a:r>
            <a:r>
              <a:rPr lang="en-US" u="sng" dirty="0">
                <a:solidFill>
                  <a:srgbClr val="0000FF"/>
                </a:solidFill>
              </a:rPr>
              <a:t>from right to left </a:t>
            </a:r>
            <a:r>
              <a:rPr lang="en-US" dirty="0" smtClean="0"/>
              <a:t>: Looking for the element to place on the </a:t>
            </a:r>
            <a:r>
              <a:rPr lang="en-US" u="sng" dirty="0" smtClean="0">
                <a:solidFill>
                  <a:srgbClr val="0000FF"/>
                </a:solidFill>
              </a:rPr>
              <a:t>left</a:t>
            </a:r>
            <a:r>
              <a:rPr lang="en-US" dirty="0" smtClean="0"/>
              <a:t> of the pivot</a:t>
            </a:r>
          </a:p>
          <a:p>
            <a:endParaRPr lang="en-US" dirty="0"/>
          </a:p>
          <a:p>
            <a:r>
              <a:rPr lang="en-US" dirty="0" smtClean="0"/>
              <a:t>Exchange them and move forward.</a:t>
            </a:r>
          </a:p>
          <a:p>
            <a:endParaRPr lang="en-US" dirty="0"/>
          </a:p>
          <a:p>
            <a:r>
              <a:rPr lang="en-US" dirty="0" smtClean="0"/>
              <a:t>When the two walls meet, place the pivot in the middle.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Example</a:t>
            </a:r>
          </a:p>
          <a:p>
            <a:pPr lvl="1"/>
            <a:r>
              <a:rPr lang="en-US" dirty="0" smtClean="0">
                <a:latin typeface="+mn-lt"/>
              </a:rPr>
              <a:t>62, 21, 14, 97, 87, 22, 74, 85, 76, 45, 84, 78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7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Comparison with bubble sort</a:t>
            </a:r>
          </a:p>
          <a:p>
            <a:pPr lvl="1"/>
            <a:r>
              <a:rPr lang="en-US" sz="2400" dirty="0" smtClean="0"/>
              <a:t>In bubble sort, </a:t>
            </a:r>
            <a:r>
              <a:rPr lang="en-US" sz="2400" u="sng" dirty="0" smtClean="0">
                <a:solidFill>
                  <a:srgbClr val="0000FF"/>
                </a:solidFill>
              </a:rPr>
              <a:t>consecutive items </a:t>
            </a:r>
            <a:r>
              <a:rPr lang="en-US" sz="2400" dirty="0" smtClean="0"/>
              <a:t>are compared and possibly exchanged on each pass through the list =&gt; more exchanges are required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In quick sort, a typical exchange involves elements that are </a:t>
            </a:r>
            <a:r>
              <a:rPr lang="en-US" sz="2400" u="sng" dirty="0" smtClean="0">
                <a:solidFill>
                  <a:srgbClr val="0000FF"/>
                </a:solidFill>
              </a:rPr>
              <a:t>far apart </a:t>
            </a:r>
            <a:r>
              <a:rPr lang="en-US" sz="2400" dirty="0" smtClean="0"/>
              <a:t>=&gt; fewer exchanges are required to correctly position an element.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Big O analysis</a:t>
            </a:r>
          </a:p>
          <a:p>
            <a:pPr lvl="1"/>
            <a:r>
              <a:rPr lang="en-US" sz="2400" dirty="0" smtClean="0">
                <a:latin typeface="+mn-lt"/>
              </a:rPr>
              <a:t>Best case? – O(</a:t>
            </a:r>
            <a:r>
              <a:rPr lang="en-US" sz="2400" dirty="0" err="1" smtClean="0">
                <a:latin typeface="+mn-lt"/>
              </a:rPr>
              <a:t>nlogn</a:t>
            </a:r>
            <a:r>
              <a:rPr lang="en-US" sz="2400" dirty="0" smtClean="0">
                <a:latin typeface="+mn-lt"/>
              </a:rPr>
              <a:t>)</a:t>
            </a:r>
          </a:p>
          <a:p>
            <a:pPr lvl="1"/>
            <a:r>
              <a:rPr lang="en-US" sz="2400" dirty="0" smtClean="0">
                <a:latin typeface="+mn-lt"/>
              </a:rPr>
              <a:t>Average case</a:t>
            </a:r>
            <a:r>
              <a:rPr lang="en-US" sz="2400" dirty="0">
                <a:latin typeface="+mn-lt"/>
              </a:rPr>
              <a:t>? – O(</a:t>
            </a:r>
            <a:r>
              <a:rPr lang="en-US" sz="2400" dirty="0" err="1">
                <a:latin typeface="+mn-lt"/>
              </a:rPr>
              <a:t>nlogn</a:t>
            </a:r>
            <a:r>
              <a:rPr lang="en-US" sz="2400" dirty="0" smtClean="0">
                <a:latin typeface="+mn-lt"/>
              </a:rPr>
              <a:t>)</a:t>
            </a:r>
          </a:p>
          <a:p>
            <a:pPr lvl="1"/>
            <a:r>
              <a:rPr lang="en-US" sz="2400" dirty="0" smtClean="0">
                <a:latin typeface="+mn-lt"/>
              </a:rPr>
              <a:t>Worst case</a:t>
            </a:r>
            <a:r>
              <a:rPr lang="en-US" sz="2400" dirty="0">
                <a:latin typeface="+mn-lt"/>
              </a:rPr>
              <a:t>? – </a:t>
            </a:r>
            <a:r>
              <a:rPr lang="en-US" sz="2400" dirty="0" smtClean="0">
                <a:latin typeface="+mn-lt"/>
              </a:rPr>
              <a:t>O(n^2)</a:t>
            </a:r>
            <a:endParaRPr lang="en-US" sz="2400" dirty="0">
              <a:latin typeface="+mn-lt"/>
            </a:endParaRPr>
          </a:p>
          <a:p>
            <a:pPr lvl="1"/>
            <a:endParaRPr lang="en-US" sz="2400" dirty="0" smtClean="0">
              <a:latin typeface="+mn-lt"/>
            </a:endParaRPr>
          </a:p>
          <a:p>
            <a:pPr lvl="1"/>
            <a:endParaRPr lang="en-US" sz="2400" dirty="0" smtClean="0">
              <a:latin typeface="+mn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Stability?</a:t>
            </a:r>
          </a:p>
          <a:p>
            <a:pPr lvl="1"/>
            <a:r>
              <a:rPr lang="en-US" sz="2400" dirty="0" smtClean="0">
                <a:latin typeface="+mn-lt"/>
              </a:rPr>
              <a:t>Consider sequence 5 6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6</a:t>
            </a:r>
            <a:r>
              <a:rPr lang="en-US" sz="2400" dirty="0" smtClean="0">
                <a:latin typeface="+mn-lt"/>
              </a:rPr>
              <a:t> 3 2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20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Is it stable?  </a:t>
            </a:r>
          </a:p>
          <a:p>
            <a:pPr lvl="1"/>
            <a:r>
              <a:rPr lang="en-US" sz="2000" dirty="0" smtClean="0">
                <a:latin typeface="+mn-lt"/>
              </a:rPr>
              <a:t>78, 56, 32,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32</a:t>
            </a:r>
            <a:r>
              <a:rPr lang="en-US" sz="2000" dirty="0" smtClean="0">
                <a:latin typeface="+mn-lt"/>
              </a:rPr>
              <a:t>, 8, 23, 45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Big O </a:t>
            </a:r>
          </a:p>
          <a:p>
            <a:pPr lvl="1"/>
            <a:r>
              <a:rPr lang="en-US" sz="2400" dirty="0" smtClean="0">
                <a:latin typeface="+mn-lt"/>
              </a:rPr>
              <a:t>Worst case: </a:t>
            </a:r>
            <a:r>
              <a:rPr lang="en-US" sz="2400" dirty="0">
                <a:latin typeface="+mn-lt"/>
              </a:rPr>
              <a:t>O(</a:t>
            </a:r>
            <a:r>
              <a:rPr lang="en-US" sz="2400" dirty="0" err="1">
                <a:latin typeface="+mn-lt"/>
              </a:rPr>
              <a:t>nlogn</a:t>
            </a:r>
            <a:r>
              <a:rPr lang="en-US" sz="2400" dirty="0" smtClean="0">
                <a:latin typeface="+mn-lt"/>
              </a:rPr>
              <a:t>)</a:t>
            </a:r>
          </a:p>
          <a:p>
            <a:pPr lvl="1"/>
            <a:r>
              <a:rPr lang="en-US" sz="2400" dirty="0" smtClean="0">
                <a:latin typeface="+mn-lt"/>
              </a:rPr>
              <a:t>Best case:  </a:t>
            </a:r>
            <a:r>
              <a:rPr lang="en-US" sz="2400" dirty="0">
                <a:latin typeface="+mn-lt"/>
              </a:rPr>
              <a:t>O(</a:t>
            </a:r>
            <a:r>
              <a:rPr lang="en-US" sz="2400" dirty="0" err="1">
                <a:latin typeface="+mn-lt"/>
              </a:rPr>
              <a:t>nlogn</a:t>
            </a:r>
            <a:r>
              <a:rPr lang="en-US" sz="2400" dirty="0" smtClean="0">
                <a:latin typeface="+mn-lt"/>
              </a:rPr>
              <a:t>)</a:t>
            </a:r>
          </a:p>
          <a:p>
            <a:pPr lvl="1"/>
            <a:r>
              <a:rPr lang="en-US" sz="2400" dirty="0" smtClean="0">
                <a:latin typeface="+mn-lt"/>
              </a:rPr>
              <a:t>Average case:  O(</a:t>
            </a:r>
            <a:r>
              <a:rPr lang="en-US" sz="2400" dirty="0" err="1" smtClean="0">
                <a:latin typeface="+mn-lt"/>
              </a:rPr>
              <a:t>nlogn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4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493"/>
              </p:ext>
            </p:extLst>
          </p:nvPr>
        </p:nvGraphicFramePr>
        <p:xfrm>
          <a:off x="755576" y="1700808"/>
          <a:ext cx="7620000" cy="332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237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</a:tr>
              <a:tr h="50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</a:t>
                      </a:r>
                    </a:p>
                  </a:txBody>
                  <a:tcPr/>
                </a:tc>
              </a:tr>
              <a:tr h="4193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Heap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3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Stable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3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3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3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 sort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“exchanges” only occur between two </a:t>
            </a:r>
            <a:r>
              <a:rPr lang="en-US" u="sng" dirty="0" smtClean="0">
                <a:solidFill>
                  <a:srgbClr val="0000FF"/>
                </a:solidFill>
              </a:rPr>
              <a:t>adjacent items</a:t>
            </a:r>
            <a:r>
              <a:rPr lang="en-US" dirty="0" smtClean="0"/>
              <a:t>, the sorting algorithm is stable.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Sorting -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What is Radix Sort?</a:t>
            </a:r>
          </a:p>
          <a:p>
            <a:pPr lvl="1"/>
            <a:r>
              <a:rPr lang="en-US" sz="2000" b="1" dirty="0"/>
              <a:t>radix sort</a:t>
            </a:r>
            <a:r>
              <a:rPr lang="en-US" sz="2000" dirty="0"/>
              <a:t> </a:t>
            </a:r>
            <a:r>
              <a:rPr lang="en-US" sz="2000" dirty="0" smtClean="0"/>
              <a:t>sorts </a:t>
            </a:r>
            <a:r>
              <a:rPr lang="en-US" sz="2000" dirty="0"/>
              <a:t>data with integer keys by </a:t>
            </a:r>
            <a:r>
              <a:rPr lang="en-US" sz="2000" u="sng" dirty="0">
                <a:solidFill>
                  <a:srgbClr val="0000FF"/>
                </a:solidFill>
              </a:rPr>
              <a:t>grouping keys by the individual digits</a:t>
            </a:r>
            <a:r>
              <a:rPr lang="en-US" sz="2000" dirty="0"/>
              <a:t> which share the same </a:t>
            </a:r>
            <a:r>
              <a:rPr lang="en-US" sz="2000" dirty="0">
                <a:hlinkClick r:id="rId2" tooltip="Significant figures"/>
              </a:rPr>
              <a:t>significant</a:t>
            </a:r>
            <a:r>
              <a:rPr lang="en-US" sz="2000" dirty="0"/>
              <a:t> position and </a:t>
            </a:r>
            <a:r>
              <a:rPr lang="en-US" sz="2000" dirty="0" smtClean="0"/>
              <a:t>value. The sorting algorithm starts from the </a:t>
            </a:r>
            <a:r>
              <a:rPr lang="en-US" sz="2000" u="sng" dirty="0" smtClean="0">
                <a:solidFill>
                  <a:srgbClr val="0000FF"/>
                </a:solidFill>
              </a:rPr>
              <a:t>least significant digit </a:t>
            </a:r>
            <a:r>
              <a:rPr lang="en-US" sz="2000" dirty="0" smtClean="0"/>
              <a:t>and ends at the </a:t>
            </a:r>
            <a:r>
              <a:rPr lang="en-US" sz="2000" u="sng" dirty="0">
                <a:solidFill>
                  <a:srgbClr val="0000FF"/>
                </a:solidFill>
              </a:rPr>
              <a:t>most significant digit of the largest value</a:t>
            </a:r>
            <a:r>
              <a:rPr lang="en-US" sz="2000" dirty="0" smtClean="0"/>
              <a:t>.</a:t>
            </a:r>
          </a:p>
          <a:p>
            <a:pPr lvl="1"/>
            <a:r>
              <a:rPr lang="it-IT" sz="2000" dirty="0"/>
              <a:t>a non-comparative integer sorting algorithm </a:t>
            </a:r>
            <a:endParaRPr lang="en-US" sz="2000" dirty="0" smtClean="0"/>
          </a:p>
          <a:p>
            <a:pPr lvl="1"/>
            <a:r>
              <a:rPr lang="en-US" sz="2000" dirty="0" smtClean="0"/>
              <a:t>Example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 smtClean="0"/>
              <a:t>Sort 315, 313, 515, 124 in ascending order (smallest to largest) </a:t>
            </a:r>
          </a:p>
          <a:p>
            <a:pPr lvl="3"/>
            <a:r>
              <a:rPr lang="en-US" sz="1200" dirty="0" smtClean="0"/>
              <a:t>See your notes for demonstration</a:t>
            </a:r>
          </a:p>
          <a:p>
            <a:pPr lvl="1"/>
            <a:r>
              <a:rPr lang="en-US" sz="2000" dirty="0"/>
              <a:t>Some questions:</a:t>
            </a:r>
          </a:p>
          <a:p>
            <a:pPr lvl="2"/>
            <a:r>
              <a:rPr lang="en-US" sz="1600" dirty="0"/>
              <a:t>Why do we start from the least significant digit</a:t>
            </a:r>
            <a:r>
              <a:rPr lang="en-US" sz="1600" dirty="0" smtClean="0"/>
              <a:t>?</a:t>
            </a:r>
          </a:p>
          <a:p>
            <a:pPr lvl="2"/>
            <a:r>
              <a:rPr lang="en-US" sz="1600" dirty="0" smtClean="0"/>
              <a:t>How </a:t>
            </a:r>
            <a:r>
              <a:rPr lang="en-US" sz="1600" dirty="0"/>
              <a:t>many iterations do we have</a:t>
            </a:r>
            <a:r>
              <a:rPr lang="en-US" sz="1600" dirty="0" smtClean="0"/>
              <a:t>?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two keys with the same value at the current comparison digit, can we change their original order</a:t>
            </a:r>
            <a:r>
              <a:rPr lang="en-US" sz="1600" dirty="0" smtClean="0"/>
              <a:t>? Therefore, if we can group these keys in either a stack or a queue, which one should we use?</a:t>
            </a:r>
            <a:endParaRPr lang="en-US" sz="1600" dirty="0"/>
          </a:p>
          <a:p>
            <a:pPr marL="1371600" lvl="3" indent="0">
              <a:buNone/>
            </a:pPr>
            <a:endParaRPr lang="en-US" sz="1200" dirty="0"/>
          </a:p>
          <a:p>
            <a:pPr lvl="1"/>
            <a:r>
              <a:rPr lang="en-US" sz="2000" dirty="0"/>
              <a:t>Radix Sort </a:t>
            </a:r>
            <a:r>
              <a:rPr lang="en-US" sz="2000" dirty="0" smtClean="0"/>
              <a:t>uses </a:t>
            </a:r>
            <a:r>
              <a:rPr lang="en-US" sz="2000" u="sng" dirty="0" smtClean="0">
                <a:solidFill>
                  <a:srgbClr val="0000FF"/>
                </a:solidFill>
              </a:rPr>
              <a:t>queues </a:t>
            </a:r>
            <a:r>
              <a:rPr lang="en-US" sz="2000" dirty="0"/>
              <a:t>as its main </a:t>
            </a:r>
            <a:r>
              <a:rPr lang="en-US" sz="2000" dirty="0" smtClean="0"/>
              <a:t>structure</a:t>
            </a:r>
            <a:endParaRPr lang="en-US" sz="2000" dirty="0"/>
          </a:p>
          <a:p>
            <a:pPr marL="1371600" lvl="3" indent="0">
              <a:buNone/>
            </a:pPr>
            <a:endParaRPr lang="en-US" sz="1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689042"/>
            <a:ext cx="1228725" cy="191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In </a:t>
            </a:r>
            <a:r>
              <a:rPr lang="en-US" sz="2400" dirty="0">
                <a:latin typeface="+mn-lt"/>
              </a:rPr>
              <a:t>our project:</a:t>
            </a:r>
          </a:p>
          <a:p>
            <a:pPr lvl="1"/>
            <a:r>
              <a:rPr lang="en-US" sz="2000" dirty="0" smtClean="0">
                <a:latin typeface="+mn-lt"/>
              </a:rPr>
              <a:t>You </a:t>
            </a:r>
            <a:r>
              <a:rPr lang="en-US" sz="2000" dirty="0" smtClean="0">
                <a:latin typeface="+mn-lt"/>
              </a:rPr>
              <a:t>use </a:t>
            </a:r>
            <a:r>
              <a:rPr lang="en-US" sz="2000" u="sng" dirty="0" err="1" smtClean="0">
                <a:solidFill>
                  <a:srgbClr val="0000FF"/>
                </a:solidFill>
                <a:latin typeface="+mn-lt"/>
              </a:rPr>
              <a:t>deques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to build a series of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queues</a:t>
            </a:r>
            <a:r>
              <a:rPr lang="en-US" sz="2000" dirty="0" smtClean="0">
                <a:latin typeface="+mn-lt"/>
              </a:rPr>
              <a:t>, and do radix sort based on these queues. </a:t>
            </a:r>
          </a:p>
          <a:p>
            <a:pPr lvl="1"/>
            <a:r>
              <a:rPr lang="en-US" sz="2000" dirty="0" smtClean="0">
                <a:latin typeface="+mn-lt"/>
              </a:rPr>
              <a:t>We have non-negative integer inputs. 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66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051720" y="36622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887760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1720" y="162880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1720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1720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51720" y="314096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4067944" y="467758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076400" y="550643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076400" y="60104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4440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4081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8276" y="26276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8276" y="31316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91015" y="55172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43" y="60119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2510" y="17728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518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783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043" y="3275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043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4043" y="43651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4043" y="4725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510" y="51224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99482" y="36357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72257 0.6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28" y="3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72066 -0.07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24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66146 -0.13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73247 -0.040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15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72361 0.058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66146 0.35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3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72361 -0.131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66059 -0.184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21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66059 -0.3101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21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59653 0.1356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6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051720" y="36622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887760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1720" y="162880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1720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1720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51720" y="314096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4067944" y="467758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076400" y="550643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076400" y="60104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4440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4081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8276" y="26276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8276" y="31316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91015" y="55172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43" y="60119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8" y="60152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07394" y="1636765"/>
            <a:ext cx="6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8263" y="1628800"/>
            <a:ext cx="5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38765" y="2633332"/>
            <a:ext cx="5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3954" y="3646293"/>
            <a:ext cx="63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8262" y="6007545"/>
            <a:ext cx="6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4327" y="3145945"/>
            <a:ext cx="59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48261" y="3131676"/>
            <a:ext cx="5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8261" y="2632552"/>
            <a:ext cx="60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0191" y="6011996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99482" y="36357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9422E-6 L -0.71962 0.013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90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59843E-6 L -0.65417 0.067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3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9456E-6 L -0.71841 -0.026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20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8614E-6 L -0.65521 0.038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60" y="1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61046E-7 L -0.71754 0.016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61046E-7 L -0.65417 0.068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3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80824E-6 L -0.72118 0.046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59" y="2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11196E-6 L -0.72066 -0.235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42" y="-117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8383E-6 L -0.65521 -0.182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60" y="-9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1751E-7 L -0.59063 -0.13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-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2483"/>
              </p:ext>
            </p:extLst>
          </p:nvPr>
        </p:nvGraphicFramePr>
        <p:xfrm>
          <a:off x="2051720" y="351827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34762"/>
              </p:ext>
            </p:extLst>
          </p:nvPr>
        </p:nvGraphicFramePr>
        <p:xfrm>
          <a:off x="2051720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34182"/>
              </p:ext>
            </p:extLst>
          </p:nvPr>
        </p:nvGraphicFramePr>
        <p:xfrm>
          <a:off x="2051720" y="198884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8096"/>
              </p:ext>
            </p:extLst>
          </p:nvPr>
        </p:nvGraphicFramePr>
        <p:xfrm>
          <a:off x="2051720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07366"/>
              </p:ext>
            </p:extLst>
          </p:nvPr>
        </p:nvGraphicFramePr>
        <p:xfrm>
          <a:off x="2051720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0041"/>
              </p:ext>
            </p:extLst>
          </p:nvPr>
        </p:nvGraphicFramePr>
        <p:xfrm>
          <a:off x="2076400" y="550643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16127"/>
              </p:ext>
            </p:extLst>
          </p:nvPr>
        </p:nvGraphicFramePr>
        <p:xfrm>
          <a:off x="2076400" y="60104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79900"/>
              </p:ext>
            </p:extLst>
          </p:nvPr>
        </p:nvGraphicFramePr>
        <p:xfrm>
          <a:off x="2051720" y="4995069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78369"/>
              </p:ext>
            </p:extLst>
          </p:nvPr>
        </p:nvGraphicFramePr>
        <p:xfrm>
          <a:off x="2051720" y="4516243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385"/>
              </p:ext>
            </p:extLst>
          </p:nvPr>
        </p:nvGraphicFramePr>
        <p:xfrm>
          <a:off x="2051720" y="4005064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887760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44408" y="14847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4081" y="19168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8276" y="24836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8276" y="29876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91015" y="55172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43" y="60119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2510" y="17728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9847" y="25182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783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043" y="3275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043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4043" y="43651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4043" y="4725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8239" y="51224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99482" y="34917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16416" y="39957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16416" y="4499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16416" y="49864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018E-6 L 0.72257 0.025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28" y="1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7067E-6 L 0.72865 0.13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2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9269E-6 L 0.72448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577E-6 L 0.72448 0.09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5" y="4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8526E-6 L 0.72361 0.257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12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5413E-6 L 0.66146 -0.088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3" y="-4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29794E-6 L 0.72361 -0.005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6681E-6 L 0.7316 0.245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80" y="12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4349E-6 L 0.72361 -0.0268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81" y="-1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2517E-6 L 0.65955 -0.452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69" y="-2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051720" y="4516243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2051720" y="4005064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2051720" y="4995069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051720" y="351827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887760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1720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1720" y="198884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1720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51720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076400" y="550643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076400" y="6010488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44408" y="14847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4081" y="19168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8276" y="24836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8276" y="29876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91015" y="55172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43" y="60119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8" y="1971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7" y="2987660"/>
            <a:ext cx="64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24794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3491716"/>
            <a:ext cx="6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4990724"/>
            <a:ext cx="62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8264" y="2987660"/>
            <a:ext cx="6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4328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2022" y="5993861"/>
            <a:ext cx="5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2022" y="4499828"/>
            <a:ext cx="5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1976598"/>
            <a:ext cx="5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99482" y="34917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16416" y="39957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16416" y="4499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16416" y="49864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45E-6 L -0.72847 -0.024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24" y="-12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9.57668E-7 L -0.7283 -0.015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24" y="-7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2711E-6 L -0.72847 0.006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24" y="3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9.2991E-7 L -0.72049 0.016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24" y="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1568E-6 L -0.73038 -0.031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28" y="-15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94633E-6 L -0.65955 0.041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6" y="208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99E-6 L -0.72847 0.006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17095E-7 L -0.72865 -0.127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41" y="-64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19523E-6 L -0.72865 -0.025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41" y="-12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33403E-6 L -0.66129 0.016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18160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Save all the numbers in a queue (i.e. </a:t>
            </a:r>
            <a:r>
              <a:rPr lang="en-US" sz="2000" dirty="0" err="1" smtClean="0"/>
              <a:t>deque</a:t>
            </a:r>
            <a:r>
              <a:rPr lang="en-US" sz="2000" dirty="0" smtClean="0"/>
              <a:t>). </a:t>
            </a:r>
            <a:endParaRPr lang="en-US" sz="2000" dirty="0" smtClean="0"/>
          </a:p>
          <a:p>
            <a:pPr lvl="0"/>
            <a:endParaRPr lang="en-US" sz="500" dirty="0" smtClean="0"/>
          </a:p>
          <a:p>
            <a:pPr lvl="0"/>
            <a:r>
              <a:rPr lang="en-US" sz="2000" dirty="0" smtClean="0"/>
              <a:t>Take </a:t>
            </a:r>
            <a:r>
              <a:rPr lang="en-US" sz="2000" dirty="0"/>
              <a:t>the least significant digit of each number</a:t>
            </a:r>
            <a:r>
              <a:rPr lang="en-US" sz="2000" dirty="0" smtClean="0"/>
              <a:t>.</a:t>
            </a:r>
          </a:p>
          <a:p>
            <a:pPr lvl="0"/>
            <a:endParaRPr lang="en-US" sz="500" dirty="0"/>
          </a:p>
          <a:p>
            <a:pPr lvl="0"/>
            <a:r>
              <a:rPr lang="en-US" sz="2000" dirty="0"/>
              <a:t>Place each number based on its least significant digit into </a:t>
            </a:r>
            <a:r>
              <a:rPr lang="en-US" sz="2000" u="sng" dirty="0">
                <a:solidFill>
                  <a:srgbClr val="0000FF"/>
                </a:solidFill>
              </a:rPr>
              <a:t>one of a series of </a:t>
            </a:r>
            <a:r>
              <a:rPr lang="en-US" sz="2000" u="sng" dirty="0" smtClean="0">
                <a:solidFill>
                  <a:srgbClr val="0000FF"/>
                </a:solidFill>
              </a:rPr>
              <a:t>queues (i.e. </a:t>
            </a:r>
            <a:r>
              <a:rPr lang="en-US" sz="2000" u="sng" dirty="0" err="1" smtClean="0">
                <a:solidFill>
                  <a:srgbClr val="0000FF"/>
                </a:solidFill>
              </a:rPr>
              <a:t>deques</a:t>
            </a:r>
            <a:r>
              <a:rPr lang="en-US" sz="2000" u="sng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. </a:t>
            </a:r>
            <a:r>
              <a:rPr lang="en-US" sz="2000" dirty="0"/>
              <a:t>For example, all numbers whose least significant digit is zero, will be placed in the “zero” </a:t>
            </a:r>
            <a:r>
              <a:rPr lang="en-US" sz="2000" dirty="0" smtClean="0"/>
              <a:t>queue (i.e. </a:t>
            </a:r>
            <a:r>
              <a:rPr lang="en-US" sz="2000" dirty="0" err="1" smtClean="0"/>
              <a:t>deque</a:t>
            </a:r>
            <a:r>
              <a:rPr lang="en-US" sz="2000" dirty="0" smtClean="0"/>
              <a:t>).</a:t>
            </a:r>
          </a:p>
          <a:p>
            <a:pPr lvl="1"/>
            <a:r>
              <a:rPr lang="en-US" sz="1600" dirty="0"/>
              <a:t>How many different values?</a:t>
            </a:r>
          </a:p>
          <a:p>
            <a:pPr lvl="1"/>
            <a:r>
              <a:rPr lang="en-US" sz="1600" dirty="0" smtClean="0"/>
              <a:t>Besides the original </a:t>
            </a:r>
            <a:r>
              <a:rPr lang="en-US" sz="1600" dirty="0" err="1" smtClean="0"/>
              <a:t>deque</a:t>
            </a:r>
            <a:r>
              <a:rPr lang="en-US" sz="1600" dirty="0" smtClean="0"/>
              <a:t>, how many more </a:t>
            </a:r>
            <a:r>
              <a:rPr lang="en-US" sz="1600" dirty="0" err="1" smtClean="0"/>
              <a:t>deques</a:t>
            </a:r>
            <a:r>
              <a:rPr lang="en-US" sz="1600" dirty="0" smtClean="0"/>
              <a:t> do we need?</a:t>
            </a:r>
          </a:p>
          <a:p>
            <a:pPr lvl="0"/>
            <a:endParaRPr lang="en-US" sz="500" dirty="0"/>
          </a:p>
          <a:p>
            <a:pPr lvl="0"/>
            <a:r>
              <a:rPr lang="en-US" sz="2000" dirty="0"/>
              <a:t>Once all numbers have been placed into their </a:t>
            </a:r>
            <a:r>
              <a:rPr lang="en-US" sz="2000" dirty="0" smtClean="0"/>
              <a:t>queues (i.e. </a:t>
            </a:r>
            <a:r>
              <a:rPr lang="en-US" sz="2000" dirty="0" err="1" smtClean="0"/>
              <a:t>deques</a:t>
            </a:r>
            <a:r>
              <a:rPr lang="en-US" sz="2000" dirty="0" smtClean="0"/>
              <a:t>), </a:t>
            </a:r>
            <a:r>
              <a:rPr lang="en-US" sz="2000" dirty="0"/>
              <a:t>copy the numbers in the order they appear back into the original list.</a:t>
            </a:r>
          </a:p>
          <a:p>
            <a:pPr marL="0" indent="0">
              <a:buNone/>
            </a:pPr>
            <a:endParaRPr lang="en-US" sz="500" dirty="0"/>
          </a:p>
          <a:p>
            <a:pPr lvl="0"/>
            <a:r>
              <a:rPr lang="en-US" sz="2000" dirty="0"/>
              <a:t>Repeat the process using the next most significant digit until all digits have been processed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9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improved version of the insertion sort in which </a:t>
            </a:r>
            <a:r>
              <a:rPr lang="en-US" sz="2400" u="sng" dirty="0" smtClean="0">
                <a:solidFill>
                  <a:srgbClr val="0000FF"/>
                </a:solidFill>
              </a:rPr>
              <a:t>diminishing partitions </a:t>
            </a:r>
            <a:r>
              <a:rPr lang="en-US" sz="2400" dirty="0" smtClean="0"/>
              <a:t>are used to sort the data.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4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Insertion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16911"/>
              </p:ext>
            </p:extLst>
          </p:nvPr>
        </p:nvGraphicFramePr>
        <p:xfrm>
          <a:off x="2194585" y="20608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19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1844824"/>
            <a:ext cx="216024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5736" y="2636912"/>
            <a:ext cx="237626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3808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024" y="2615574"/>
            <a:ext cx="35283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26875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598130" y="1854116"/>
            <a:ext cx="1440160" cy="432048"/>
          </a:xfrm>
          <a:prstGeom prst="arc">
            <a:avLst>
              <a:gd name="adj1" fmla="val 10945587"/>
              <a:gd name="adj2" fmla="val 21354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88024" y="16601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170080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614" y="20294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6327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does it work?</a:t>
            </a:r>
          </a:p>
          <a:p>
            <a:pPr lvl="1"/>
            <a:r>
              <a:rPr lang="en-US" sz="2000" dirty="0" smtClean="0"/>
              <a:t>A list of N elements is divided into </a:t>
            </a:r>
            <a:r>
              <a:rPr lang="en-US" sz="2000" u="sng" dirty="0" smtClean="0">
                <a:solidFill>
                  <a:srgbClr val="0000FF"/>
                </a:solidFill>
              </a:rPr>
              <a:t>K segments</a:t>
            </a:r>
            <a:r>
              <a:rPr lang="en-US" sz="2000" dirty="0" smtClean="0"/>
              <a:t>, where K is known as the increment. </a:t>
            </a:r>
          </a:p>
          <a:p>
            <a:pPr lvl="1"/>
            <a:r>
              <a:rPr lang="en-US" sz="2000" dirty="0" smtClean="0"/>
              <a:t>For each segment, do insertion sort.</a:t>
            </a:r>
          </a:p>
          <a:p>
            <a:pPr lvl="1"/>
            <a:r>
              <a:rPr lang="en-US" sz="2000" dirty="0" smtClean="0"/>
              <a:t>Reduce the value of K and repeat the process, until K =1.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4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6056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2280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5696" y="2060848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912" y="2060848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6136" y="2060848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3768" y="2060848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7984" y="2060848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4208" y="2060848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15616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A[0]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A[1]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3768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A[2]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A[3]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79912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A[4]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7984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A[5]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6056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A[6]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A[7]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44208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A[8]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2280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A[9]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20608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5616" y="307825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31840" y="307825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76056" y="307825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92280" y="307825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512" y="306896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Segment 0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835696" y="4149080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79912" y="4149080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96136" y="4149080"/>
            <a:ext cx="432048" cy="2160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40881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Segment 1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483768" y="5085184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27984" y="5085184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44208" y="5085184"/>
            <a:ext cx="43204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0242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Segment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Example:</a:t>
            </a:r>
          </a:p>
          <a:p>
            <a:pPr lvl="1"/>
            <a:r>
              <a:rPr lang="en-US" dirty="0" smtClean="0">
                <a:latin typeface="+mn-lt"/>
              </a:rPr>
              <a:t>77, 62, 14, 9, 30, 21, 80, 25, 70, 55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n-lt"/>
              </a:rPr>
              <a:t>We set k = 5, 3, 1 progressively.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7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How to choose K? </a:t>
                </a:r>
              </a:p>
              <a:p>
                <a:pPr lvl="1"/>
                <a:r>
                  <a:rPr lang="en-US" sz="2000" dirty="0" smtClean="0"/>
                  <a:t>Prime numbers</a:t>
                </a:r>
              </a:p>
              <a:p>
                <a:pPr lvl="1"/>
                <a:r>
                  <a:rPr lang="en-US" sz="2000" dirty="0" smtClean="0"/>
                  <a:t>A power of 2 minus 1 (i.e.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Fibonacci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 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Is it stable? 5 4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sz="2400" dirty="0" smtClean="0"/>
                  <a:t> 2 3 6 (k = 3)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Big O</a:t>
                </a:r>
              </a:p>
              <a:p>
                <a:pPr lvl="1"/>
                <a:r>
                  <a:rPr lang="en-US" sz="2400" dirty="0" smtClean="0"/>
                  <a:t>Worst case – quadratic</a:t>
                </a:r>
              </a:p>
              <a:p>
                <a:pPr lvl="1"/>
                <a:r>
                  <a:rPr lang="en-US" sz="2400" dirty="0" smtClean="0"/>
                  <a:t>Average case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quadratic</a:t>
                </a:r>
              </a:p>
              <a:p>
                <a:pPr lvl="1"/>
                <a:r>
                  <a:rPr lang="en-US" sz="2400" dirty="0" smtClean="0"/>
                  <a:t>Best case O(</a:t>
                </a:r>
                <a:r>
                  <a:rPr lang="en-US" sz="2400" dirty="0" err="1" smtClean="0"/>
                  <a:t>nlogn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F_{n}=F_{n-1}+F_{n-2}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{\displaystyle F_{n}=F_{n-1}+F_{n-2},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+mn-lt"/>
                  </a:rPr>
                  <a:t>Best-case Big-O analysis:</a:t>
                </a:r>
              </a:p>
              <a:p>
                <a:pPr lvl="1"/>
                <a:r>
                  <a:rPr lang="en-US" sz="1900" dirty="0">
                    <a:latin typeface="+mn-lt"/>
                  </a:rPr>
                  <a:t>comparisons = 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   n, for 1 sort with elements 1-apart (last step) 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+ 3 * n/3, for 3 sorts with elements 3-apart (next-to-last step) 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+ 7 * n/7, for 7 sorts with elements 7-apart 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+ 15 * n/15, for 15 sorts with elements 15-apart 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+ </a:t>
                </a:r>
                <a:r>
                  <a:rPr lang="en-US" sz="1900" dirty="0" smtClean="0">
                    <a:latin typeface="+mn-lt"/>
                  </a:rPr>
                  <a:t>...</a:t>
                </a:r>
              </a:p>
              <a:p>
                <a:pPr lvl="1"/>
                <a:endParaRPr lang="en-US" sz="1900" dirty="0">
                  <a:latin typeface="+mn-lt"/>
                </a:endParaRPr>
              </a:p>
              <a:p>
                <a:pPr lvl="1"/>
                <a:r>
                  <a:rPr lang="en-US" sz="1900" dirty="0">
                    <a:latin typeface="+mn-lt"/>
                  </a:rPr>
                  <a:t>Each term is n. The question is how many terms are there? The number of terms is the value k such </a:t>
                </a:r>
                <a:r>
                  <a:rPr lang="en-US" sz="1900" dirty="0" smtClean="0">
                    <a:latin typeface="+mn-lt"/>
                  </a:rPr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900" b="0" i="1" dirty="0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sz="1900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900" dirty="0">
                    <a:latin typeface="+mn-lt"/>
                  </a:rPr>
                  <a:t> &lt; </a:t>
                </a:r>
                <a:r>
                  <a:rPr lang="en-US" sz="1900" dirty="0" smtClean="0">
                    <a:latin typeface="+mn-lt"/>
                  </a:rPr>
                  <a:t>n;  </a:t>
                </a:r>
                <a:r>
                  <a:rPr lang="en-US" sz="1900" dirty="0">
                    <a:latin typeface="+mn-lt"/>
                  </a:rPr>
                  <a:t>So </a:t>
                </a:r>
                <a:r>
                  <a:rPr lang="en-US" sz="1900" dirty="0" err="1" smtClean="0">
                    <a:latin typeface="+mn-lt"/>
                  </a:rPr>
                  <a:t>i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>
                    <a:latin typeface="+mn-lt"/>
                  </a:rPr>
                  <a:t>&lt; log(n+1), meaning that the sorting time in the best case is less than n * log(n+1) = O(n*log(n)).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88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8858</TotalTime>
  <Words>1266</Words>
  <Application>Microsoft Office PowerPoint</Application>
  <PresentationFormat>On-screen Show (4:3)</PresentationFormat>
  <Paragraphs>377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SCU tempelate 2</vt:lpstr>
      <vt:lpstr>Computer Engineering 12 Class 23</vt:lpstr>
      <vt:lpstr>Heap Sort</vt:lpstr>
      <vt:lpstr>Shell Sort</vt:lpstr>
      <vt:lpstr>Review: Insertion Sort</vt:lpstr>
      <vt:lpstr>Shell Sort</vt:lpstr>
      <vt:lpstr>Demonstration</vt:lpstr>
      <vt:lpstr>Example</vt:lpstr>
      <vt:lpstr>Shell Sort</vt:lpstr>
      <vt:lpstr>Additional Notes</vt:lpstr>
      <vt:lpstr>Additional Notes</vt:lpstr>
      <vt:lpstr>Shell Sort</vt:lpstr>
      <vt:lpstr>Quick Sort</vt:lpstr>
      <vt:lpstr>Quick Sort Demonstration</vt:lpstr>
      <vt:lpstr>Quick Sort</vt:lpstr>
      <vt:lpstr>Selection of Pivot</vt:lpstr>
      <vt:lpstr>How to Place Pivot </vt:lpstr>
      <vt:lpstr>Quick Sort</vt:lpstr>
      <vt:lpstr>Quick Sort</vt:lpstr>
      <vt:lpstr>Quick Sort</vt:lpstr>
      <vt:lpstr>Summary</vt:lpstr>
      <vt:lpstr>Advanced Sorting - Radix Sort</vt:lpstr>
      <vt:lpstr>Radix Sort</vt:lpstr>
      <vt:lpstr>Demonstration</vt:lpstr>
      <vt:lpstr>Demonstration</vt:lpstr>
      <vt:lpstr>Demonstration</vt:lpstr>
      <vt:lpstr>Demonstration</vt:lpstr>
      <vt:lpstr>The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599</cp:revision>
  <dcterms:created xsi:type="dcterms:W3CDTF">2015-09-16T16:54:10Z</dcterms:created>
  <dcterms:modified xsi:type="dcterms:W3CDTF">2018-03-14T18:35:11Z</dcterms:modified>
</cp:coreProperties>
</file>