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378" r:id="rId19"/>
    <p:sldId id="380" r:id="rId20"/>
    <p:sldId id="381" r:id="rId21"/>
    <p:sldId id="382" r:id="rId22"/>
    <p:sldId id="383" r:id="rId23"/>
    <p:sldId id="386" r:id="rId24"/>
    <p:sldId id="384" r:id="rId25"/>
    <p:sldId id="387" r:id="rId26"/>
    <p:sldId id="385" r:id="rId27"/>
    <p:sldId id="331" r:id="rId28"/>
    <p:sldId id="332" r:id="rId29"/>
    <p:sldId id="335" r:id="rId30"/>
    <p:sldId id="336" r:id="rId31"/>
    <p:sldId id="337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95" autoAdjust="0"/>
  </p:normalViewPr>
  <p:slideViewPr>
    <p:cSldViewPr>
      <p:cViewPr varScale="1">
        <p:scale>
          <a:sx n="105" d="100"/>
          <a:sy n="105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6079-048D-40BE-8706-46A50B223B9E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2661-F664-48E2-8FBD-37E9BDB8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5363-6E4E-4BF6-9DF6-5372E3EB351A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23F1-0910-4913-A566-8DCA4D69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5021">
              <a:spcBef>
                <a:spcPts val="1398"/>
              </a:spcBef>
            </a:pPr>
            <a:r>
              <a:rPr lang="en-US" altLang="zh-CN" dirty="0">
                <a:ea typeface="宋体" charset="-122"/>
              </a:rPr>
              <a:t>Ask each person their name.</a:t>
            </a:r>
          </a:p>
          <a:p>
            <a:pPr marL="625021">
              <a:spcBef>
                <a:spcPts val="1398"/>
              </a:spcBef>
            </a:pPr>
            <a:r>
              <a:rPr lang="en-US" altLang="zh-CN" dirty="0">
                <a:ea typeface="宋体" charset="-122"/>
              </a:rPr>
              <a:t>Then ... find Matt ... asking each person in turn</a:t>
            </a:r>
          </a:p>
          <a:p>
            <a:pPr marL="625021">
              <a:spcBef>
                <a:spcPts val="1398"/>
              </a:spcBef>
            </a:pPr>
            <a:r>
              <a:rPr lang="en-US" altLang="zh-CN" dirty="0">
                <a:ea typeface="宋体" charset="-122"/>
              </a:rPr>
              <a:t>If no Matts ... you fail. The runtime for an </a:t>
            </a:r>
            <a:r>
              <a:rPr lang="en-US" altLang="zh-CN" dirty="0" err="1">
                <a:ea typeface="宋体" charset="-122"/>
              </a:rPr>
              <a:t>unsuccesful</a:t>
            </a:r>
            <a:r>
              <a:rPr lang="en-US" altLang="zh-CN" dirty="0">
                <a:ea typeface="宋体" charset="-122"/>
              </a:rPr>
              <a:t> search is “n” (or “n+1”) i.e., O(n)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31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4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26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It’s fine if you want to implement it using only sequential search/binary search. But how about if you want to make both implement to make it flexible?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3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8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5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90600" y="1249681"/>
            <a:ext cx="7848600" cy="27432"/>
          </a:xfrm>
          <a:prstGeom prst="rect">
            <a:avLst/>
          </a:prstGeom>
          <a:gradFill>
            <a:gsLst>
              <a:gs pos="0">
                <a:schemeClr val="bg1"/>
              </a:gs>
              <a:gs pos="24157">
                <a:schemeClr val="bg1">
                  <a:lumMod val="75000"/>
                </a:schemeClr>
              </a:gs>
              <a:gs pos="80416">
                <a:schemeClr val="bg1">
                  <a:lumMod val="75000"/>
                </a:schemeClr>
              </a:gs>
              <a:gs pos="100000">
                <a:schemeClr val="bg1"/>
              </a:gs>
              <a:gs pos="49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" y="386334"/>
            <a:ext cx="1044857" cy="1042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591300"/>
            <a:ext cx="9144000" cy="266700"/>
          </a:xfrm>
          <a:prstGeom prst="rect">
            <a:avLst/>
          </a:prstGeom>
          <a:solidFill>
            <a:srgbClr val="93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Name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91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960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21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 r="45614" b="9090"/>
          <a:stretch/>
        </p:blipFill>
        <p:spPr>
          <a:xfrm>
            <a:off x="7010400" y="6653212"/>
            <a:ext cx="20669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9319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408.551.351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7"/>
            <a:ext cx="8206680" cy="18996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Computer Engineering 12</a:t>
            </a:r>
            <a:br>
              <a:rPr lang="en-US" altLang="zh-CN" dirty="0" smtClean="0"/>
            </a:br>
            <a:r>
              <a:rPr lang="en-US" altLang="zh-CN" dirty="0" smtClean="0"/>
              <a:t>Class 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8792" cy="19910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Instructor: </a:t>
            </a:r>
            <a:r>
              <a:rPr lang="en-US" altLang="zh-CN" dirty="0" err="1" smtClean="0"/>
              <a:t>Yuhong</a:t>
            </a:r>
            <a:r>
              <a:rPr lang="en-US" altLang="zh-CN" dirty="0" smtClean="0"/>
              <a:t> Liu</a:t>
            </a:r>
          </a:p>
          <a:p>
            <a:r>
              <a:rPr lang="en-US" altLang="zh-CN" dirty="0" smtClean="0"/>
              <a:t>Office: </a:t>
            </a:r>
            <a:r>
              <a:rPr lang="en-US" altLang="zh-CN" dirty="0" err="1" smtClean="0"/>
              <a:t>Banan</a:t>
            </a:r>
            <a:r>
              <a:rPr lang="en-US" altLang="zh-CN" dirty="0" smtClean="0"/>
              <a:t> 324 F</a:t>
            </a:r>
          </a:p>
          <a:p>
            <a:r>
              <a:rPr lang="en-US" altLang="zh-CN" dirty="0" smtClean="0"/>
              <a:t>Email: yhliu@scu.edu</a:t>
            </a:r>
          </a:p>
          <a:p>
            <a:pPr lvl="1"/>
            <a:r>
              <a:rPr lang="en-US" altLang="zh-CN" dirty="0" smtClean="0"/>
              <a:t>Tel: </a:t>
            </a:r>
            <a:r>
              <a:rPr lang="en-US" altLang="zh-CN" dirty="0">
                <a:hlinkClick r:id="rId2"/>
              </a:rPr>
              <a:t>408-551-3513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2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734888" y="274638"/>
            <a:ext cx="8229600" cy="975043"/>
          </a:xfrm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Sequential Search: how to stop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sz="2200" dirty="0">
                <a:ea typeface="宋体" charset="-122"/>
              </a:rPr>
              <a:t>We can stop after finding first match</a:t>
            </a:r>
          </a:p>
          <a:p>
            <a:pPr marL="625056">
              <a:spcBef>
                <a:spcPts val="1266"/>
              </a:spcBef>
            </a:pPr>
            <a:r>
              <a:rPr lang="en-US" altLang="zh-CN" sz="2200" dirty="0">
                <a:ea typeface="宋体" charset="-122"/>
              </a:rPr>
              <a:t>Two ways to do that</a:t>
            </a:r>
          </a:p>
          <a:p>
            <a:pPr marL="937584" lvl="1">
              <a:spcBef>
                <a:spcPts val="1266"/>
              </a:spcBef>
            </a:pPr>
            <a:r>
              <a:rPr lang="en-US" altLang="zh-CN" sz="2200" dirty="0">
                <a:ea typeface="宋体" charset="-122"/>
              </a:rPr>
              <a:t>add a “break” inside the loop when found</a:t>
            </a:r>
          </a:p>
          <a:p>
            <a:pPr marL="1250112" lvl="2">
              <a:spcBef>
                <a:spcPts val="1266"/>
              </a:spcBef>
            </a:pPr>
            <a:r>
              <a:rPr lang="en-US" altLang="zh-CN" sz="2200" dirty="0">
                <a:ea typeface="宋体" charset="-122"/>
              </a:rPr>
              <a:t>(break means exit the innermost loop)</a:t>
            </a:r>
          </a:p>
          <a:p>
            <a:pPr marL="937584" lvl="1">
              <a:spcBef>
                <a:spcPts val="1266"/>
              </a:spcBef>
            </a:pPr>
            <a:r>
              <a:rPr lang="en-US" altLang="zh-CN" sz="2200" dirty="0">
                <a:ea typeface="宋体" charset="-122"/>
              </a:rPr>
              <a:t>or: for (</a:t>
            </a:r>
            <a:r>
              <a:rPr lang="en-US" altLang="zh-CN" sz="2200" dirty="0" err="1">
                <a:ea typeface="宋体" charset="-122"/>
              </a:rPr>
              <a:t>i</a:t>
            </a:r>
            <a:r>
              <a:rPr lang="en-US" altLang="zh-CN" sz="2200" dirty="0">
                <a:ea typeface="宋体" charset="-122"/>
              </a:rPr>
              <a:t> = 0; </a:t>
            </a:r>
            <a:r>
              <a:rPr lang="en-US" altLang="zh-CN" sz="2200" dirty="0" err="1">
                <a:ea typeface="宋体" charset="-122"/>
              </a:rPr>
              <a:t>i</a:t>
            </a:r>
            <a:r>
              <a:rPr lang="en-US" altLang="zh-CN" sz="2200" dirty="0">
                <a:ea typeface="宋体" charset="-122"/>
              </a:rPr>
              <a:t>&lt;n &amp;&amp; !found; </a:t>
            </a:r>
            <a:r>
              <a:rPr lang="en-US" altLang="zh-CN" sz="2200" dirty="0" err="1">
                <a:ea typeface="宋体" charset="-122"/>
              </a:rPr>
              <a:t>i</a:t>
            </a:r>
            <a:r>
              <a:rPr lang="en-US" altLang="zh-CN" sz="2200" dirty="0">
                <a:ea typeface="宋体" charset="-122"/>
              </a:rPr>
              <a:t>+</a:t>
            </a:r>
            <a:r>
              <a:rPr lang="en-US" altLang="zh-CN" sz="2200" dirty="0" smtClean="0">
                <a:ea typeface="宋体" charset="-122"/>
              </a:rPr>
              <a:t>+)</a:t>
            </a:r>
            <a:endParaRPr lang="en-US" altLang="zh-CN" sz="2200" dirty="0">
              <a:ea typeface="宋体" charset="-122"/>
            </a:endParaRPr>
          </a:p>
          <a:p>
            <a:pPr marL="625056">
              <a:spcBef>
                <a:spcPts val="1266"/>
              </a:spcBef>
            </a:pPr>
            <a:r>
              <a:rPr lang="en-US" altLang="zh-CN" sz="2200" dirty="0">
                <a:ea typeface="宋体" charset="-122"/>
              </a:rPr>
              <a:t>Y</a:t>
            </a:r>
            <a:r>
              <a:rPr lang="en-US" altLang="zh-CN" sz="2200" dirty="0" smtClean="0">
                <a:ea typeface="宋体" charset="-122"/>
              </a:rPr>
              <a:t>ou </a:t>
            </a:r>
            <a:r>
              <a:rPr lang="en-US" altLang="zh-CN" sz="2200" u="sng" dirty="0">
                <a:solidFill>
                  <a:srgbClr val="0000FF"/>
                </a:solidFill>
                <a:ea typeface="宋体" charset="-122"/>
              </a:rPr>
              <a:t>should NOT </a:t>
            </a:r>
            <a:r>
              <a:rPr lang="en-US" altLang="zh-CN" sz="2200" dirty="0">
                <a:ea typeface="宋体" charset="-122"/>
              </a:rPr>
              <a:t>combine them. You </a:t>
            </a:r>
            <a:r>
              <a:rPr lang="en-US" altLang="zh-CN" sz="2200" b="1" dirty="0">
                <a:ea typeface="宋体" charset="-122"/>
              </a:rPr>
              <a:t>lose points</a:t>
            </a:r>
            <a:r>
              <a:rPr lang="en-US" altLang="zh-CN" sz="2200" dirty="0">
                <a:ea typeface="宋体" charset="-122"/>
              </a:rPr>
              <a:t> in clarity if you do that in the assignment. Pick which approach you like, or use a while, but do not use both techniques.</a:t>
            </a:r>
          </a:p>
        </p:txBody>
      </p:sp>
    </p:spTree>
    <p:extLst>
      <p:ext uri="{BB962C8B-B14F-4D97-AF65-F5344CB8AC3E}">
        <p14:creationId xmlns:p14="http://schemas.microsoft.com/office/powerpoint/2010/main" val="230916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the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772816"/>
            <a:ext cx="82089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Grading the code:</a:t>
            </a:r>
          </a:p>
          <a:p>
            <a:r>
              <a:rPr lang="en-US" sz="2400" dirty="0" smtClean="0"/>
              <a:t>	correctness</a:t>
            </a:r>
            <a:r>
              <a:rPr lang="en-US" sz="2400" dirty="0"/>
              <a:t>:  60%</a:t>
            </a:r>
          </a:p>
          <a:p>
            <a:r>
              <a:rPr lang="en-US" sz="2400" dirty="0" smtClean="0"/>
              <a:t>	clear</a:t>
            </a:r>
            <a:r>
              <a:rPr lang="en-US" sz="2400" dirty="0"/>
              <a:t>: 20%</a:t>
            </a:r>
          </a:p>
          <a:p>
            <a:r>
              <a:rPr lang="en-US" sz="2400" dirty="0"/>
              <a:t>	style</a:t>
            </a:r>
            <a:r>
              <a:rPr lang="en-US" sz="2400" dirty="0" smtClean="0"/>
              <a:t>: 20%  </a:t>
            </a:r>
            <a:r>
              <a:rPr lang="en-US" sz="2400" dirty="0"/>
              <a:t>avoid unnecessary steps. </a:t>
            </a:r>
          </a:p>
        </p:txBody>
      </p:sp>
    </p:spTree>
    <p:extLst>
      <p:ext uri="{BB962C8B-B14F-4D97-AF65-F5344CB8AC3E}">
        <p14:creationId xmlns:p14="http://schemas.microsoft.com/office/powerpoint/2010/main" val="13145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Sequential Search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739356" lvl="1" indent="0">
              <a:spcBef>
                <a:spcPts val="1415"/>
              </a:spcBef>
              <a:buNone/>
            </a:pPr>
            <a:endParaRPr lang="en-US" altLang="zh-CN" sz="1000" dirty="0">
              <a:ea typeface="宋体" charset="-122"/>
            </a:endParaRPr>
          </a:p>
          <a:p>
            <a:pPr marL="339306" lvl="1" indent="0">
              <a:buNone/>
            </a:pPr>
            <a:r>
              <a:rPr lang="en-US" altLang="zh-CN" sz="2400" dirty="0">
                <a:ea typeface="宋体" charset="-122"/>
              </a:rPr>
              <a:t>T</a:t>
            </a:r>
            <a:r>
              <a:rPr lang="en-US" altLang="zh-CN" sz="2400" dirty="0" smtClean="0">
                <a:ea typeface="宋体" charset="-122"/>
              </a:rPr>
              <a:t>he </a:t>
            </a:r>
            <a:r>
              <a:rPr lang="en-US" altLang="zh-CN" sz="2400" dirty="0">
                <a:ea typeface="宋体" charset="-122"/>
              </a:rPr>
              <a:t>Big O notation? </a:t>
            </a:r>
            <a:endParaRPr lang="en-US" altLang="zh-CN" sz="2400" dirty="0" smtClean="0">
              <a:ea typeface="宋体" charset="-122"/>
            </a:endParaRPr>
          </a:p>
          <a:p>
            <a:pPr marL="339306" lvl="1" indent="0">
              <a:buNone/>
            </a:pPr>
            <a:r>
              <a:rPr lang="en-US" altLang="zh-CN" sz="2400" dirty="0" smtClean="0">
                <a:ea typeface="宋体" charset="-122"/>
              </a:rPr>
              <a:t>It depends on the sequence to search (i.e. input)</a:t>
            </a:r>
          </a:p>
          <a:p>
            <a:pPr marL="339306" lvl="1" indent="0">
              <a:buNone/>
            </a:pPr>
            <a:endParaRPr lang="en-US" altLang="zh-CN" sz="2400" dirty="0" smtClean="0">
              <a:ea typeface="宋体" charset="-122"/>
            </a:endParaRPr>
          </a:p>
          <a:p>
            <a:pPr marL="339306" lvl="1" indent="0">
              <a:buNone/>
            </a:pPr>
            <a:r>
              <a:rPr lang="en-US" altLang="zh-CN" sz="2400" dirty="0" smtClean="0">
                <a:ea typeface="宋体" charset="-122"/>
              </a:rPr>
              <a:t>The best case?</a:t>
            </a:r>
          </a:p>
          <a:p>
            <a:pPr marL="339306" lvl="1" indent="0">
              <a:buNone/>
            </a:pPr>
            <a:r>
              <a:rPr lang="en-US" altLang="zh-CN" sz="2400" dirty="0" smtClean="0">
                <a:ea typeface="宋体" charset="-122"/>
              </a:rPr>
              <a:t>The worst case?</a:t>
            </a:r>
          </a:p>
          <a:p>
            <a:pPr marL="339306" lvl="1" indent="0">
              <a:buNone/>
            </a:pPr>
            <a:r>
              <a:rPr lang="en-US" altLang="zh-CN" sz="2400" dirty="0" smtClean="0">
                <a:ea typeface="宋体" charset="-122"/>
              </a:rPr>
              <a:t>The average case?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29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Sequential Search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79296" cy="5181600"/>
          </a:xfrm>
          <a:ln/>
        </p:spPr>
        <p:txBody>
          <a:bodyPr>
            <a:normAutofit/>
          </a:bodyPr>
          <a:lstStyle/>
          <a:p>
            <a:pPr marL="339306" indent="0">
              <a:buNone/>
            </a:pPr>
            <a:r>
              <a:rPr lang="en-US" altLang="zh-CN" sz="2800" dirty="0">
                <a:latin typeface="+mj-lt"/>
                <a:ea typeface="宋体" charset="-122"/>
              </a:rPr>
              <a:t>On average, how many tries to find a given item?</a:t>
            </a:r>
          </a:p>
          <a:p>
            <a:pPr marL="1025106" lvl="1"/>
            <a:r>
              <a:rPr lang="en-US" altLang="zh-CN" sz="2400" dirty="0" smtClean="0">
                <a:latin typeface="+mn-lt"/>
                <a:ea typeface="宋体" charset="-122"/>
              </a:rPr>
              <a:t>On average it takes you n/2 tries</a:t>
            </a:r>
          </a:p>
          <a:p>
            <a:pPr marL="1025106" lvl="1"/>
            <a:endParaRPr lang="en-US" altLang="zh-CN" sz="1000" dirty="0" smtClean="0">
              <a:latin typeface="+mj-lt"/>
              <a:ea typeface="宋体" charset="-122"/>
            </a:endParaRPr>
          </a:p>
          <a:p>
            <a:pPr marL="339306" indent="0">
              <a:buNone/>
            </a:pPr>
            <a:r>
              <a:rPr lang="en-US" altLang="zh-CN" sz="2800" dirty="0" smtClean="0">
                <a:latin typeface="+mj-lt"/>
                <a:ea typeface="宋体" charset="-122"/>
              </a:rPr>
              <a:t>Why</a:t>
            </a:r>
            <a:r>
              <a:rPr lang="en-US" altLang="zh-CN" sz="2800" dirty="0">
                <a:latin typeface="+mj-lt"/>
                <a:ea typeface="宋体" charset="-122"/>
              </a:rPr>
              <a:t>?</a:t>
            </a:r>
          </a:p>
          <a:p>
            <a:pPr marL="1025106" lvl="1">
              <a:spcBef>
                <a:spcPts val="1415"/>
              </a:spcBef>
            </a:pPr>
            <a:r>
              <a:rPr lang="en-US" altLang="zh-CN" sz="2400" dirty="0" smtClean="0">
                <a:latin typeface="+mn-lt"/>
                <a:ea typeface="宋体" charset="-122"/>
              </a:rPr>
              <a:t>In general, if you want an average, you add up everything and divide by the number of something ... so search in 1 step, 2 steps, ... n steps gives us (1+2+3...+n)/n =&gt; n/2 is a nice shortcut.</a:t>
            </a:r>
          </a:p>
          <a:p>
            <a:pPr marL="1025106" lvl="1">
              <a:spcBef>
                <a:spcPts val="1415"/>
              </a:spcBef>
            </a:pPr>
            <a:endParaRPr lang="en-US" altLang="zh-CN" sz="1000" dirty="0">
              <a:ea typeface="宋体" charset="-122"/>
            </a:endParaRPr>
          </a:p>
          <a:p>
            <a:pPr marL="339306" lvl="1" indent="0">
              <a:buNone/>
            </a:pPr>
            <a:r>
              <a:rPr lang="en-US" altLang="zh-CN" dirty="0">
                <a:latin typeface="+mn-lt"/>
                <a:ea typeface="宋体" charset="-122"/>
              </a:rPr>
              <a:t>So the Big O notation? </a:t>
            </a:r>
          </a:p>
          <a:p>
            <a:pPr marL="1025106" lvl="1"/>
            <a:r>
              <a:rPr lang="en-US" altLang="zh-CN" sz="2400" dirty="0" smtClean="0">
                <a:latin typeface="+mn-lt"/>
                <a:ea typeface="宋体" charset="-122"/>
              </a:rPr>
              <a:t>O</a:t>
            </a:r>
            <a:r>
              <a:rPr lang="en-US" altLang="zh-CN" sz="2400" dirty="0">
                <a:latin typeface="+mn-lt"/>
                <a:ea typeface="宋体" charset="-122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3888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Arrays </a:t>
            </a:r>
            <a:r>
              <a:rPr lang="en-US" altLang="zh-CN" dirty="0" smtClean="0">
                <a:ea typeface="宋体" charset="-122"/>
              </a:rPr>
              <a:t>– Sequential Search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sz="2200" dirty="0">
                <a:ea typeface="宋体" charset="-122"/>
              </a:rPr>
              <a:t>This searching algorithm is called “</a:t>
            </a:r>
            <a:r>
              <a:rPr lang="en-US" altLang="zh-CN" sz="2200" b="1" dirty="0">
                <a:ea typeface="宋体" charset="-122"/>
              </a:rPr>
              <a:t>linear search</a:t>
            </a:r>
            <a:r>
              <a:rPr lang="en-US" altLang="zh-CN" sz="2200" dirty="0">
                <a:ea typeface="宋体" charset="-122"/>
              </a:rPr>
              <a:t>” or “</a:t>
            </a:r>
            <a:r>
              <a:rPr lang="en-US" altLang="zh-CN" sz="2200" b="1" dirty="0">
                <a:ea typeface="宋体" charset="-122"/>
              </a:rPr>
              <a:t>sequential search</a:t>
            </a:r>
            <a:r>
              <a:rPr lang="en-US" altLang="zh-CN" sz="2200" dirty="0">
                <a:ea typeface="宋体" charset="-122"/>
              </a:rPr>
              <a:t>”</a:t>
            </a:r>
          </a:p>
          <a:p>
            <a:pPr marL="625056">
              <a:spcBef>
                <a:spcPts val="1275"/>
              </a:spcBef>
            </a:pPr>
            <a:r>
              <a:rPr lang="en-US" altLang="zh-CN" sz="2200" dirty="0">
                <a:ea typeface="宋体" charset="-122"/>
              </a:rPr>
              <a:t>It’s big-O runtime is O(n)</a:t>
            </a:r>
          </a:p>
          <a:p>
            <a:pPr marL="937584" lvl="1">
              <a:spcBef>
                <a:spcPts val="1275"/>
              </a:spcBef>
            </a:pPr>
            <a:r>
              <a:rPr lang="en-US" altLang="zh-CN" sz="2200" dirty="0">
                <a:ea typeface="宋体" charset="-122"/>
              </a:rPr>
              <a:t>best case O(1)</a:t>
            </a:r>
          </a:p>
          <a:p>
            <a:pPr marL="937584" lvl="1">
              <a:spcBef>
                <a:spcPts val="1275"/>
              </a:spcBef>
            </a:pPr>
            <a:r>
              <a:rPr lang="en-US" altLang="zh-CN" sz="2200" dirty="0">
                <a:ea typeface="宋体" charset="-122"/>
              </a:rPr>
              <a:t>average case O(n)</a:t>
            </a:r>
          </a:p>
          <a:p>
            <a:pPr marL="937584" lvl="1">
              <a:spcBef>
                <a:spcPts val="1275"/>
              </a:spcBef>
            </a:pPr>
            <a:r>
              <a:rPr lang="en-US" altLang="zh-CN" sz="2200" dirty="0">
                <a:ea typeface="宋体" charset="-122"/>
              </a:rPr>
              <a:t>worst case O(n)</a:t>
            </a:r>
          </a:p>
          <a:p>
            <a:pPr marL="625056">
              <a:spcBef>
                <a:spcPts val="1275"/>
              </a:spcBef>
            </a:pPr>
            <a:r>
              <a:rPr lang="en-US" altLang="zh-CN" sz="2200" dirty="0">
                <a:ea typeface="宋体" charset="-122"/>
              </a:rPr>
              <a:t>The military wouldn’t be happy if you told them that </a:t>
            </a:r>
            <a:r>
              <a:rPr lang="en-US" altLang="zh-CN" sz="2200" i="1" u="sng" dirty="0">
                <a:solidFill>
                  <a:srgbClr val="0000FF"/>
                </a:solidFill>
                <a:ea typeface="宋体" charset="-122"/>
              </a:rPr>
              <a:t>on average</a:t>
            </a:r>
            <a:r>
              <a:rPr lang="en-US" altLang="zh-CN" sz="2200" u="sng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2200" dirty="0">
                <a:ea typeface="宋体" charset="-122"/>
              </a:rPr>
              <a:t>the missile defense system stops the missiles</a:t>
            </a:r>
            <a:r>
              <a:rPr lang="en-US" altLang="zh-CN" sz="2200" dirty="0" smtClean="0">
                <a:ea typeface="宋体" charset="-122"/>
              </a:rPr>
              <a:t>.</a:t>
            </a:r>
          </a:p>
          <a:p>
            <a:pPr marL="1025106" lvl="1">
              <a:spcBef>
                <a:spcPts val="1275"/>
              </a:spcBef>
            </a:pPr>
            <a:r>
              <a:rPr lang="en-US" altLang="zh-CN" sz="1800" dirty="0" smtClean="0">
                <a:ea typeface="宋体" charset="-122"/>
              </a:rPr>
              <a:t>The worst case big-O is the one we care most!</a:t>
            </a:r>
            <a:endParaRPr lang="en-US" altLang="zh-CN" sz="1800" dirty="0">
              <a:ea typeface="宋体" charset="-122"/>
            </a:endParaRPr>
          </a:p>
          <a:p>
            <a:pPr marL="625056">
              <a:spcBef>
                <a:spcPts val="1275"/>
              </a:spcBef>
            </a:pPr>
            <a:r>
              <a:rPr lang="en-US" altLang="zh-CN" sz="2200" dirty="0">
                <a:ea typeface="宋体" charset="-122"/>
              </a:rPr>
              <a:t>Can we improve this</a:t>
            </a:r>
            <a:r>
              <a:rPr lang="en-US" altLang="zh-CN" sz="2200" dirty="0" smtClean="0">
                <a:ea typeface="宋体" charset="-122"/>
              </a:rPr>
              <a:t>? – an game again!</a:t>
            </a:r>
            <a:endParaRPr lang="en-US" altLang="zh-CN" sz="22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63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Arrays </a:t>
            </a:r>
            <a:r>
              <a:rPr lang="en-US" altLang="zh-CN" dirty="0" smtClean="0">
                <a:ea typeface="宋体" charset="-122"/>
              </a:rPr>
              <a:t>– Probability Search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sz="2400" dirty="0" smtClean="0">
                <a:ea typeface="宋体" charset="-122"/>
              </a:rPr>
              <a:t>A Game again!!</a:t>
            </a:r>
          </a:p>
          <a:p>
            <a:pPr marL="1025106" lvl="1"/>
            <a:r>
              <a:rPr lang="en-US" altLang="zh-CN" sz="2000" dirty="0" smtClean="0">
                <a:ea typeface="宋体" charset="-122"/>
              </a:rPr>
              <a:t>The second row stand against the wall.</a:t>
            </a:r>
          </a:p>
        </p:txBody>
      </p:sp>
    </p:spTree>
    <p:extLst>
      <p:ext uri="{BB962C8B-B14F-4D97-AF65-F5344CB8AC3E}">
        <p14:creationId xmlns:p14="http://schemas.microsoft.com/office/powerpoint/2010/main" val="41844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Arrays </a:t>
            </a:r>
            <a:r>
              <a:rPr lang="en-US" altLang="zh-CN" dirty="0" smtClean="0">
                <a:ea typeface="宋体" charset="-122"/>
              </a:rPr>
              <a:t>– Probability Search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Autofit/>
          </a:bodyPr>
          <a:lstStyle/>
          <a:p>
            <a:pPr marL="625056"/>
            <a:r>
              <a:rPr lang="en-US" altLang="zh-CN" sz="2400" dirty="0" smtClean="0">
                <a:ea typeface="宋体" charset="-122"/>
              </a:rPr>
              <a:t>Note</a:t>
            </a:r>
          </a:p>
          <a:p>
            <a:pPr marL="1025106" lvl="1"/>
            <a:r>
              <a:rPr lang="en-US" altLang="zh-CN" sz="2000" dirty="0" smtClean="0">
                <a:ea typeface="宋体" charset="-122"/>
              </a:rPr>
              <a:t>Be </a:t>
            </a:r>
            <a:r>
              <a:rPr lang="en-US" altLang="zh-CN" sz="2000" dirty="0">
                <a:ea typeface="宋体" charset="-122"/>
              </a:rPr>
              <a:t>careful not to swap the first person with the non-existent preceding person</a:t>
            </a:r>
            <a:r>
              <a:rPr lang="en-US" altLang="zh-CN" sz="2000" dirty="0" smtClean="0">
                <a:ea typeface="宋体" charset="-122"/>
              </a:rPr>
              <a:t>.</a:t>
            </a:r>
          </a:p>
          <a:p>
            <a:pPr marL="625056"/>
            <a:r>
              <a:rPr lang="en-US" altLang="zh-CN" sz="2400" dirty="0" smtClean="0">
                <a:ea typeface="宋体" charset="-122"/>
              </a:rPr>
              <a:t>This </a:t>
            </a:r>
            <a:r>
              <a:rPr lang="en-US" altLang="zh-CN" sz="2400" dirty="0">
                <a:ea typeface="宋体" charset="-122"/>
              </a:rPr>
              <a:t>is called a “</a:t>
            </a:r>
            <a:r>
              <a:rPr lang="en-US" altLang="zh-CN" sz="2400" b="1" dirty="0">
                <a:ea typeface="宋体" charset="-122"/>
              </a:rPr>
              <a:t>move to front heuristic</a:t>
            </a:r>
            <a:r>
              <a:rPr lang="en-US" altLang="zh-CN" sz="2400" dirty="0">
                <a:ea typeface="宋体" charset="-122"/>
              </a:rPr>
              <a:t>”</a:t>
            </a:r>
          </a:p>
          <a:p>
            <a:pPr marL="1025106" lvl="1"/>
            <a:r>
              <a:rPr lang="en-US" altLang="zh-CN" sz="2000" dirty="0">
                <a:ea typeface="宋体" charset="-122"/>
              </a:rPr>
              <a:t>Heuristics are things that probably help, but not certain they would</a:t>
            </a:r>
            <a:r>
              <a:rPr lang="en-US" altLang="zh-CN" sz="2000" dirty="0" smtClean="0">
                <a:ea typeface="宋体" charset="-122"/>
              </a:rPr>
              <a:t>.</a:t>
            </a:r>
          </a:p>
          <a:p>
            <a:pPr marL="1025106" lvl="1"/>
            <a:r>
              <a:rPr lang="en-US" altLang="zh-CN" sz="2000" dirty="0">
                <a:ea typeface="宋体" charset="-122"/>
              </a:rPr>
              <a:t>This is in the book called “</a:t>
            </a:r>
            <a:r>
              <a:rPr lang="en-US" altLang="zh-CN" sz="2000" b="1" dirty="0">
                <a:ea typeface="宋体" charset="-122"/>
              </a:rPr>
              <a:t>probability search</a:t>
            </a:r>
            <a:r>
              <a:rPr lang="en-US" altLang="zh-CN" sz="2000" dirty="0">
                <a:ea typeface="宋体" charset="-122"/>
              </a:rPr>
              <a:t>” – </a:t>
            </a:r>
            <a:r>
              <a:rPr lang="en-US" altLang="zh-CN" sz="2000" u="sng" dirty="0">
                <a:solidFill>
                  <a:srgbClr val="0000FF"/>
                </a:solidFill>
                <a:ea typeface="宋体" charset="-122"/>
              </a:rPr>
              <a:t>one type of sequential </a:t>
            </a:r>
            <a:r>
              <a:rPr lang="en-US" altLang="zh-CN" sz="2000" u="sng" dirty="0" smtClean="0">
                <a:solidFill>
                  <a:srgbClr val="0000FF"/>
                </a:solidFill>
                <a:ea typeface="宋体" charset="-122"/>
              </a:rPr>
              <a:t>search</a:t>
            </a:r>
            <a:endParaRPr lang="en-US" altLang="zh-CN" sz="2000" u="sng" dirty="0">
              <a:solidFill>
                <a:srgbClr val="0000FF"/>
              </a:solidFill>
              <a:ea typeface="宋体" charset="-122"/>
            </a:endParaRPr>
          </a:p>
          <a:p>
            <a:pPr marL="625056">
              <a:spcBef>
                <a:spcPts val="1327"/>
              </a:spcBef>
            </a:pPr>
            <a:r>
              <a:rPr lang="en-US" altLang="zh-CN" sz="2400" dirty="0" smtClean="0">
                <a:ea typeface="宋体" charset="-122"/>
              </a:rPr>
              <a:t>Example: having </a:t>
            </a:r>
            <a:r>
              <a:rPr lang="en-US" altLang="zh-CN" sz="2400" dirty="0">
                <a:ea typeface="宋体" charset="-122"/>
              </a:rPr>
              <a:t>an application in your cache and therefore it runs faster</a:t>
            </a:r>
          </a:p>
          <a:p>
            <a:pPr marL="625056">
              <a:spcBef>
                <a:spcPts val="1327"/>
              </a:spcBef>
            </a:pPr>
            <a:r>
              <a:rPr lang="en-US" altLang="zh-CN" sz="2400" dirty="0" smtClean="0">
                <a:ea typeface="宋体" charset="-122"/>
              </a:rPr>
              <a:t>Will this improve </a:t>
            </a:r>
            <a:r>
              <a:rPr lang="en-US" altLang="zh-CN" sz="2400" dirty="0">
                <a:ea typeface="宋体" charset="-122"/>
              </a:rPr>
              <a:t>unsuccessful </a:t>
            </a:r>
            <a:r>
              <a:rPr lang="en-US" altLang="zh-CN" sz="2400" dirty="0" smtClean="0">
                <a:ea typeface="宋体" charset="-122"/>
              </a:rPr>
              <a:t>searches?</a:t>
            </a:r>
            <a:endParaRPr lang="en-US" altLang="zh-CN" sz="2400" dirty="0">
              <a:ea typeface="宋体" charset="-122"/>
            </a:endParaRPr>
          </a:p>
          <a:p>
            <a:pPr marL="1025106" lvl="1">
              <a:spcBef>
                <a:spcPts val="1327"/>
              </a:spcBef>
            </a:pPr>
            <a:r>
              <a:rPr lang="en-US" altLang="zh-CN" sz="2000" dirty="0">
                <a:ea typeface="宋体" charset="-122"/>
              </a:rPr>
              <a:t>Worst case is still n. The average time probably improves, but is still O(n).</a:t>
            </a:r>
          </a:p>
        </p:txBody>
      </p:sp>
    </p:spTree>
    <p:extLst>
      <p:ext uri="{BB962C8B-B14F-4D97-AF65-F5344CB8AC3E}">
        <p14:creationId xmlns:p14="http://schemas.microsoft.com/office/powerpoint/2010/main" val="377656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Arrays </a:t>
            </a:r>
            <a:r>
              <a:rPr lang="en-US" altLang="zh-CN" dirty="0" smtClean="0">
                <a:ea typeface="宋体" charset="-122"/>
              </a:rPr>
              <a:t>– Sequential Search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zh-CN" sz="2400" dirty="0" smtClean="0">
                <a:ea typeface="宋体" charset="-122"/>
              </a:rPr>
              <a:t>You will do sequential </a:t>
            </a:r>
            <a:r>
              <a:rPr lang="en-US" altLang="zh-CN" sz="2400" dirty="0">
                <a:ea typeface="宋体" charset="-122"/>
              </a:rPr>
              <a:t>search in your </a:t>
            </a:r>
            <a:r>
              <a:rPr lang="en-US" altLang="zh-CN" sz="2400" dirty="0" smtClean="0">
                <a:ea typeface="宋体" charset="-122"/>
              </a:rPr>
              <a:t>project 2. </a:t>
            </a:r>
            <a:r>
              <a:rPr lang="en-US" altLang="zh-CN" sz="2400" dirty="0">
                <a:ea typeface="宋体" charset="-122"/>
              </a:rPr>
              <a:t>	</a:t>
            </a:r>
            <a:endParaRPr lang="en-US" altLang="zh-CN" sz="2400" dirty="0" smtClean="0">
              <a:ea typeface="宋体" charset="-122"/>
            </a:endParaRPr>
          </a:p>
          <a:p>
            <a:pPr marL="1025106" lvl="1"/>
            <a:r>
              <a:rPr lang="en-US" altLang="zh-CN" sz="2000" dirty="0" smtClean="0">
                <a:ea typeface="宋体" charset="-122"/>
              </a:rPr>
              <a:t>search()</a:t>
            </a: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39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Arrays </a:t>
            </a:r>
            <a:r>
              <a:rPr lang="en-US" altLang="zh-CN" dirty="0" smtClean="0">
                <a:ea typeface="宋体" charset="-122"/>
              </a:rPr>
              <a:t>– Another Search Type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sz="2300" dirty="0">
                <a:ea typeface="宋体" charset="-122"/>
              </a:rPr>
              <a:t>Let’s play a game:</a:t>
            </a:r>
          </a:p>
          <a:p>
            <a:pPr marL="937584" lvl="1">
              <a:spcBef>
                <a:spcPts val="1327"/>
              </a:spcBef>
            </a:pPr>
            <a:r>
              <a:rPr lang="en-US" altLang="zh-CN" sz="2300" dirty="0">
                <a:ea typeface="宋体" charset="-122"/>
              </a:rPr>
              <a:t>Pick a number from 1 - 100</a:t>
            </a:r>
          </a:p>
          <a:p>
            <a:pPr marL="937584" lvl="1">
              <a:spcBef>
                <a:spcPts val="1327"/>
              </a:spcBef>
            </a:pPr>
            <a:r>
              <a:rPr lang="en-US" altLang="zh-CN" sz="2300" dirty="0">
                <a:ea typeface="宋体" charset="-122"/>
              </a:rPr>
              <a:t>Tell guesser whether </a:t>
            </a:r>
            <a:r>
              <a:rPr lang="en-US" altLang="zh-CN" sz="2300" dirty="0" smtClean="0">
                <a:ea typeface="宋体" charset="-122"/>
              </a:rPr>
              <a:t>he/she </a:t>
            </a:r>
            <a:r>
              <a:rPr lang="en-US" altLang="zh-CN" sz="2300" dirty="0">
                <a:ea typeface="宋体" charset="-122"/>
              </a:rPr>
              <a:t>is too high or too low</a:t>
            </a:r>
          </a:p>
          <a:p>
            <a:pPr marL="937584" lvl="1">
              <a:spcBef>
                <a:spcPts val="1327"/>
              </a:spcBef>
            </a:pPr>
            <a:r>
              <a:rPr lang="en-US" altLang="zh-CN" sz="2300" dirty="0">
                <a:ea typeface="宋体" charset="-122"/>
              </a:rPr>
              <a:t>I claim I can guess in 7 or </a:t>
            </a:r>
            <a:r>
              <a:rPr lang="en-US" altLang="zh-CN" sz="2300" dirty="0" smtClean="0">
                <a:ea typeface="宋体" charset="-122"/>
              </a:rPr>
              <a:t>less</a:t>
            </a:r>
          </a:p>
        </p:txBody>
      </p:sp>
    </p:spTree>
    <p:extLst>
      <p:ext uri="{BB962C8B-B14F-4D97-AF65-F5344CB8AC3E}">
        <p14:creationId xmlns:p14="http://schemas.microsoft.com/office/powerpoint/2010/main" val="88132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950912" y="274638"/>
            <a:ext cx="8229600" cy="975043"/>
          </a:xfrm>
          <a:ln/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charset="-122"/>
              </a:rPr>
              <a:t>Binary Search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sz="2400" dirty="0">
                <a:ea typeface="宋体" charset="-122"/>
              </a:rPr>
              <a:t>Idea:  We halve the space over which we search</a:t>
            </a:r>
          </a:p>
          <a:p>
            <a:pPr marL="625056">
              <a:spcBef>
                <a:spcPts val="1275"/>
              </a:spcBef>
            </a:pPr>
            <a:r>
              <a:rPr lang="en-US" altLang="zh-CN" sz="2400" dirty="0">
                <a:ea typeface="宋体" charset="-122"/>
              </a:rPr>
              <a:t>At each step, we eliminate 1/2 of the remaining possibilities</a:t>
            </a:r>
          </a:p>
          <a:p>
            <a:pPr marL="282156" indent="0">
              <a:spcBef>
                <a:spcPts val="1275"/>
              </a:spcBef>
              <a:buNone/>
            </a:pPr>
            <a:r>
              <a:rPr lang="en-US" altLang="zh-CN" sz="2400" dirty="0" smtClean="0">
                <a:ea typeface="宋体" charset="-122"/>
              </a:rPr>
              <a:t>	</a:t>
            </a:r>
          </a:p>
          <a:p>
            <a:pPr marL="625056">
              <a:spcBef>
                <a:spcPts val="1275"/>
              </a:spcBef>
            </a:pPr>
            <a:r>
              <a:rPr lang="en-US" altLang="zh-CN" sz="2400" dirty="0" smtClean="0">
                <a:ea typeface="宋体" charset="-122"/>
              </a:rPr>
              <a:t>Maximum </a:t>
            </a:r>
            <a:r>
              <a:rPr lang="en-US" altLang="zh-CN" sz="2400" dirty="0">
                <a:ea typeface="宋体" charset="-122"/>
              </a:rPr>
              <a:t>number of steps required is O(log n) if the original size of the space was n</a:t>
            </a:r>
          </a:p>
          <a:p>
            <a:pPr marL="625056">
              <a:spcBef>
                <a:spcPts val="1275"/>
              </a:spcBef>
            </a:pPr>
            <a:r>
              <a:rPr lang="en-US" altLang="zh-CN" sz="2400" dirty="0">
                <a:ea typeface="宋体" charset="-122"/>
              </a:rPr>
              <a:t>This algorithm is called </a:t>
            </a:r>
            <a:r>
              <a:rPr lang="en-US" altLang="zh-CN" sz="2400" b="1" u="sng" dirty="0">
                <a:solidFill>
                  <a:srgbClr val="0000FF"/>
                </a:solidFill>
                <a:ea typeface="宋体" charset="-122"/>
              </a:rPr>
              <a:t>binary search</a:t>
            </a:r>
            <a:r>
              <a:rPr lang="en-US" altLang="zh-CN" sz="2400" dirty="0" smtClean="0">
                <a:ea typeface="宋体" charset="-122"/>
              </a:rPr>
              <a:t>.</a:t>
            </a:r>
          </a:p>
          <a:p>
            <a:pPr marL="625056" lvl="1" indent="-342900">
              <a:spcBef>
                <a:spcPts val="1275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charset="-122"/>
              </a:rPr>
              <a:t>Pre-condition: </a:t>
            </a:r>
          </a:p>
          <a:p>
            <a:pPr marL="937584" lvl="1">
              <a:spcBef>
                <a:spcPts val="1327"/>
              </a:spcBef>
            </a:pPr>
            <a:r>
              <a:rPr lang="en-US" altLang="zh-CN" sz="2300" dirty="0">
                <a:ea typeface="宋体" charset="-122"/>
              </a:rPr>
              <a:t>It has to be </a:t>
            </a:r>
            <a:r>
              <a:rPr lang="en-US" altLang="zh-CN" sz="2300" b="1" u="sng" dirty="0">
                <a:solidFill>
                  <a:srgbClr val="0000FF"/>
                </a:solidFill>
                <a:ea typeface="宋体" charset="-122"/>
              </a:rPr>
              <a:t>sorted</a:t>
            </a:r>
            <a:r>
              <a:rPr lang="en-US" altLang="zh-CN" sz="2300" dirty="0">
                <a:ea typeface="宋体" charset="-122"/>
              </a:rPr>
              <a:t>, otherwise we couldn’t get rid of an entire sub-range.</a:t>
            </a:r>
          </a:p>
          <a:p>
            <a:pPr marL="625056">
              <a:spcBef>
                <a:spcPts val="1275"/>
              </a:spcBef>
            </a:pPr>
            <a:endParaRPr lang="en-US" altLang="zh-CN" sz="2200" dirty="0">
              <a:ea typeface="宋体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032994"/>
              </p:ext>
            </p:extLst>
          </p:nvPr>
        </p:nvGraphicFramePr>
        <p:xfrm>
          <a:off x="1388143" y="27809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60151" y="2856276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036215" y="285406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555775" y="2824497"/>
            <a:ext cx="668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25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8264" y="2815924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100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563888" y="2815923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724128" y="2824497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128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975043"/>
          </a:xfrm>
        </p:spPr>
        <p:txBody>
          <a:bodyPr/>
          <a:lstStyle/>
          <a:p>
            <a:r>
              <a:rPr kumimoji="1" lang="en-US" altLang="zh-CN" dirty="0" smtClean="0"/>
              <a:t>Let’s alter the “execution path”!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9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274638"/>
            <a:ext cx="8229600" cy="975043"/>
          </a:xfrm>
        </p:spPr>
        <p:txBody>
          <a:bodyPr/>
          <a:lstStyle/>
          <a:p>
            <a:r>
              <a:rPr lang="en-US" dirty="0" smtClean="0"/>
              <a:t>Binary Search - Demonstration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024921"/>
              </p:ext>
            </p:extLst>
          </p:nvPr>
        </p:nvGraphicFramePr>
        <p:xfrm>
          <a:off x="1533380" y="155679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5388" y="191683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0004" y="1909807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</a:t>
            </a:r>
            <a:r>
              <a:rPr lang="en-US" sz="1200" dirty="0" smtClean="0"/>
              <a:t>-1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181452" y="191683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95890" y="191683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……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428955" y="192304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……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249431" y="194117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n-1</a:t>
            </a:r>
            <a:endParaRPr lang="en-US" sz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40523" y="1567825"/>
            <a:ext cx="576064" cy="341982"/>
            <a:chOff x="1331640" y="3356992"/>
            <a:chExt cx="576064" cy="341982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31696" y="1567157"/>
            <a:ext cx="576064" cy="341982"/>
            <a:chOff x="1331640" y="3356992"/>
            <a:chExt cx="576064" cy="34198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764659" y="1567825"/>
            <a:ext cx="576064" cy="341982"/>
            <a:chOff x="1331640" y="3356992"/>
            <a:chExt cx="576064" cy="34198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384379" y="1567825"/>
            <a:ext cx="576064" cy="341982"/>
            <a:chOff x="1331640" y="3356992"/>
            <a:chExt cx="576064" cy="34198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88795" y="1567825"/>
            <a:ext cx="576064" cy="341982"/>
            <a:chOff x="1331640" y="3356992"/>
            <a:chExt cx="576064" cy="34198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587036" y="226979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294033" y="2255596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hi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535950" y="2269033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mid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560" y="29969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x == a[mid]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1560" y="38517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x &gt; a[mid]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1560" y="51571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x &lt; a[mid]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4592793" y="1548900"/>
            <a:ext cx="576064" cy="341982"/>
            <a:chOff x="1331640" y="3356992"/>
            <a:chExt cx="576064" cy="341982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236432" y="1548232"/>
            <a:ext cx="576064" cy="341982"/>
            <a:chOff x="1331640" y="3356992"/>
            <a:chExt cx="576064" cy="341982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135037"/>
              </p:ext>
            </p:extLst>
          </p:nvPr>
        </p:nvGraphicFramePr>
        <p:xfrm>
          <a:off x="1922601" y="386104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a[mid]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994609" y="4221088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539225" y="4214063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</a:t>
            </a:r>
            <a:r>
              <a:rPr lang="en-US" sz="1200" dirty="0" smtClean="0"/>
              <a:t>-1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570673" y="4221088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385111" y="422108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……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5818176" y="42272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……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638652" y="4245426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n-1</a:t>
            </a:r>
            <a:endParaRPr lang="en-US" sz="12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1929744" y="3872081"/>
            <a:ext cx="576064" cy="341982"/>
            <a:chOff x="1331640" y="3356992"/>
            <a:chExt cx="576064" cy="341982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2520917" y="3871413"/>
            <a:ext cx="576064" cy="341982"/>
            <a:chOff x="1331640" y="3356992"/>
            <a:chExt cx="576064" cy="341982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153880" y="3872081"/>
            <a:ext cx="576064" cy="341982"/>
            <a:chOff x="1331640" y="3356992"/>
            <a:chExt cx="576064" cy="341982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378016" y="3872081"/>
            <a:ext cx="576064" cy="341982"/>
            <a:chOff x="1331640" y="3356992"/>
            <a:chExt cx="576064" cy="341982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4476442" y="4583108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5683254" y="455985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hi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3925171" y="458234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mid</a:t>
            </a:r>
            <a:endParaRPr lang="en-US" sz="12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4982014" y="3853156"/>
            <a:ext cx="576064" cy="341982"/>
            <a:chOff x="1331640" y="3356992"/>
            <a:chExt cx="576064" cy="341982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5625653" y="3852488"/>
            <a:ext cx="576064" cy="341982"/>
            <a:chOff x="1331640" y="3356992"/>
            <a:chExt cx="576064" cy="341982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99859"/>
              </p:ext>
            </p:extLst>
          </p:nvPr>
        </p:nvGraphicFramePr>
        <p:xfrm>
          <a:off x="1933812" y="5229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2005820" y="558924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550436" y="5582215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</a:t>
            </a:r>
            <a:r>
              <a:rPr lang="en-US" sz="1200" dirty="0" smtClean="0"/>
              <a:t>-1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2581884" y="558924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3396322" y="558924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……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5829387" y="55954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……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649863" y="5613578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n-1</a:t>
            </a:r>
            <a:endParaRPr lang="en-US" sz="1200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1940955" y="5240233"/>
            <a:ext cx="576064" cy="341982"/>
            <a:chOff x="1331640" y="3356992"/>
            <a:chExt cx="576064" cy="341982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2532128" y="5239565"/>
            <a:ext cx="576064" cy="341982"/>
            <a:chOff x="1331640" y="3356992"/>
            <a:chExt cx="576064" cy="341982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3165091" y="5240233"/>
            <a:ext cx="576064" cy="341982"/>
            <a:chOff x="1331640" y="3356992"/>
            <a:chExt cx="576064" cy="341982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4389227" y="5240233"/>
            <a:ext cx="576064" cy="341982"/>
            <a:chOff x="1331640" y="3356992"/>
            <a:chExt cx="576064" cy="341982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1987468" y="5942207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</a:t>
            </a:r>
            <a:endParaRPr 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936382" y="5941441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mid</a:t>
            </a:r>
            <a:endParaRPr lang="en-US" sz="1200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4993225" y="5221308"/>
            <a:ext cx="576064" cy="341982"/>
            <a:chOff x="1331640" y="3356992"/>
            <a:chExt cx="576064" cy="341982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5636864" y="5220640"/>
            <a:ext cx="576064" cy="341982"/>
            <a:chOff x="1331640" y="3356992"/>
            <a:chExt cx="576064" cy="341982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3240363" y="5942207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hi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3765750" y="5229200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</a:rPr>
              <a:t>a[mid]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929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1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zh-CN" sz="4400" dirty="0" smtClean="0">
                <a:ea typeface="宋体" charset="-122"/>
              </a:rPr>
              <a:t>Binary Search - Code</a:t>
            </a:r>
            <a:endParaRPr lang="en-US" altLang="zh-CN" sz="4400" dirty="0">
              <a:ea typeface="宋体" charset="-122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sz="1500" dirty="0">
                <a:ea typeface="宋体" charset="-122"/>
              </a:rPr>
              <a:t>side note: </a:t>
            </a:r>
            <a:r>
              <a:rPr lang="en-US" altLang="zh-CN" sz="1300" dirty="0">
                <a:ea typeface="宋体" charset="-122"/>
              </a:rPr>
              <a:t>be clear on counter/variable names</a:t>
            </a:r>
            <a:endParaRPr lang="en-US" altLang="zh-CN" sz="1500" dirty="0">
              <a:ea typeface="宋体" charset="-122"/>
            </a:endParaRPr>
          </a:p>
          <a:p>
            <a:pPr marL="625056">
              <a:spcBef>
                <a:spcPts val="888"/>
              </a:spcBef>
            </a:pPr>
            <a:r>
              <a:rPr lang="en-US" altLang="zh-CN" sz="1500" dirty="0" err="1">
                <a:ea typeface="宋体" charset="-122"/>
              </a:rPr>
              <a:t>bool</a:t>
            </a:r>
            <a:r>
              <a:rPr lang="en-US" altLang="zh-CN" sz="1500" dirty="0">
                <a:ea typeface="宋体" charset="-122"/>
              </a:rPr>
              <a:t> </a:t>
            </a:r>
            <a:r>
              <a:rPr lang="en-US" altLang="zh-CN" sz="1500" dirty="0" err="1">
                <a:ea typeface="宋体" charset="-122"/>
              </a:rPr>
              <a:t>bsearch</a:t>
            </a:r>
            <a:r>
              <a:rPr lang="en-US" altLang="zh-CN" sz="1500" dirty="0">
                <a:ea typeface="宋体" charset="-122"/>
              </a:rPr>
              <a:t>(</a:t>
            </a:r>
            <a:r>
              <a:rPr lang="en-US" altLang="zh-CN" sz="1500" dirty="0" err="1">
                <a:ea typeface="宋体" charset="-122"/>
              </a:rPr>
              <a:t>int</a:t>
            </a:r>
            <a:r>
              <a:rPr lang="en-US" altLang="zh-CN" sz="1500" dirty="0">
                <a:ea typeface="宋体" charset="-122"/>
              </a:rPr>
              <a:t> a[], </a:t>
            </a:r>
            <a:r>
              <a:rPr lang="en-US" altLang="zh-CN" sz="1500" dirty="0" err="1">
                <a:ea typeface="宋体" charset="-122"/>
              </a:rPr>
              <a:t>int</a:t>
            </a:r>
            <a:r>
              <a:rPr lang="en-US" altLang="zh-CN" sz="1500" dirty="0">
                <a:ea typeface="宋体" charset="-122"/>
              </a:rPr>
              <a:t> n, </a:t>
            </a:r>
            <a:r>
              <a:rPr lang="en-US" altLang="zh-CN" sz="1500" dirty="0" err="1">
                <a:ea typeface="宋体" charset="-122"/>
              </a:rPr>
              <a:t>int</a:t>
            </a:r>
            <a:r>
              <a:rPr lang="en-US" altLang="zh-CN" sz="1500" dirty="0">
                <a:ea typeface="宋体" charset="-122"/>
              </a:rPr>
              <a:t> x) {</a:t>
            </a:r>
          </a:p>
          <a:p>
            <a:pPr marL="937584" lvl="1">
              <a:spcBef>
                <a:spcPts val="888"/>
              </a:spcBef>
            </a:pPr>
            <a:r>
              <a:rPr lang="en-US" altLang="zh-CN" sz="1500" dirty="0" err="1">
                <a:ea typeface="宋体" charset="-122"/>
              </a:rPr>
              <a:t>int</a:t>
            </a:r>
            <a:r>
              <a:rPr lang="en-US" altLang="zh-CN" sz="1500" dirty="0">
                <a:ea typeface="宋体" charset="-122"/>
              </a:rPr>
              <a:t> lo, hi, mid;</a:t>
            </a:r>
          </a:p>
          <a:p>
            <a:pPr marL="937584" lvl="1">
              <a:spcBef>
                <a:spcPts val="888"/>
              </a:spcBef>
            </a:pPr>
            <a:r>
              <a:rPr lang="en-US" altLang="zh-CN" sz="1500" dirty="0">
                <a:ea typeface="宋体" charset="-122"/>
              </a:rPr>
              <a:t>lo = 0; hi = n-1;</a:t>
            </a:r>
          </a:p>
          <a:p>
            <a:pPr marL="937584" lvl="1">
              <a:spcBef>
                <a:spcPts val="888"/>
              </a:spcBef>
            </a:pPr>
            <a:r>
              <a:rPr lang="en-US" altLang="zh-CN" sz="1500" dirty="0">
                <a:ea typeface="宋体" charset="-122"/>
              </a:rPr>
              <a:t>while (lo &lt;= hi) { // leave defining &amp; explaining the condition to the end.</a:t>
            </a:r>
          </a:p>
          <a:p>
            <a:pPr marL="1250112" lvl="2">
              <a:spcBef>
                <a:spcPts val="888"/>
              </a:spcBef>
            </a:pPr>
            <a:r>
              <a:rPr lang="en-US" altLang="zh-CN" sz="1500" dirty="0">
                <a:ea typeface="宋体" charset="-122"/>
              </a:rPr>
              <a:t>mid = (hi + lo)/2; //integer division truncates</a:t>
            </a:r>
          </a:p>
          <a:p>
            <a:pPr marL="1250112" lvl="2">
              <a:spcBef>
                <a:spcPts val="888"/>
              </a:spcBef>
            </a:pPr>
            <a:r>
              <a:rPr lang="en-US" altLang="zh-CN" sz="1500" dirty="0">
                <a:ea typeface="宋体" charset="-122"/>
              </a:rPr>
              <a:t>if (x == a[mid]) </a:t>
            </a:r>
            <a:r>
              <a:rPr lang="en-US" altLang="zh-CN" sz="1500" dirty="0" smtClean="0">
                <a:ea typeface="宋体" charset="-122"/>
              </a:rPr>
              <a:t>return </a:t>
            </a:r>
            <a:r>
              <a:rPr lang="en-US" altLang="zh-CN" sz="1500" dirty="0">
                <a:ea typeface="宋体" charset="-122"/>
              </a:rPr>
              <a:t>true;</a:t>
            </a:r>
          </a:p>
          <a:p>
            <a:pPr marL="1250112" lvl="2">
              <a:spcBef>
                <a:spcPts val="888"/>
              </a:spcBef>
            </a:pPr>
            <a:r>
              <a:rPr lang="en-US" altLang="zh-CN" sz="1500" dirty="0">
                <a:ea typeface="宋体" charset="-122"/>
              </a:rPr>
              <a:t>if (x &gt; a[mid]) lo = mid+1; // “else?” ... up to you</a:t>
            </a:r>
          </a:p>
          <a:p>
            <a:pPr marL="1250112" lvl="2">
              <a:spcBef>
                <a:spcPts val="888"/>
              </a:spcBef>
            </a:pPr>
            <a:r>
              <a:rPr lang="en-US" altLang="zh-CN" sz="1500" dirty="0">
                <a:ea typeface="宋体" charset="-122"/>
              </a:rPr>
              <a:t>else hi = mid-1; // “else” ... </a:t>
            </a:r>
            <a:r>
              <a:rPr lang="en-US" altLang="zh-CN" sz="1500" dirty="0" smtClean="0">
                <a:ea typeface="宋体" charset="-122"/>
              </a:rPr>
              <a:t>Needed</a:t>
            </a:r>
            <a:endParaRPr lang="en-US" altLang="zh-CN" sz="1500" dirty="0">
              <a:ea typeface="宋体" charset="-122"/>
            </a:endParaRPr>
          </a:p>
          <a:p>
            <a:pPr marL="651834" lvl="1" indent="0">
              <a:spcBef>
                <a:spcPts val="888"/>
              </a:spcBef>
              <a:buNone/>
            </a:pPr>
            <a:r>
              <a:rPr lang="en-US" altLang="zh-CN" sz="1500" dirty="0" smtClean="0">
                <a:ea typeface="宋体" charset="-122"/>
              </a:rPr>
              <a:t>     }</a:t>
            </a:r>
            <a:endParaRPr lang="en-US" altLang="zh-CN" sz="1500" dirty="0">
              <a:ea typeface="宋体" charset="-122"/>
            </a:endParaRPr>
          </a:p>
          <a:p>
            <a:pPr marL="937584" lvl="1">
              <a:spcBef>
                <a:spcPts val="888"/>
              </a:spcBef>
            </a:pPr>
            <a:r>
              <a:rPr lang="en-US" altLang="zh-CN" sz="1500" dirty="0">
                <a:ea typeface="宋体" charset="-122"/>
              </a:rPr>
              <a:t>return false;</a:t>
            </a:r>
          </a:p>
          <a:p>
            <a:pPr marL="282156" indent="0">
              <a:spcBef>
                <a:spcPts val="888"/>
              </a:spcBef>
              <a:buNone/>
            </a:pPr>
            <a:r>
              <a:rPr lang="en-US" altLang="zh-CN" sz="1500" dirty="0" smtClean="0">
                <a:ea typeface="宋体" charset="-122"/>
              </a:rPr>
              <a:t>    }</a:t>
            </a:r>
            <a:endParaRPr lang="en-US" altLang="zh-CN" sz="15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2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556792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sorted sequence 2, 6, 10, 24, 44, 50, 79, 100, 215, 310</a:t>
            </a:r>
          </a:p>
          <a:p>
            <a:endParaRPr lang="en-US" dirty="0"/>
          </a:p>
          <a:p>
            <a:r>
              <a:rPr lang="en-US" dirty="0" smtClean="0"/>
              <a:t>If we are searching for 6, how many tries we need to make?</a:t>
            </a:r>
          </a:p>
          <a:p>
            <a:r>
              <a:rPr lang="en-US" dirty="0" smtClean="0"/>
              <a:t>If we are searching for 7, how many tries we need to make?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Binary Search – Big O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zh-CN" sz="2400" dirty="0">
                <a:ea typeface="宋体" charset="-122"/>
              </a:rPr>
              <a:t>If you are halving each time, how long does the loop run? </a:t>
            </a:r>
            <a:endParaRPr lang="en-US" altLang="zh-CN" sz="2400" dirty="0" smtClean="0">
              <a:ea typeface="宋体" charset="-122"/>
            </a:endParaRPr>
          </a:p>
          <a:p>
            <a:pPr marL="1025106" lvl="1"/>
            <a:r>
              <a:rPr lang="en-US" altLang="zh-CN" sz="2000" dirty="0" smtClean="0">
                <a:ea typeface="宋体" charset="-122"/>
              </a:rPr>
              <a:t>O(log(n))</a:t>
            </a:r>
          </a:p>
          <a:p>
            <a:pPr marL="625056"/>
            <a:endParaRPr lang="en-US" altLang="zh-CN" sz="2400" dirty="0">
              <a:ea typeface="宋体" charset="-122"/>
            </a:endParaRPr>
          </a:p>
          <a:p>
            <a:pPr marL="1025106" lvl="1"/>
            <a:r>
              <a:rPr lang="en-US" altLang="zh-CN" sz="2000" dirty="0" smtClean="0">
                <a:ea typeface="宋体" charset="-122"/>
              </a:rPr>
              <a:t>O(log(n)) </a:t>
            </a:r>
            <a:r>
              <a:rPr lang="en-US" altLang="zh-CN" sz="2000" dirty="0">
                <a:ea typeface="宋体" charset="-122"/>
              </a:rPr>
              <a:t>beats the pants off linear </a:t>
            </a:r>
            <a:r>
              <a:rPr lang="en-US" altLang="zh-CN" sz="2000" dirty="0" smtClean="0">
                <a:ea typeface="宋体" charset="-122"/>
              </a:rPr>
              <a:t>O(n</a:t>
            </a:r>
            <a:r>
              <a:rPr lang="en-US" altLang="zh-CN" sz="2000" dirty="0">
                <a:ea typeface="宋体" charset="-122"/>
              </a:rPr>
              <a:t>) </a:t>
            </a:r>
            <a:endParaRPr lang="en-US" altLang="zh-CN" sz="2000" dirty="0" smtClean="0">
              <a:ea typeface="宋体" charset="-122"/>
            </a:endParaRPr>
          </a:p>
          <a:p>
            <a:pPr marL="625056"/>
            <a:endParaRPr lang="en-US" altLang="zh-CN" sz="2400" dirty="0">
              <a:ea typeface="宋体" charset="-122"/>
            </a:endParaRPr>
          </a:p>
          <a:p>
            <a:pPr marL="1025106" lvl="1"/>
            <a:r>
              <a:rPr lang="en-US" altLang="zh-CN" sz="2000" dirty="0" smtClean="0">
                <a:ea typeface="宋体" charset="-122"/>
              </a:rPr>
              <a:t>log_2(a </a:t>
            </a:r>
            <a:r>
              <a:rPr lang="en-US" altLang="zh-CN" sz="2000" dirty="0">
                <a:ea typeface="宋体" charset="-122"/>
              </a:rPr>
              <a:t>million) = 20 steps</a:t>
            </a:r>
          </a:p>
        </p:txBody>
      </p:sp>
    </p:spTree>
    <p:extLst>
      <p:ext uri="{BB962C8B-B14F-4D97-AF65-F5344CB8AC3E}">
        <p14:creationId xmlns:p14="http://schemas.microsoft.com/office/powerpoint/2010/main" val="16691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Binary Search – Big O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>
              <a:spcBef>
                <a:spcPts val="1248"/>
              </a:spcBef>
            </a:pPr>
            <a:r>
              <a:rPr lang="en-US" altLang="zh-CN" sz="2200" dirty="0" smtClean="0">
                <a:ea typeface="宋体" charset="-122"/>
              </a:rPr>
              <a:t>What is the </a:t>
            </a:r>
            <a:r>
              <a:rPr lang="en-US" altLang="zh-CN" sz="2200" dirty="0">
                <a:ea typeface="宋体" charset="-122"/>
              </a:rPr>
              <a:t>big-O </a:t>
            </a:r>
            <a:r>
              <a:rPr lang="en-US" altLang="zh-CN" sz="2200" dirty="0" smtClean="0">
                <a:ea typeface="宋体" charset="-122"/>
              </a:rPr>
              <a:t>runtime for binary search?</a:t>
            </a:r>
          </a:p>
          <a:p>
            <a:pPr marL="1025106" lvl="1">
              <a:spcBef>
                <a:spcPts val="1248"/>
              </a:spcBef>
            </a:pPr>
            <a:r>
              <a:rPr lang="en-US" altLang="zh-CN" sz="1800" dirty="0" smtClean="0">
                <a:ea typeface="宋体" charset="-122"/>
              </a:rPr>
              <a:t>Best case?</a:t>
            </a:r>
          </a:p>
          <a:p>
            <a:pPr marL="1025106" lvl="1">
              <a:spcBef>
                <a:spcPts val="1248"/>
              </a:spcBef>
            </a:pPr>
            <a:r>
              <a:rPr lang="en-US" altLang="zh-CN" sz="1800" dirty="0" smtClean="0">
                <a:ea typeface="宋体" charset="-122"/>
              </a:rPr>
              <a:t>Worse case?</a:t>
            </a:r>
          </a:p>
          <a:p>
            <a:pPr marL="1025106" lvl="1">
              <a:spcBef>
                <a:spcPts val="1248"/>
              </a:spcBef>
            </a:pPr>
            <a:r>
              <a:rPr lang="en-US" altLang="zh-CN" sz="1800" dirty="0" smtClean="0">
                <a:ea typeface="宋体" charset="-122"/>
              </a:rPr>
              <a:t>Which one do we care more? The best case? The worst case?</a:t>
            </a:r>
            <a:endParaRPr lang="en-US" altLang="zh-CN" sz="1800" dirty="0">
              <a:ea typeface="宋体" charset="-122"/>
            </a:endParaRPr>
          </a:p>
          <a:p>
            <a:pPr marL="625056" lvl="1" indent="-342900">
              <a:spcBef>
                <a:spcPts val="1248"/>
              </a:spcBef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charset="-122"/>
              </a:rPr>
              <a:t>If you were working with strings ... you’d just use </a:t>
            </a:r>
            <a:r>
              <a:rPr lang="en-US" altLang="zh-CN" sz="2200" dirty="0" err="1">
                <a:ea typeface="宋体" charset="-122"/>
              </a:rPr>
              <a:t>strcmp</a:t>
            </a:r>
            <a:r>
              <a:rPr lang="en-US" altLang="zh-CN" sz="2200" dirty="0">
                <a:ea typeface="宋体" charset="-122"/>
              </a:rPr>
              <a:t>() instead of the comparisons.</a:t>
            </a:r>
          </a:p>
          <a:p>
            <a:pPr marL="739356" lvl="1" indent="0">
              <a:spcBef>
                <a:spcPts val="1248"/>
              </a:spcBef>
              <a:buNone/>
            </a:pPr>
            <a:endParaRPr lang="en-US" altLang="zh-CN" sz="18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3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920" y="274638"/>
            <a:ext cx="8229600" cy="975043"/>
          </a:xfrm>
        </p:spPr>
        <p:txBody>
          <a:bodyPr>
            <a:normAutofit/>
          </a:bodyPr>
          <a:lstStyle/>
          <a:p>
            <a:r>
              <a:rPr lang="en-US" dirty="0" smtClean="0"/>
              <a:t>Binary Search? Sequential Search?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0390" y="144413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Is binary search always better than sequential search?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Answer: It depends. 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How about the sequence is not sorted? 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716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Question?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452960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your boss (or customer) doesn’t care about the underlying data structure at all. It does not matter whether you use sequential search or binary search. </a:t>
            </a:r>
          </a:p>
          <a:p>
            <a:endParaRPr lang="en-US" dirty="0"/>
          </a:p>
          <a:p>
            <a:r>
              <a:rPr lang="en-US" dirty="0" smtClean="0"/>
              <a:t>He/she only needs a function that can help him/her identify whether a specific element is in your array, and if yes, where it is. 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   </a:t>
            </a:r>
            <a:r>
              <a:rPr lang="da-DK" dirty="0" smtClean="0"/>
              <a:t>char </a:t>
            </a:r>
            <a:r>
              <a:rPr lang="da-DK" dirty="0"/>
              <a:t>*</a:t>
            </a:r>
            <a:r>
              <a:rPr lang="da-DK" dirty="0" smtClean="0"/>
              <a:t>findElement(?, </a:t>
            </a:r>
            <a:r>
              <a:rPr lang="da-DK" dirty="0"/>
              <a:t>char *elt</a:t>
            </a:r>
            <a:r>
              <a:rPr lang="da-DK" dirty="0" smtClean="0"/>
              <a:t>)</a:t>
            </a:r>
          </a:p>
          <a:p>
            <a:endParaRPr lang="da-DK" dirty="0"/>
          </a:p>
          <a:p>
            <a:endParaRPr lang="da-DK" dirty="0" smtClean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19672" y="3556037"/>
            <a:ext cx="4582601" cy="1418947"/>
            <a:chOff x="1619672" y="3556037"/>
            <a:chExt cx="4582601" cy="1418947"/>
          </a:xfrm>
        </p:grpSpPr>
        <p:sp>
          <p:nvSpPr>
            <p:cNvPr id="5" name="Down Arrow 4"/>
            <p:cNvSpPr/>
            <p:nvPr/>
          </p:nvSpPr>
          <p:spPr>
            <a:xfrm rot="2802609">
              <a:off x="3165035" y="3531448"/>
              <a:ext cx="360040" cy="7685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own Arrow 5"/>
            <p:cNvSpPr/>
            <p:nvPr/>
          </p:nvSpPr>
          <p:spPr>
            <a:xfrm rot="19553548">
              <a:off x="4315471" y="3556037"/>
              <a:ext cx="360040" cy="7685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19672" y="4310271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Sequential search</a:t>
              </a:r>
            </a:p>
            <a:p>
              <a:r>
                <a:rPr lang="en-US" dirty="0" smtClean="0"/>
                <a:t>(unsorted array)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86049" y="4328653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Binary search</a:t>
              </a:r>
            </a:p>
            <a:p>
              <a:r>
                <a:rPr lang="en-US" dirty="0" smtClean="0"/>
                <a:t>(sorted array)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58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068960"/>
            <a:ext cx="8229600" cy="975043"/>
          </a:xfrm>
        </p:spPr>
        <p:txBody>
          <a:bodyPr/>
          <a:lstStyle/>
          <a:p>
            <a:r>
              <a:rPr lang="en-US" dirty="0" smtClean="0"/>
              <a:t>Abstract Data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8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Example ADT - FILE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zh-CN" sz="2400" dirty="0">
                <a:latin typeface="+mn-lt"/>
                <a:ea typeface="宋体" charset="-122"/>
              </a:rPr>
              <a:t>We don’t know what a FILE looks like.</a:t>
            </a:r>
          </a:p>
          <a:p>
            <a:pPr marL="625056">
              <a:spcBef>
                <a:spcPts val="1547"/>
              </a:spcBef>
            </a:pPr>
            <a:r>
              <a:rPr lang="en-US" altLang="zh-CN" sz="2400" dirty="0" smtClean="0">
                <a:latin typeface="+mn-lt"/>
                <a:ea typeface="宋体" charset="-122"/>
              </a:rPr>
              <a:t>The file system are likely to </a:t>
            </a:r>
            <a:r>
              <a:rPr lang="en-US" altLang="zh-CN" sz="2400" dirty="0">
                <a:latin typeface="+mn-lt"/>
                <a:ea typeface="宋体" charset="-122"/>
              </a:rPr>
              <a:t>change from machine to </a:t>
            </a:r>
            <a:r>
              <a:rPr lang="en-US" altLang="zh-CN" sz="2400" dirty="0" smtClean="0">
                <a:latin typeface="+mn-lt"/>
                <a:ea typeface="宋体" charset="-122"/>
              </a:rPr>
              <a:t>machine, e.g. MAC/ windows, 64 bit/32 bit</a:t>
            </a:r>
            <a:endParaRPr lang="en-US" altLang="zh-CN" sz="2400" dirty="0">
              <a:latin typeface="+mn-lt"/>
              <a:ea typeface="宋体" charset="-122"/>
            </a:endParaRPr>
          </a:p>
          <a:p>
            <a:pPr marL="625056">
              <a:spcBef>
                <a:spcPts val="1547"/>
              </a:spcBef>
            </a:pPr>
            <a:r>
              <a:rPr lang="en-US" altLang="zh-CN" sz="2400" dirty="0">
                <a:latin typeface="+mn-lt"/>
                <a:ea typeface="宋体" charset="-122"/>
              </a:rPr>
              <a:t>We don’t want our program to have to change from machine to machine, so C hides the low level details (implementation) from us. We only use an interface as declared in &lt;</a:t>
            </a:r>
            <a:r>
              <a:rPr lang="en-US" altLang="zh-CN" sz="2400" dirty="0" err="1">
                <a:latin typeface="+mn-lt"/>
                <a:ea typeface="宋体" charset="-122"/>
              </a:rPr>
              <a:t>stdio.h</a:t>
            </a:r>
            <a:r>
              <a:rPr lang="en-US" altLang="zh-CN" sz="2400" dirty="0" smtClean="0">
                <a:latin typeface="+mn-lt"/>
                <a:ea typeface="宋体" charset="-122"/>
              </a:rPr>
              <a:t>&gt;</a:t>
            </a:r>
          </a:p>
          <a:p>
            <a:pPr marL="1025106" lvl="1">
              <a:spcBef>
                <a:spcPts val="1547"/>
              </a:spcBef>
            </a:pPr>
            <a:r>
              <a:rPr lang="en-US" altLang="zh-CN" sz="2000" dirty="0" err="1">
                <a:latin typeface="+mn-lt"/>
                <a:ea typeface="宋体" charset="-122"/>
              </a:rPr>
              <a:t>f</a:t>
            </a:r>
            <a:r>
              <a:rPr lang="en-US" altLang="zh-CN" sz="2000" dirty="0" err="1" smtClean="0">
                <a:latin typeface="+mn-lt"/>
                <a:ea typeface="宋体" charset="-122"/>
              </a:rPr>
              <a:t>open</a:t>
            </a:r>
            <a:r>
              <a:rPr lang="en-US" altLang="zh-CN" sz="2000" dirty="0" smtClean="0">
                <a:latin typeface="+mn-lt"/>
                <a:ea typeface="宋体" charset="-122"/>
              </a:rPr>
              <a:t>, </a:t>
            </a:r>
            <a:r>
              <a:rPr lang="en-US" altLang="zh-CN" sz="2000" dirty="0" err="1" smtClean="0">
                <a:latin typeface="+mn-lt"/>
                <a:ea typeface="宋体" charset="-122"/>
              </a:rPr>
              <a:t>fscanf</a:t>
            </a:r>
            <a:r>
              <a:rPr lang="en-US" altLang="zh-CN" sz="2000" dirty="0" smtClean="0">
                <a:latin typeface="+mn-lt"/>
                <a:ea typeface="宋体" charset="-122"/>
              </a:rPr>
              <a:t>, …</a:t>
            </a:r>
            <a:endParaRPr lang="en-US" altLang="zh-CN" sz="20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97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 lvl="1" indent="-342900">
              <a:spcBef>
                <a:spcPts val="1547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charset="-122"/>
              </a:rPr>
              <a:t>An abstract data type is a data type whose </a:t>
            </a:r>
            <a:r>
              <a:rPr lang="en-US" altLang="zh-CN" sz="2400" u="sng" dirty="0">
                <a:solidFill>
                  <a:srgbClr val="0000FF"/>
                </a:solidFill>
                <a:latin typeface="+mn-lt"/>
                <a:ea typeface="宋体" charset="-122"/>
              </a:rPr>
              <a:t>implementation has been hidden or abstracted away</a:t>
            </a:r>
          </a:p>
          <a:p>
            <a:pPr marL="625056" lvl="1" indent="-342900">
              <a:spcBef>
                <a:spcPts val="1547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charset="-122"/>
              </a:rPr>
              <a:t>We cannot see the implementation. Instead we have to use a set of functions called the “</a:t>
            </a:r>
            <a:r>
              <a:rPr lang="en-US" altLang="zh-CN" sz="2400" u="sng" dirty="0">
                <a:solidFill>
                  <a:srgbClr val="0000FF"/>
                </a:solidFill>
                <a:latin typeface="+mn-lt"/>
                <a:ea typeface="宋体" charset="-122"/>
              </a:rPr>
              <a:t>interface</a:t>
            </a:r>
            <a:r>
              <a:rPr lang="en-US" altLang="zh-CN" sz="2400" dirty="0">
                <a:latin typeface="+mn-lt"/>
                <a:ea typeface="宋体" charset="-122"/>
              </a:rPr>
              <a:t>”</a:t>
            </a:r>
          </a:p>
          <a:p>
            <a:pPr marL="625056" lvl="1" indent="-342900">
              <a:spcBef>
                <a:spcPts val="1547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charset="-122"/>
              </a:rPr>
              <a:t>We say the implementation is kept private and the interface is public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09600" y="332656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93191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Abstract Data 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32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975043"/>
          </a:xfrm>
        </p:spPr>
        <p:txBody>
          <a:bodyPr/>
          <a:lstStyle/>
          <a:p>
            <a:r>
              <a:rPr kumimoji="1" lang="en-US" altLang="zh-CN" dirty="0" smtClean="0"/>
              <a:t>Chapter 13 Search</a:t>
            </a:r>
            <a:endParaRPr kumimoji="1" lang="zh-CN" altLang="en-US" dirty="0"/>
          </a:p>
        </p:txBody>
      </p:sp>
      <p:pic>
        <p:nvPicPr>
          <p:cNvPr id="4" name="Picture 3" descr="Linear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780928"/>
            <a:ext cx="5291323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 Data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371600"/>
            <a:ext cx="7931224" cy="833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Encapsulate the</a:t>
            </a:r>
            <a:r>
              <a:rPr lang="en-US" altLang="zh-CN" sz="2400" u="sng" dirty="0" smtClean="0">
                <a:solidFill>
                  <a:srgbClr val="0000FF"/>
                </a:solidFill>
              </a:rPr>
              <a:t> data </a:t>
            </a:r>
            <a:r>
              <a:rPr lang="en-US" altLang="zh-CN" sz="2400" dirty="0" smtClean="0"/>
              <a:t>and the </a:t>
            </a:r>
            <a:r>
              <a:rPr lang="en-US" altLang="zh-CN" sz="2400" u="sng" dirty="0">
                <a:solidFill>
                  <a:srgbClr val="0000FF"/>
                </a:solidFill>
              </a:rPr>
              <a:t>operation</a:t>
            </a:r>
            <a:r>
              <a:rPr lang="en-US" altLang="zh-CN" sz="2400" dirty="0" smtClean="0"/>
              <a:t> on the data, and then hide them from the user.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687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Declaration of data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Declaration of operations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Encapsulation of data and operations.</a:t>
            </a:r>
            <a:endParaRPr lang="zh-CN" altLang="en-US" dirty="0"/>
          </a:p>
        </p:txBody>
      </p:sp>
      <p:pic>
        <p:nvPicPr>
          <p:cNvPr id="2050" name="Picture 2" descr="C:\Users\Yuhong\Desktop\data-structures-using-c-28-63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7" t="22196" r="3989" b="10163"/>
          <a:stretch/>
        </p:blipFill>
        <p:spPr bwMode="auto">
          <a:xfrm>
            <a:off x="1907704" y="3295228"/>
            <a:ext cx="5451231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61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&amp; ADT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340768"/>
            <a:ext cx="8136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Structure: </a:t>
            </a:r>
          </a:p>
          <a:p>
            <a:r>
              <a:rPr lang="en-US" dirty="0" smtClean="0"/>
              <a:t>     </a:t>
            </a:r>
            <a:r>
              <a:rPr lang="en-US" sz="2400" dirty="0"/>
              <a:t>T</a:t>
            </a:r>
            <a:r>
              <a:rPr lang="en-US" sz="2400" dirty="0" smtClean="0"/>
              <a:t>hings to care </a:t>
            </a:r>
            <a:r>
              <a:rPr lang="en-US" dirty="0" smtClean="0"/>
              <a:t>- how to organize data in memory or disk</a:t>
            </a:r>
          </a:p>
          <a:p>
            <a:r>
              <a:rPr lang="en-US" dirty="0" smtClean="0"/>
              <a:t>     </a:t>
            </a:r>
            <a:r>
              <a:rPr lang="en-US" sz="2400" dirty="0"/>
              <a:t>Examples: </a:t>
            </a:r>
            <a:r>
              <a:rPr lang="en-US" dirty="0" smtClean="0"/>
              <a:t>array; linked list; tree; graph</a:t>
            </a:r>
          </a:p>
          <a:p>
            <a:endParaRPr lang="en-US" sz="2800" dirty="0"/>
          </a:p>
          <a:p>
            <a:r>
              <a:rPr lang="en-US" sz="2800" dirty="0" smtClean="0"/>
              <a:t>ADT: </a:t>
            </a:r>
            <a:endParaRPr lang="en-US" sz="2800" dirty="0"/>
          </a:p>
          <a:p>
            <a:r>
              <a:rPr lang="en-US" sz="2400" dirty="0"/>
              <a:t>    </a:t>
            </a:r>
            <a:r>
              <a:rPr lang="en-US" sz="2400" dirty="0" smtClean="0"/>
              <a:t>Things </a:t>
            </a:r>
            <a:r>
              <a:rPr lang="en-US" sz="2400" dirty="0"/>
              <a:t>to care </a:t>
            </a:r>
          </a:p>
          <a:p>
            <a:r>
              <a:rPr lang="en-US" dirty="0"/>
              <a:t>	</a:t>
            </a:r>
            <a:r>
              <a:rPr lang="en-US" dirty="0" smtClean="0"/>
              <a:t>- what data, </a:t>
            </a:r>
          </a:p>
          <a:p>
            <a:r>
              <a:rPr lang="en-US" dirty="0"/>
              <a:t>	</a:t>
            </a:r>
            <a:r>
              <a:rPr lang="en-US" dirty="0" smtClean="0"/>
              <a:t>- what operations can be done on these data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400" dirty="0"/>
              <a:t>T</a:t>
            </a:r>
            <a:r>
              <a:rPr lang="en-US" sz="2400" dirty="0" smtClean="0"/>
              <a:t>hings </a:t>
            </a:r>
            <a:r>
              <a:rPr lang="en-US" sz="2400" dirty="0"/>
              <a:t>not to care </a:t>
            </a:r>
          </a:p>
          <a:p>
            <a:r>
              <a:rPr lang="en-US" dirty="0"/>
              <a:t>	</a:t>
            </a:r>
            <a:r>
              <a:rPr lang="en-US" dirty="0" smtClean="0"/>
              <a:t>- how to organize data in memory or disk (It can be done through any 	  data structure)</a:t>
            </a:r>
          </a:p>
          <a:p>
            <a:endParaRPr lang="en-US" dirty="0"/>
          </a:p>
          <a:p>
            <a:r>
              <a:rPr lang="en-US" b="1" i="1" dirty="0" smtClean="0">
                <a:solidFill>
                  <a:srgbClr val="0000FF"/>
                </a:solidFill>
              </a:rPr>
              <a:t>In the following weeks, we’ll implement the same ADT by organizing data in different ways.</a:t>
            </a:r>
            <a:endParaRPr lang="en-US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First Data Structure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sz="2800" dirty="0">
                <a:latin typeface="+mj-lt"/>
                <a:ea typeface="宋体" charset="-122"/>
              </a:rPr>
              <a:t>You’ve seen it before: an array!</a:t>
            </a:r>
          </a:p>
          <a:p>
            <a:pPr marL="625056"/>
            <a:r>
              <a:rPr lang="en-US" altLang="zh-CN" sz="2800" dirty="0">
                <a:latin typeface="+mj-lt"/>
                <a:ea typeface="宋体" charset="-122"/>
              </a:rPr>
              <a:t>How is an array laid out</a:t>
            </a:r>
            <a:r>
              <a:rPr lang="en-US" altLang="zh-CN" sz="2800" dirty="0" smtClean="0">
                <a:latin typeface="+mj-lt"/>
                <a:ea typeface="宋体" charset="-122"/>
              </a:rPr>
              <a:t>?</a:t>
            </a:r>
          </a:p>
          <a:p>
            <a:pPr marL="625056"/>
            <a:endParaRPr lang="en-US" altLang="zh-CN" sz="2800" dirty="0">
              <a:latin typeface="+mj-lt"/>
              <a:ea typeface="宋体" charset="-122"/>
            </a:endParaRPr>
          </a:p>
          <a:p>
            <a:pPr marL="625056"/>
            <a:endParaRPr lang="en-US" altLang="zh-CN" sz="2800" dirty="0">
              <a:latin typeface="+mj-lt"/>
              <a:ea typeface="宋体" charset="-122"/>
            </a:endParaRPr>
          </a:p>
          <a:p>
            <a:pPr marL="937584" lvl="1"/>
            <a:r>
              <a:rPr lang="en-US" altLang="zh-CN" sz="2400" dirty="0">
                <a:latin typeface="+mn-lt"/>
                <a:ea typeface="宋体" charset="-122"/>
              </a:rPr>
              <a:t>a series of data laid out in </a:t>
            </a:r>
            <a:r>
              <a:rPr lang="en-US" altLang="zh-CN" sz="2400" u="sng" dirty="0">
                <a:solidFill>
                  <a:srgbClr val="0000FF"/>
                </a:solidFill>
                <a:latin typeface="+mn-lt"/>
                <a:ea typeface="宋体" charset="-122"/>
              </a:rPr>
              <a:t>consecutive</a:t>
            </a:r>
            <a:r>
              <a:rPr lang="en-US" altLang="zh-CN" sz="2400" dirty="0">
                <a:latin typeface="+mn-lt"/>
                <a:ea typeface="宋体" charset="-122"/>
              </a:rPr>
              <a:t> memory locations</a:t>
            </a:r>
          </a:p>
          <a:p>
            <a:pPr marL="937584" lvl="1"/>
            <a:r>
              <a:rPr lang="en-US" altLang="zh-CN" sz="2400" dirty="0">
                <a:latin typeface="+mn-lt"/>
                <a:ea typeface="宋体" charset="-122"/>
              </a:rPr>
              <a:t>picture of slots ... starting at “zero”</a:t>
            </a:r>
          </a:p>
          <a:p>
            <a:pPr marL="937584" lvl="1"/>
            <a:r>
              <a:rPr lang="en-US" altLang="zh-CN" sz="2400" dirty="0">
                <a:latin typeface="+mn-lt"/>
                <a:ea typeface="宋体" charset="-122"/>
              </a:rPr>
              <a:t>m</a:t>
            </a:r>
            <a:r>
              <a:rPr lang="en-US" altLang="zh-CN" sz="2400" dirty="0" smtClean="0">
                <a:latin typeface="+mn-lt"/>
                <a:ea typeface="宋体" charset="-122"/>
              </a:rPr>
              <a:t> </a:t>
            </a:r>
            <a:r>
              <a:rPr lang="en-US" altLang="zh-CN" sz="2400" dirty="0">
                <a:latin typeface="+mn-lt"/>
                <a:ea typeface="宋体" charset="-122"/>
              </a:rPr>
              <a:t>slots, so the end is at </a:t>
            </a:r>
            <a:r>
              <a:rPr lang="en-US" altLang="zh-CN" sz="2400" dirty="0" smtClean="0">
                <a:latin typeface="+mn-lt"/>
                <a:ea typeface="宋体" charset="-122"/>
              </a:rPr>
              <a:t>“m-</a:t>
            </a:r>
            <a:r>
              <a:rPr lang="en-US" altLang="zh-CN" sz="2400" dirty="0">
                <a:latin typeface="+mn-lt"/>
                <a:ea typeface="宋体" charset="-122"/>
              </a:rPr>
              <a:t>1”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60446"/>
              </p:ext>
            </p:extLst>
          </p:nvPr>
        </p:nvGraphicFramePr>
        <p:xfrm>
          <a:off x="1403648" y="270892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5656" y="306896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72" y="3061935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</a:t>
            </a:r>
            <a:r>
              <a:rPr lang="en-US" sz="1200" dirty="0" smtClean="0"/>
              <a:t>-1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051720" y="306896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563888" y="306896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……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84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Arrays - Precondition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sz="2800" dirty="0" smtClean="0">
                <a:latin typeface="+mj-lt"/>
                <a:ea typeface="宋体" charset="-122"/>
              </a:rPr>
              <a:t>Pre-condition – n existing elements</a:t>
            </a:r>
          </a:p>
          <a:p>
            <a:pPr marL="1025106" lvl="1"/>
            <a:r>
              <a:rPr lang="en-US" altLang="zh-CN" sz="2400" dirty="0">
                <a:latin typeface="+mn-lt"/>
                <a:ea typeface="宋体" charset="-122"/>
              </a:rPr>
              <a:t>If we want to store n (0&lt;=n&lt;=m) elements in the array, we place them in slots “0” through “n-1”</a:t>
            </a:r>
          </a:p>
          <a:p>
            <a:pPr marL="1025106" lvl="1"/>
            <a:endParaRPr lang="en-US" altLang="zh-CN" dirty="0">
              <a:ea typeface="宋体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36748"/>
              </p:ext>
            </p:extLst>
          </p:nvPr>
        </p:nvGraphicFramePr>
        <p:xfrm>
          <a:off x="1324497" y="334595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6505" y="370599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1121" y="3698974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</a:t>
            </a:r>
            <a:r>
              <a:rPr lang="en-US" sz="1200" dirty="0" smtClean="0"/>
              <a:t>-1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972569" y="370599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555776" y="369830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……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371220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……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851920" y="3698306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n-1</a:t>
            </a:r>
            <a:endParaRPr lang="en-US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31640" y="3356992"/>
            <a:ext cx="576064" cy="341982"/>
            <a:chOff x="1331640" y="3356992"/>
            <a:chExt cx="576064" cy="34198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922813" y="3356324"/>
            <a:ext cx="576064" cy="341982"/>
            <a:chOff x="1331640" y="3356992"/>
            <a:chExt cx="576064" cy="34198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55776" y="3356992"/>
            <a:ext cx="576064" cy="341982"/>
            <a:chOff x="1331640" y="3356992"/>
            <a:chExt cx="576064" cy="34198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75496" y="3356992"/>
            <a:ext cx="576064" cy="341982"/>
            <a:chOff x="1331640" y="3356992"/>
            <a:chExt cx="576064" cy="34198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79912" y="3356992"/>
            <a:ext cx="576064" cy="341982"/>
            <a:chOff x="1331640" y="3356992"/>
            <a:chExt cx="576064" cy="34198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869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Arrays - Insert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sz="2800" dirty="0">
                <a:latin typeface="+mj-lt"/>
                <a:ea typeface="宋体" charset="-122"/>
              </a:rPr>
              <a:t>Your first operation: insert</a:t>
            </a:r>
          </a:p>
          <a:p>
            <a:pPr marL="937584" lvl="1"/>
            <a:r>
              <a:rPr lang="en-US" altLang="zh-CN" sz="2400" dirty="0">
                <a:latin typeface="+mn-lt"/>
                <a:ea typeface="宋体" charset="-122"/>
              </a:rPr>
              <a:t>It’s easiest to add a new element at the end of the </a:t>
            </a:r>
            <a:r>
              <a:rPr lang="en-US" altLang="zh-CN" sz="2400" dirty="0" smtClean="0">
                <a:latin typeface="+mn-lt"/>
                <a:ea typeface="宋体" charset="-122"/>
              </a:rPr>
              <a:t>array</a:t>
            </a:r>
          </a:p>
          <a:p>
            <a:pPr marL="937584" lvl="1"/>
            <a:endParaRPr lang="en-US" altLang="zh-CN" sz="2400" dirty="0">
              <a:latin typeface="+mn-lt"/>
              <a:ea typeface="宋体" charset="-122"/>
            </a:endParaRPr>
          </a:p>
          <a:p>
            <a:pPr marL="937584" lvl="1"/>
            <a:endParaRPr lang="en-US" altLang="zh-CN" sz="2400" dirty="0" smtClean="0">
              <a:latin typeface="+mn-lt"/>
              <a:ea typeface="宋体" charset="-122"/>
            </a:endParaRPr>
          </a:p>
          <a:p>
            <a:pPr marL="937584" lvl="1"/>
            <a:endParaRPr lang="en-US" altLang="zh-CN" sz="2400" dirty="0">
              <a:latin typeface="+mn-lt"/>
              <a:ea typeface="宋体" charset="-122"/>
            </a:endParaRPr>
          </a:p>
          <a:p>
            <a:pPr marL="937584" lvl="1"/>
            <a:r>
              <a:rPr lang="en-US" altLang="zh-CN" sz="2400" dirty="0">
                <a:latin typeface="+mn-lt"/>
                <a:ea typeface="宋体" charset="-122"/>
              </a:rPr>
              <a:t>To add the element x, we could do</a:t>
            </a:r>
          </a:p>
          <a:p>
            <a:pPr marL="1250112" lvl="2"/>
            <a:r>
              <a:rPr lang="en-US" altLang="zh-CN" dirty="0">
                <a:latin typeface="+mn-lt"/>
                <a:ea typeface="宋体" charset="-122"/>
              </a:rPr>
              <a:t>a[n] = x; n+</a:t>
            </a:r>
            <a:r>
              <a:rPr lang="en-US" altLang="zh-CN" dirty="0" smtClean="0">
                <a:latin typeface="+mn-lt"/>
                <a:ea typeface="宋体" charset="-122"/>
              </a:rPr>
              <a:t>+;</a:t>
            </a:r>
            <a:endParaRPr lang="en-US" altLang="zh-CN" dirty="0">
              <a:latin typeface="+mn-lt"/>
              <a:ea typeface="宋体" charset="-122"/>
            </a:endParaRPr>
          </a:p>
          <a:p>
            <a:pPr marL="1250112" lvl="2"/>
            <a:r>
              <a:rPr lang="en-US" altLang="zh-CN" dirty="0">
                <a:latin typeface="+mn-lt"/>
                <a:ea typeface="宋体" charset="-122"/>
              </a:rPr>
              <a:t>or: a[n++] = x (you don’t lose credit if you don’t do </a:t>
            </a:r>
            <a:r>
              <a:rPr lang="en-US" altLang="zh-CN" dirty="0" smtClean="0">
                <a:latin typeface="+mn-lt"/>
                <a:ea typeface="宋体" charset="-122"/>
              </a:rPr>
              <a:t>this)</a:t>
            </a:r>
          </a:p>
          <a:p>
            <a:pPr marL="1250112" lvl="2"/>
            <a:endParaRPr lang="en-US" altLang="zh-CN" dirty="0" smtClean="0">
              <a:latin typeface="+mn-lt"/>
              <a:ea typeface="宋体" charset="-122"/>
            </a:endParaRPr>
          </a:p>
          <a:p>
            <a:pPr marL="937584" lvl="1"/>
            <a:r>
              <a:rPr lang="en-US" altLang="zh-CN" sz="2400" dirty="0">
                <a:latin typeface="+mn-lt"/>
                <a:ea typeface="宋体" charset="-122"/>
              </a:rPr>
              <a:t>What is the Big-O?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28127"/>
              </p:ext>
            </p:extLst>
          </p:nvPr>
        </p:nvGraphicFramePr>
        <p:xfrm>
          <a:off x="1524000" y="25649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6008" y="2924944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0624" y="291791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</a:t>
            </a:r>
            <a:r>
              <a:rPr lang="en-US" sz="1200" dirty="0" smtClean="0"/>
              <a:t>-1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172072" y="2924944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755279" y="29172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……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419575" y="29311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……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051423" y="2917251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n-1</a:t>
            </a:r>
            <a:endParaRPr lang="en-US" sz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31143" y="2575937"/>
            <a:ext cx="576064" cy="341982"/>
            <a:chOff x="1331640" y="3356992"/>
            <a:chExt cx="576064" cy="341982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22316" y="2575269"/>
            <a:ext cx="576064" cy="341982"/>
            <a:chOff x="1331640" y="3356992"/>
            <a:chExt cx="576064" cy="34198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755279" y="2575937"/>
            <a:ext cx="576064" cy="341982"/>
            <a:chOff x="1331640" y="3356992"/>
            <a:chExt cx="576064" cy="34198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374999" y="2575937"/>
            <a:ext cx="576064" cy="341982"/>
            <a:chOff x="1331640" y="3356992"/>
            <a:chExt cx="576064" cy="34198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79415" y="2575937"/>
            <a:ext cx="576064" cy="341982"/>
            <a:chOff x="1331640" y="3356992"/>
            <a:chExt cx="576064" cy="34198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287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Arrays </a:t>
            </a:r>
            <a:r>
              <a:rPr lang="en-US" altLang="zh-CN" dirty="0" smtClean="0">
                <a:ea typeface="宋体" charset="-122"/>
              </a:rPr>
              <a:t>– Access/Retrieve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sz="2800" dirty="0">
                <a:latin typeface="+mj-lt"/>
                <a:ea typeface="宋体" charset="-122"/>
              </a:rPr>
              <a:t>Second operation: Access/Retrieve</a:t>
            </a:r>
          </a:p>
          <a:p>
            <a:pPr marL="937584" lvl="1">
              <a:spcBef>
                <a:spcPts val="1398"/>
              </a:spcBef>
            </a:pPr>
            <a:r>
              <a:rPr lang="en-US" altLang="zh-CN" sz="2400" b="1" dirty="0">
                <a:latin typeface="+mn-lt"/>
                <a:ea typeface="宋体" charset="-122"/>
              </a:rPr>
              <a:t>Indexing</a:t>
            </a:r>
            <a:r>
              <a:rPr lang="en-US" altLang="zh-CN" sz="2400" dirty="0">
                <a:latin typeface="+mn-lt"/>
                <a:ea typeface="宋体" charset="-122"/>
              </a:rPr>
              <a:t> </a:t>
            </a:r>
            <a:r>
              <a:rPr lang="en-US" altLang="zh-CN" sz="2400" dirty="0" smtClean="0">
                <a:latin typeface="+mn-lt"/>
                <a:ea typeface="宋体" charset="-122"/>
              </a:rPr>
              <a:t>– Retrieve an element through indexing: </a:t>
            </a:r>
            <a:r>
              <a:rPr lang="en-US" altLang="zh-CN" sz="2400" dirty="0">
                <a:latin typeface="+mn-lt"/>
                <a:ea typeface="宋体" charset="-122"/>
              </a:rPr>
              <a:t>O(1)</a:t>
            </a:r>
          </a:p>
          <a:p>
            <a:pPr marL="937584" lvl="1">
              <a:spcBef>
                <a:spcPts val="1398"/>
              </a:spcBef>
            </a:pPr>
            <a:r>
              <a:rPr lang="en-US" altLang="zh-CN" sz="2400" dirty="0">
                <a:latin typeface="+mn-lt"/>
                <a:ea typeface="宋体" charset="-122"/>
              </a:rPr>
              <a:t>What about </a:t>
            </a:r>
            <a:r>
              <a:rPr lang="en-US" altLang="zh-CN" sz="2400" b="1" dirty="0" smtClean="0">
                <a:latin typeface="+mn-lt"/>
                <a:ea typeface="宋体" charset="-122"/>
              </a:rPr>
              <a:t>searching a given value</a:t>
            </a:r>
            <a:r>
              <a:rPr lang="en-US" altLang="zh-CN" sz="2400" dirty="0" smtClean="0">
                <a:latin typeface="+mn-lt"/>
                <a:ea typeface="宋体" charset="-122"/>
              </a:rPr>
              <a:t>?</a:t>
            </a:r>
            <a:endParaRPr lang="en-US" altLang="zh-CN" sz="2400" dirty="0">
              <a:latin typeface="+mn-lt"/>
              <a:ea typeface="宋体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67778"/>
              </p:ext>
            </p:extLst>
          </p:nvPr>
        </p:nvGraphicFramePr>
        <p:xfrm>
          <a:off x="1435471" y="36450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07479" y="4005064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52095" y="399803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</a:t>
            </a:r>
            <a:r>
              <a:rPr lang="en-US" sz="1200" dirty="0" smtClean="0"/>
              <a:t>-1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083543" y="4005064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666750" y="399737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……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331046" y="401127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……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962894" y="3997371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n-1</a:t>
            </a:r>
            <a:endParaRPr lang="en-US" sz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42614" y="3656057"/>
            <a:ext cx="576064" cy="341982"/>
            <a:chOff x="1331640" y="3356992"/>
            <a:chExt cx="576064" cy="341982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033787" y="3655389"/>
            <a:ext cx="576064" cy="341982"/>
            <a:chOff x="1331640" y="3356992"/>
            <a:chExt cx="576064" cy="34198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66750" y="3656057"/>
            <a:ext cx="576064" cy="341982"/>
            <a:chOff x="1331640" y="3356992"/>
            <a:chExt cx="576064" cy="34198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86470" y="3656057"/>
            <a:ext cx="576064" cy="341982"/>
            <a:chOff x="1331640" y="3356992"/>
            <a:chExt cx="576064" cy="34198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890886" y="3656057"/>
            <a:ext cx="576064" cy="341982"/>
            <a:chOff x="1331640" y="3356992"/>
            <a:chExt cx="576064" cy="34198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331640" y="3356992"/>
              <a:ext cx="576064" cy="34131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331640" y="3356992"/>
              <a:ext cx="576064" cy="3419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57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Let’s Play a Game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371600"/>
            <a:ext cx="7787208" cy="5181600"/>
          </a:xfrm>
        </p:spPr>
        <p:txBody>
          <a:bodyPr>
            <a:normAutofit/>
          </a:bodyPr>
          <a:lstStyle/>
          <a:p>
            <a:pPr marL="282156" indent="0">
              <a:spcBef>
                <a:spcPts val="1398"/>
              </a:spcBef>
              <a:buNone/>
            </a:pPr>
            <a:r>
              <a:rPr lang="en-US" altLang="zh-CN" sz="2400" dirty="0">
                <a:ea typeface="宋体" charset="-122"/>
              </a:rPr>
              <a:t>Everyone in front row stands against the </a:t>
            </a:r>
            <a:r>
              <a:rPr lang="en-US" altLang="zh-CN" sz="2400" dirty="0" smtClean="0">
                <a:ea typeface="宋体" charset="-122"/>
              </a:rPr>
              <a:t>board</a:t>
            </a:r>
          </a:p>
          <a:p>
            <a:pPr marL="282156" indent="0">
              <a:spcBef>
                <a:spcPts val="1398"/>
              </a:spcBef>
              <a:buNone/>
            </a:pPr>
            <a:endParaRPr lang="en-US" altLang="zh-CN" sz="2400" dirty="0">
              <a:ea typeface="宋体" charset="-122"/>
            </a:endParaRPr>
          </a:p>
          <a:p>
            <a:pPr marL="282156" indent="0">
              <a:spcBef>
                <a:spcPts val="1398"/>
              </a:spcBef>
              <a:buNone/>
            </a:pPr>
            <a:r>
              <a:rPr lang="en-US" altLang="zh-CN" sz="2400" dirty="0" smtClean="0">
                <a:ea typeface="宋体" charset="-122"/>
              </a:rPr>
              <a:t>Let’s look for Matt</a:t>
            </a:r>
          </a:p>
          <a:p>
            <a:pPr marL="682206" lvl="1" indent="0">
              <a:spcBef>
                <a:spcPts val="1398"/>
              </a:spcBef>
              <a:buNone/>
            </a:pPr>
            <a:r>
              <a:rPr lang="en-US" altLang="zh-CN" sz="2400" dirty="0" smtClean="0">
                <a:ea typeface="宋体" charset="-122"/>
              </a:rPr>
              <a:t>Unsuccessful search – What’s the runtime?</a:t>
            </a:r>
          </a:p>
          <a:p>
            <a:pPr marL="282156" lvl="1" indent="0">
              <a:spcBef>
                <a:spcPts val="1398"/>
              </a:spcBef>
              <a:buNone/>
            </a:pPr>
            <a:r>
              <a:rPr lang="en-US" altLang="zh-CN" sz="2400" dirty="0">
                <a:ea typeface="宋体" charset="-122"/>
              </a:rPr>
              <a:t>Let’s look for …</a:t>
            </a:r>
          </a:p>
          <a:p>
            <a:pPr marL="682206" lvl="1" indent="0">
              <a:spcBef>
                <a:spcPts val="1398"/>
              </a:spcBef>
              <a:buNone/>
            </a:pPr>
            <a:r>
              <a:rPr lang="en-US" altLang="zh-CN" sz="2400" dirty="0">
                <a:ea typeface="宋体" charset="-122"/>
              </a:rPr>
              <a:t>Successful search – how many </a:t>
            </a:r>
            <a:r>
              <a:rPr lang="en-US" altLang="zh-CN" sz="2400" dirty="0" smtClean="0">
                <a:ea typeface="宋体" charset="-122"/>
              </a:rPr>
              <a:t>tries on average?</a:t>
            </a:r>
            <a:endParaRPr lang="en-US" altLang="zh-CN" sz="2400" dirty="0">
              <a:ea typeface="宋体" charset="-122"/>
            </a:endParaRPr>
          </a:p>
          <a:p>
            <a:pPr marL="0" indent="0">
              <a:buNone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629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371600"/>
            <a:ext cx="8229600" cy="51816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5056"/>
            <a:r>
              <a:rPr lang="en-US" altLang="zh-CN" sz="2500" dirty="0" smtClean="0">
                <a:ea typeface="宋体" charset="-122"/>
              </a:rPr>
              <a:t>Searching an array: start with the first element and proceed to the last element</a:t>
            </a:r>
          </a:p>
          <a:p>
            <a:pPr marL="625056"/>
            <a:endParaRPr lang="en-US" altLang="zh-CN" sz="2500" dirty="0">
              <a:ea typeface="宋体" charset="-122"/>
            </a:endParaRPr>
          </a:p>
          <a:p>
            <a:pPr marL="625056"/>
            <a:r>
              <a:rPr lang="en-US" altLang="zh-CN" sz="2500" dirty="0" smtClean="0">
                <a:ea typeface="宋体" charset="-122"/>
              </a:rPr>
              <a:t>Code</a:t>
            </a:r>
          </a:p>
          <a:p>
            <a:pPr marL="937584" lvl="1">
              <a:spcBef>
                <a:spcPts val="1415"/>
              </a:spcBef>
            </a:pPr>
            <a:r>
              <a:rPr lang="en-US" altLang="zh-CN" sz="2500" dirty="0" smtClean="0">
                <a:ea typeface="宋体" charset="-122"/>
              </a:rPr>
              <a:t>found = false; // #include &lt;</a:t>
            </a:r>
            <a:r>
              <a:rPr lang="en-US" altLang="zh-CN" sz="2500" dirty="0" err="1" smtClean="0">
                <a:ea typeface="宋体" charset="-122"/>
              </a:rPr>
              <a:t>stdbool.h</a:t>
            </a:r>
            <a:r>
              <a:rPr lang="en-US" altLang="zh-CN" sz="2500" dirty="0" smtClean="0">
                <a:ea typeface="宋体" charset="-122"/>
              </a:rPr>
              <a:t>&gt;</a:t>
            </a:r>
          </a:p>
          <a:p>
            <a:pPr marL="937584" lvl="1">
              <a:spcBef>
                <a:spcPts val="1415"/>
              </a:spcBef>
            </a:pPr>
            <a:r>
              <a:rPr lang="en-US" altLang="zh-CN" sz="2500" dirty="0" smtClean="0">
                <a:ea typeface="宋体" charset="-122"/>
              </a:rPr>
              <a:t>for (</a:t>
            </a:r>
            <a:r>
              <a:rPr lang="en-US" altLang="zh-CN" sz="2500" dirty="0" err="1" smtClean="0">
                <a:ea typeface="宋体" charset="-122"/>
              </a:rPr>
              <a:t>i</a:t>
            </a:r>
            <a:r>
              <a:rPr lang="en-US" altLang="zh-CN" sz="2500" dirty="0" smtClean="0">
                <a:ea typeface="宋体" charset="-122"/>
              </a:rPr>
              <a:t>=0; </a:t>
            </a:r>
            <a:r>
              <a:rPr lang="en-US" altLang="zh-CN" sz="2500" dirty="0" err="1" smtClean="0">
                <a:ea typeface="宋体" charset="-122"/>
              </a:rPr>
              <a:t>i</a:t>
            </a:r>
            <a:r>
              <a:rPr lang="en-US" altLang="zh-CN" sz="2500" dirty="0" smtClean="0">
                <a:ea typeface="宋体" charset="-122"/>
              </a:rPr>
              <a:t>&lt;n; </a:t>
            </a:r>
            <a:r>
              <a:rPr lang="en-US" altLang="zh-CN" sz="2500" dirty="0" err="1" smtClean="0">
                <a:ea typeface="宋体" charset="-122"/>
              </a:rPr>
              <a:t>i</a:t>
            </a:r>
            <a:r>
              <a:rPr lang="en-US" altLang="zh-CN" sz="2500" dirty="0" smtClean="0">
                <a:ea typeface="宋体" charset="-122"/>
              </a:rPr>
              <a:t>++)</a:t>
            </a:r>
          </a:p>
          <a:p>
            <a:pPr marL="1250112" lvl="2">
              <a:spcBef>
                <a:spcPts val="1415"/>
              </a:spcBef>
            </a:pPr>
            <a:r>
              <a:rPr lang="en-US" altLang="zh-CN" sz="2500" dirty="0" smtClean="0">
                <a:ea typeface="宋体" charset="-122"/>
              </a:rPr>
              <a:t>if (a[</a:t>
            </a:r>
            <a:r>
              <a:rPr lang="en-US" altLang="zh-CN" sz="2500" dirty="0" err="1" smtClean="0">
                <a:ea typeface="宋体" charset="-122"/>
              </a:rPr>
              <a:t>i</a:t>
            </a:r>
            <a:r>
              <a:rPr lang="en-US" altLang="zh-CN" sz="2500" dirty="0" smtClean="0">
                <a:ea typeface="宋体" charset="-122"/>
              </a:rPr>
              <a:t>] == x) </a:t>
            </a:r>
          </a:p>
          <a:p>
            <a:pPr marL="1707312" lvl="3">
              <a:spcBef>
                <a:spcPts val="1415"/>
              </a:spcBef>
            </a:pPr>
            <a:r>
              <a:rPr lang="en-US" altLang="zh-CN" sz="2100" dirty="0" smtClean="0">
                <a:ea typeface="宋体" charset="-122"/>
              </a:rPr>
              <a:t>found = true;</a:t>
            </a:r>
          </a:p>
        </p:txBody>
      </p:sp>
    </p:spTree>
    <p:extLst>
      <p:ext uri="{BB962C8B-B14F-4D97-AF65-F5344CB8AC3E}">
        <p14:creationId xmlns:p14="http://schemas.microsoft.com/office/powerpoint/2010/main" val="25995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U tempe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 tempelate 2</Template>
  <TotalTime>5841</TotalTime>
  <Words>1465</Words>
  <Application>Microsoft Office PowerPoint</Application>
  <PresentationFormat>On-screen Show (4:3)</PresentationFormat>
  <Paragraphs>260</Paragraphs>
  <Slides>31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SCU tempelate 2</vt:lpstr>
      <vt:lpstr>Computer Engineering 12 Class 3</vt:lpstr>
      <vt:lpstr>Let’s alter the “execution path”!</vt:lpstr>
      <vt:lpstr>Chapter 13 Search</vt:lpstr>
      <vt:lpstr>First Data Structure</vt:lpstr>
      <vt:lpstr>Arrays - Precondition</vt:lpstr>
      <vt:lpstr>Arrays - Insert</vt:lpstr>
      <vt:lpstr>Arrays – Access/Retrieve</vt:lpstr>
      <vt:lpstr>Let’s Play a Game</vt:lpstr>
      <vt:lpstr>Sequential Search</vt:lpstr>
      <vt:lpstr>Sequential Search: how to stop</vt:lpstr>
      <vt:lpstr>Grading the Code</vt:lpstr>
      <vt:lpstr>Sequential Search</vt:lpstr>
      <vt:lpstr>Sequential Search</vt:lpstr>
      <vt:lpstr>Arrays – Sequential Search</vt:lpstr>
      <vt:lpstr>Arrays – Probability Search</vt:lpstr>
      <vt:lpstr>Arrays – Probability Search</vt:lpstr>
      <vt:lpstr>Arrays – Sequential Search</vt:lpstr>
      <vt:lpstr>Arrays – Another Search Type</vt:lpstr>
      <vt:lpstr>Binary Search</vt:lpstr>
      <vt:lpstr>Binary Search - Demonstration</vt:lpstr>
      <vt:lpstr>Binary Search - Code</vt:lpstr>
      <vt:lpstr>Exercise </vt:lpstr>
      <vt:lpstr>Binary Search – Big O</vt:lpstr>
      <vt:lpstr>Binary Search – Big O</vt:lpstr>
      <vt:lpstr>Binary Search? Sequential Search?</vt:lpstr>
      <vt:lpstr>A Question?</vt:lpstr>
      <vt:lpstr>Abstract Data Type</vt:lpstr>
      <vt:lpstr>Example ADT - FILE</vt:lpstr>
      <vt:lpstr>PowerPoint Presentation</vt:lpstr>
      <vt:lpstr>Abstract Data Type</vt:lpstr>
      <vt:lpstr>Data Structure &amp; ADT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12 Abstract Data Types and Structures</dc:title>
  <dc:creator>Yuhong</dc:creator>
  <cp:lastModifiedBy>Temp</cp:lastModifiedBy>
  <cp:revision>332</cp:revision>
  <dcterms:created xsi:type="dcterms:W3CDTF">2015-09-16T16:54:10Z</dcterms:created>
  <dcterms:modified xsi:type="dcterms:W3CDTF">2018-01-13T01:42:18Z</dcterms:modified>
</cp:coreProperties>
</file>