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6" r:id="rId3"/>
    <p:sldId id="317" r:id="rId4"/>
    <p:sldId id="278" r:id="rId5"/>
    <p:sldId id="319" r:id="rId6"/>
    <p:sldId id="377" r:id="rId7"/>
    <p:sldId id="318" r:id="rId8"/>
    <p:sldId id="282" r:id="rId9"/>
    <p:sldId id="268" r:id="rId10"/>
    <p:sldId id="322" r:id="rId11"/>
    <p:sldId id="279" r:id="rId12"/>
    <p:sldId id="280" r:id="rId13"/>
    <p:sldId id="347" r:id="rId14"/>
    <p:sldId id="348" r:id="rId15"/>
    <p:sldId id="349" r:id="rId16"/>
    <p:sldId id="350" r:id="rId17"/>
    <p:sldId id="380" r:id="rId18"/>
    <p:sldId id="35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95" autoAdjust="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1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4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4 – Lab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ADT: SET - An Illustration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27784" y="1412776"/>
            <a:ext cx="5904656" cy="5040560"/>
          </a:xfrm>
          <a:prstGeom prst="ellipse">
            <a:avLst/>
          </a:prstGeom>
          <a:solidFill>
            <a:srgbClr val="CC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3528" y="2636912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/>
              <a:t>u</a:t>
            </a:r>
            <a:r>
              <a:rPr kumimoji="1" lang="en-US" altLang="zh-CN" sz="2200" dirty="0" err="1" smtClean="0"/>
              <a:t>nique.c</a:t>
            </a:r>
            <a:endParaRPr kumimoji="1"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1520" y="4149080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 </a:t>
            </a:r>
            <a:r>
              <a:rPr kumimoji="1" lang="en-US" altLang="zh-CN" sz="2200" dirty="0" err="1" smtClean="0"/>
              <a:t>parity.c</a:t>
            </a:r>
            <a:endParaRPr kumimoji="1" lang="zh-CN" altLang="en-US" sz="2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940152" y="3986031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008000"/>
                </a:solidFill>
              </a:rPr>
              <a:t>Search (private)</a:t>
            </a:r>
            <a:endParaRPr kumimoji="1" lang="zh-CN" altLang="en-US" sz="2200" dirty="0">
              <a:solidFill>
                <a:srgbClr val="008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8104" y="292494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00FF"/>
                </a:solidFill>
              </a:rPr>
              <a:t>Data structure: Array</a:t>
            </a:r>
            <a:endParaRPr kumimoji="1"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763688" y="3284984"/>
            <a:ext cx="864096" cy="504056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27984" y="1556792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rgbClr val="FF0000"/>
                </a:solidFill>
              </a:rPr>
              <a:t>ADT: SET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3152647" y="245639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createSet</a:t>
            </a:r>
            <a:endParaRPr kumimoji="1" lang="zh-CN" altLang="en-US" sz="2200" dirty="0"/>
          </a:p>
        </p:txBody>
      </p:sp>
      <p:sp>
        <p:nvSpPr>
          <p:cNvPr id="20" name="文本框 5"/>
          <p:cNvSpPr txBox="1"/>
          <p:nvPr/>
        </p:nvSpPr>
        <p:spPr>
          <a:xfrm>
            <a:off x="3152647" y="4953768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destroySet</a:t>
            </a:r>
            <a:endParaRPr kumimoji="1" lang="zh-CN" altLang="en-US" sz="2200" dirty="0"/>
          </a:p>
        </p:txBody>
      </p:sp>
      <p:sp>
        <p:nvSpPr>
          <p:cNvPr id="21" name="文本框 6"/>
          <p:cNvSpPr txBox="1"/>
          <p:nvPr/>
        </p:nvSpPr>
        <p:spPr>
          <a:xfrm>
            <a:off x="2960208" y="325421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numElements</a:t>
            </a:r>
            <a:endParaRPr kumimoji="1" lang="zh-CN" altLang="en-US" sz="2200" dirty="0"/>
          </a:p>
        </p:txBody>
      </p:sp>
      <p:sp>
        <p:nvSpPr>
          <p:cNvPr id="22" name="文本框 7"/>
          <p:cNvSpPr txBox="1"/>
          <p:nvPr/>
        </p:nvSpPr>
        <p:spPr>
          <a:xfrm>
            <a:off x="3045496" y="4149080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findElement</a:t>
            </a:r>
            <a:endParaRPr kumimoji="1" lang="zh-CN" altLang="en-US" sz="2200" dirty="0"/>
          </a:p>
        </p:txBody>
      </p:sp>
      <p:sp>
        <p:nvSpPr>
          <p:cNvPr id="23" name="文本框 8"/>
          <p:cNvSpPr txBox="1"/>
          <p:nvPr/>
        </p:nvSpPr>
        <p:spPr>
          <a:xfrm>
            <a:off x="3022953" y="2913379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addElement</a:t>
            </a:r>
            <a:endParaRPr kumimoji="1" lang="zh-CN" altLang="en-US" sz="2200" dirty="0"/>
          </a:p>
        </p:txBody>
      </p:sp>
      <p:sp>
        <p:nvSpPr>
          <p:cNvPr id="24" name="文本框 9"/>
          <p:cNvSpPr txBox="1"/>
          <p:nvPr/>
        </p:nvSpPr>
        <p:spPr>
          <a:xfrm>
            <a:off x="2937484" y="3686942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removeElement</a:t>
            </a:r>
            <a:endParaRPr kumimoji="1" lang="zh-CN" alt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75421" y="452288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200" dirty="0" err="1"/>
              <a:t>getElements</a:t>
            </a:r>
            <a:endParaRPr kumimoji="1" lang="en-US" sz="2200" dirty="0"/>
          </a:p>
        </p:txBody>
      </p:sp>
    </p:spTree>
    <p:extLst>
      <p:ext uri="{BB962C8B-B14F-4D97-AF65-F5344CB8AC3E}">
        <p14:creationId xmlns:p14="http://schemas.microsoft.com/office/powerpoint/2010/main" val="41319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ADT - SET Assignment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marL="625056"/>
            <a:r>
              <a:rPr lang="en-US" altLang="zh-CN" sz="2400" dirty="0">
                <a:latin typeface="+mn-lt"/>
              </a:rPr>
              <a:t>You will be given the </a:t>
            </a:r>
            <a:r>
              <a:rPr lang="en-US" altLang="zh-CN" sz="2400" dirty="0" err="1">
                <a:latin typeface="+mn-lt"/>
              </a:rPr>
              <a:t>set.h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which defines the following interfaces for this ADT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latin typeface="+mn-lt"/>
              </a:rPr>
              <a:t>SET *</a:t>
            </a:r>
            <a:r>
              <a:rPr lang="en-US" altLang="zh-CN" sz="1600" dirty="0" err="1">
                <a:latin typeface="+mn-lt"/>
              </a:rPr>
              <a:t>createSet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dirty="0" err="1">
                <a:latin typeface="+mn-lt"/>
              </a:rPr>
              <a:t>int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maxElts</a:t>
            </a:r>
            <a:r>
              <a:rPr lang="en-US" altLang="zh-CN" sz="1600" dirty="0">
                <a:latin typeface="+mn-lt"/>
              </a:rPr>
              <a:t>);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latin typeface="+mn-lt"/>
              </a:rPr>
              <a:t>bool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addElement</a:t>
            </a:r>
            <a:r>
              <a:rPr lang="en-US" altLang="zh-CN" sz="1600" dirty="0">
                <a:latin typeface="+mn-lt"/>
              </a:rPr>
              <a:t>(SET *</a:t>
            </a:r>
            <a:r>
              <a:rPr lang="en-US" altLang="zh-CN" sz="1600" dirty="0" err="1">
                <a:latin typeface="+mn-lt"/>
              </a:rPr>
              <a:t>sp</a:t>
            </a:r>
            <a:r>
              <a:rPr lang="en-US" altLang="zh-CN" sz="1600" dirty="0">
                <a:latin typeface="+mn-lt"/>
              </a:rPr>
              <a:t>, char *</a:t>
            </a:r>
            <a:r>
              <a:rPr lang="en-US" altLang="zh-CN" sz="1600" dirty="0" err="1">
                <a:latin typeface="+mn-lt"/>
              </a:rPr>
              <a:t>elt</a:t>
            </a:r>
            <a:r>
              <a:rPr lang="en-US" altLang="zh-CN" sz="1600" dirty="0">
                <a:latin typeface="+mn-lt"/>
              </a:rPr>
              <a:t>);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latin typeface="+mn-lt"/>
              </a:rPr>
              <a:t>int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numElements</a:t>
            </a:r>
            <a:r>
              <a:rPr lang="en-US" altLang="zh-CN" sz="1600" dirty="0">
                <a:latin typeface="+mn-lt"/>
              </a:rPr>
              <a:t>(SET *</a:t>
            </a:r>
            <a:r>
              <a:rPr lang="en-US" altLang="zh-CN" sz="1600" dirty="0" err="1">
                <a:latin typeface="+mn-lt"/>
              </a:rPr>
              <a:t>sp</a:t>
            </a:r>
            <a:r>
              <a:rPr lang="en-US" altLang="zh-CN" sz="1600" dirty="0">
                <a:latin typeface="+mn-lt"/>
              </a:rPr>
              <a:t>);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latin typeface="+mn-lt"/>
              </a:rPr>
              <a:t>bool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removeElement</a:t>
            </a:r>
            <a:r>
              <a:rPr lang="en-US" altLang="zh-CN" sz="1600" dirty="0">
                <a:latin typeface="+mn-lt"/>
              </a:rPr>
              <a:t>(SET *</a:t>
            </a:r>
            <a:r>
              <a:rPr lang="en-US" altLang="zh-CN" sz="1600" dirty="0" err="1">
                <a:latin typeface="+mn-lt"/>
              </a:rPr>
              <a:t>sp</a:t>
            </a:r>
            <a:r>
              <a:rPr lang="en-US" altLang="zh-CN" sz="1600" dirty="0">
                <a:latin typeface="+mn-lt"/>
              </a:rPr>
              <a:t>, char *</a:t>
            </a:r>
            <a:r>
              <a:rPr lang="en-US" altLang="zh-CN" sz="1600" dirty="0" err="1">
                <a:latin typeface="+mn-lt"/>
              </a:rPr>
              <a:t>elt</a:t>
            </a:r>
            <a:r>
              <a:rPr lang="en-US" altLang="zh-CN" sz="1600" dirty="0">
                <a:latin typeface="+mn-lt"/>
              </a:rPr>
              <a:t>);</a:t>
            </a:r>
          </a:p>
          <a:p>
            <a:pPr lvl="2">
              <a:lnSpc>
                <a:spcPct val="120000"/>
              </a:lnSpc>
            </a:pPr>
            <a:r>
              <a:rPr lang="da-DK" altLang="zh-CN" sz="1600" dirty="0">
                <a:latin typeface="+mn-lt"/>
              </a:rPr>
              <a:t>char *findElement(SET *sp, char *elt);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latin typeface="+mn-lt"/>
              </a:rPr>
              <a:t>char **</a:t>
            </a:r>
            <a:r>
              <a:rPr lang="en-US" sz="1600" dirty="0" err="1">
                <a:latin typeface="+mn-lt"/>
              </a:rPr>
              <a:t>getElements</a:t>
            </a:r>
            <a:r>
              <a:rPr lang="en-US" sz="1600" dirty="0">
                <a:latin typeface="+mn-lt"/>
              </a:rPr>
              <a:t>(SET *</a:t>
            </a:r>
            <a:r>
              <a:rPr lang="en-US" sz="1600" dirty="0" err="1">
                <a:latin typeface="+mn-lt"/>
              </a:rPr>
              <a:t>sp</a:t>
            </a:r>
            <a:r>
              <a:rPr lang="en-US" sz="1600" dirty="0">
                <a:latin typeface="+mn-lt"/>
              </a:rPr>
              <a:t>);</a:t>
            </a:r>
            <a:endParaRPr lang="en-US" altLang="zh-CN" sz="1600" dirty="0">
              <a:latin typeface="+mn-lt"/>
            </a:endParaRP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latin typeface="+mn-lt"/>
              </a:rPr>
              <a:t>void </a:t>
            </a:r>
            <a:r>
              <a:rPr lang="en-US" altLang="zh-CN" sz="1600" dirty="0" err="1">
                <a:latin typeface="+mn-lt"/>
              </a:rPr>
              <a:t>destroySet</a:t>
            </a:r>
            <a:r>
              <a:rPr lang="en-US" altLang="zh-CN" sz="1600" dirty="0">
                <a:latin typeface="+mn-lt"/>
              </a:rPr>
              <a:t>(SET *</a:t>
            </a:r>
            <a:r>
              <a:rPr lang="en-US" altLang="zh-CN" sz="1600" dirty="0" err="1">
                <a:latin typeface="+mn-lt"/>
              </a:rPr>
              <a:t>sp</a:t>
            </a:r>
            <a:r>
              <a:rPr lang="en-US" altLang="zh-CN" sz="1600" dirty="0">
                <a:latin typeface="+mn-lt"/>
              </a:rPr>
              <a:t>);</a:t>
            </a:r>
          </a:p>
          <a:p>
            <a:pPr lvl="2">
              <a:lnSpc>
                <a:spcPct val="110000"/>
              </a:lnSpc>
            </a:pPr>
            <a:endParaRPr lang="en-US" altLang="zh-CN" sz="1600" dirty="0">
              <a:latin typeface="+mn-lt"/>
            </a:endParaRPr>
          </a:p>
          <a:p>
            <a:pPr marL="625056"/>
            <a:r>
              <a:rPr lang="en-US" altLang="zh-CN" sz="2400" dirty="0" smtClean="0">
                <a:latin typeface="+mn-lt"/>
              </a:rPr>
              <a:t>This SET handles 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strings</a:t>
            </a:r>
            <a:r>
              <a:rPr lang="en-US" altLang="zh-CN" sz="2400" dirty="0" smtClean="0">
                <a:latin typeface="+mn-lt"/>
              </a:rPr>
              <a:t>! </a:t>
            </a:r>
          </a:p>
          <a:p>
            <a:pPr marL="625056"/>
            <a:r>
              <a:rPr lang="en-US" altLang="zh-CN" sz="2400" dirty="0" smtClean="0">
                <a:latin typeface="+mn-lt"/>
              </a:rPr>
              <a:t>You </a:t>
            </a:r>
            <a:r>
              <a:rPr lang="en-US" altLang="zh-CN" sz="2400" dirty="0">
                <a:latin typeface="+mn-lt"/>
              </a:rPr>
              <a:t>are </a:t>
            </a:r>
            <a:r>
              <a:rPr lang="en-US" altLang="zh-CN" sz="2400" dirty="0" smtClean="0">
                <a:latin typeface="+mn-lt"/>
              </a:rPr>
              <a:t>implementing just this </a:t>
            </a:r>
            <a:r>
              <a:rPr lang="en-US" altLang="zh-CN" sz="2400" dirty="0">
                <a:latin typeface="+mn-lt"/>
              </a:rPr>
              <a:t>ADT ... not the test programs or the header</a:t>
            </a:r>
          </a:p>
          <a:p>
            <a:pPr marL="625056"/>
            <a:r>
              <a:rPr lang="en-US" altLang="zh-CN" sz="2400" dirty="0">
                <a:latin typeface="+mn-lt"/>
              </a:rPr>
              <a:t>Two week project</a:t>
            </a:r>
          </a:p>
          <a:p>
            <a:pPr marL="625056"/>
            <a:r>
              <a:rPr lang="en-US" altLang="zh-CN" sz="2400" dirty="0">
                <a:latin typeface="+mn-lt"/>
              </a:rPr>
              <a:t>First week: you will finish an </a:t>
            </a:r>
            <a:r>
              <a:rPr lang="en-US" altLang="zh-CN" sz="2400" u="sng" dirty="0">
                <a:solidFill>
                  <a:srgbClr val="0000FF"/>
                </a:solidFill>
                <a:latin typeface="+mn-lt"/>
              </a:rPr>
              <a:t>unsorted</a:t>
            </a:r>
            <a:r>
              <a:rPr lang="en-US" altLang="zh-CN" sz="2400" dirty="0">
                <a:latin typeface="+mn-lt"/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12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ADT - SET Assignment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500" dirty="0"/>
              <a:t>main program: </a:t>
            </a:r>
            <a:r>
              <a:rPr lang="en-US" altLang="zh-CN" sz="2500" dirty="0" err="1"/>
              <a:t>unique.c</a:t>
            </a:r>
            <a:r>
              <a:rPr lang="en-US" altLang="zh-CN" sz="2500" dirty="0"/>
              <a:t>, </a:t>
            </a:r>
            <a:r>
              <a:rPr lang="en-US" altLang="zh-CN" sz="2500" dirty="0" err="1" smtClean="0"/>
              <a:t>parity.c</a:t>
            </a:r>
            <a:endParaRPr lang="en-US" altLang="zh-CN" sz="2500" dirty="0"/>
          </a:p>
          <a:p>
            <a:pPr marL="625056">
              <a:spcBef>
                <a:spcPts val="1433"/>
              </a:spcBef>
            </a:pPr>
            <a:r>
              <a:rPr lang="en-US" altLang="zh-CN" sz="2500" dirty="0"/>
              <a:t>your implementations: </a:t>
            </a:r>
            <a:r>
              <a:rPr lang="en-US" altLang="zh-CN" sz="2500" dirty="0" err="1"/>
              <a:t>unsorted.c</a:t>
            </a:r>
            <a:r>
              <a:rPr lang="en-US" altLang="zh-CN" sz="2500" dirty="0"/>
              <a:t>, </a:t>
            </a:r>
            <a:r>
              <a:rPr lang="en-US" altLang="zh-CN" sz="2500" dirty="0" err="1"/>
              <a:t>sorted.c</a:t>
            </a:r>
            <a:endParaRPr lang="en-US" altLang="zh-CN" sz="2500" dirty="0"/>
          </a:p>
          <a:p>
            <a:pPr marL="625056">
              <a:spcBef>
                <a:spcPts val="1433"/>
              </a:spcBef>
            </a:pPr>
            <a:r>
              <a:rPr lang="en-US" altLang="zh-CN" sz="2500" dirty="0"/>
              <a:t>you must test </a:t>
            </a:r>
            <a:r>
              <a:rPr lang="en-US" altLang="zh-CN" sz="2500" b="1" dirty="0"/>
              <a:t>all </a:t>
            </a:r>
            <a:r>
              <a:rPr lang="en-US" altLang="zh-CN" sz="2500" b="1" dirty="0" smtClean="0"/>
              <a:t>two </a:t>
            </a:r>
            <a:r>
              <a:rPr lang="en-US" altLang="zh-CN" sz="2500" dirty="0" smtClean="0"/>
              <a:t>programs </a:t>
            </a:r>
            <a:r>
              <a:rPr lang="en-US" altLang="zh-CN" sz="2500" dirty="0"/>
              <a:t>against </a:t>
            </a:r>
            <a:r>
              <a:rPr lang="en-US" altLang="zh-CN" sz="2500" dirty="0" err="1"/>
              <a:t>unsorted.c</a:t>
            </a:r>
            <a:r>
              <a:rPr lang="en-US" altLang="zh-CN" sz="2500" dirty="0"/>
              <a:t> in the first week</a:t>
            </a:r>
          </a:p>
          <a:p>
            <a:pPr marL="625056">
              <a:spcBef>
                <a:spcPts val="1433"/>
              </a:spcBef>
            </a:pPr>
            <a:r>
              <a:rPr lang="en-US" altLang="zh-CN" sz="2500" dirty="0"/>
              <a:t>you must finish the sorted implementation for the second week</a:t>
            </a:r>
          </a:p>
          <a:p>
            <a:pPr marL="625056">
              <a:spcBef>
                <a:spcPts val="1433"/>
              </a:spcBef>
            </a:pPr>
            <a:r>
              <a:rPr lang="en-US" altLang="zh-CN" sz="2500" dirty="0"/>
              <a:t>the TAs will help you if you </a:t>
            </a:r>
            <a:r>
              <a:rPr lang="en-US" altLang="zh-CN" sz="2500" dirty="0" smtClean="0"/>
              <a:t>don</a:t>
            </a:r>
            <a:r>
              <a:rPr lang="en-US" altLang="zh-CN" sz="2500" dirty="0" smtClean="0">
                <a:latin typeface="Arial"/>
              </a:rPr>
              <a:t>’</a:t>
            </a:r>
            <a:r>
              <a:rPr lang="en-US" altLang="zh-CN" sz="2500" dirty="0" smtClean="0"/>
              <a:t>t </a:t>
            </a:r>
            <a:r>
              <a:rPr lang="en-US" altLang="zh-CN" sz="2500" dirty="0"/>
              <a:t>quite understand, e.g., how to work with the different files</a:t>
            </a:r>
          </a:p>
        </p:txBody>
      </p:sp>
    </p:spTree>
    <p:extLst>
      <p:ext uri="{BB962C8B-B14F-4D97-AF65-F5344CB8AC3E}">
        <p14:creationId xmlns:p14="http://schemas.microsoft.com/office/powerpoint/2010/main" val="2385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975043"/>
          </a:xfrm>
        </p:spPr>
        <p:txBody>
          <a:bodyPr/>
          <a:lstStyle/>
          <a:p>
            <a:r>
              <a:rPr lang="en-US" dirty="0" smtClean="0"/>
              <a:t>Implementing a SET Using Array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628800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Pre-knowledge: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Store string elements in an array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Dynamically sized array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Structure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3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Simpler Case - </a:t>
            </a:r>
            <a:r>
              <a:rPr kumimoji="1" lang="en-US" altLang="zh-CN" dirty="0" err="1" smtClean="0"/>
              <a:t>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371600"/>
            <a:ext cx="7643192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+mn-lt"/>
              </a:rPr>
              <a:t>In the assignment, you are required to implement the set for strings.</a:t>
            </a:r>
          </a:p>
          <a:p>
            <a:pPr marL="0" indent="0">
              <a:buNone/>
            </a:pPr>
            <a:endParaRPr kumimoji="1"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+mn-lt"/>
              </a:rPr>
              <a:t>However, strings are relatively hard to understand; </a:t>
            </a:r>
          </a:p>
          <a:p>
            <a:pPr marL="0" indent="0" algn="ctr">
              <a:buNone/>
            </a:pPr>
            <a:endParaRPr kumimoji="1"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+mn-lt"/>
              </a:rPr>
              <a:t>So let’s use a simpler case – </a:t>
            </a:r>
            <a:r>
              <a:rPr kumimoji="1" lang="en-US" altLang="zh-CN" sz="2400" dirty="0" err="1" smtClean="0">
                <a:latin typeface="+mn-lt"/>
              </a:rPr>
              <a:t>int</a:t>
            </a:r>
            <a:r>
              <a:rPr kumimoji="1" lang="en-US" altLang="zh-CN" sz="2400" dirty="0" smtClean="0">
                <a:latin typeface="+mn-lt"/>
              </a:rPr>
              <a:t> as an example! Then figure out how to implement the case of string. </a:t>
            </a:r>
          </a:p>
        </p:txBody>
      </p:sp>
    </p:spTree>
    <p:extLst>
      <p:ext uri="{BB962C8B-B14F-4D97-AF65-F5344CB8AC3E}">
        <p14:creationId xmlns:p14="http://schemas.microsoft.com/office/powerpoint/2010/main" val="24208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975043"/>
          </a:xfrm>
        </p:spPr>
        <p:txBody>
          <a:bodyPr/>
          <a:lstStyle/>
          <a:p>
            <a:r>
              <a:rPr lang="en-US" dirty="0" smtClean="0"/>
              <a:t>Store string elements in an array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608" y="260648"/>
            <a:ext cx="7416824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Pre-knowledge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904" y="274638"/>
            <a:ext cx="8229600" cy="975043"/>
          </a:xfrm>
        </p:spPr>
        <p:txBody>
          <a:bodyPr/>
          <a:lstStyle/>
          <a:p>
            <a:r>
              <a:rPr lang="en-US" dirty="0" smtClean="0"/>
              <a:t>How to Store Integers in an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4127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53775"/>
              </p:ext>
            </p:extLst>
          </p:nvPr>
        </p:nvGraphicFramePr>
        <p:xfrm>
          <a:off x="3203848" y="1928260"/>
          <a:ext cx="815752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75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25649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a[100];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820" y="5619087"/>
            <a:ext cx="84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store strings in an array in C?  </a:t>
            </a:r>
          </a:p>
        </p:txBody>
      </p:sp>
    </p:spTree>
    <p:extLst>
      <p:ext uri="{BB962C8B-B14F-4D97-AF65-F5344CB8AC3E}">
        <p14:creationId xmlns:p14="http://schemas.microsoft.com/office/powerpoint/2010/main" val="22594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pic>
        <p:nvPicPr>
          <p:cNvPr id="4" name="Picture 2" descr="C:\Users\yhliu\Desktop\330px-Pointer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143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628800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computer science, a pointer is a programming language object, whose </a:t>
            </a:r>
            <a:r>
              <a:rPr lang="en-US" u="sng" dirty="0">
                <a:solidFill>
                  <a:srgbClr val="0000FF"/>
                </a:solidFill>
              </a:rPr>
              <a:t>value</a:t>
            </a:r>
            <a:r>
              <a:rPr lang="en-US" dirty="0"/>
              <a:t> refers to (or "points to") another value stored elsewhere in the computer memory using </a:t>
            </a:r>
            <a:r>
              <a:rPr lang="en-US" u="sng" dirty="0">
                <a:solidFill>
                  <a:srgbClr val="0000FF"/>
                </a:solidFill>
              </a:rPr>
              <a:t>its memory address</a:t>
            </a:r>
            <a:r>
              <a:rPr lang="en-US" dirty="0"/>
              <a:t>. A pointer references a </a:t>
            </a:r>
            <a:r>
              <a:rPr lang="en-US" u="sng" dirty="0">
                <a:solidFill>
                  <a:srgbClr val="0000FF"/>
                </a:solidFill>
              </a:rPr>
              <a:t>location</a:t>
            </a:r>
            <a:r>
              <a:rPr lang="en-US" dirty="0"/>
              <a:t> in memory, and obtaining the value stored at that location is known as dereferencing the pointer.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14908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 = 3;  (b is allocated at address 1008)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* a = &amp;b; (let pointer a point to the address of b)</a:t>
            </a:r>
          </a:p>
          <a:p>
            <a:endParaRPr lang="en-US" dirty="0"/>
          </a:p>
          <a:p>
            <a:r>
              <a:rPr lang="en-US" dirty="0" smtClean="0"/>
              <a:t>a =?  *a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5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C – Character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70007"/>
              </p:ext>
            </p:extLst>
          </p:nvPr>
        </p:nvGraphicFramePr>
        <p:xfrm>
          <a:off x="2627785" y="2060848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1238"/>
              </p:ext>
            </p:extLst>
          </p:nvPr>
        </p:nvGraphicFramePr>
        <p:xfrm>
          <a:off x="2627784" y="2847216"/>
          <a:ext cx="30243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914"/>
                <a:gridCol w="415914"/>
                <a:gridCol w="415914"/>
                <a:gridCol w="415914"/>
                <a:gridCol w="415914"/>
                <a:gridCol w="466845"/>
                <a:gridCol w="47792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3573016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the character array through a character pointer: </a:t>
            </a:r>
            <a:r>
              <a:rPr lang="en-US" altLang="zh-CN" b="1" dirty="0"/>
              <a:t>char </a:t>
            </a:r>
            <a:r>
              <a:rPr lang="en-US" altLang="zh-CN" dirty="0" smtClean="0"/>
              <a:t>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e.g. the pointer name is p0. The value of p0 is 1008, which is the address of the character array of “mango”.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40348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Character Array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 * p0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296275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 * p1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2195736" y="2243728"/>
            <a:ext cx="432049" cy="17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00566" y="3148474"/>
            <a:ext cx="432049" cy="17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2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274638"/>
            <a:ext cx="8229600" cy="975043"/>
          </a:xfrm>
        </p:spPr>
        <p:txBody>
          <a:bodyPr/>
          <a:lstStyle/>
          <a:p>
            <a:r>
              <a:rPr lang="en-US" dirty="0" smtClean="0"/>
              <a:t>How to Store Strings in an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56790"/>
              </p:ext>
            </p:extLst>
          </p:nvPr>
        </p:nvGraphicFramePr>
        <p:xfrm>
          <a:off x="1420857" y="2136707"/>
          <a:ext cx="720080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80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 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00080"/>
              </p:ext>
            </p:extLst>
          </p:nvPr>
        </p:nvGraphicFramePr>
        <p:xfrm>
          <a:off x="4067944" y="2067819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50249"/>
              </p:ext>
            </p:extLst>
          </p:nvPr>
        </p:nvGraphicFramePr>
        <p:xfrm>
          <a:off x="4067944" y="2571875"/>
          <a:ext cx="30243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914"/>
                <a:gridCol w="415914"/>
                <a:gridCol w="415914"/>
                <a:gridCol w="415914"/>
                <a:gridCol w="415914"/>
                <a:gridCol w="466845"/>
                <a:gridCol w="47792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20312"/>
              </p:ext>
            </p:extLst>
          </p:nvPr>
        </p:nvGraphicFramePr>
        <p:xfrm>
          <a:off x="4067944" y="4660107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67944" y="3291955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……..</a:t>
            </a:r>
            <a:endParaRPr lang="en-US" sz="3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23728" y="2256823"/>
            <a:ext cx="1872208" cy="2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2123728" y="2643883"/>
            <a:ext cx="1944216" cy="110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23728" y="4149080"/>
            <a:ext cx="1944216" cy="5830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9981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arrays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9801" y="537321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array a to store character pointers: </a:t>
            </a:r>
            <a:r>
              <a:rPr lang="en-US" altLang="zh-CN" b="1" dirty="0"/>
              <a:t>char </a:t>
            </a:r>
            <a:r>
              <a:rPr lang="en-US" altLang="zh-CN" dirty="0" smtClean="0"/>
              <a:t>*</a:t>
            </a:r>
          </a:p>
          <a:p>
            <a:endParaRPr lang="en-US" dirty="0"/>
          </a:p>
          <a:p>
            <a:r>
              <a:rPr lang="en-US" dirty="0" smtClean="0"/>
              <a:t>How to declare array a?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23928" y="58772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0000FF"/>
                </a:solidFill>
              </a:rPr>
              <a:t>Char* a[100</a:t>
            </a:r>
            <a:r>
              <a:rPr lang="en-US" altLang="zh-CN" dirty="0">
                <a:solidFill>
                  <a:srgbClr val="0000FF"/>
                </a:solidFill>
              </a:rPr>
              <a:t>] 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  <a:endParaRPr lang="en-US" altLang="zh-CN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71600" y="2256823"/>
            <a:ext cx="4320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Data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71600"/>
            <a:ext cx="7931224" cy="83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Encapsulate the</a:t>
            </a:r>
            <a:r>
              <a:rPr lang="en-US" altLang="zh-CN" sz="2400" u="sng" dirty="0" smtClean="0">
                <a:solidFill>
                  <a:srgbClr val="0000FF"/>
                </a:solidFill>
              </a:rPr>
              <a:t> data </a:t>
            </a:r>
            <a:r>
              <a:rPr lang="en-US" altLang="zh-CN" sz="2400" dirty="0" smtClean="0"/>
              <a:t>and the </a:t>
            </a:r>
            <a:r>
              <a:rPr lang="en-US" altLang="zh-CN" sz="2400" u="sng" dirty="0">
                <a:solidFill>
                  <a:srgbClr val="0000FF"/>
                </a:solidFill>
              </a:rPr>
              <a:t>operation</a:t>
            </a:r>
            <a:r>
              <a:rPr lang="en-US" altLang="zh-CN" sz="2400" dirty="0" smtClean="0"/>
              <a:t> on the data, and then hide them from the user.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Declaration of data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Declaration of operations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Encapsulation of data and operations.</a:t>
            </a:r>
            <a:endParaRPr lang="zh-CN" altLang="en-US" dirty="0"/>
          </a:p>
        </p:txBody>
      </p:sp>
      <p:pic>
        <p:nvPicPr>
          <p:cNvPr id="2050" name="Picture 2" descr="C:\Users\Yuhong\Desktop\data-structures-using-c-28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" t="22196" r="3989" b="10163"/>
          <a:stretch/>
        </p:blipFill>
        <p:spPr bwMode="auto">
          <a:xfrm>
            <a:off x="1907704" y="3295228"/>
            <a:ext cx="545123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1196" y="3140968"/>
            <a:ext cx="8229600" cy="51816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056">
              <a:spcBef>
                <a:spcPts val="1652"/>
              </a:spcBef>
            </a:pPr>
            <a:r>
              <a:rPr lang="en-US" altLang="zh-CN" sz="2400" dirty="0" smtClean="0">
                <a:latin typeface="+mn-lt"/>
              </a:rPr>
              <a:t>Note that </a:t>
            </a:r>
            <a:r>
              <a:rPr lang="en-US" altLang="zh-CN" sz="2400" dirty="0" err="1" smtClean="0">
                <a:latin typeface="+mn-lt"/>
              </a:rPr>
              <a:t>createSet</a:t>
            </a:r>
            <a:r>
              <a:rPr lang="en-US" altLang="zh-CN" sz="2400" dirty="0" smtClean="0">
                <a:latin typeface="+mn-lt"/>
              </a:rPr>
              <a:t>() requires a parameter that indicates the max # of elements that we will need to store.</a:t>
            </a:r>
          </a:p>
          <a:p>
            <a:pPr marL="625056" lvl="1" indent="-342900">
              <a:spcBef>
                <a:spcPts val="1652"/>
              </a:spcBef>
              <a:buFont typeface="Arial" panose="020B0604020202020204" pitchFamily="34" charset="0"/>
              <a:buChar char="•"/>
            </a:pPr>
            <a:r>
              <a:rPr lang="en-US" altLang="zh-CN" sz="2400" b="1" u="sng" dirty="0" smtClean="0">
                <a:solidFill>
                  <a:srgbClr val="0000FF"/>
                </a:solidFill>
                <a:latin typeface="+mn-lt"/>
              </a:rPr>
              <a:t>Problem:</a:t>
            </a:r>
            <a:r>
              <a:rPr lang="en-US" altLang="zh-CN" sz="2400" dirty="0" smtClean="0">
                <a:latin typeface="+mn-lt"/>
              </a:rPr>
              <a:t> In our project, array length is not known in advance and will be passed as a parameter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lt"/>
              </a:rPr>
              <a:t>maxElts</a:t>
            </a:r>
            <a:r>
              <a:rPr lang="en-US" altLang="zh-CN" sz="2400" dirty="0" smtClean="0">
                <a:latin typeface="+mn-lt"/>
              </a:rPr>
              <a:t>.</a:t>
            </a:r>
          </a:p>
          <a:p>
            <a:pPr marL="1025106" lvl="1">
              <a:spcBef>
                <a:spcPts val="1652"/>
              </a:spcBef>
            </a:pPr>
            <a:r>
              <a:rPr lang="en-US" altLang="zh-CN" sz="2000" dirty="0" smtClean="0">
                <a:latin typeface="+mn-lt"/>
              </a:rPr>
              <a:t>If they say 10,000 and then use 10,001 ... It’s not your problem, </a:t>
            </a:r>
            <a:r>
              <a:rPr lang="en-US" altLang="zh-CN" sz="2000" b="1" dirty="0" smtClean="0">
                <a:latin typeface="+mn-lt"/>
              </a:rPr>
              <a:t>they</a:t>
            </a:r>
            <a:r>
              <a:rPr lang="en-US" altLang="zh-CN" sz="2000" dirty="0" smtClean="0">
                <a:latin typeface="+mn-lt"/>
              </a:rPr>
              <a:t> broke the contract.</a:t>
            </a:r>
          </a:p>
          <a:p>
            <a:pPr marL="625056">
              <a:spcBef>
                <a:spcPts val="1652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How to implement a dynamically sized array?</a:t>
            </a:r>
            <a:endParaRPr lang="en-US" altLang="zh-CN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The First Function </a:t>
            </a:r>
            <a:endParaRPr lang="en-US" altLang="zh-CN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196" y="1268760"/>
            <a:ext cx="8229600" cy="5181600"/>
          </a:xfrm>
          <a:ln/>
        </p:spPr>
        <p:txBody>
          <a:bodyPr>
            <a:normAutofit/>
          </a:bodyPr>
          <a:lstStyle/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800" dirty="0" smtClean="0">
                <a:latin typeface="+mn-lt"/>
              </a:rPr>
              <a:t>SET </a:t>
            </a:r>
            <a:r>
              <a:rPr lang="en-US" altLang="zh-CN" sz="2800" dirty="0">
                <a:latin typeface="+mn-lt"/>
              </a:rPr>
              <a:t>*</a:t>
            </a:r>
            <a:r>
              <a:rPr lang="en-US" altLang="zh-CN" sz="2800" dirty="0" err="1">
                <a:latin typeface="+mn-lt"/>
              </a:rPr>
              <a:t>createSet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dirty="0" err="1">
                <a:latin typeface="+mn-lt"/>
              </a:rPr>
              <a:t>int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 err="1">
                <a:latin typeface="+mn-lt"/>
              </a:rPr>
              <a:t>maxElts</a:t>
            </a:r>
            <a:r>
              <a:rPr lang="en-US" altLang="zh-CN" sz="2800" dirty="0" smtClean="0">
                <a:latin typeface="+mn-lt"/>
              </a:rPr>
              <a:t>);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4211960" y="1772816"/>
            <a:ext cx="360040" cy="324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19872" y="220486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maximum number of elements in the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975043"/>
          </a:xfrm>
        </p:spPr>
        <p:txBody>
          <a:bodyPr/>
          <a:lstStyle/>
          <a:p>
            <a:r>
              <a:rPr lang="en-US" dirty="0" smtClean="0"/>
              <a:t>Dynamically Sized Array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608" y="260648"/>
            <a:ext cx="7704856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Pre-knowledge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806896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zh-CN" sz="4900" dirty="0" smtClean="0"/>
              <a:t>Dynamically Sized Array</a:t>
            </a:r>
            <a:endParaRPr lang="en-US" altLang="zh-CN" sz="49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07288" cy="5486400"/>
          </a:xfrm>
          <a:ln/>
        </p:spPr>
        <p:txBody>
          <a:bodyPr>
            <a:normAutofit/>
          </a:bodyPr>
          <a:lstStyle/>
          <a:p>
            <a:pPr marL="739356" lvl="1" indent="0">
              <a:buNone/>
            </a:pPr>
            <a:endParaRPr lang="en-US" altLang="zh-CN" sz="800" dirty="0" smtClean="0"/>
          </a:p>
          <a:p>
            <a:pPr marL="625056"/>
            <a:r>
              <a:rPr lang="en-US" altLang="zh-CN" sz="2400" dirty="0" smtClean="0"/>
              <a:t>In C, how do we implement a dynamically sized array?</a:t>
            </a:r>
          </a:p>
          <a:p>
            <a:pPr marL="1025106" lvl="1"/>
            <a:r>
              <a:rPr lang="en-US" altLang="zh-CN" sz="2000" dirty="0" smtClean="0"/>
              <a:t>we </a:t>
            </a:r>
            <a:r>
              <a:rPr lang="en-US" altLang="zh-CN" sz="2000" dirty="0"/>
              <a:t>implement a </a:t>
            </a:r>
            <a:r>
              <a:rPr lang="en-US" altLang="zh-CN" sz="2000" b="1" dirty="0" smtClean="0"/>
              <a:t>statically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sized</a:t>
            </a:r>
            <a:r>
              <a:rPr lang="en-US" altLang="zh-CN" sz="2000" dirty="0" smtClean="0"/>
              <a:t> array </a:t>
            </a:r>
            <a:r>
              <a:rPr lang="en-US" altLang="zh-CN" sz="2000" dirty="0"/>
              <a:t>(that </a:t>
            </a:r>
            <a:r>
              <a:rPr lang="en-US" altLang="zh-CN" sz="2000" dirty="0" smtClean="0"/>
              <a:t>doesn</a:t>
            </a:r>
            <a:r>
              <a:rPr lang="en-US" altLang="zh-CN" sz="2000" dirty="0" smtClean="0">
                <a:latin typeface="Arial"/>
              </a:rPr>
              <a:t>’</a:t>
            </a:r>
            <a:r>
              <a:rPr lang="en-US" altLang="zh-CN" sz="2000" dirty="0" smtClean="0"/>
              <a:t>t </a:t>
            </a:r>
            <a:r>
              <a:rPr lang="en-US" altLang="zh-CN" sz="2000" dirty="0"/>
              <a:t>change) by </a:t>
            </a:r>
            <a:r>
              <a:rPr lang="en-US" altLang="zh-CN" sz="2000" dirty="0" smtClean="0"/>
              <a:t>doing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a[10];</a:t>
            </a:r>
          </a:p>
          <a:p>
            <a:pPr marL="1025106" lvl="1">
              <a:spcBef>
                <a:spcPts val="1398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Can we </a:t>
            </a:r>
            <a:r>
              <a:rPr lang="en-US" altLang="zh-CN" sz="2000" dirty="0" smtClean="0">
                <a:solidFill>
                  <a:srgbClr val="0000FF"/>
                </a:solidFill>
              </a:rPr>
              <a:t>do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a[n]</a:t>
            </a:r>
            <a:r>
              <a:rPr lang="en-US" altLang="zh-CN" sz="2000" dirty="0" smtClean="0">
                <a:solidFill>
                  <a:srgbClr val="0000FF"/>
                </a:solidFill>
              </a:rPr>
              <a:t>?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15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81600"/>
          </a:xfrm>
          <a:ln/>
        </p:spPr>
        <p:txBody>
          <a:bodyPr>
            <a:normAutofit/>
          </a:bodyPr>
          <a:lstStyle/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In C we implement a dynamically allocated array by using a pointer: </a:t>
            </a:r>
            <a:endParaRPr lang="en-US" altLang="zh-CN" sz="2200" dirty="0" smtClean="0"/>
          </a:p>
          <a:p>
            <a:pPr marL="1025106" lvl="1">
              <a:spcBef>
                <a:spcPts val="1398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*a;</a:t>
            </a:r>
          </a:p>
          <a:p>
            <a:pPr marL="1025106" lvl="1">
              <a:spcBef>
                <a:spcPts val="1398"/>
              </a:spcBef>
            </a:pPr>
            <a:r>
              <a:rPr lang="en-US" altLang="zh-CN" sz="2000" dirty="0"/>
              <a:t>This initially points to garbage, until you do a memory allocation using a function that allocates memory ...  </a:t>
            </a:r>
            <a:endParaRPr lang="en-US" altLang="zh-CN" sz="2200" dirty="0" smtClean="0"/>
          </a:p>
          <a:p>
            <a:pPr marL="625056"/>
            <a:r>
              <a:rPr lang="en-US" altLang="zh-CN" sz="2200" dirty="0" smtClean="0"/>
              <a:t>We </a:t>
            </a:r>
            <a:r>
              <a:rPr lang="en-US" altLang="zh-CN" sz="2200" dirty="0"/>
              <a:t>then need to explicitly allocate the memory using </a:t>
            </a:r>
            <a:r>
              <a:rPr lang="en-US" altLang="zh-CN" sz="2200" dirty="0" err="1">
                <a:solidFill>
                  <a:srgbClr val="0000FF"/>
                </a:solidFill>
              </a:rPr>
              <a:t>malloc</a:t>
            </a:r>
            <a:r>
              <a:rPr lang="en-US" altLang="zh-CN" sz="2200" dirty="0">
                <a:solidFill>
                  <a:srgbClr val="0000FF"/>
                </a:solidFill>
              </a:rPr>
              <a:t>()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1800" dirty="0" smtClean="0"/>
              <a:t>a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malloc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dirty="0"/>
              <a:t>)*n);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1800" dirty="0"/>
              <a:t>assert(a!=</a:t>
            </a:r>
            <a:r>
              <a:rPr lang="en-US" altLang="zh-CN" sz="1800" dirty="0" smtClean="0"/>
              <a:t>NULL)</a:t>
            </a:r>
          </a:p>
          <a:p>
            <a:pPr marL="708984" lvl="1" indent="0">
              <a:spcBef>
                <a:spcPts val="1275"/>
              </a:spcBef>
              <a:buNone/>
            </a:pPr>
            <a:r>
              <a:rPr lang="en-US" altLang="zh-CN" sz="1800" dirty="0" smtClean="0"/>
              <a:t>The </a:t>
            </a:r>
            <a:r>
              <a:rPr lang="en-US" altLang="zh-CN" sz="1800" b="1" dirty="0" err="1" smtClean="0"/>
              <a:t>assert.h</a:t>
            </a:r>
            <a:r>
              <a:rPr lang="en-US" altLang="zh-CN" sz="1800" dirty="0" smtClean="0"/>
              <a:t> header file of the C Standard Library provides a macro called </a:t>
            </a:r>
            <a:r>
              <a:rPr lang="en-US" altLang="zh-CN" sz="1800" b="1" dirty="0" smtClean="0"/>
              <a:t>assert</a:t>
            </a:r>
            <a:r>
              <a:rPr lang="en-US" altLang="zh-CN" sz="1800" dirty="0" smtClean="0"/>
              <a:t> which can be used to verify assumptions made by the program and print a diagnostic message if this assumption is false.</a:t>
            </a:r>
            <a:endParaRPr lang="en-US" altLang="zh-CN" sz="18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806896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zh-CN" sz="4900" dirty="0" smtClean="0"/>
              <a:t>Dynamically Sized Array</a:t>
            </a:r>
            <a:endParaRPr lang="en-US" altLang="zh-CN" sz="4900" dirty="0"/>
          </a:p>
        </p:txBody>
      </p:sp>
    </p:spTree>
    <p:extLst>
      <p:ext uri="{BB962C8B-B14F-4D97-AF65-F5344CB8AC3E}">
        <p14:creationId xmlns:p14="http://schemas.microsoft.com/office/powerpoint/2010/main" val="37000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An </a:t>
            </a:r>
            <a:r>
              <a:rPr lang="en-US" sz="2600" i="1" u="sng" dirty="0">
                <a:solidFill>
                  <a:srgbClr val="0000FF"/>
                </a:solidFill>
              </a:rPr>
              <a:t>assertion</a:t>
            </a:r>
            <a:r>
              <a:rPr lang="en-US" sz="2600" u="sng" dirty="0">
                <a:solidFill>
                  <a:srgbClr val="0000FF"/>
                </a:solidFill>
              </a:rPr>
              <a:t> </a:t>
            </a:r>
            <a:r>
              <a:rPr lang="en-US" sz="2600" dirty="0"/>
              <a:t>specifies that a program satisfies certain conditions at particular points in its execution</a:t>
            </a:r>
            <a:r>
              <a:rPr lang="en-US" sz="2600" dirty="0" smtClean="0"/>
              <a:t>.</a:t>
            </a:r>
          </a:p>
          <a:p>
            <a:endParaRPr lang="en-US" sz="1200" dirty="0" smtClean="0"/>
          </a:p>
          <a:p>
            <a:r>
              <a:rPr lang="en-US" sz="2600" dirty="0" smtClean="0"/>
              <a:t>Common uses</a:t>
            </a:r>
          </a:p>
          <a:p>
            <a:pPr lvl="1"/>
            <a:r>
              <a:rPr lang="en-US" sz="2200" dirty="0"/>
              <a:t>Pointers are not NULL.</a:t>
            </a:r>
          </a:p>
          <a:p>
            <a:pPr lvl="1"/>
            <a:r>
              <a:rPr lang="en-US" sz="2200" dirty="0" smtClean="0"/>
              <a:t>Indices </a:t>
            </a:r>
            <a:r>
              <a:rPr lang="en-US" sz="2200" dirty="0"/>
              <a:t>and size values are non-negative and less than a known limit.</a:t>
            </a:r>
          </a:p>
          <a:p>
            <a:pPr lvl="1"/>
            <a:endParaRPr lang="en-US" sz="1200" dirty="0"/>
          </a:p>
          <a:p>
            <a:r>
              <a:rPr lang="en-US" sz="2600" dirty="0" smtClean="0"/>
              <a:t>Ex: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p is a pointer:  assert(p != NULL); </a:t>
            </a:r>
          </a:p>
          <a:p>
            <a:pPr lvl="1"/>
            <a:r>
              <a:rPr lang="en-US" sz="2400" dirty="0" smtClean="0"/>
              <a:t> we want to access the </a:t>
            </a:r>
            <a:r>
              <a:rPr lang="en-US" sz="2400" dirty="0" err="1" smtClean="0"/>
              <a:t>i_th</a:t>
            </a:r>
            <a:r>
              <a:rPr lang="en-US" sz="2400" dirty="0" smtClean="0"/>
              <a:t> element of an array a, which </a:t>
            </a:r>
            <a:r>
              <a:rPr lang="en-US" sz="2400" smtClean="0"/>
              <a:t>has </a:t>
            </a:r>
            <a:r>
              <a:rPr lang="en-US" sz="2400" smtClean="0"/>
              <a:t>size of n: </a:t>
            </a:r>
            <a:r>
              <a:rPr lang="en-US" sz="2400" dirty="0" smtClean="0"/>
              <a:t>assert(?)</a:t>
            </a:r>
            <a:endParaRPr lang="en-US" sz="1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Make sure to test the condition </a:t>
            </a:r>
            <a:r>
              <a:rPr lang="en-US" sz="2600" u="sng" dirty="0">
                <a:solidFill>
                  <a:srgbClr val="0000FF"/>
                </a:solidFill>
              </a:rPr>
              <a:t>before </a:t>
            </a:r>
            <a:r>
              <a:rPr lang="en-US" sz="2600" dirty="0"/>
              <a:t>the usage of the variable</a:t>
            </a:r>
            <a:r>
              <a:rPr lang="en-US" sz="2600" dirty="0" smtClean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8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about String?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484784"/>
            <a:ext cx="7992888" cy="21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056">
              <a:spcBef>
                <a:spcPts val="1275"/>
              </a:spcBef>
            </a:pPr>
            <a:r>
              <a:rPr lang="en-US" altLang="zh-CN" sz="3000" dirty="0"/>
              <a:t>A dynamically allocated array of strings 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400" b="1" dirty="0"/>
              <a:t>char </a:t>
            </a:r>
            <a:r>
              <a:rPr lang="en-US" altLang="zh-CN" sz="2400" dirty="0"/>
              <a:t>**a;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400" dirty="0"/>
              <a:t>a = 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char *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*n</a:t>
            </a:r>
            <a:r>
              <a:rPr lang="en-US" altLang="zh-CN" sz="2400" dirty="0" smtClean="0"/>
              <a:t>);</a:t>
            </a:r>
          </a:p>
          <a:p>
            <a:pPr marL="937584" lvl="1">
              <a:spcBef>
                <a:spcPts val="1275"/>
              </a:spcBef>
            </a:pPr>
            <a:r>
              <a:rPr lang="en-US" altLang="zh-CN" sz="2400" dirty="0" smtClean="0"/>
              <a:t>assert(a!=NULL);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66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>
                <a:latin typeface="+mn-lt"/>
              </a:rPr>
              <a:t>We </a:t>
            </a:r>
            <a:r>
              <a:rPr lang="en-US" altLang="zh-CN" sz="2400" dirty="0">
                <a:latin typeface="+mn-lt"/>
              </a:rPr>
              <a:t>will implement our set using an array. We need therefore to keep track of three things: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400" dirty="0">
                <a:latin typeface="+mn-lt"/>
              </a:rPr>
              <a:t>1. </a:t>
            </a:r>
            <a:r>
              <a:rPr lang="en-US" altLang="zh-CN" sz="2400" dirty="0" smtClean="0">
                <a:latin typeface="+mn-lt"/>
              </a:rPr>
              <a:t>the address of the </a:t>
            </a:r>
            <a:r>
              <a:rPr lang="en-US" altLang="zh-CN" sz="2400" dirty="0">
                <a:latin typeface="+mn-lt"/>
              </a:rPr>
              <a:t>array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400" dirty="0">
                <a:latin typeface="+mn-lt"/>
              </a:rPr>
              <a:t>2. the length of the array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400" dirty="0">
                <a:latin typeface="+mn-lt"/>
              </a:rPr>
              <a:t>3. the number of elements in the array </a:t>
            </a:r>
          </a:p>
          <a:p>
            <a:pPr marL="625056">
              <a:spcBef>
                <a:spcPts val="1547"/>
              </a:spcBef>
            </a:pPr>
            <a:r>
              <a:rPr lang="en-US" altLang="zh-CN" sz="2400" dirty="0" smtClean="0">
                <a:latin typeface="+mn-lt"/>
              </a:rPr>
              <a:t>What’s the difference between 2 and 3?</a:t>
            </a:r>
          </a:p>
          <a:p>
            <a:pPr marL="625056">
              <a:spcBef>
                <a:spcPts val="1547"/>
              </a:spcBef>
            </a:pPr>
            <a:r>
              <a:rPr lang="en-US" altLang="zh-CN" sz="2400" dirty="0" smtClean="0">
                <a:latin typeface="+mn-lt"/>
              </a:rPr>
              <a:t>How to track three things together? </a:t>
            </a:r>
            <a:endParaRPr lang="en-US" altLang="zh-CN" sz="2400" dirty="0">
              <a:latin typeface="+mn-lt"/>
            </a:endParaRPr>
          </a:p>
          <a:p>
            <a:pPr marL="739356" lvl="1" indent="0">
              <a:spcBef>
                <a:spcPts val="1547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	=&gt; structure!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8100392" cy="975043"/>
          </a:xfrm>
          <a:ln/>
        </p:spPr>
        <p:txBody>
          <a:bodyPr>
            <a:noAutofit/>
          </a:bodyPr>
          <a:lstStyle/>
          <a:p>
            <a:r>
              <a:rPr lang="en-US" altLang="zh-CN" sz="3800" dirty="0"/>
              <a:t>Implementing a </a:t>
            </a:r>
            <a:r>
              <a:rPr lang="en-US" altLang="zh-CN" sz="3800" dirty="0" smtClean="0"/>
              <a:t>SET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8851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975043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608" y="26064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Pre-knowledge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900" dirty="0" smtClean="0"/>
              <a:t>Structure in C</a:t>
            </a:r>
            <a:endParaRPr lang="en-US" altLang="zh-CN" sz="49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63272" cy="5181600"/>
          </a:xfrm>
          <a:ln/>
        </p:spPr>
        <p:txBody>
          <a:bodyPr>
            <a:normAutofit lnSpcReduction="10000"/>
          </a:bodyPr>
          <a:lstStyle/>
          <a:p>
            <a:pPr marL="625056"/>
            <a:r>
              <a:rPr lang="en-US" altLang="zh-CN" dirty="0" smtClean="0">
                <a:latin typeface="+mn-lt"/>
              </a:rPr>
              <a:t>Concept</a:t>
            </a:r>
          </a:p>
          <a:p>
            <a:pPr marL="1025106" lvl="1"/>
            <a:endParaRPr lang="en-US" altLang="zh-CN" sz="1000" dirty="0" smtClean="0">
              <a:latin typeface="+mn-lt"/>
            </a:endParaRPr>
          </a:p>
          <a:p>
            <a:pPr marL="1025106" lvl="1"/>
            <a:r>
              <a:rPr lang="en-US" altLang="zh-CN" sz="2400" dirty="0" smtClean="0">
                <a:latin typeface="+mn-lt"/>
              </a:rPr>
              <a:t>A </a:t>
            </a:r>
            <a:r>
              <a:rPr lang="en-US" altLang="zh-CN" sz="2400" dirty="0">
                <a:latin typeface="+mn-lt"/>
              </a:rPr>
              <a:t>structure is </a:t>
            </a:r>
            <a:r>
              <a:rPr lang="en-US" altLang="zh-CN" sz="2400" u="sng" dirty="0">
                <a:solidFill>
                  <a:srgbClr val="0000FF"/>
                </a:solidFill>
                <a:latin typeface="+mn-lt"/>
              </a:rPr>
              <a:t>a collection of one or more variables</a:t>
            </a:r>
            <a:r>
              <a:rPr lang="en-US" altLang="zh-CN" sz="2400" dirty="0">
                <a:latin typeface="+mn-lt"/>
              </a:rPr>
              <a:t>, possibly of different types, grouped together under a single name for convenient handling. </a:t>
            </a:r>
            <a:endParaRPr lang="en-US" altLang="zh-CN" sz="2400" dirty="0" smtClean="0">
              <a:latin typeface="+mn-lt"/>
            </a:endParaRPr>
          </a:p>
          <a:p>
            <a:pPr marL="1025106" lvl="1"/>
            <a:endParaRPr lang="en-US" altLang="zh-CN" sz="2400" dirty="0" smtClean="0">
              <a:latin typeface="+mn-lt"/>
            </a:endParaRPr>
          </a:p>
          <a:p>
            <a:pPr marL="1025106" lvl="1"/>
            <a:r>
              <a:rPr lang="en-US" altLang="zh-CN" sz="2400" dirty="0" smtClean="0">
                <a:latin typeface="+mn-lt"/>
              </a:rPr>
              <a:t>E.g. </a:t>
            </a:r>
            <a:r>
              <a:rPr lang="en-US" altLang="zh-CN" sz="2400" dirty="0" err="1" smtClean="0">
                <a:latin typeface="+mn-lt"/>
              </a:rPr>
              <a:t>struct</a:t>
            </a:r>
            <a:r>
              <a:rPr lang="en-US" altLang="zh-CN" sz="2400" dirty="0" smtClean="0">
                <a:latin typeface="+mn-lt"/>
              </a:rPr>
              <a:t> </a:t>
            </a:r>
            <a:r>
              <a:rPr lang="en-US" altLang="zh-CN" sz="2400" dirty="0" err="1" smtClean="0">
                <a:latin typeface="+mn-lt"/>
              </a:rPr>
              <a:t>mystruct</a:t>
            </a:r>
            <a:r>
              <a:rPr lang="en-US" altLang="zh-CN" sz="2400" dirty="0" smtClean="0">
                <a:latin typeface="+mn-lt"/>
              </a:rPr>
              <a:t> {</a:t>
            </a:r>
          </a:p>
          <a:p>
            <a:pPr marL="2110956" lvl="4" indent="0">
              <a:buNone/>
            </a:pPr>
            <a:r>
              <a:rPr lang="en-US" altLang="zh-CN" sz="1600" dirty="0" err="1" smtClean="0">
                <a:latin typeface="+mn-lt"/>
              </a:rPr>
              <a:t>int</a:t>
            </a:r>
            <a:r>
              <a:rPr lang="en-US" altLang="zh-CN" sz="1600" dirty="0" smtClean="0">
                <a:latin typeface="+mn-lt"/>
              </a:rPr>
              <a:t> a;</a:t>
            </a:r>
          </a:p>
          <a:p>
            <a:pPr marL="2110956" lvl="4" indent="0">
              <a:buNone/>
            </a:pPr>
            <a:r>
              <a:rPr lang="en-US" altLang="zh-CN" sz="1600" dirty="0" err="1" smtClean="0">
                <a:latin typeface="+mn-lt"/>
              </a:rPr>
              <a:t>int</a:t>
            </a:r>
            <a:r>
              <a:rPr lang="en-US" altLang="zh-CN" sz="1600" dirty="0" smtClean="0">
                <a:latin typeface="+mn-lt"/>
              </a:rPr>
              <a:t> b;</a:t>
            </a:r>
          </a:p>
          <a:p>
            <a:pPr marL="2110956" lvl="4" indent="0">
              <a:buNone/>
            </a:pPr>
            <a:r>
              <a:rPr lang="en-US" altLang="zh-CN" sz="1600" dirty="0" smtClean="0">
                <a:latin typeface="+mn-lt"/>
              </a:rPr>
              <a:t>char c; </a:t>
            </a:r>
          </a:p>
          <a:p>
            <a:pPr marL="2110956" lvl="4" indent="0">
              <a:buNone/>
            </a:pPr>
            <a:r>
              <a:rPr lang="en-US" altLang="zh-CN" sz="1600" dirty="0" smtClean="0">
                <a:latin typeface="+mn-lt"/>
              </a:rPr>
              <a:t>};</a:t>
            </a:r>
          </a:p>
          <a:p>
            <a:pPr marL="1025106" lvl="1"/>
            <a:endParaRPr lang="en-US" altLang="zh-CN" sz="800" dirty="0">
              <a:latin typeface="+mn-lt"/>
            </a:endParaRPr>
          </a:p>
          <a:p>
            <a:pPr marL="1025106" lvl="1"/>
            <a:r>
              <a:rPr lang="en-US" altLang="zh-CN" sz="2400" dirty="0">
                <a:latin typeface="+mn-lt"/>
              </a:rPr>
              <a:t>For students who are not familiar with structures, please check our textbook “The C Programming Language” Chapter 6. </a:t>
            </a:r>
          </a:p>
        </p:txBody>
      </p:sp>
    </p:spTree>
    <p:extLst>
      <p:ext uri="{BB962C8B-B14F-4D97-AF65-F5344CB8AC3E}">
        <p14:creationId xmlns:p14="http://schemas.microsoft.com/office/powerpoint/2010/main" val="137868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63272" cy="5181600"/>
          </a:xfrm>
          <a:ln/>
        </p:spPr>
        <p:txBody>
          <a:bodyPr>
            <a:normAutofit lnSpcReduction="10000"/>
          </a:bodyPr>
          <a:lstStyle/>
          <a:p>
            <a:pPr marL="1025106" lvl="1"/>
            <a:endParaRPr lang="en-US" altLang="zh-CN" sz="800" dirty="0"/>
          </a:p>
          <a:p>
            <a:pPr marL="625056"/>
            <a:r>
              <a:rPr lang="en-US" altLang="zh-CN" sz="2400" dirty="0" smtClean="0"/>
              <a:t>Recall that we need to track three things as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000" dirty="0"/>
              <a:t>1. the address of the array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000" dirty="0"/>
              <a:t>2. the length of the array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000" dirty="0"/>
              <a:t>3. the number of elements in the array </a:t>
            </a:r>
            <a:endParaRPr lang="en-US" altLang="zh-CN" sz="2000" dirty="0" smtClean="0"/>
          </a:p>
          <a:p>
            <a:pPr marL="937584" lvl="1">
              <a:spcBef>
                <a:spcPts val="1547"/>
              </a:spcBef>
            </a:pPr>
            <a:endParaRPr lang="en-US" altLang="zh-CN" sz="2000" dirty="0" smtClean="0"/>
          </a:p>
          <a:p>
            <a:pPr marL="625056"/>
            <a:r>
              <a:rPr lang="en-US" altLang="zh-CN" sz="2400" dirty="0" smtClean="0"/>
              <a:t>Let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s construct the structure</a:t>
            </a:r>
            <a:endParaRPr lang="en-US" altLang="zh-CN" sz="2400" dirty="0"/>
          </a:p>
          <a:p>
            <a:pPr marL="937584" lvl="1">
              <a:spcBef>
                <a:spcPts val="1178"/>
              </a:spcBef>
            </a:pPr>
            <a:r>
              <a:rPr lang="en-US" altLang="zh-CN" sz="1800" dirty="0" err="1"/>
              <a:t>s</a:t>
            </a:r>
            <a:r>
              <a:rPr lang="en-US" altLang="zh-CN" sz="1800" dirty="0" err="1" smtClean="0"/>
              <a:t>truct</a:t>
            </a:r>
            <a:r>
              <a:rPr lang="en-US" altLang="zh-CN" sz="1800" dirty="0" smtClean="0"/>
              <a:t> set </a:t>
            </a:r>
            <a:r>
              <a:rPr lang="en-US" altLang="zh-CN" sz="1800" dirty="0"/>
              <a:t>{</a:t>
            </a:r>
          </a:p>
          <a:p>
            <a:pPr marL="1250112" lvl="2">
              <a:spcBef>
                <a:spcPts val="1178"/>
              </a:spcBef>
            </a:pPr>
            <a:r>
              <a:rPr lang="en-US" altLang="zh-CN" sz="1800" dirty="0" err="1"/>
              <a:t>int</a:t>
            </a:r>
            <a:r>
              <a:rPr lang="en-US" altLang="zh-CN" sz="1800" dirty="0"/>
              <a:t> count;</a:t>
            </a:r>
          </a:p>
          <a:p>
            <a:pPr marL="1250112" lvl="2">
              <a:spcBef>
                <a:spcPts val="1178"/>
              </a:spcBef>
            </a:pPr>
            <a:r>
              <a:rPr lang="en-US" altLang="zh-CN" sz="1800" dirty="0" err="1"/>
              <a:t>int</a:t>
            </a:r>
            <a:r>
              <a:rPr lang="en-US" altLang="zh-CN" sz="1800" dirty="0"/>
              <a:t> length;</a:t>
            </a:r>
          </a:p>
          <a:p>
            <a:pPr marL="1250112" lvl="2">
              <a:spcBef>
                <a:spcPts val="1178"/>
              </a:spcBef>
            </a:pPr>
            <a:r>
              <a:rPr lang="en-US" altLang="zh-CN" sz="1800" dirty="0"/>
              <a:t>char **data; </a:t>
            </a:r>
          </a:p>
          <a:p>
            <a:pPr marL="1021512" lvl="2" indent="0">
              <a:spcBef>
                <a:spcPts val="1178"/>
              </a:spcBef>
              <a:buNone/>
            </a:pPr>
            <a:r>
              <a:rPr lang="en-US" altLang="zh-CN" sz="1800" dirty="0" smtClean="0"/>
              <a:t>};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</p:spPr>
        <p:txBody>
          <a:bodyPr/>
          <a:lstStyle/>
          <a:p>
            <a:r>
              <a:rPr kumimoji="1" lang="en-US" altLang="zh-CN" dirty="0" smtClean="0"/>
              <a:t>A Simpler Case - </a:t>
            </a:r>
            <a:r>
              <a:rPr kumimoji="1" lang="en-US" altLang="zh-CN" dirty="0" err="1" smtClean="0"/>
              <a:t>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18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975043"/>
          </a:xfrm>
        </p:spPr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043608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zh-CN" sz="4600" dirty="0"/>
              <a:t>Implementing a </a:t>
            </a:r>
            <a:r>
              <a:rPr lang="en-US" altLang="zh-CN" sz="4600" dirty="0" smtClean="0"/>
              <a:t>String SET</a:t>
            </a:r>
            <a:endParaRPr lang="en-US" altLang="zh-CN" sz="46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79296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zh-CN" sz="2300" dirty="0" err="1"/>
              <a:t>SET.c</a:t>
            </a:r>
            <a:endParaRPr lang="en-US" altLang="zh-CN" sz="2300" dirty="0"/>
          </a:p>
          <a:p>
            <a:pPr marL="625056">
              <a:spcBef>
                <a:spcPts val="1327"/>
              </a:spcBef>
            </a:pPr>
            <a:r>
              <a:rPr lang="en-US" altLang="zh-CN" sz="2300" dirty="0"/>
              <a:t>#include &lt;</a:t>
            </a:r>
            <a:r>
              <a:rPr lang="en-US" altLang="zh-CN" sz="2300" dirty="0" err="1"/>
              <a:t>assert.h</a:t>
            </a:r>
            <a:r>
              <a:rPr lang="en-US" altLang="zh-CN" sz="2300" dirty="0" smtClean="0"/>
              <a:t>&gt; // for error detection</a:t>
            </a:r>
            <a:endParaRPr lang="en-US" altLang="zh-CN" sz="2300" dirty="0"/>
          </a:p>
          <a:p>
            <a:pPr marL="625056">
              <a:spcBef>
                <a:spcPts val="1327"/>
              </a:spcBef>
            </a:pPr>
            <a:r>
              <a:rPr lang="en-US" altLang="zh-CN" sz="2300" dirty="0"/>
              <a:t>#include </a:t>
            </a:r>
            <a:r>
              <a:rPr lang="zh-CN" altLang="en-US" sz="2300" dirty="0">
                <a:latin typeface="Arial"/>
              </a:rPr>
              <a:t>“</a:t>
            </a:r>
            <a:r>
              <a:rPr lang="en-US" altLang="zh-CN" sz="2300" dirty="0" err="1"/>
              <a:t>set.h</a:t>
            </a:r>
            <a:r>
              <a:rPr lang="zh-CN" altLang="en-US" sz="2300" dirty="0">
                <a:latin typeface="Arial"/>
              </a:rPr>
              <a:t>”</a:t>
            </a:r>
            <a:endParaRPr lang="en-US" altLang="zh-CN" sz="2300" dirty="0"/>
          </a:p>
          <a:p>
            <a:pPr marL="625056">
              <a:spcBef>
                <a:spcPts val="1327"/>
              </a:spcBef>
            </a:pPr>
            <a:r>
              <a:rPr lang="en-US" altLang="zh-CN" sz="2300" dirty="0" err="1"/>
              <a:t>t</a:t>
            </a:r>
            <a:r>
              <a:rPr lang="en-US" altLang="zh-CN" sz="2300" dirty="0" err="1" smtClean="0"/>
              <a:t>ypedef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struct</a:t>
            </a:r>
            <a:r>
              <a:rPr lang="en-US" altLang="zh-CN" sz="2300" dirty="0" smtClean="0"/>
              <a:t> </a:t>
            </a:r>
            <a:r>
              <a:rPr lang="en-US" altLang="zh-CN" sz="2300" dirty="0"/>
              <a:t>set {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300" dirty="0" err="1"/>
              <a:t>int</a:t>
            </a:r>
            <a:r>
              <a:rPr lang="en-US" altLang="zh-CN" sz="2300" dirty="0"/>
              <a:t> count;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300" dirty="0" err="1"/>
              <a:t>int</a:t>
            </a:r>
            <a:r>
              <a:rPr lang="en-US" altLang="zh-CN" sz="2300" dirty="0"/>
              <a:t> length;</a:t>
            </a:r>
          </a:p>
          <a:p>
            <a:pPr marL="937584" lvl="1">
              <a:spcBef>
                <a:spcPts val="1327"/>
              </a:spcBef>
            </a:pPr>
            <a:r>
              <a:rPr lang="en-US" altLang="zh-CN" sz="2300" dirty="0"/>
              <a:t>char </a:t>
            </a:r>
            <a:r>
              <a:rPr lang="en-US" altLang="zh-CN" sz="2300" dirty="0" smtClean="0"/>
              <a:t>**data;</a:t>
            </a:r>
            <a:endParaRPr lang="en-US" altLang="zh-CN" sz="2300" dirty="0"/>
          </a:p>
          <a:p>
            <a:pPr marL="625056">
              <a:spcBef>
                <a:spcPts val="1327"/>
              </a:spcBef>
            </a:pPr>
            <a:r>
              <a:rPr lang="en-US" altLang="zh-CN" sz="2300" smtClean="0"/>
              <a:t>} SET;</a:t>
            </a:r>
            <a:endParaRPr lang="en-US" altLang="zh-CN" sz="2300" dirty="0" smtClean="0"/>
          </a:p>
          <a:p>
            <a:pPr marL="625056">
              <a:spcBef>
                <a:spcPts val="1327"/>
              </a:spcBef>
            </a:pPr>
            <a:endParaRPr lang="en-US" altLang="zh-CN" sz="2300" dirty="0"/>
          </a:p>
          <a:p>
            <a:pPr marL="282156" indent="0">
              <a:spcBef>
                <a:spcPts val="1327"/>
              </a:spcBef>
              <a:buNone/>
            </a:pPr>
            <a:r>
              <a:rPr lang="en-US" altLang="zh-CN" sz="2300" i="1" dirty="0" smtClean="0"/>
              <a:t>Refer to </a:t>
            </a:r>
            <a:r>
              <a:rPr lang="en-US" altLang="zh-CN" sz="2300" i="1" dirty="0" err="1" smtClean="0"/>
              <a:t>set.h</a:t>
            </a:r>
            <a:r>
              <a:rPr lang="en-US" altLang="zh-CN" sz="2300" i="1" dirty="0" smtClean="0"/>
              <a:t> for the declaration of all the pubic functions.</a:t>
            </a:r>
            <a:endParaRPr lang="en-US" altLang="zh-CN" sz="2300" i="1" dirty="0"/>
          </a:p>
        </p:txBody>
      </p:sp>
    </p:spTree>
    <p:extLst>
      <p:ext uri="{BB962C8B-B14F-4D97-AF65-F5344CB8AC3E}">
        <p14:creationId xmlns:p14="http://schemas.microsoft.com/office/powerpoint/2010/main" val="711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87624" y="1412776"/>
            <a:ext cx="7920880" cy="42484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Structure of a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97095"/>
              </p:ext>
            </p:extLst>
          </p:nvPr>
        </p:nvGraphicFramePr>
        <p:xfrm>
          <a:off x="4427984" y="2101985"/>
          <a:ext cx="657542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54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Char *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47176"/>
              </p:ext>
            </p:extLst>
          </p:nvPr>
        </p:nvGraphicFramePr>
        <p:xfrm>
          <a:off x="6036332" y="2084902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15263"/>
              </p:ext>
            </p:extLst>
          </p:nvPr>
        </p:nvGraphicFramePr>
        <p:xfrm>
          <a:off x="6036332" y="2588958"/>
          <a:ext cx="30243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914"/>
                <a:gridCol w="415914"/>
                <a:gridCol w="415914"/>
                <a:gridCol w="415914"/>
                <a:gridCol w="415914"/>
                <a:gridCol w="466845"/>
                <a:gridCol w="47792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42045"/>
              </p:ext>
            </p:extLst>
          </p:nvPr>
        </p:nvGraphicFramePr>
        <p:xfrm>
          <a:off x="6036332" y="4677190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36332" y="3309038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……..</a:t>
            </a:r>
            <a:endParaRPr lang="en-US" sz="3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0228" y="2300926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100228" y="2660966"/>
            <a:ext cx="936104" cy="110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4048" y="4222038"/>
            <a:ext cx="1032284" cy="527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20308" y="16458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arrays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91880" y="2204864"/>
            <a:ext cx="94655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0402" y="216242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24928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9912" y="397496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-1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9912" y="47361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length-1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71416"/>
              </p:ext>
            </p:extLst>
          </p:nvPr>
        </p:nvGraphicFramePr>
        <p:xfrm>
          <a:off x="1331640" y="2015215"/>
          <a:ext cx="2448272" cy="579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0080"/>
                <a:gridCol w="792088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Count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sng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Char**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88714" y="1645883"/>
            <a:ext cx="14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string array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1632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609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SET* </a:t>
            </a:r>
            <a:r>
              <a:rPr lang="en-US" dirty="0" err="1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71600" y="2348880"/>
            <a:ext cx="540060" cy="4229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1600" y="58772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initialize this data structure?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467544" y="5445224"/>
            <a:ext cx="4453336" cy="43204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62880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zh-CN" sz="4900" dirty="0" smtClean="0"/>
              <a:t>Function 1: </a:t>
            </a:r>
            <a:r>
              <a:rPr lang="en-US" altLang="zh-CN" sz="4900" dirty="0" err="1" smtClean="0"/>
              <a:t>createSET</a:t>
            </a:r>
            <a:endParaRPr lang="en-US" altLang="zh-CN" sz="49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 altLang="zh-CN" sz="1800" dirty="0">
                <a:latin typeface="+mn-lt"/>
              </a:rPr>
              <a:t>// draw memory state diagram alongside the instructions</a:t>
            </a:r>
          </a:p>
          <a:p>
            <a:pPr marL="625056">
              <a:spcBef>
                <a:spcPts val="756"/>
              </a:spcBef>
            </a:pPr>
            <a:r>
              <a:rPr lang="en-US" altLang="zh-CN" sz="1800" dirty="0">
                <a:latin typeface="+mn-lt"/>
              </a:rPr>
              <a:t>SET *</a:t>
            </a:r>
            <a:r>
              <a:rPr lang="en-US" altLang="zh-CN" sz="1800" dirty="0" err="1">
                <a:latin typeface="+mn-lt"/>
              </a:rPr>
              <a:t>createSet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int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 err="1">
                <a:latin typeface="+mn-lt"/>
              </a:rPr>
              <a:t>maxElts</a:t>
            </a:r>
            <a:r>
              <a:rPr lang="en-US" altLang="zh-CN" sz="1800" dirty="0">
                <a:latin typeface="+mn-lt"/>
              </a:rPr>
              <a:t>)</a:t>
            </a:r>
          </a:p>
          <a:p>
            <a:pPr marL="625056">
              <a:spcBef>
                <a:spcPts val="756"/>
              </a:spcBef>
            </a:pPr>
            <a:r>
              <a:rPr lang="en-US" altLang="zh-CN" sz="1800" dirty="0">
                <a:latin typeface="+mn-lt"/>
              </a:rPr>
              <a:t>{</a:t>
            </a:r>
          </a:p>
          <a:p>
            <a:pPr marL="937584" lvl="1">
              <a:spcBef>
                <a:spcPts val="756"/>
              </a:spcBef>
            </a:pPr>
            <a:r>
              <a:rPr lang="en-US" altLang="zh-CN" sz="1800" dirty="0">
                <a:latin typeface="+mn-lt"/>
              </a:rPr>
              <a:t>SET *</a:t>
            </a:r>
            <a:r>
              <a:rPr lang="en-US" altLang="zh-CN" sz="1800" dirty="0" err="1">
                <a:latin typeface="+mn-lt"/>
              </a:rPr>
              <a:t>sp</a:t>
            </a:r>
            <a:r>
              <a:rPr lang="en-US" altLang="zh-CN" sz="1800" dirty="0">
                <a:latin typeface="+mn-lt"/>
              </a:rPr>
              <a:t>;</a:t>
            </a:r>
          </a:p>
          <a:p>
            <a:pPr marL="937584" lvl="1">
              <a:spcBef>
                <a:spcPts val="756"/>
              </a:spcBef>
            </a:pPr>
            <a:endParaRPr lang="en-US" altLang="zh-CN" sz="1800" dirty="0">
              <a:latin typeface="+mn-lt"/>
            </a:endParaRPr>
          </a:p>
          <a:p>
            <a:pPr marL="937584" lvl="1">
              <a:spcBef>
                <a:spcPts val="756"/>
              </a:spcBef>
            </a:pPr>
            <a:r>
              <a:rPr lang="en-US" altLang="zh-CN" sz="1800" dirty="0" err="1">
                <a:latin typeface="+mn-lt"/>
              </a:rPr>
              <a:t>sp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dirty="0" err="1">
                <a:latin typeface="+mn-lt"/>
              </a:rPr>
              <a:t>malloc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sizeof</a:t>
            </a:r>
            <a:r>
              <a:rPr lang="en-US" altLang="zh-CN" sz="1800" dirty="0">
                <a:latin typeface="+mn-lt"/>
              </a:rPr>
              <a:t>(SET));</a:t>
            </a:r>
          </a:p>
          <a:p>
            <a:pPr marL="937584" lvl="1">
              <a:spcBef>
                <a:spcPts val="756"/>
              </a:spcBef>
            </a:pPr>
            <a:r>
              <a:rPr lang="en-US" altLang="zh-CN" sz="1800" dirty="0">
                <a:latin typeface="+mn-lt"/>
              </a:rPr>
              <a:t>assert(</a:t>
            </a:r>
            <a:r>
              <a:rPr lang="en-US" altLang="zh-CN" sz="1800" dirty="0" err="1">
                <a:latin typeface="+mn-lt"/>
              </a:rPr>
              <a:t>sp</a:t>
            </a:r>
            <a:r>
              <a:rPr lang="en-US" altLang="zh-CN" sz="1800" dirty="0">
                <a:latin typeface="+mn-lt"/>
              </a:rPr>
              <a:t> != NULL);</a:t>
            </a:r>
          </a:p>
          <a:p>
            <a:pPr marL="937584" lvl="1">
              <a:spcBef>
                <a:spcPts val="756"/>
              </a:spcBef>
            </a:pPr>
            <a:r>
              <a:rPr lang="en-US" altLang="zh-CN" sz="1800" dirty="0" err="1">
                <a:latin typeface="+mn-lt"/>
              </a:rPr>
              <a:t>sp</a:t>
            </a:r>
            <a:r>
              <a:rPr lang="en-US" altLang="zh-CN" sz="1800" dirty="0">
                <a:latin typeface="+mn-lt"/>
              </a:rPr>
              <a:t>-&gt;count = 0;</a:t>
            </a:r>
          </a:p>
          <a:p>
            <a:pPr marL="937584" lvl="1">
              <a:spcBef>
                <a:spcPts val="756"/>
              </a:spcBef>
            </a:pPr>
            <a:r>
              <a:rPr lang="en-US" altLang="zh-CN" sz="1800" dirty="0" err="1">
                <a:latin typeface="+mn-lt"/>
              </a:rPr>
              <a:t>sp</a:t>
            </a:r>
            <a:r>
              <a:rPr lang="en-US" altLang="zh-CN" sz="1800" dirty="0">
                <a:latin typeface="+mn-lt"/>
              </a:rPr>
              <a:t>-&gt;length = </a:t>
            </a:r>
            <a:r>
              <a:rPr lang="en-US" altLang="zh-CN" sz="1800" dirty="0" err="1">
                <a:latin typeface="+mn-lt"/>
              </a:rPr>
              <a:t>maxElts</a:t>
            </a:r>
            <a:r>
              <a:rPr lang="en-US" altLang="zh-CN" sz="1800" dirty="0">
                <a:latin typeface="+mn-lt"/>
              </a:rPr>
              <a:t>;</a:t>
            </a:r>
          </a:p>
          <a:p>
            <a:pPr marL="937584" lvl="1">
              <a:spcBef>
                <a:spcPts val="756"/>
              </a:spcBef>
            </a:pPr>
            <a:r>
              <a:rPr lang="en-US" altLang="zh-CN" sz="1800" dirty="0" err="1">
                <a:latin typeface="+mn-lt"/>
              </a:rPr>
              <a:t>sp</a:t>
            </a:r>
            <a:r>
              <a:rPr lang="en-US" altLang="zh-CN" sz="1800" dirty="0">
                <a:latin typeface="+mn-lt"/>
              </a:rPr>
              <a:t>-</a:t>
            </a:r>
            <a:r>
              <a:rPr lang="en-US" altLang="zh-CN" sz="1800" dirty="0" smtClean="0">
                <a:latin typeface="+mn-lt"/>
              </a:rPr>
              <a:t>&gt;data </a:t>
            </a:r>
            <a:r>
              <a:rPr lang="en-US" altLang="zh-CN" sz="1800" dirty="0">
                <a:latin typeface="+mn-lt"/>
              </a:rPr>
              <a:t>= </a:t>
            </a:r>
            <a:r>
              <a:rPr lang="en-US" altLang="zh-CN" sz="1800" dirty="0" err="1">
                <a:latin typeface="+mn-lt"/>
              </a:rPr>
              <a:t>malloc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dirty="0" err="1">
                <a:latin typeface="+mn-lt"/>
              </a:rPr>
              <a:t>sizeof</a:t>
            </a:r>
            <a:r>
              <a:rPr lang="en-US" altLang="zh-CN" sz="1800" dirty="0">
                <a:latin typeface="+mn-lt"/>
              </a:rPr>
              <a:t>(char*)*</a:t>
            </a:r>
            <a:r>
              <a:rPr lang="en-US" altLang="zh-CN" sz="1800" dirty="0" err="1">
                <a:latin typeface="+mn-lt"/>
              </a:rPr>
              <a:t>maxElts</a:t>
            </a:r>
            <a:r>
              <a:rPr lang="en-US" altLang="zh-CN" sz="1800" dirty="0">
                <a:latin typeface="+mn-lt"/>
              </a:rPr>
              <a:t>);</a:t>
            </a:r>
          </a:p>
          <a:p>
            <a:pPr marL="937584" lvl="1">
              <a:spcBef>
                <a:spcPts val="756"/>
              </a:spcBef>
            </a:pPr>
            <a:r>
              <a:rPr lang="en-US" altLang="zh-CN" sz="1800" dirty="0">
                <a:latin typeface="+mn-lt"/>
              </a:rPr>
              <a:t>assert(</a:t>
            </a:r>
            <a:r>
              <a:rPr lang="en-US" altLang="zh-CN" sz="1800" dirty="0" err="1">
                <a:latin typeface="+mn-lt"/>
              </a:rPr>
              <a:t>sp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-&gt;data!= </a:t>
            </a:r>
            <a:r>
              <a:rPr lang="en-US" altLang="zh-CN" sz="1800" dirty="0">
                <a:latin typeface="+mn-lt"/>
              </a:rPr>
              <a:t>NULL);</a:t>
            </a:r>
          </a:p>
          <a:p>
            <a:pPr marL="937584" lvl="1">
              <a:spcBef>
                <a:spcPts val="756"/>
              </a:spcBef>
            </a:pPr>
            <a:endParaRPr lang="en-US" altLang="zh-CN" sz="1800" dirty="0">
              <a:latin typeface="+mn-lt"/>
            </a:endParaRPr>
          </a:p>
          <a:p>
            <a:pPr marL="937584" lvl="1">
              <a:spcBef>
                <a:spcPts val="756"/>
              </a:spcBef>
            </a:pPr>
            <a:r>
              <a:rPr lang="en-US" altLang="zh-CN" sz="1800" dirty="0">
                <a:latin typeface="+mn-lt"/>
              </a:rPr>
              <a:t>return </a:t>
            </a:r>
            <a:r>
              <a:rPr lang="en-US" altLang="zh-CN" sz="1800" dirty="0" err="1">
                <a:latin typeface="+mn-lt"/>
              </a:rPr>
              <a:t>sp</a:t>
            </a:r>
            <a:r>
              <a:rPr lang="en-US" altLang="zh-CN" sz="1800" dirty="0">
                <a:latin typeface="+mn-lt"/>
              </a:rPr>
              <a:t>;</a:t>
            </a:r>
          </a:p>
          <a:p>
            <a:pPr marL="625056">
              <a:spcBef>
                <a:spcPts val="756"/>
              </a:spcBef>
            </a:pPr>
            <a:r>
              <a:rPr lang="en-US" altLang="zh-CN" sz="1800" dirty="0" smtClean="0">
                <a:latin typeface="+mn-lt"/>
              </a:rPr>
              <a:t>}</a:t>
            </a:r>
            <a:endParaRPr lang="en-US" altLang="zh-C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50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A N</a:t>
            </a:r>
            <a:r>
              <a:rPr lang="en-US" altLang="zh-CN" dirty="0" smtClean="0"/>
              <a:t>ew </a:t>
            </a:r>
            <a:r>
              <a:rPr lang="en-US" altLang="zh-CN" dirty="0"/>
              <a:t>ADT: S</a:t>
            </a:r>
            <a:r>
              <a:rPr lang="en-US" altLang="zh-CN" dirty="0" smtClean="0"/>
              <a:t>et</a:t>
            </a:r>
            <a:endParaRPr lang="en-US" altLang="zh-CN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282156" indent="0">
              <a:buNone/>
            </a:pPr>
            <a:r>
              <a:rPr lang="en-US" altLang="zh-CN" sz="2400" dirty="0"/>
              <a:t>A </a:t>
            </a:r>
            <a:r>
              <a:rPr lang="en-US" altLang="zh-CN" sz="2400" dirty="0" smtClean="0"/>
              <a:t>set: an </a:t>
            </a:r>
            <a:r>
              <a:rPr lang="en-US" altLang="zh-CN" sz="2400" u="sng" dirty="0">
                <a:solidFill>
                  <a:srgbClr val="0000FF"/>
                </a:solidFill>
              </a:rPr>
              <a:t>unordered</a:t>
            </a:r>
            <a:r>
              <a:rPr lang="en-US" altLang="zh-CN" sz="2400" dirty="0"/>
              <a:t> collection </a:t>
            </a:r>
            <a:r>
              <a:rPr lang="en-US" altLang="zh-CN" sz="2400" dirty="0" smtClean="0"/>
              <a:t>of </a:t>
            </a:r>
            <a:r>
              <a:rPr lang="en-US" altLang="zh-CN" sz="2400" u="sng" dirty="0">
                <a:solidFill>
                  <a:srgbClr val="0000FF"/>
                </a:solidFill>
              </a:rPr>
              <a:t>distinct</a:t>
            </a:r>
            <a:r>
              <a:rPr lang="en-US" altLang="zh-CN" sz="2400" dirty="0"/>
              <a:t> elements</a:t>
            </a:r>
            <a:r>
              <a:rPr lang="en-US" altLang="zh-CN" sz="2400" dirty="0" smtClean="0"/>
              <a:t>.</a:t>
            </a:r>
          </a:p>
          <a:p>
            <a:pPr marL="282156" indent="0">
              <a:buNone/>
            </a:pPr>
            <a:endParaRPr lang="en-US" altLang="zh-CN" sz="2400" dirty="0" smtClean="0"/>
          </a:p>
          <a:p>
            <a:pPr marL="282156" indent="0">
              <a:buNone/>
            </a:pPr>
            <a:endParaRPr lang="en-US" altLang="zh-CN" sz="2400" dirty="0"/>
          </a:p>
          <a:p>
            <a:pPr marL="282156" indent="0">
              <a:buNone/>
            </a:pPr>
            <a:endParaRPr lang="en-US" altLang="zh-CN" sz="2400" dirty="0"/>
          </a:p>
          <a:p>
            <a:pPr marL="282156" indent="0">
              <a:buNone/>
            </a:pPr>
            <a:endParaRPr lang="en-US" altLang="zh-CN" sz="1000" dirty="0" smtClean="0"/>
          </a:p>
          <a:p>
            <a:pPr marL="282156" indent="0">
              <a:buNone/>
            </a:pPr>
            <a:r>
              <a:rPr lang="en-US" altLang="zh-CN" sz="2400" dirty="0" smtClean="0"/>
              <a:t>Example: </a:t>
            </a:r>
            <a:r>
              <a:rPr lang="en-US" altLang="zh-CN" sz="2400" dirty="0"/>
              <a:t>Students registered for a class is an example of a set. We care </a:t>
            </a:r>
            <a:r>
              <a:rPr lang="en-US" altLang="zh-CN" sz="2400" dirty="0" smtClean="0"/>
              <a:t>who</a:t>
            </a:r>
            <a:r>
              <a:rPr lang="en-US" altLang="zh-CN" sz="2400" dirty="0" smtClean="0">
                <a:latin typeface="Arial"/>
              </a:rPr>
              <a:t>’</a:t>
            </a:r>
            <a:r>
              <a:rPr lang="en-US" altLang="zh-CN" sz="2400" dirty="0" smtClean="0"/>
              <a:t>s </a:t>
            </a:r>
            <a:r>
              <a:rPr lang="en-US" altLang="zh-CN" sz="2400" dirty="0"/>
              <a:t>in it, not really the order in which they signed up</a:t>
            </a:r>
            <a:r>
              <a:rPr lang="en-US" altLang="zh-CN" sz="2400" dirty="0" smtClean="0"/>
              <a:t>.</a:t>
            </a:r>
          </a:p>
          <a:p>
            <a:pPr marL="282156" indent="0">
              <a:buNone/>
            </a:pPr>
            <a:endParaRPr lang="en-US" altLang="zh-CN" sz="2400" dirty="0"/>
          </a:p>
          <a:p>
            <a:pPr marL="282156" indent="0">
              <a:buNone/>
            </a:pPr>
            <a:r>
              <a:rPr lang="en-US" altLang="zh-CN" sz="2400" dirty="0" smtClean="0"/>
              <a:t>We are going to build a SET ADT in Lab 2</a:t>
            </a:r>
            <a:endParaRPr lang="en-US" altLang="zh-CN" sz="2400" dirty="0"/>
          </a:p>
          <a:p>
            <a:pPr marL="282156" indent="0">
              <a:buNone/>
            </a:pP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691680" y="2529630"/>
            <a:ext cx="2179991" cy="3693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Order doesn’t matter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48064" y="2555612"/>
            <a:ext cx="1439254" cy="3693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repetition</a:t>
            </a:r>
            <a:endParaRPr kumimoji="1"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2555776" y="1881558"/>
            <a:ext cx="289019" cy="56448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580112" y="1870806"/>
            <a:ext cx="289019" cy="56448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Needs a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992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two example applications that need a set</a:t>
            </a:r>
          </a:p>
          <a:p>
            <a:pPr marL="342900" indent="-342900">
              <a:buFontTx/>
              <a:buAutoNum type="arabicPeriod"/>
            </a:pPr>
            <a:r>
              <a:rPr lang="en-US" sz="2000" u="sng" dirty="0" smtClean="0">
                <a:solidFill>
                  <a:srgbClr val="0000FF"/>
                </a:solidFill>
              </a:rPr>
              <a:t>Application 1 </a:t>
            </a:r>
            <a:r>
              <a:rPr lang="en-US" sz="2000" dirty="0"/>
              <a:t>(</a:t>
            </a:r>
            <a:r>
              <a:rPr lang="en-US" sz="2000" dirty="0" err="1" smtClean="0"/>
              <a:t>unique.c</a:t>
            </a:r>
            <a:r>
              <a:rPr lang="en-US" sz="2000" dirty="0" smtClean="0"/>
              <a:t>) with two input files and the second one is optional. Read in all the </a:t>
            </a:r>
            <a:r>
              <a:rPr lang="en-US" sz="2000" b="1" dirty="0" smtClean="0"/>
              <a:t>distinct</a:t>
            </a:r>
            <a:r>
              <a:rPr lang="en-US" sz="2000" dirty="0" smtClean="0"/>
              <a:t> words in a given file and insert these words in a set.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Print out the total amount of unique words;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If </a:t>
            </a:r>
            <a:r>
              <a:rPr lang="en-US" sz="2000" dirty="0"/>
              <a:t>the second file is </a:t>
            </a:r>
            <a:r>
              <a:rPr lang="en-US" sz="2000" dirty="0" smtClean="0"/>
              <a:t>given </a:t>
            </a:r>
            <a:r>
              <a:rPr lang="en-US" sz="2000" dirty="0"/>
              <a:t>then all words in the second file are deleted from </a:t>
            </a:r>
            <a:r>
              <a:rPr lang="en-US" sz="2000" dirty="0" smtClean="0"/>
              <a:t>the set; </a:t>
            </a:r>
            <a:r>
              <a:rPr lang="en-US" sz="2000" dirty="0"/>
              <a:t>and the </a:t>
            </a:r>
            <a:r>
              <a:rPr lang="en-US" sz="2000" dirty="0" smtClean="0"/>
              <a:t>count is printed;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Print out each of these unique words.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u="sng" dirty="0" smtClean="0">
                <a:solidFill>
                  <a:srgbClr val="0000FF"/>
                </a:solidFill>
              </a:rPr>
              <a:t>2.  Application </a:t>
            </a:r>
            <a:r>
              <a:rPr lang="en-US" sz="2000" u="sng" dirty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: use a set to maintain a collection of words that occur an odd number of times in a given file. (</a:t>
            </a:r>
            <a:r>
              <a:rPr lang="en-US" sz="2000" dirty="0" err="1" smtClean="0"/>
              <a:t>parity.c</a:t>
            </a:r>
            <a:r>
              <a:rPr lang="en-US" sz="2000" dirty="0" smtClean="0"/>
              <a:t>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63588" y="539354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Both of these two applications need a set to store the words occurring in a given file!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ADT: SET - An Illustration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27784" y="1412776"/>
            <a:ext cx="5904656" cy="5040560"/>
          </a:xfrm>
          <a:prstGeom prst="ellipse">
            <a:avLst/>
          </a:prstGeom>
          <a:solidFill>
            <a:srgbClr val="CC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3528" y="2816557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/>
              <a:t>u</a:t>
            </a:r>
            <a:r>
              <a:rPr kumimoji="1" lang="en-US" altLang="zh-CN" sz="2200" dirty="0" err="1" smtClean="0"/>
              <a:t>nique.c</a:t>
            </a:r>
            <a:endParaRPr kumimoji="1"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1520" y="3898175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 </a:t>
            </a:r>
            <a:r>
              <a:rPr kumimoji="1" lang="en-US" altLang="zh-CN" sz="2200" dirty="0" err="1" smtClean="0"/>
              <a:t>parity.c</a:t>
            </a:r>
            <a:endParaRPr kumimoji="1" lang="zh-CN" altLang="en-US" sz="2200" dirty="0"/>
          </a:p>
        </p:txBody>
      </p:sp>
      <p:sp>
        <p:nvSpPr>
          <p:cNvPr id="18" name="右箭头 17"/>
          <p:cNvSpPr/>
          <p:nvPr/>
        </p:nvSpPr>
        <p:spPr>
          <a:xfrm>
            <a:off x="1763688" y="3284984"/>
            <a:ext cx="864096" cy="504056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55976" y="3389444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rgbClr val="FF0000"/>
                </a:solidFill>
              </a:rPr>
              <a:t>ADT: SET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本框 12"/>
          <p:cNvSpPr txBox="1"/>
          <p:nvPr/>
        </p:nvSpPr>
        <p:spPr>
          <a:xfrm>
            <a:off x="38493" y="2132275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u="sng" dirty="0" smtClean="0">
                <a:solidFill>
                  <a:srgbClr val="0000FF"/>
                </a:solidFill>
              </a:rPr>
              <a:t>Code given:</a:t>
            </a:r>
            <a:endParaRPr kumimoji="1" lang="zh-CN" altLang="en-US" sz="2200" u="sng" dirty="0">
              <a:solidFill>
                <a:srgbClr val="0000FF"/>
              </a:solidFill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4463988" y="4327832"/>
            <a:ext cx="414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u="sng" dirty="0" smtClean="0">
                <a:solidFill>
                  <a:srgbClr val="0000FF"/>
                </a:solidFill>
              </a:rPr>
              <a:t>Code to implement</a:t>
            </a:r>
            <a:endParaRPr kumimoji="1" lang="zh-CN" altLang="en-US" sz="22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Interfaces to Provide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outside program (i.e. applications) should </a:t>
            </a:r>
            <a:r>
              <a:rPr lang="en-US" sz="2400" dirty="0"/>
              <a:t>be able </a:t>
            </a:r>
            <a:r>
              <a:rPr lang="en-US" sz="2400" dirty="0" smtClean="0"/>
              <a:t>to</a:t>
            </a:r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Create a set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Insert an element into the set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Count how many elements are currently in this set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Delete an element from the set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Search whether a specific element is in the set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Allocate </a:t>
            </a:r>
            <a:r>
              <a:rPr lang="en-US" sz="2400" dirty="0"/>
              <a:t>and return an array of elements in the set pointed to by </a:t>
            </a:r>
            <a:r>
              <a:rPr lang="en-US" sz="2400" dirty="0" smtClean="0"/>
              <a:t>a </a:t>
            </a:r>
            <a:r>
              <a:rPr lang="en-US" sz="2400" u="sng" dirty="0" smtClean="0">
                <a:solidFill>
                  <a:srgbClr val="0000FF"/>
                </a:solidFill>
              </a:rPr>
              <a:t>pointer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Destroy the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0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ADT: SET - An Illustration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27784" y="1413356"/>
            <a:ext cx="5904656" cy="5040560"/>
          </a:xfrm>
          <a:prstGeom prst="ellipse">
            <a:avLst/>
          </a:prstGeom>
          <a:solidFill>
            <a:srgbClr val="CC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52647" y="245639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createSet</a:t>
            </a:r>
            <a:endParaRPr kumimoji="1"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3152647" y="4953768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destroySet</a:t>
            </a:r>
            <a:endParaRPr kumimoji="1" lang="zh-CN" altLang="en-US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2960208" y="325421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numElements</a:t>
            </a:r>
            <a:endParaRPr kumimoji="1" lang="zh-CN" altLang="en-US" sz="2200" dirty="0"/>
          </a:p>
        </p:txBody>
      </p:sp>
      <p:sp>
        <p:nvSpPr>
          <p:cNvPr id="8" name="文本框 7"/>
          <p:cNvSpPr txBox="1"/>
          <p:nvPr/>
        </p:nvSpPr>
        <p:spPr>
          <a:xfrm>
            <a:off x="3045496" y="4149080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findElement</a:t>
            </a:r>
            <a:endParaRPr kumimoji="1" lang="zh-CN" altLang="en-US" sz="2200" dirty="0"/>
          </a:p>
        </p:txBody>
      </p:sp>
      <p:sp>
        <p:nvSpPr>
          <p:cNvPr id="9" name="文本框 8"/>
          <p:cNvSpPr txBox="1"/>
          <p:nvPr/>
        </p:nvSpPr>
        <p:spPr>
          <a:xfrm>
            <a:off x="3022953" y="2913379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addElement</a:t>
            </a:r>
            <a:endParaRPr kumimoji="1"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937484" y="3686942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/>
              <a:t>removeElement</a:t>
            </a:r>
            <a:endParaRPr kumimoji="1" lang="zh-CN" altLang="en-US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23528" y="2636912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/>
              <a:t>u</a:t>
            </a:r>
            <a:r>
              <a:rPr kumimoji="1" lang="en-US" altLang="zh-CN" sz="2200" dirty="0" err="1" smtClean="0"/>
              <a:t>nique.c</a:t>
            </a:r>
            <a:endParaRPr kumimoji="1"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33002" y="3759781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 </a:t>
            </a:r>
            <a:r>
              <a:rPr kumimoji="1" lang="en-US" altLang="zh-CN" sz="2200" dirty="0" err="1" smtClean="0"/>
              <a:t>parity.c</a:t>
            </a:r>
            <a:endParaRPr kumimoji="1" lang="zh-CN" altLang="en-US" sz="2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868144" y="3718193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008000"/>
                </a:solidFill>
              </a:rPr>
              <a:t>search (private)</a:t>
            </a:r>
            <a:endParaRPr kumimoji="1" lang="zh-CN" altLang="en-US" sz="2200" dirty="0">
              <a:solidFill>
                <a:srgbClr val="008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763688" y="3284984"/>
            <a:ext cx="864096" cy="504056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27984" y="1556792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rgbClr val="FF0000"/>
                </a:solidFill>
              </a:rPr>
              <a:t>ADT: SET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5421" y="452288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200" dirty="0" err="1"/>
              <a:t>getElements</a:t>
            </a:r>
            <a:endParaRPr kumimoji="1"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5363924"/>
            <a:ext cx="1383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(Public)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37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How to store elements of a set in memory? Data structure</a:t>
            </a:r>
          </a:p>
          <a:p>
            <a:pPr marL="282156" indent="0">
              <a:buNone/>
            </a:pPr>
            <a:r>
              <a:rPr lang="en-US" altLang="zh-CN" sz="2400" dirty="0" smtClean="0">
                <a:latin typeface="+mn-lt"/>
              </a:rPr>
              <a:t>        </a:t>
            </a:r>
          </a:p>
          <a:p>
            <a:pPr marL="282156" indent="0">
              <a:buNone/>
            </a:pPr>
            <a:r>
              <a:rPr lang="en-US" altLang="zh-CN" sz="2400" dirty="0" smtClean="0">
                <a:latin typeface="+mn-lt"/>
              </a:rPr>
              <a:t>Here are some options: array, linked list, tree, graph, …</a:t>
            </a:r>
            <a:endParaRPr lang="en-US" altLang="zh-CN" sz="2400" dirty="0">
              <a:latin typeface="+mn-lt"/>
            </a:endParaRPr>
          </a:p>
          <a:p>
            <a:pPr marL="282156" indent="0">
              <a:buNone/>
            </a:pPr>
            <a:endParaRPr lang="en-US" altLang="zh-CN" sz="2400" dirty="0" smtClean="0">
              <a:latin typeface="+mn-lt"/>
            </a:endParaRPr>
          </a:p>
          <a:p>
            <a:pPr marL="282156" indent="0">
              <a:buNone/>
            </a:pPr>
            <a:endParaRPr lang="en-US" altLang="zh-CN" sz="2400" dirty="0">
              <a:latin typeface="+mn-lt"/>
            </a:endParaRPr>
          </a:p>
          <a:p>
            <a:pPr marL="282156" indent="0">
              <a:buNone/>
            </a:pPr>
            <a:endParaRPr lang="en-US" altLang="zh-CN" sz="2400" dirty="0" smtClean="0">
              <a:latin typeface="+mn-lt"/>
            </a:endParaRPr>
          </a:p>
          <a:p>
            <a:pPr marL="282156" indent="0" algn="ctr">
              <a:buNone/>
            </a:pPr>
            <a:r>
              <a:rPr lang="en-US" altLang="zh-CN" sz="2400" dirty="0" smtClean="0">
                <a:latin typeface="+mn-lt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+mn-lt"/>
              </a:rPr>
              <a:t>=&gt; Array !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115616" y="274638"/>
            <a:ext cx="7524328" cy="975043"/>
          </a:xfrm>
          <a:ln/>
        </p:spPr>
        <p:txBody>
          <a:bodyPr>
            <a:noAutofit/>
          </a:bodyPr>
          <a:lstStyle/>
          <a:p>
            <a:r>
              <a:rPr lang="en-US" altLang="zh-CN" sz="3800" dirty="0"/>
              <a:t>Implementing a </a:t>
            </a:r>
            <a:r>
              <a:rPr lang="en-US" altLang="zh-CN" sz="3800" dirty="0" smtClean="0"/>
              <a:t>SET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25534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6055</TotalTime>
  <Words>1527</Words>
  <Application>Microsoft Office PowerPoint</Application>
  <PresentationFormat>On-screen Show (4:3)</PresentationFormat>
  <Paragraphs>333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SCU tempelate 2</vt:lpstr>
      <vt:lpstr>Computer Engineering 12 Class 4 – Lab 2</vt:lpstr>
      <vt:lpstr>Abstract Data Type</vt:lpstr>
      <vt:lpstr>Lab 2</vt:lpstr>
      <vt:lpstr>A New ADT: Set</vt:lpstr>
      <vt:lpstr>Who Needs a Set</vt:lpstr>
      <vt:lpstr>ADT: SET - An Illustration</vt:lpstr>
      <vt:lpstr>What Interfaces to Provide</vt:lpstr>
      <vt:lpstr>ADT: SET - An Illustration</vt:lpstr>
      <vt:lpstr>Implementing a SET</vt:lpstr>
      <vt:lpstr>ADT: SET - An Illustration</vt:lpstr>
      <vt:lpstr>ADT - SET Assignment</vt:lpstr>
      <vt:lpstr>ADT - SET Assignment</vt:lpstr>
      <vt:lpstr>Implementing a SET Using Array</vt:lpstr>
      <vt:lpstr>A Simpler Case - int</vt:lpstr>
      <vt:lpstr>Store string elements in an array</vt:lpstr>
      <vt:lpstr>How to Store Integers in an Array</vt:lpstr>
      <vt:lpstr>Pointer</vt:lpstr>
      <vt:lpstr>String in C – Character Array</vt:lpstr>
      <vt:lpstr>How to Store Strings in an Array</vt:lpstr>
      <vt:lpstr>The First Function </vt:lpstr>
      <vt:lpstr>Dynamically Sized Array</vt:lpstr>
      <vt:lpstr>Dynamically Sized Array</vt:lpstr>
      <vt:lpstr>Dynamically Sized Array</vt:lpstr>
      <vt:lpstr>Assert</vt:lpstr>
      <vt:lpstr>How about String?</vt:lpstr>
      <vt:lpstr>Implementing a SET</vt:lpstr>
      <vt:lpstr>Structure</vt:lpstr>
      <vt:lpstr>Structure in C</vt:lpstr>
      <vt:lpstr>A Simpler Case - int</vt:lpstr>
      <vt:lpstr>Implementing a String SET</vt:lpstr>
      <vt:lpstr>The Data Structure of a SET</vt:lpstr>
      <vt:lpstr>Function 1: createSET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347</cp:revision>
  <dcterms:created xsi:type="dcterms:W3CDTF">2015-09-16T16:54:10Z</dcterms:created>
  <dcterms:modified xsi:type="dcterms:W3CDTF">2018-01-17T21:19:59Z</dcterms:modified>
</cp:coreProperties>
</file>