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314" r:id="rId3"/>
    <p:sldId id="313" r:id="rId4"/>
    <p:sldId id="315" r:id="rId5"/>
    <p:sldId id="316" r:id="rId6"/>
    <p:sldId id="317" r:id="rId7"/>
    <p:sldId id="318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3" r:id="rId19"/>
    <p:sldId id="305" r:id="rId20"/>
    <p:sldId id="306" r:id="rId21"/>
    <p:sldId id="307" r:id="rId22"/>
    <p:sldId id="308" r:id="rId23"/>
    <p:sldId id="309" r:id="rId24"/>
    <p:sldId id="310" r:id="rId25"/>
    <p:sldId id="312" r:id="rId26"/>
    <p:sldId id="31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784" autoAdjust="0"/>
  </p:normalViewPr>
  <p:slideViewPr>
    <p:cSldViewPr>
      <p:cViewPr varScale="1">
        <p:scale>
          <a:sx n="102" d="100"/>
          <a:sy n="102" d="100"/>
        </p:scale>
        <p:origin x="-18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86079-048D-40BE-8706-46A50B223B9E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2661-F664-48E2-8FBD-37E9BDB81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67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5363-6E4E-4BF6-9DF6-5372E3EB351A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A23F1-0910-4913-A566-8DCA4D69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42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latin typeface="+mn-lt"/>
              </a:rPr>
              <a:t>This function will be different for the sorted and unsorted cases.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09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Explain how not doing this results in a loss of the only pointer you have to an item.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791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28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2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2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21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50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19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7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7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8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0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90600" y="1249681"/>
            <a:ext cx="7848600" cy="27432"/>
          </a:xfrm>
          <a:prstGeom prst="rect">
            <a:avLst/>
          </a:prstGeom>
          <a:gradFill>
            <a:gsLst>
              <a:gs pos="0">
                <a:schemeClr val="bg1"/>
              </a:gs>
              <a:gs pos="24157">
                <a:schemeClr val="bg1">
                  <a:lumMod val="75000"/>
                </a:schemeClr>
              </a:gs>
              <a:gs pos="80416">
                <a:schemeClr val="bg1">
                  <a:lumMod val="75000"/>
                </a:schemeClr>
              </a:gs>
              <a:gs pos="100000">
                <a:schemeClr val="bg1"/>
              </a:gs>
              <a:gs pos="49000">
                <a:schemeClr val="tx1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9" y="386334"/>
            <a:ext cx="1044857" cy="104241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6591300"/>
            <a:ext cx="9144000" cy="266700"/>
          </a:xfrm>
          <a:prstGeom prst="rect">
            <a:avLst/>
          </a:prstGeom>
          <a:solidFill>
            <a:srgbClr val="931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5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Name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913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59606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2120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7" r="45614" b="9090"/>
          <a:stretch/>
        </p:blipFill>
        <p:spPr>
          <a:xfrm>
            <a:off x="7010400" y="6653212"/>
            <a:ext cx="206692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0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93191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tel:408.551.351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0807"/>
            <a:ext cx="8206680" cy="189964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Computer Engineering 12</a:t>
            </a:r>
            <a:br>
              <a:rPr lang="en-US" altLang="zh-CN" dirty="0" smtClean="0"/>
            </a:br>
            <a:r>
              <a:rPr lang="en-US" altLang="zh-CN" smtClean="0"/>
              <a:t>Class 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28792" cy="199107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Instructor: </a:t>
            </a:r>
            <a:r>
              <a:rPr lang="en-US" altLang="zh-CN" dirty="0" err="1" smtClean="0"/>
              <a:t>Yuhong</a:t>
            </a:r>
            <a:r>
              <a:rPr lang="en-US" altLang="zh-CN" dirty="0" smtClean="0"/>
              <a:t> Liu</a:t>
            </a:r>
          </a:p>
          <a:p>
            <a:r>
              <a:rPr lang="en-US" altLang="zh-CN" dirty="0" smtClean="0"/>
              <a:t>Office: </a:t>
            </a:r>
            <a:r>
              <a:rPr lang="en-US" altLang="zh-CN" dirty="0" err="1" smtClean="0"/>
              <a:t>Banan</a:t>
            </a:r>
            <a:r>
              <a:rPr lang="en-US" altLang="zh-CN" dirty="0" smtClean="0"/>
              <a:t> 324 F</a:t>
            </a:r>
          </a:p>
          <a:p>
            <a:r>
              <a:rPr lang="en-US" altLang="zh-CN" dirty="0" smtClean="0"/>
              <a:t>Email: yhliu@scu.edu</a:t>
            </a:r>
          </a:p>
          <a:p>
            <a:pPr lvl="1"/>
            <a:r>
              <a:rPr lang="en-US" altLang="zh-CN" dirty="0" smtClean="0"/>
              <a:t>Tel: </a:t>
            </a:r>
            <a:r>
              <a:rPr lang="en-US" altLang="zh-CN" dirty="0">
                <a:hlinkClick r:id="rId2"/>
              </a:rPr>
              <a:t>408-551-3513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82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zh-CN" sz="1900" dirty="0"/>
              <a:t>void </a:t>
            </a:r>
            <a:r>
              <a:rPr lang="en-US" altLang="zh-CN" sz="1900" dirty="0" err="1"/>
              <a:t>destroySet</a:t>
            </a:r>
            <a:r>
              <a:rPr lang="en-US" altLang="zh-CN" sz="1900" dirty="0"/>
              <a:t>(SET *</a:t>
            </a:r>
            <a:r>
              <a:rPr lang="en-US" altLang="zh-CN" sz="1900" dirty="0" err="1"/>
              <a:t>sp</a:t>
            </a:r>
            <a:r>
              <a:rPr lang="en-US" altLang="zh-CN" sz="1900" dirty="0"/>
              <a:t>)</a:t>
            </a:r>
          </a:p>
          <a:p>
            <a:pPr marL="937584" lvl="1">
              <a:spcBef>
                <a:spcPts val="2189"/>
              </a:spcBef>
            </a:pPr>
            <a:r>
              <a:rPr lang="en-US" altLang="zh-CN" sz="1900" dirty="0"/>
              <a:t>{</a:t>
            </a:r>
          </a:p>
          <a:p>
            <a:pPr marL="1250112" lvl="2">
              <a:spcBef>
                <a:spcPts val="2189"/>
              </a:spcBef>
            </a:pPr>
            <a:r>
              <a:rPr lang="en-US" altLang="zh-CN" sz="1900" dirty="0"/>
              <a:t>assert(</a:t>
            </a:r>
            <a:r>
              <a:rPr lang="en-US" altLang="zh-CN" sz="1900" dirty="0" err="1"/>
              <a:t>sp</a:t>
            </a:r>
            <a:r>
              <a:rPr lang="en-US" altLang="zh-CN" sz="1900" dirty="0"/>
              <a:t> != NULL);</a:t>
            </a:r>
          </a:p>
          <a:p>
            <a:pPr marL="1250112" lvl="2">
              <a:spcBef>
                <a:spcPts val="2189"/>
              </a:spcBef>
            </a:pPr>
            <a:r>
              <a:rPr lang="en-US" altLang="zh-CN" sz="1900" dirty="0"/>
              <a:t>for 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int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i</a:t>
            </a:r>
            <a:r>
              <a:rPr lang="en-US" altLang="zh-CN" sz="1900" dirty="0" smtClean="0"/>
              <a:t>=0</a:t>
            </a:r>
            <a:r>
              <a:rPr lang="en-US" altLang="zh-CN" sz="1900" dirty="0"/>
              <a:t>; </a:t>
            </a:r>
            <a:r>
              <a:rPr lang="en-US" altLang="zh-CN" sz="1900" dirty="0" err="1"/>
              <a:t>i</a:t>
            </a:r>
            <a:r>
              <a:rPr lang="en-US" altLang="zh-CN" sz="1900" dirty="0"/>
              <a:t>&lt;</a:t>
            </a:r>
            <a:r>
              <a:rPr lang="en-US" altLang="zh-CN" sz="1900" dirty="0" err="1"/>
              <a:t>sp</a:t>
            </a:r>
            <a:r>
              <a:rPr lang="en-US" altLang="zh-CN" sz="1900" dirty="0"/>
              <a:t>-&gt;count; </a:t>
            </a:r>
            <a:r>
              <a:rPr lang="en-US" altLang="zh-CN" sz="1900" dirty="0" err="1"/>
              <a:t>i</a:t>
            </a:r>
            <a:r>
              <a:rPr lang="en-US" altLang="zh-CN" sz="1900" dirty="0"/>
              <a:t>++)</a:t>
            </a:r>
          </a:p>
          <a:p>
            <a:pPr marL="1562640" lvl="3">
              <a:spcBef>
                <a:spcPts val="2189"/>
              </a:spcBef>
            </a:pPr>
            <a:r>
              <a:rPr lang="en-US" altLang="zh-CN" sz="1900" dirty="0"/>
              <a:t>free(</a:t>
            </a:r>
            <a:r>
              <a:rPr lang="en-US" altLang="zh-CN" sz="1900" dirty="0" err="1"/>
              <a:t>sp</a:t>
            </a:r>
            <a:r>
              <a:rPr lang="en-US" altLang="zh-CN" sz="1900" dirty="0"/>
              <a:t>-</a:t>
            </a:r>
            <a:r>
              <a:rPr lang="en-US" altLang="zh-CN" sz="1900" dirty="0" smtClean="0"/>
              <a:t>&gt;data[</a:t>
            </a:r>
            <a:r>
              <a:rPr lang="en-US" altLang="zh-CN" sz="1900" dirty="0" err="1" smtClean="0"/>
              <a:t>i</a:t>
            </a:r>
            <a:r>
              <a:rPr lang="en-US" altLang="zh-CN" sz="1900" dirty="0"/>
              <a:t>]);</a:t>
            </a:r>
          </a:p>
          <a:p>
            <a:pPr marL="1250112" lvl="2">
              <a:spcBef>
                <a:spcPts val="2189"/>
              </a:spcBef>
            </a:pPr>
            <a:r>
              <a:rPr lang="en-US" altLang="zh-CN" sz="1900" dirty="0"/>
              <a:t>free(</a:t>
            </a:r>
            <a:r>
              <a:rPr lang="en-US" altLang="zh-CN" sz="1900" dirty="0" err="1"/>
              <a:t>sp</a:t>
            </a:r>
            <a:r>
              <a:rPr lang="en-US" altLang="zh-CN" sz="1900" dirty="0"/>
              <a:t>-</a:t>
            </a:r>
            <a:r>
              <a:rPr lang="en-US" altLang="zh-CN" sz="1900" dirty="0" smtClean="0"/>
              <a:t>&gt;data);</a:t>
            </a:r>
            <a:endParaRPr lang="en-US" altLang="zh-CN" sz="1900" dirty="0"/>
          </a:p>
          <a:p>
            <a:pPr marL="1250112" lvl="2">
              <a:spcBef>
                <a:spcPts val="2189"/>
              </a:spcBef>
            </a:pPr>
            <a:r>
              <a:rPr lang="en-US" altLang="zh-CN" sz="1900" dirty="0"/>
              <a:t>free(</a:t>
            </a:r>
            <a:r>
              <a:rPr lang="en-US" altLang="zh-CN" sz="1900" dirty="0" err="1"/>
              <a:t>sp</a:t>
            </a:r>
            <a:r>
              <a:rPr lang="en-US" altLang="zh-CN" sz="1900" dirty="0"/>
              <a:t>);</a:t>
            </a:r>
          </a:p>
          <a:p>
            <a:pPr marL="937584" lvl="1">
              <a:spcBef>
                <a:spcPts val="2189"/>
              </a:spcBef>
            </a:pPr>
            <a:r>
              <a:rPr lang="en-US" altLang="zh-CN" sz="1900" dirty="0" smtClean="0"/>
              <a:t>};</a:t>
            </a:r>
            <a:endParaRPr lang="en-US" altLang="zh-CN" sz="1900" dirty="0"/>
          </a:p>
        </p:txBody>
      </p:sp>
      <p:sp>
        <p:nvSpPr>
          <p:cNvPr id="3" name="Rectangle 1"/>
          <p:cNvSpPr txBox="1">
            <a:spLocks noChangeArrowheads="1"/>
          </p:cNvSpPr>
          <p:nvPr/>
        </p:nvSpPr>
        <p:spPr>
          <a:xfrm>
            <a:off x="609600" y="260648"/>
            <a:ext cx="8229600" cy="975043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93191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Implement </a:t>
            </a:r>
            <a:r>
              <a:rPr lang="en-US" altLang="zh-CN" dirty="0" err="1" smtClean="0"/>
              <a:t>destroySet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617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5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zh-CN" sz="4900" dirty="0" smtClean="0"/>
              <a:t>Other Functions</a:t>
            </a:r>
            <a:endParaRPr lang="en-US" altLang="zh-CN" sz="4900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07288" cy="5181600"/>
          </a:xfrm>
          <a:ln/>
        </p:spPr>
        <p:txBody>
          <a:bodyPr>
            <a:normAutofit/>
          </a:bodyPr>
          <a:lstStyle/>
          <a:p>
            <a:pPr marL="625056"/>
            <a:r>
              <a:rPr lang="en-US" altLang="zh-CN" sz="2400" dirty="0" err="1" smtClean="0">
                <a:latin typeface="+mn-lt"/>
              </a:rPr>
              <a:t>numElements</a:t>
            </a:r>
            <a:r>
              <a:rPr lang="en-US" altLang="zh-CN" sz="2400" dirty="0" smtClean="0">
                <a:latin typeface="+mn-lt"/>
              </a:rPr>
              <a:t>(SET </a:t>
            </a:r>
            <a:r>
              <a:rPr lang="en-US" altLang="zh-CN" sz="2400" dirty="0">
                <a:latin typeface="+mn-lt"/>
              </a:rPr>
              <a:t>*</a:t>
            </a:r>
            <a:r>
              <a:rPr lang="en-US" altLang="zh-CN" sz="2400" dirty="0" err="1">
                <a:latin typeface="+mn-lt"/>
              </a:rPr>
              <a:t>sp</a:t>
            </a:r>
            <a:r>
              <a:rPr lang="en-US" altLang="zh-CN" sz="2400" dirty="0">
                <a:latin typeface="+mn-lt"/>
              </a:rPr>
              <a:t>) </a:t>
            </a:r>
            <a:r>
              <a:rPr lang="en-US" altLang="zh-CN" sz="2400" dirty="0" smtClean="0">
                <a:latin typeface="+mn-lt"/>
              </a:rPr>
              <a:t>... Done</a:t>
            </a:r>
          </a:p>
          <a:p>
            <a:pPr marL="282156" indent="0">
              <a:buNone/>
            </a:pPr>
            <a:endParaRPr lang="en-US" altLang="zh-CN" sz="1000" dirty="0">
              <a:latin typeface="+mn-lt"/>
            </a:endParaRPr>
          </a:p>
          <a:p>
            <a:pPr marL="625056"/>
            <a:r>
              <a:rPr lang="en-US" altLang="zh-CN" sz="2400" dirty="0" err="1" smtClean="0">
                <a:latin typeface="+mn-lt"/>
              </a:rPr>
              <a:t>findElement</a:t>
            </a:r>
            <a:r>
              <a:rPr lang="en-US" altLang="zh-CN" sz="2400" dirty="0">
                <a:latin typeface="+mn-lt"/>
              </a:rPr>
              <a:t>(...) ... </a:t>
            </a:r>
            <a:r>
              <a:rPr lang="en-US" altLang="zh-CN" sz="2400" dirty="0" smtClean="0">
                <a:latin typeface="+mn-lt"/>
              </a:rPr>
              <a:t>Verify whether an element already exists</a:t>
            </a:r>
          </a:p>
          <a:p>
            <a:pPr marL="625056"/>
            <a:endParaRPr lang="en-US" altLang="zh-CN" sz="1000" dirty="0" smtClean="0">
              <a:latin typeface="+mn-lt"/>
            </a:endParaRPr>
          </a:p>
          <a:p>
            <a:pPr marL="625056"/>
            <a:r>
              <a:rPr lang="en-US" altLang="zh-CN" sz="2400" dirty="0" err="1" smtClean="0">
                <a:latin typeface="+mn-lt"/>
              </a:rPr>
              <a:t>removeElement</a:t>
            </a:r>
            <a:r>
              <a:rPr lang="en-US" altLang="zh-CN" sz="2400" dirty="0" smtClean="0">
                <a:latin typeface="+mn-lt"/>
              </a:rPr>
              <a:t>(…) .. Identify the element to remove first</a:t>
            </a:r>
            <a:endParaRPr lang="en-US" altLang="zh-CN" sz="2400" dirty="0">
              <a:latin typeface="+mn-lt"/>
            </a:endParaRPr>
          </a:p>
          <a:p>
            <a:pPr marL="625056"/>
            <a:endParaRPr lang="en-US" altLang="zh-CN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753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1022920" y="274638"/>
            <a:ext cx="8229600" cy="975043"/>
          </a:xfrm>
          <a:ln/>
        </p:spPr>
        <p:txBody>
          <a:bodyPr>
            <a:normAutofit/>
          </a:bodyPr>
          <a:lstStyle/>
          <a:p>
            <a:r>
              <a:rPr lang="en-US" altLang="zh-CN" sz="4200" dirty="0" smtClean="0"/>
              <a:t>Private Function: Search</a:t>
            </a:r>
            <a:endParaRPr lang="en-US" altLang="zh-CN" sz="4200" dirty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5945832"/>
          </a:xfrm>
          <a:ln/>
        </p:spPr>
        <p:txBody>
          <a:bodyPr>
            <a:normAutofit/>
          </a:bodyPr>
          <a:lstStyle/>
          <a:p>
            <a:pPr marL="625056"/>
            <a:r>
              <a:rPr lang="en-US" altLang="zh-CN" sz="2400" dirty="0">
                <a:latin typeface="+mn-lt"/>
              </a:rPr>
              <a:t>Implement a </a:t>
            </a:r>
            <a:r>
              <a:rPr lang="en-US" altLang="zh-CN" sz="2400" dirty="0" smtClean="0">
                <a:latin typeface="+mn-lt"/>
              </a:rPr>
              <a:t>“private” </a:t>
            </a:r>
            <a:r>
              <a:rPr lang="en-US" altLang="zh-CN" sz="2400" dirty="0">
                <a:latin typeface="+mn-lt"/>
              </a:rPr>
              <a:t>function for our own use, which we </a:t>
            </a:r>
            <a:r>
              <a:rPr lang="en-US" altLang="zh-CN" sz="2400" dirty="0" smtClean="0">
                <a:latin typeface="+mn-lt"/>
              </a:rPr>
              <a:t>won’t </a:t>
            </a:r>
            <a:r>
              <a:rPr lang="en-US" altLang="zh-CN" sz="2400" dirty="0">
                <a:latin typeface="+mn-lt"/>
              </a:rPr>
              <a:t>make public. </a:t>
            </a:r>
            <a:r>
              <a:rPr lang="en-US" altLang="zh-CN" sz="2400" dirty="0" smtClean="0">
                <a:latin typeface="+mn-lt"/>
              </a:rPr>
              <a:t>Search() </a:t>
            </a:r>
            <a:r>
              <a:rPr lang="en-US" altLang="zh-CN" sz="2400" dirty="0">
                <a:latin typeface="+mn-lt"/>
              </a:rPr>
              <a:t>... which returns the index if </a:t>
            </a:r>
            <a:r>
              <a:rPr lang="en-US" altLang="zh-CN" sz="2400" dirty="0" smtClean="0">
                <a:latin typeface="+mn-lt"/>
              </a:rPr>
              <a:t>it’s </a:t>
            </a:r>
            <a:r>
              <a:rPr lang="en-US" altLang="zh-CN" sz="2400" dirty="0">
                <a:latin typeface="+mn-lt"/>
              </a:rPr>
              <a:t>found in the set.</a:t>
            </a:r>
          </a:p>
          <a:p>
            <a:pPr marL="282156" indent="0">
              <a:buNone/>
            </a:pPr>
            <a:r>
              <a:rPr lang="en-US" altLang="zh-CN" sz="2400" dirty="0" smtClean="0">
                <a:latin typeface="+mn-lt"/>
              </a:rPr>
              <a:t>	</a:t>
            </a:r>
            <a:r>
              <a:rPr lang="en-US" altLang="zh-CN" sz="2000" dirty="0">
                <a:latin typeface="+mn-lt"/>
              </a:rPr>
              <a:t>static </a:t>
            </a:r>
            <a:r>
              <a:rPr lang="en-US" altLang="zh-CN" sz="2000" dirty="0" err="1">
                <a:latin typeface="+mn-lt"/>
              </a:rPr>
              <a:t>int</a:t>
            </a:r>
            <a:r>
              <a:rPr lang="en-US" altLang="zh-CN" sz="2000" dirty="0">
                <a:latin typeface="+mn-lt"/>
              </a:rPr>
              <a:t> search(SET *</a:t>
            </a:r>
            <a:r>
              <a:rPr lang="en-US" altLang="zh-CN" sz="2000" dirty="0" err="1">
                <a:latin typeface="+mn-lt"/>
              </a:rPr>
              <a:t>sp</a:t>
            </a:r>
            <a:r>
              <a:rPr lang="en-US" altLang="zh-CN" sz="2000" dirty="0">
                <a:latin typeface="+mn-lt"/>
              </a:rPr>
              <a:t>, char *</a:t>
            </a:r>
            <a:r>
              <a:rPr lang="en-US" altLang="zh-CN" sz="2000" dirty="0" err="1">
                <a:latin typeface="+mn-lt"/>
              </a:rPr>
              <a:t>elt</a:t>
            </a:r>
            <a:r>
              <a:rPr lang="en-US" altLang="zh-CN" sz="2000" dirty="0">
                <a:latin typeface="+mn-lt"/>
              </a:rPr>
              <a:t>, bool *found)</a:t>
            </a:r>
            <a:endParaRPr lang="en-US" altLang="zh-CN" sz="1000" dirty="0" smtClean="0">
              <a:latin typeface="+mn-lt"/>
            </a:endParaRPr>
          </a:p>
          <a:p>
            <a:pPr marL="625056"/>
            <a:r>
              <a:rPr lang="en-US" altLang="zh-CN" sz="2400" dirty="0">
                <a:latin typeface="+mn-lt"/>
              </a:rPr>
              <a:t>In C, static functions are functions that are only visible to other functions in the same </a:t>
            </a:r>
            <a:r>
              <a:rPr lang="en-US" altLang="zh-CN" sz="2400" dirty="0" smtClean="0">
                <a:latin typeface="+mn-lt"/>
              </a:rPr>
              <a:t>file. We </a:t>
            </a:r>
            <a:r>
              <a:rPr lang="en-US" altLang="zh-CN" sz="2400" dirty="0">
                <a:latin typeface="+mn-lt"/>
              </a:rPr>
              <a:t>mark it </a:t>
            </a:r>
            <a:r>
              <a:rPr lang="en-US" altLang="zh-CN" sz="2400" dirty="0" smtClean="0">
                <a:latin typeface="+mn-lt"/>
              </a:rPr>
              <a:t>“static” </a:t>
            </a:r>
            <a:r>
              <a:rPr lang="en-US" altLang="zh-CN" sz="2400" dirty="0">
                <a:latin typeface="+mn-lt"/>
              </a:rPr>
              <a:t>to keep it local to the file, so no other code can call it. Good practice, but not absolutely necessary</a:t>
            </a:r>
            <a:r>
              <a:rPr lang="en-US" altLang="zh-CN" sz="2400" dirty="0" smtClean="0">
                <a:latin typeface="+mn-lt"/>
              </a:rPr>
              <a:t>.</a:t>
            </a:r>
          </a:p>
          <a:p>
            <a:pPr marL="625056"/>
            <a:endParaRPr lang="en-US" altLang="zh-CN" sz="2400" dirty="0" smtClean="0">
              <a:latin typeface="+mn-lt"/>
            </a:endParaRPr>
          </a:p>
          <a:p>
            <a:pPr marL="625056"/>
            <a:r>
              <a:rPr lang="en-US" altLang="zh-CN" sz="2400" dirty="0" smtClean="0">
                <a:solidFill>
                  <a:srgbClr val="0000FF"/>
                </a:solidFill>
                <a:latin typeface="+mn-lt"/>
              </a:rPr>
              <a:t>This function is not in </a:t>
            </a:r>
            <a:r>
              <a:rPr lang="en-US" altLang="zh-CN" sz="2400" dirty="0" err="1" smtClean="0">
                <a:solidFill>
                  <a:srgbClr val="0000FF"/>
                </a:solidFill>
                <a:latin typeface="+mn-lt"/>
              </a:rPr>
              <a:t>set.h</a:t>
            </a:r>
            <a:r>
              <a:rPr lang="en-US" altLang="zh-CN" sz="2400" dirty="0" smtClean="0">
                <a:solidFill>
                  <a:srgbClr val="0000FF"/>
                </a:solidFill>
                <a:latin typeface="+mn-lt"/>
              </a:rPr>
              <a:t> </a:t>
            </a:r>
          </a:p>
          <a:p>
            <a:pPr marL="625056"/>
            <a:endParaRPr lang="en-US" altLang="zh-CN" sz="1000" dirty="0" smtClean="0">
              <a:latin typeface="+mn-lt"/>
            </a:endParaRPr>
          </a:p>
          <a:p>
            <a:pPr marL="625056"/>
            <a:r>
              <a:rPr lang="en-US" altLang="zh-CN" sz="2400" dirty="0" smtClean="0">
                <a:latin typeface="+mn-lt"/>
              </a:rPr>
              <a:t>This function will be different for the sorted and unsorted cases</a:t>
            </a:r>
          </a:p>
          <a:p>
            <a:pPr marL="625056"/>
            <a:endParaRPr lang="en-US" altLang="zh-CN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350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Private Function: Search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5536" y="2348880"/>
            <a:ext cx="8568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dirty="0" smtClean="0"/>
              <a:t>How to find out whether an element exist in an array?</a:t>
            </a:r>
            <a:endParaRPr kumimoji="1" lang="zh-CN" altLang="en-US" sz="3000" dirty="0"/>
          </a:p>
        </p:txBody>
      </p:sp>
      <p:sp>
        <p:nvSpPr>
          <p:cNvPr id="5" name="文本框 4"/>
          <p:cNvSpPr txBox="1"/>
          <p:nvPr/>
        </p:nvSpPr>
        <p:spPr>
          <a:xfrm>
            <a:off x="2483768" y="3861048"/>
            <a:ext cx="33123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800" u="sng" dirty="0" smtClean="0">
                <a:solidFill>
                  <a:srgbClr val="0000FF"/>
                </a:solidFill>
              </a:rPr>
              <a:t>Array Search!!</a:t>
            </a:r>
            <a:endParaRPr kumimoji="1" lang="zh-CN" altLang="en-US" sz="3800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53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 of Project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904" y="1559768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Implementing a SET using unsorted array!</a:t>
            </a:r>
          </a:p>
          <a:p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What search to use for an unsorted array?</a:t>
            </a:r>
          </a:p>
          <a:p>
            <a:pPr marL="0" indent="0">
              <a:buNone/>
            </a:pPr>
            <a:endParaRPr lang="en-US" sz="1200" dirty="0">
              <a:latin typeface="+mn-lt"/>
            </a:endParaRPr>
          </a:p>
          <a:p>
            <a:pPr marL="0" indent="0">
              <a:buNone/>
            </a:pPr>
            <a:endParaRPr lang="en-US" sz="1200" dirty="0" smtClean="0">
              <a:latin typeface="+mn-lt"/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0000FF"/>
                </a:solidFill>
                <a:latin typeface="+mn-lt"/>
              </a:rPr>
              <a:t>Sequential Search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3347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2 of Project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904" y="1559768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Implementing a SET using sorted array!</a:t>
            </a:r>
          </a:p>
          <a:p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What search to use for a sorted array?</a:t>
            </a:r>
          </a:p>
          <a:p>
            <a:pPr marL="0" indent="0">
              <a:buNone/>
            </a:pPr>
            <a:endParaRPr lang="en-US" sz="1200" dirty="0">
              <a:latin typeface="+mn-lt"/>
            </a:endParaRPr>
          </a:p>
          <a:p>
            <a:pPr marL="0" indent="0">
              <a:buNone/>
            </a:pPr>
            <a:endParaRPr lang="en-US" sz="1200" dirty="0" smtClean="0">
              <a:latin typeface="+mn-lt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rgbClr val="0000FF"/>
                </a:solidFill>
                <a:latin typeface="+mn-lt"/>
              </a:rPr>
              <a:t>Binary Search!</a:t>
            </a:r>
          </a:p>
        </p:txBody>
      </p:sp>
    </p:spTree>
    <p:extLst>
      <p:ext uri="{BB962C8B-B14F-4D97-AF65-F5344CB8AC3E}">
        <p14:creationId xmlns:p14="http://schemas.microsoft.com/office/powerpoint/2010/main" val="412037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97479" y="1772816"/>
            <a:ext cx="8229600" cy="975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93191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Project </a:t>
            </a:r>
            <a:r>
              <a:rPr lang="en-US" dirty="0" smtClean="0"/>
              <a:t>2 - part 2: In the Sorted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3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2382" y="1412776"/>
            <a:ext cx="7128792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Interfaces: 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	SET </a:t>
            </a:r>
            <a:r>
              <a:rPr lang="en-US" sz="2400" dirty="0"/>
              <a:t>*</a:t>
            </a:r>
            <a:r>
              <a:rPr lang="en-US" sz="2400" dirty="0" err="1"/>
              <a:t>createSet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maxElts</a:t>
            </a:r>
            <a:r>
              <a:rPr lang="en-US" sz="2400" dirty="0"/>
              <a:t>);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	void </a:t>
            </a:r>
            <a:r>
              <a:rPr lang="en-US" sz="2400" dirty="0" err="1"/>
              <a:t>destroySet</a:t>
            </a:r>
            <a:r>
              <a:rPr lang="en-US" sz="2400" dirty="0"/>
              <a:t>(SET *</a:t>
            </a:r>
            <a:r>
              <a:rPr lang="en-US" sz="2400" dirty="0" err="1"/>
              <a:t>sp</a:t>
            </a:r>
            <a:r>
              <a:rPr lang="en-US" sz="2400" dirty="0"/>
              <a:t>);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/>
              <a:t>numElements</a:t>
            </a:r>
            <a:r>
              <a:rPr lang="en-US" sz="2400" dirty="0"/>
              <a:t>(SET *</a:t>
            </a:r>
            <a:r>
              <a:rPr lang="en-US" sz="2400" dirty="0" err="1"/>
              <a:t>sp</a:t>
            </a:r>
            <a:r>
              <a:rPr lang="en-US" sz="2400" dirty="0"/>
              <a:t>);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	bool </a:t>
            </a:r>
            <a:r>
              <a:rPr lang="en-US" sz="2400" dirty="0" err="1" smtClean="0"/>
              <a:t>findElement</a:t>
            </a:r>
            <a:r>
              <a:rPr lang="en-US" sz="2400" dirty="0" smtClean="0"/>
              <a:t>(SET *</a:t>
            </a:r>
            <a:r>
              <a:rPr lang="en-US" sz="2400" dirty="0" err="1" smtClean="0"/>
              <a:t>sp</a:t>
            </a:r>
            <a:r>
              <a:rPr lang="en-US" sz="2400" dirty="0" smtClean="0"/>
              <a:t>, char *</a:t>
            </a:r>
            <a:r>
              <a:rPr lang="en-US" sz="2400" dirty="0" err="1" smtClean="0"/>
              <a:t>elt</a:t>
            </a:r>
            <a:r>
              <a:rPr lang="en-US" sz="2400" dirty="0" smtClean="0"/>
              <a:t>);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	bool </a:t>
            </a:r>
            <a:r>
              <a:rPr lang="en-US" sz="2400" dirty="0" err="1" smtClean="0"/>
              <a:t>addElement</a:t>
            </a:r>
            <a:r>
              <a:rPr lang="en-US" sz="2400" dirty="0" smtClean="0"/>
              <a:t>(SET *</a:t>
            </a:r>
            <a:r>
              <a:rPr lang="en-US" sz="2400" dirty="0" err="1" smtClean="0"/>
              <a:t>sp</a:t>
            </a:r>
            <a:r>
              <a:rPr lang="en-US" sz="2400" dirty="0" smtClean="0"/>
              <a:t>, char *</a:t>
            </a:r>
            <a:r>
              <a:rPr lang="en-US" sz="2400" dirty="0" err="1" smtClean="0"/>
              <a:t>elt</a:t>
            </a:r>
            <a:r>
              <a:rPr lang="en-US" sz="2400" dirty="0" smtClean="0"/>
              <a:t>);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	</a:t>
            </a:r>
            <a:r>
              <a:rPr lang="en-US" sz="2400" dirty="0" err="1" smtClean="0"/>
              <a:t>bool</a:t>
            </a:r>
            <a:r>
              <a:rPr lang="en-US" sz="2400" dirty="0" smtClean="0"/>
              <a:t> </a:t>
            </a:r>
            <a:r>
              <a:rPr lang="en-US" sz="2400" dirty="0" err="1"/>
              <a:t>removeElement</a:t>
            </a:r>
            <a:r>
              <a:rPr lang="en-US" sz="2400" dirty="0"/>
              <a:t>(SET *</a:t>
            </a:r>
            <a:r>
              <a:rPr lang="en-US" sz="2400" dirty="0" err="1"/>
              <a:t>sp</a:t>
            </a:r>
            <a:r>
              <a:rPr lang="en-US" sz="2400" dirty="0"/>
              <a:t>, char *</a:t>
            </a:r>
            <a:r>
              <a:rPr lang="en-US" sz="2400" dirty="0" err="1"/>
              <a:t>elt</a:t>
            </a:r>
            <a:r>
              <a:rPr lang="en-US" sz="2400" dirty="0" smtClean="0"/>
              <a:t>);</a:t>
            </a:r>
          </a:p>
          <a:p>
            <a:pPr>
              <a:spcAft>
                <a:spcPts val="600"/>
              </a:spcAft>
            </a:pP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Private function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	</a:t>
            </a:r>
            <a:r>
              <a:rPr lang="en-US" altLang="zh-CN" sz="2400" dirty="0"/>
              <a:t>static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search(SET *</a:t>
            </a:r>
            <a:r>
              <a:rPr lang="en-US" altLang="zh-CN" sz="2400" dirty="0" err="1"/>
              <a:t>sp</a:t>
            </a:r>
            <a:r>
              <a:rPr lang="en-US" altLang="zh-CN" sz="2400" dirty="0"/>
              <a:t>, char *</a:t>
            </a:r>
            <a:r>
              <a:rPr lang="en-US" altLang="zh-CN" sz="2400" dirty="0" err="1"/>
              <a:t>elt</a:t>
            </a:r>
            <a:r>
              <a:rPr lang="en-US" altLang="zh-CN" sz="2400" dirty="0"/>
              <a:t>, bool *found)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1412776"/>
            <a:ext cx="7128792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Interfaces: 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SET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*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createSet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maxElts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void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destroySet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(SET *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sp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numElements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(SET *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sp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bool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findElement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(SET *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sp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, char *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elt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	bool </a:t>
            </a:r>
            <a:r>
              <a:rPr lang="en-US" sz="2400" dirty="0" err="1" smtClean="0"/>
              <a:t>addElement</a:t>
            </a:r>
            <a:r>
              <a:rPr lang="en-US" sz="2400" dirty="0" smtClean="0"/>
              <a:t>(SET *</a:t>
            </a:r>
            <a:r>
              <a:rPr lang="en-US" sz="2400" dirty="0" err="1" smtClean="0"/>
              <a:t>sp</a:t>
            </a:r>
            <a:r>
              <a:rPr lang="en-US" sz="2400" dirty="0" smtClean="0"/>
              <a:t>, char *</a:t>
            </a:r>
            <a:r>
              <a:rPr lang="en-US" sz="2400" dirty="0" err="1" smtClean="0"/>
              <a:t>elt</a:t>
            </a:r>
            <a:r>
              <a:rPr lang="en-US" sz="2400" dirty="0" smtClean="0"/>
              <a:t>);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	</a:t>
            </a:r>
            <a:r>
              <a:rPr lang="en-US" sz="2400" dirty="0" err="1" smtClean="0"/>
              <a:t>bool</a:t>
            </a:r>
            <a:r>
              <a:rPr lang="en-US" sz="2400" dirty="0" smtClean="0"/>
              <a:t> </a:t>
            </a:r>
            <a:r>
              <a:rPr lang="en-US" sz="2400" dirty="0" err="1"/>
              <a:t>removeElement</a:t>
            </a:r>
            <a:r>
              <a:rPr lang="en-US" sz="2400" dirty="0"/>
              <a:t>(SET *</a:t>
            </a:r>
            <a:r>
              <a:rPr lang="en-US" sz="2400" dirty="0" err="1"/>
              <a:t>sp</a:t>
            </a:r>
            <a:r>
              <a:rPr lang="en-US" sz="2400" dirty="0"/>
              <a:t>, char *</a:t>
            </a:r>
            <a:r>
              <a:rPr lang="en-US" sz="2400" dirty="0" err="1"/>
              <a:t>elt</a:t>
            </a:r>
            <a:r>
              <a:rPr lang="en-US" sz="2400" dirty="0" smtClean="0"/>
              <a:t>);</a:t>
            </a:r>
          </a:p>
          <a:p>
            <a:pPr>
              <a:spcAft>
                <a:spcPts val="600"/>
              </a:spcAft>
            </a:pP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Private function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	</a:t>
            </a:r>
            <a:r>
              <a:rPr lang="en-US" altLang="zh-CN" sz="2400" dirty="0"/>
              <a:t>static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search(SET *</a:t>
            </a:r>
            <a:r>
              <a:rPr lang="en-US" altLang="zh-CN" sz="2400" dirty="0" err="1"/>
              <a:t>sp</a:t>
            </a:r>
            <a:r>
              <a:rPr lang="en-US" altLang="zh-CN" sz="2400" dirty="0"/>
              <a:t>, char *</a:t>
            </a:r>
            <a:r>
              <a:rPr lang="en-US" altLang="zh-CN" sz="2400" dirty="0" err="1"/>
              <a:t>elt</a:t>
            </a:r>
            <a:r>
              <a:rPr lang="en-US" altLang="zh-CN" sz="2400" dirty="0"/>
              <a:t>, bool *found)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96" y="274638"/>
            <a:ext cx="8229600" cy="975043"/>
          </a:xfrm>
        </p:spPr>
        <p:txBody>
          <a:bodyPr/>
          <a:lstStyle/>
          <a:p>
            <a:r>
              <a:rPr lang="en-US" dirty="0" smtClean="0"/>
              <a:t>What are the major differences?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7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an Element</a:t>
            </a:r>
            <a:endParaRPr lang="en-US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457200" y="1371600"/>
            <a:ext cx="8229600" cy="51816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 baseline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 baseline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 baseline="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5056">
              <a:spcBef>
                <a:spcPts val="2593"/>
              </a:spcBef>
            </a:pPr>
            <a:endParaRPr lang="en-US" altLang="zh-CN" sz="2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980705"/>
              </p:ext>
            </p:extLst>
          </p:nvPr>
        </p:nvGraphicFramePr>
        <p:xfrm>
          <a:off x="2540077" y="1484784"/>
          <a:ext cx="576064" cy="260806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76064"/>
              </a:tblGrid>
              <a:tr h="372581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2581"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72581"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2581"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2581"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372581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2581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65637" y="220486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85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08029" y="2492896"/>
            <a:ext cx="432048" cy="5040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51116"/>
              </p:ext>
            </p:extLst>
          </p:nvPr>
        </p:nvGraphicFramePr>
        <p:xfrm>
          <a:off x="5078692" y="1484784"/>
          <a:ext cx="576064" cy="260806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76064"/>
              </a:tblGrid>
              <a:tr h="372581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2581"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72581"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2581"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25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5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90</a:t>
                      </a:r>
                    </a:p>
                  </a:txBody>
                  <a:tcPr/>
                </a:tc>
              </a:tr>
              <a:tr h="372581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 rot="16818193">
            <a:off x="3968078" y="2743718"/>
            <a:ext cx="234108" cy="1939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6818193">
            <a:off x="3979588" y="2310791"/>
            <a:ext cx="223623" cy="1939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1877" y="4439801"/>
            <a:ext cx="8140246" cy="2113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5056"/>
            <a:r>
              <a:rPr lang="en-US" altLang="zh-CN" sz="2200" dirty="0"/>
              <a:t>To shift all elements from slot </a:t>
            </a:r>
            <a:r>
              <a:rPr lang="en-US" altLang="zh-CN" sz="2200" dirty="0" err="1">
                <a:solidFill>
                  <a:srgbClr val="0000FF"/>
                </a:solidFill>
              </a:rPr>
              <a:t>idx</a:t>
            </a:r>
            <a:r>
              <a:rPr lang="en-US" altLang="zh-CN" sz="2200" dirty="0"/>
              <a:t> </a:t>
            </a:r>
            <a:r>
              <a:rPr lang="en-US" altLang="zh-CN" sz="2200" b="1" u="sng" dirty="0">
                <a:solidFill>
                  <a:srgbClr val="0000FF"/>
                </a:solidFill>
              </a:rPr>
              <a:t>DOWN </a:t>
            </a:r>
            <a:r>
              <a:rPr lang="en-US" altLang="zh-CN" sz="2200" dirty="0" smtClean="0"/>
              <a:t>one </a:t>
            </a:r>
            <a:r>
              <a:rPr lang="en-US" altLang="zh-CN" sz="2200" dirty="0"/>
              <a:t>slot </a:t>
            </a:r>
            <a:r>
              <a:rPr lang="en-US" altLang="zh-CN" sz="2200" dirty="0" smtClean="0"/>
              <a:t>we </a:t>
            </a:r>
            <a:r>
              <a:rPr lang="en-US" altLang="zh-CN" sz="2200" dirty="0"/>
              <a:t>start at the </a:t>
            </a:r>
            <a:r>
              <a:rPr lang="zh-CN" altLang="en-US" sz="2200" dirty="0">
                <a:latin typeface="Arial"/>
              </a:rPr>
              <a:t>“</a:t>
            </a:r>
            <a:r>
              <a:rPr lang="en-US" altLang="zh-CN" sz="2200" dirty="0"/>
              <a:t>bottom</a:t>
            </a:r>
            <a:r>
              <a:rPr lang="zh-CN" altLang="en-US" sz="2200" dirty="0">
                <a:latin typeface="Arial"/>
              </a:rPr>
              <a:t>”</a:t>
            </a:r>
            <a:r>
              <a:rPr lang="en-US" altLang="zh-CN" sz="2200" dirty="0"/>
              <a:t> (adding at </a:t>
            </a:r>
            <a:r>
              <a:rPr lang="en-US" altLang="zh-CN" sz="2200" dirty="0" err="1">
                <a:solidFill>
                  <a:srgbClr val="0000FF"/>
                </a:solidFill>
              </a:rPr>
              <a:t>idx</a:t>
            </a:r>
            <a:r>
              <a:rPr lang="en-US" altLang="zh-CN" sz="2200" dirty="0"/>
              <a:t>).</a:t>
            </a:r>
          </a:p>
          <a:p>
            <a:pPr marL="937584" lvl="1">
              <a:spcBef>
                <a:spcPts val="2593"/>
              </a:spcBef>
            </a:pPr>
            <a:r>
              <a:rPr lang="en-US" altLang="zh-CN" sz="2200" dirty="0"/>
              <a:t>for 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</a:t>
            </a:r>
            <a:r>
              <a:rPr lang="en-US" altLang="zh-CN" sz="2200" dirty="0" err="1"/>
              <a:t>sp</a:t>
            </a:r>
            <a:r>
              <a:rPr lang="en-US" altLang="zh-CN" sz="2200" dirty="0"/>
              <a:t>-&gt;count;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&gt;</a:t>
            </a:r>
            <a:r>
              <a:rPr lang="en-US" altLang="zh-CN" sz="2200" dirty="0">
                <a:solidFill>
                  <a:srgbClr val="0000FF"/>
                </a:solidFill>
              </a:rPr>
              <a:t> </a:t>
            </a:r>
            <a:r>
              <a:rPr lang="en-US" altLang="zh-CN" sz="2200" dirty="0" err="1">
                <a:solidFill>
                  <a:srgbClr val="0000FF"/>
                </a:solidFill>
              </a:rPr>
              <a:t>idx</a:t>
            </a:r>
            <a:r>
              <a:rPr lang="en-US" altLang="zh-CN" sz="2200" dirty="0"/>
              <a:t>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--) </a:t>
            </a:r>
          </a:p>
          <a:p>
            <a:pPr marL="1250112" lvl="2">
              <a:spcBef>
                <a:spcPts val="2593"/>
              </a:spcBef>
            </a:pPr>
            <a:r>
              <a:rPr lang="en-US" altLang="zh-CN" sz="2200" dirty="0" err="1"/>
              <a:t>Sp</a:t>
            </a:r>
            <a:r>
              <a:rPr lang="en-US" altLang="zh-CN" sz="2200" dirty="0"/>
              <a:t>-&gt;data[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 = </a:t>
            </a:r>
            <a:r>
              <a:rPr lang="en-US" altLang="zh-CN" sz="2200" dirty="0" err="1"/>
              <a:t>sp</a:t>
            </a:r>
            <a:r>
              <a:rPr lang="en-US" altLang="zh-CN" sz="2200" dirty="0"/>
              <a:t>-&gt;data[i-1];</a:t>
            </a:r>
          </a:p>
        </p:txBody>
      </p:sp>
    </p:spTree>
    <p:extLst>
      <p:ext uri="{BB962C8B-B14F-4D97-AF65-F5344CB8AC3E}">
        <p14:creationId xmlns:p14="http://schemas.microsoft.com/office/powerpoint/2010/main" val="91881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06896" y="274638"/>
            <a:ext cx="8229600" cy="975043"/>
          </a:xfrm>
          <a:ln/>
        </p:spPr>
        <p:txBody>
          <a:bodyPr/>
          <a:lstStyle/>
          <a:p>
            <a:r>
              <a:rPr lang="en-US" altLang="zh-CN" dirty="0" smtClean="0"/>
              <a:t>Remove an Element</a:t>
            </a:r>
            <a:endParaRPr lang="en-US" altLang="zh-C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636337"/>
              </p:ext>
            </p:extLst>
          </p:nvPr>
        </p:nvGraphicFramePr>
        <p:xfrm>
          <a:off x="2627784" y="1484784"/>
          <a:ext cx="576064" cy="260806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76064"/>
              </a:tblGrid>
              <a:tr h="372581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2581"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72581"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2581"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2581"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372581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2581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790965"/>
              </p:ext>
            </p:extLst>
          </p:nvPr>
        </p:nvGraphicFramePr>
        <p:xfrm>
          <a:off x="5166399" y="1484784"/>
          <a:ext cx="576064" cy="260806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76064"/>
              </a:tblGrid>
              <a:tr h="372581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2581"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72581"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2581"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2581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25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25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 rot="15594687">
            <a:off x="4092040" y="2426379"/>
            <a:ext cx="234108" cy="1963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05854" y="4365104"/>
            <a:ext cx="7842610" cy="2113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5056"/>
            <a:r>
              <a:rPr lang="en-US" altLang="zh-CN" sz="2200" dirty="0"/>
              <a:t>To shift all elements from slot </a:t>
            </a:r>
            <a:r>
              <a:rPr lang="en-US" altLang="zh-CN" sz="2200" dirty="0" err="1">
                <a:solidFill>
                  <a:srgbClr val="0000FF"/>
                </a:solidFill>
              </a:rPr>
              <a:t>idx</a:t>
            </a:r>
            <a:r>
              <a:rPr lang="en-US" altLang="zh-CN" sz="2200" dirty="0"/>
              <a:t> </a:t>
            </a:r>
            <a:r>
              <a:rPr lang="en-US" altLang="zh-CN" sz="2200" b="1" u="sng" dirty="0">
                <a:solidFill>
                  <a:srgbClr val="0000FF"/>
                </a:solidFill>
              </a:rPr>
              <a:t>UP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one </a:t>
            </a:r>
            <a:r>
              <a:rPr lang="en-US" altLang="zh-CN" sz="2200" dirty="0"/>
              <a:t>slot </a:t>
            </a:r>
            <a:r>
              <a:rPr lang="en-US" altLang="zh-CN" sz="2200" dirty="0" smtClean="0"/>
              <a:t>we </a:t>
            </a:r>
            <a:r>
              <a:rPr lang="en-US" altLang="zh-CN" sz="2200" dirty="0"/>
              <a:t>start at the</a:t>
            </a:r>
            <a:r>
              <a:rPr lang="zh-CN" altLang="en-US" sz="2200" dirty="0">
                <a:latin typeface="Arial"/>
              </a:rPr>
              <a:t>“</a:t>
            </a:r>
            <a:r>
              <a:rPr lang="en-US" altLang="zh-CN" sz="2200" dirty="0"/>
              <a:t>top</a:t>
            </a:r>
            <a:r>
              <a:rPr lang="zh-CN" altLang="en-US" sz="2200" dirty="0">
                <a:latin typeface="Arial"/>
              </a:rPr>
              <a:t>”</a:t>
            </a:r>
            <a:r>
              <a:rPr lang="en-US" altLang="zh-CN" sz="2200" dirty="0"/>
              <a:t> (deleting at </a:t>
            </a:r>
            <a:r>
              <a:rPr lang="en-US" altLang="zh-CN" sz="2200" dirty="0" err="1">
                <a:solidFill>
                  <a:srgbClr val="0000FF"/>
                </a:solidFill>
              </a:rPr>
              <a:t>idx</a:t>
            </a:r>
            <a:r>
              <a:rPr lang="en-US" altLang="zh-CN" sz="2200" dirty="0"/>
              <a:t>).</a:t>
            </a:r>
          </a:p>
          <a:p>
            <a:pPr marL="937584" lvl="1">
              <a:spcBef>
                <a:spcPts val="2593"/>
              </a:spcBef>
            </a:pPr>
            <a:r>
              <a:rPr lang="en-US" altLang="zh-CN" sz="2200" dirty="0"/>
              <a:t>for 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</a:t>
            </a:r>
            <a:r>
              <a:rPr lang="en-US" altLang="zh-CN" sz="2200" dirty="0">
                <a:solidFill>
                  <a:srgbClr val="0000FF"/>
                </a:solidFill>
              </a:rPr>
              <a:t> </a:t>
            </a:r>
            <a:r>
              <a:rPr lang="en-US" altLang="zh-CN" sz="2200" dirty="0" err="1">
                <a:solidFill>
                  <a:srgbClr val="0000FF"/>
                </a:solidFill>
              </a:rPr>
              <a:t>idx</a:t>
            </a:r>
            <a:r>
              <a:rPr lang="en-US" altLang="zh-CN" sz="2200" dirty="0">
                <a:solidFill>
                  <a:srgbClr val="0000FF"/>
                </a:solidFill>
              </a:rPr>
              <a:t> </a:t>
            </a:r>
            <a:r>
              <a:rPr lang="en-US" altLang="zh-CN" sz="2200" dirty="0"/>
              <a:t>+1;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&lt;</a:t>
            </a:r>
            <a:r>
              <a:rPr lang="en-US" altLang="zh-CN" sz="2200" dirty="0" err="1"/>
              <a:t>sp</a:t>
            </a:r>
            <a:r>
              <a:rPr lang="en-US" altLang="zh-CN" sz="2200" dirty="0"/>
              <a:t>-&gt;count;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++) </a:t>
            </a:r>
          </a:p>
          <a:p>
            <a:pPr marL="1250112" lvl="2">
              <a:spcBef>
                <a:spcPts val="2593"/>
              </a:spcBef>
            </a:pPr>
            <a:r>
              <a:rPr lang="en-US" altLang="zh-CN" sz="2200" dirty="0" err="1"/>
              <a:t>Sp</a:t>
            </a:r>
            <a:r>
              <a:rPr lang="en-US" altLang="zh-CN" sz="2200" dirty="0"/>
              <a:t>-&gt;data[i-1] = </a:t>
            </a:r>
            <a:r>
              <a:rPr lang="en-US" altLang="zh-CN" sz="2200" dirty="0" err="1"/>
              <a:t>sp</a:t>
            </a:r>
            <a:r>
              <a:rPr lang="en-US" altLang="zh-CN" sz="2200" dirty="0"/>
              <a:t>-&gt;data[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23504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187624" y="1412776"/>
            <a:ext cx="7920880" cy="424847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ddElement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132749"/>
              </p:ext>
            </p:extLst>
          </p:nvPr>
        </p:nvGraphicFramePr>
        <p:xfrm>
          <a:off x="6036332" y="2084902"/>
          <a:ext cx="2448271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9884"/>
                <a:gridCol w="399884"/>
                <a:gridCol w="399884"/>
                <a:gridCol w="399884"/>
                <a:gridCol w="399884"/>
                <a:gridCol w="448851"/>
              </a:tblGrid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863193"/>
              </p:ext>
            </p:extLst>
          </p:nvPr>
        </p:nvGraphicFramePr>
        <p:xfrm>
          <a:off x="6036332" y="2588958"/>
          <a:ext cx="302433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5914"/>
                <a:gridCol w="415914"/>
                <a:gridCol w="415914"/>
                <a:gridCol w="415914"/>
                <a:gridCol w="415914"/>
                <a:gridCol w="466845"/>
                <a:gridCol w="477921"/>
              </a:tblGrid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143497"/>
              </p:ext>
            </p:extLst>
          </p:nvPr>
        </p:nvGraphicFramePr>
        <p:xfrm>
          <a:off x="6048209" y="3974967"/>
          <a:ext cx="2448271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9884"/>
                <a:gridCol w="399884"/>
                <a:gridCol w="399884"/>
                <a:gridCol w="399884"/>
                <a:gridCol w="399884"/>
                <a:gridCol w="448851"/>
              </a:tblGrid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36332" y="3309038"/>
            <a:ext cx="1872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……..</a:t>
            </a:r>
            <a:endParaRPr lang="en-US" sz="3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00228" y="2300926"/>
            <a:ext cx="86409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5100228" y="2660966"/>
            <a:ext cx="936104" cy="1108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1"/>
          </p:cNvCxnSpPr>
          <p:nvPr/>
        </p:nvCxnSpPr>
        <p:spPr>
          <a:xfrm>
            <a:off x="5004048" y="4157847"/>
            <a:ext cx="104416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20308" y="164588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Character arrays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491880" y="2204864"/>
            <a:ext cx="94655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50402" y="216242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139952" y="249289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79912" y="3974967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count -1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779912" y="4736177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length-1</a:t>
            </a:r>
            <a:endParaRPr lang="en-US" sz="12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85232"/>
              </p:ext>
            </p:extLst>
          </p:nvPr>
        </p:nvGraphicFramePr>
        <p:xfrm>
          <a:off x="1331640" y="2015215"/>
          <a:ext cx="2448272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23473"/>
                <a:gridCol w="923473"/>
                <a:gridCol w="6013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Count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188714" y="1645883"/>
            <a:ext cx="14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string array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91680" y="16328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79512" y="266096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SET* </a:t>
            </a:r>
            <a:r>
              <a:rPr lang="en-US" dirty="0" err="1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971600" y="2348880"/>
            <a:ext cx="540060" cy="4229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71600" y="587727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add an element into this data structure?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>
            <a:off x="4438434" y="5227438"/>
            <a:ext cx="4191006" cy="43204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750735"/>
              </p:ext>
            </p:extLst>
          </p:nvPr>
        </p:nvGraphicFramePr>
        <p:xfrm>
          <a:off x="4427984" y="2101985"/>
          <a:ext cx="657542" cy="296810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57542"/>
              </a:tblGrid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Char *</a:t>
                      </a:r>
                      <a:endParaRPr lang="en-US" sz="1400" b="0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08895"/>
              </p:ext>
            </p:extLst>
          </p:nvPr>
        </p:nvGraphicFramePr>
        <p:xfrm>
          <a:off x="6052286" y="4553297"/>
          <a:ext cx="2448271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9884"/>
                <a:gridCol w="399884"/>
                <a:gridCol w="399884"/>
                <a:gridCol w="399884"/>
                <a:gridCol w="399884"/>
                <a:gridCol w="448851"/>
              </a:tblGrid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256330" y="4989405"/>
            <a:ext cx="1127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Char*  </a:t>
            </a:r>
            <a:r>
              <a:rPr lang="en-US" sz="1400" dirty="0" err="1" smtClean="0"/>
              <a:t>elt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endCxn id="29" idx="1"/>
          </p:cNvCxnSpPr>
          <p:nvPr/>
        </p:nvCxnSpPr>
        <p:spPr>
          <a:xfrm flipV="1">
            <a:off x="5653046" y="4736177"/>
            <a:ext cx="399240" cy="4071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13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zh-CN" sz="2400" dirty="0"/>
              <a:t>To shift </a:t>
            </a:r>
            <a:r>
              <a:rPr lang="en-US" altLang="zh-CN" sz="2400" dirty="0" smtClean="0"/>
              <a:t>up, </a:t>
            </a:r>
            <a:r>
              <a:rPr lang="en-US" altLang="zh-CN" sz="2400" dirty="0"/>
              <a:t>you start at </a:t>
            </a:r>
            <a:r>
              <a:rPr lang="en-US" altLang="zh-CN" sz="2400" dirty="0" smtClean="0"/>
              <a:t>top, </a:t>
            </a:r>
            <a:r>
              <a:rPr lang="en-US" altLang="zh-CN" sz="2400" dirty="0"/>
              <a:t>to shift </a:t>
            </a:r>
            <a:r>
              <a:rPr lang="en-US" altLang="zh-CN" sz="2400" dirty="0" smtClean="0"/>
              <a:t>down, </a:t>
            </a:r>
            <a:r>
              <a:rPr lang="en-US" altLang="zh-CN" sz="2400" dirty="0"/>
              <a:t>you start at the </a:t>
            </a:r>
            <a:r>
              <a:rPr lang="en-US" altLang="zh-CN" sz="2400" dirty="0" smtClean="0"/>
              <a:t>bottom.</a:t>
            </a:r>
            <a:endParaRPr lang="en-US" altLang="zh-CN" sz="2400" dirty="0"/>
          </a:p>
          <a:p>
            <a:pPr marL="625056"/>
            <a:endParaRPr lang="en-US" altLang="zh-CN" sz="2400" dirty="0" smtClean="0"/>
          </a:p>
          <a:p>
            <a:pPr marL="625056"/>
            <a:r>
              <a:rPr lang="en-US" altLang="zh-CN" sz="2400" dirty="0" smtClean="0"/>
              <a:t>What </a:t>
            </a:r>
            <a:r>
              <a:rPr lang="en-US" altLang="zh-CN" sz="2400" dirty="0"/>
              <a:t>is the </a:t>
            </a:r>
            <a:r>
              <a:rPr lang="en-US" altLang="zh-CN" sz="2400" dirty="0" smtClean="0"/>
              <a:t>worst-case </a:t>
            </a:r>
            <a:r>
              <a:rPr lang="en-US" altLang="zh-CN" sz="2400" dirty="0" err="1" smtClean="0"/>
              <a:t>bigO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runtime of </a:t>
            </a:r>
            <a:r>
              <a:rPr lang="en-US" altLang="zh-CN" sz="2400" dirty="0" smtClean="0"/>
              <a:t>insert (not include searching)?</a:t>
            </a:r>
            <a:endParaRPr lang="en-US" altLang="zh-CN" sz="2400" dirty="0"/>
          </a:p>
          <a:p>
            <a:pPr marL="937584" lvl="1"/>
            <a:r>
              <a:rPr lang="en-US" altLang="zh-CN" sz="2400" dirty="0" smtClean="0"/>
              <a:t>O(n)</a:t>
            </a:r>
          </a:p>
          <a:p>
            <a:pPr marL="937584" lvl="1"/>
            <a:endParaRPr lang="en-US" altLang="zh-CN" sz="2400" dirty="0"/>
          </a:p>
          <a:p>
            <a:pPr marL="625056"/>
            <a:r>
              <a:rPr lang="en-US" altLang="zh-CN" sz="2400" dirty="0"/>
              <a:t>What is the </a:t>
            </a:r>
            <a:r>
              <a:rPr lang="en-US" altLang="zh-CN" sz="2400" dirty="0" smtClean="0"/>
              <a:t>worst-case </a:t>
            </a:r>
            <a:r>
              <a:rPr lang="en-US" altLang="zh-CN" sz="2400" dirty="0" err="1" smtClean="0"/>
              <a:t>bigO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runtime of deletion?</a:t>
            </a:r>
          </a:p>
          <a:p>
            <a:pPr marL="937584" lvl="1"/>
            <a:r>
              <a:rPr lang="en-US" altLang="zh-CN" sz="2400" dirty="0" smtClean="0"/>
              <a:t>O(n)</a:t>
            </a:r>
          </a:p>
          <a:p>
            <a:pPr marL="937584" lvl="1"/>
            <a:endParaRPr lang="en-US" altLang="zh-CN" sz="2400" dirty="0"/>
          </a:p>
          <a:p>
            <a:pPr marL="625056"/>
            <a:r>
              <a:rPr lang="en-US" altLang="zh-CN" sz="2400" dirty="0"/>
              <a:t>What is the </a:t>
            </a:r>
            <a:r>
              <a:rPr lang="en-US" altLang="zh-CN" sz="2400" dirty="0" err="1"/>
              <a:t>bigO</a:t>
            </a:r>
            <a:r>
              <a:rPr lang="en-US" altLang="zh-CN" sz="2400" dirty="0"/>
              <a:t> runtime of search</a:t>
            </a:r>
            <a:r>
              <a:rPr lang="en-US" altLang="zh-CN" sz="2400" dirty="0" smtClean="0"/>
              <a:t>?</a:t>
            </a:r>
          </a:p>
          <a:p>
            <a:pPr marL="1025106" lvl="1"/>
            <a:r>
              <a:rPr lang="en-US" altLang="zh-CN" sz="2000" dirty="0" smtClean="0"/>
              <a:t>O(log(n))</a:t>
            </a:r>
            <a:endParaRPr lang="en-US" altLang="zh-CN" sz="2000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06896" y="274638"/>
            <a:ext cx="8229600" cy="975043"/>
          </a:xfrm>
          <a:ln/>
        </p:spPr>
        <p:txBody>
          <a:bodyPr/>
          <a:lstStyle/>
          <a:p>
            <a:r>
              <a:rPr lang="en-US" altLang="zh-CN" dirty="0" smtClean="0"/>
              <a:t>Insert &amp; Remove an Element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508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6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6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532440" cy="975043"/>
          </a:xfrm>
        </p:spPr>
        <p:txBody>
          <a:bodyPr>
            <a:normAutofit/>
          </a:bodyPr>
          <a:lstStyle/>
          <a:p>
            <a:r>
              <a:rPr lang="en-US" dirty="0" smtClean="0"/>
              <a:t>How to Do Search in the Sorted Case?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4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932577" y="260648"/>
            <a:ext cx="8229600" cy="975043"/>
          </a:xfrm>
          <a:ln/>
        </p:spPr>
        <p:txBody>
          <a:bodyPr>
            <a:normAutofit/>
          </a:bodyPr>
          <a:lstStyle/>
          <a:p>
            <a:r>
              <a:rPr lang="en-US" altLang="en-US" sz="4800" dirty="0">
                <a:latin typeface="+mn-lt"/>
              </a:rPr>
              <a:t>Re-examine Binary Search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en-US" sz="2400" dirty="0" smtClean="0">
                <a:latin typeface="+mn-lt"/>
              </a:rPr>
              <a:t>Check your notes. As </a:t>
            </a:r>
            <a:r>
              <a:rPr lang="en-US" altLang="en-US" sz="2400" dirty="0">
                <a:latin typeface="+mn-lt"/>
              </a:rPr>
              <a:t>we wrote it, </a:t>
            </a:r>
            <a:r>
              <a:rPr lang="en-US" altLang="en-US" sz="2400" dirty="0" err="1">
                <a:latin typeface="+mn-lt"/>
              </a:rPr>
              <a:t>bsearch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smtClean="0">
                <a:latin typeface="+mn-lt"/>
              </a:rPr>
              <a:t>only returns </a:t>
            </a:r>
            <a:r>
              <a:rPr lang="en-US" altLang="en-US" sz="2400" dirty="0">
                <a:latin typeface="+mn-lt"/>
              </a:rPr>
              <a:t>whether the element is </a:t>
            </a:r>
            <a:r>
              <a:rPr lang="en-US" altLang="en-US" sz="2400" dirty="0" smtClean="0">
                <a:latin typeface="+mn-lt"/>
              </a:rPr>
              <a:t>present.</a:t>
            </a:r>
            <a:endParaRPr lang="en-US" altLang="en-US" sz="2400" dirty="0">
              <a:latin typeface="+mn-lt"/>
            </a:endParaRPr>
          </a:p>
          <a:p>
            <a:pPr marL="625056"/>
            <a:r>
              <a:rPr lang="en-US" altLang="en-US" sz="2400" dirty="0" smtClean="0">
                <a:latin typeface="+mn-lt"/>
              </a:rPr>
              <a:t>However, we do need the location of the element, since</a:t>
            </a:r>
          </a:p>
          <a:p>
            <a:pPr marL="1025106" lvl="1"/>
            <a:r>
              <a:rPr lang="en-US" altLang="en-US" sz="2000" u="sng" dirty="0" smtClean="0">
                <a:solidFill>
                  <a:srgbClr val="0000FF"/>
                </a:solidFill>
                <a:latin typeface="+mn-lt"/>
              </a:rPr>
              <a:t>Removing</a:t>
            </a:r>
            <a:r>
              <a:rPr lang="en-US" altLang="en-US" sz="2000" dirty="0" smtClean="0">
                <a:latin typeface="+mn-lt"/>
              </a:rPr>
              <a:t> </a:t>
            </a:r>
            <a:r>
              <a:rPr lang="en-US" altLang="en-US" sz="2000" dirty="0">
                <a:latin typeface="+mn-lt"/>
              </a:rPr>
              <a:t>an element requires knowing where the </a:t>
            </a:r>
            <a:r>
              <a:rPr lang="en-US" altLang="en-US" sz="2000" dirty="0" smtClean="0">
                <a:latin typeface="+mn-lt"/>
              </a:rPr>
              <a:t>element </a:t>
            </a:r>
            <a:r>
              <a:rPr lang="en-US" altLang="en-US" sz="2000" dirty="0">
                <a:latin typeface="+mn-lt"/>
              </a:rPr>
              <a:t>is.</a:t>
            </a:r>
          </a:p>
          <a:p>
            <a:pPr marL="1025106" lvl="1"/>
            <a:r>
              <a:rPr lang="en-US" altLang="en-US" sz="2000" dirty="0">
                <a:latin typeface="+mn-lt"/>
              </a:rPr>
              <a:t>Also, </a:t>
            </a:r>
            <a:r>
              <a:rPr lang="en-US" altLang="en-US" sz="2000" u="sng" dirty="0">
                <a:solidFill>
                  <a:srgbClr val="0000FF"/>
                </a:solidFill>
                <a:latin typeface="+mn-lt"/>
              </a:rPr>
              <a:t>adding</a:t>
            </a:r>
            <a:r>
              <a:rPr lang="en-US" altLang="en-US" sz="2000" dirty="0">
                <a:latin typeface="+mn-lt"/>
              </a:rPr>
              <a:t> an element requires keeping a list in sorted order (so could benefit from knowing where </a:t>
            </a:r>
            <a:r>
              <a:rPr lang="en-US" altLang="en-US" sz="2000" dirty="0" smtClean="0">
                <a:latin typeface="+mn-lt"/>
              </a:rPr>
              <a:t>element </a:t>
            </a:r>
            <a:r>
              <a:rPr lang="en-US" altLang="en-US" sz="2000" i="1" dirty="0">
                <a:latin typeface="+mn-lt"/>
              </a:rPr>
              <a:t>should</a:t>
            </a:r>
            <a:r>
              <a:rPr lang="en-US" altLang="en-US" sz="2000" dirty="0">
                <a:latin typeface="+mn-lt"/>
              </a:rPr>
              <a:t> be</a:t>
            </a:r>
            <a:r>
              <a:rPr lang="en-US" altLang="en-US" sz="2000" dirty="0" smtClean="0">
                <a:latin typeface="+mn-lt"/>
              </a:rPr>
              <a:t>).</a:t>
            </a:r>
            <a:endParaRPr lang="en-US" altLang="en-US" sz="2000" dirty="0">
              <a:latin typeface="+mn-lt"/>
            </a:endParaRPr>
          </a:p>
          <a:p>
            <a:pPr marL="1025106" lvl="1"/>
            <a:endParaRPr lang="en-US" altLang="en-US" sz="2000" dirty="0">
              <a:latin typeface="+mn-lt"/>
            </a:endParaRPr>
          </a:p>
          <a:p>
            <a:pPr marL="625056"/>
            <a:r>
              <a:rPr lang="en-US" altLang="en-US" sz="2400" dirty="0">
                <a:latin typeface="+mn-lt"/>
              </a:rPr>
              <a:t>So we want to modify </a:t>
            </a:r>
            <a:r>
              <a:rPr lang="en-US" altLang="en-US" sz="2400" dirty="0" err="1">
                <a:latin typeface="+mn-lt"/>
              </a:rPr>
              <a:t>bsearch</a:t>
            </a:r>
            <a:r>
              <a:rPr lang="en-US" altLang="en-US" sz="2400" dirty="0">
                <a:latin typeface="+mn-lt"/>
              </a:rPr>
              <a:t> to “return” two things:</a:t>
            </a:r>
          </a:p>
          <a:p>
            <a:pPr marL="1025106" lvl="1"/>
            <a:r>
              <a:rPr lang="en-US" altLang="en-US" sz="2000" dirty="0">
                <a:latin typeface="+mn-lt"/>
              </a:rPr>
              <a:t>whether the </a:t>
            </a:r>
            <a:r>
              <a:rPr lang="en-US" altLang="en-US" sz="2000" dirty="0" err="1">
                <a:latin typeface="+mn-lt"/>
              </a:rPr>
              <a:t>elt</a:t>
            </a:r>
            <a:r>
              <a:rPr lang="en-US" altLang="en-US" sz="2000" dirty="0">
                <a:latin typeface="+mn-lt"/>
              </a:rPr>
              <a:t> is present</a:t>
            </a:r>
          </a:p>
          <a:p>
            <a:pPr marL="1025106" lvl="1"/>
            <a:r>
              <a:rPr lang="en-US" altLang="en-US" sz="2000" dirty="0">
                <a:latin typeface="+mn-lt"/>
              </a:rPr>
              <a:t>where it </a:t>
            </a:r>
            <a:r>
              <a:rPr lang="en-US" altLang="en-US" sz="2000" dirty="0" smtClean="0">
                <a:latin typeface="+mn-lt"/>
              </a:rPr>
              <a:t>is/should </a:t>
            </a:r>
            <a:r>
              <a:rPr lang="en-US" altLang="en-US" sz="2000" dirty="0">
                <a:latin typeface="+mn-lt"/>
              </a:rPr>
              <a:t>go</a:t>
            </a:r>
          </a:p>
          <a:p>
            <a:pPr marL="739356" lvl="1" indent="0">
              <a:buNone/>
            </a:pPr>
            <a:endParaRPr lang="en-US" altLang="en-US" sz="2000" dirty="0" smtClean="0">
              <a:latin typeface="+mn-lt"/>
            </a:endParaRPr>
          </a:p>
          <a:p>
            <a:pPr marL="739356" lvl="1" indent="0">
              <a:buNone/>
            </a:pPr>
            <a:r>
              <a:rPr lang="en-US" altLang="en-US" sz="2000" dirty="0" err="1">
                <a:latin typeface="+mn-lt"/>
              </a:rPr>
              <a:t>int</a:t>
            </a:r>
            <a:r>
              <a:rPr lang="en-US" altLang="en-US" sz="2000" dirty="0">
                <a:latin typeface="+mn-lt"/>
              </a:rPr>
              <a:t> </a:t>
            </a:r>
            <a:r>
              <a:rPr lang="en-US" altLang="en-US" sz="2000" dirty="0" err="1">
                <a:latin typeface="+mn-lt"/>
              </a:rPr>
              <a:t>bsearch</a:t>
            </a:r>
            <a:r>
              <a:rPr lang="en-US" altLang="en-US" sz="2000" dirty="0">
                <a:latin typeface="+mn-lt"/>
              </a:rPr>
              <a:t>(</a:t>
            </a:r>
            <a:r>
              <a:rPr lang="en-US" altLang="en-US" sz="2000" dirty="0" err="1">
                <a:latin typeface="+mn-lt"/>
              </a:rPr>
              <a:t>int</a:t>
            </a:r>
            <a:r>
              <a:rPr lang="en-US" altLang="en-US" sz="2000" dirty="0">
                <a:latin typeface="+mn-lt"/>
              </a:rPr>
              <a:t> a[], </a:t>
            </a:r>
            <a:r>
              <a:rPr lang="en-US" altLang="en-US" sz="2000" dirty="0" err="1">
                <a:latin typeface="+mn-lt"/>
              </a:rPr>
              <a:t>int</a:t>
            </a:r>
            <a:r>
              <a:rPr lang="en-US" altLang="en-US" sz="2000" dirty="0">
                <a:latin typeface="+mn-lt"/>
              </a:rPr>
              <a:t> n, </a:t>
            </a:r>
            <a:r>
              <a:rPr lang="en-US" altLang="en-US" sz="2000" dirty="0" err="1">
                <a:latin typeface="+mn-lt"/>
              </a:rPr>
              <a:t>int</a:t>
            </a:r>
            <a:r>
              <a:rPr lang="en-US" altLang="en-US" sz="2000" dirty="0">
                <a:latin typeface="+mn-lt"/>
              </a:rPr>
              <a:t> x, </a:t>
            </a:r>
            <a:r>
              <a:rPr lang="en-US" altLang="en-US" sz="2000" dirty="0" err="1">
                <a:latin typeface="+mn-lt"/>
              </a:rPr>
              <a:t>bool</a:t>
            </a:r>
            <a:r>
              <a:rPr lang="en-US" altLang="en-US" sz="2000" dirty="0">
                <a:latin typeface="+mn-lt"/>
              </a:rPr>
              <a:t> </a:t>
            </a:r>
            <a:r>
              <a:rPr lang="en-US" altLang="en-US" sz="2000" dirty="0" smtClean="0">
                <a:latin typeface="+mn-lt"/>
              </a:rPr>
              <a:t>found</a:t>
            </a:r>
            <a:r>
              <a:rPr lang="en-US" altLang="en-US" sz="2000" dirty="0">
                <a:latin typeface="+mn-lt"/>
              </a:rPr>
              <a:t>) ?</a:t>
            </a:r>
          </a:p>
        </p:txBody>
      </p:sp>
    </p:spTree>
    <p:extLst>
      <p:ext uri="{BB962C8B-B14F-4D97-AF65-F5344CB8AC3E}">
        <p14:creationId xmlns:p14="http://schemas.microsoft.com/office/powerpoint/2010/main" val="370928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lnSpcReduction="10000"/>
          </a:bodyPr>
          <a:lstStyle/>
          <a:p>
            <a:pPr marL="625056"/>
            <a:r>
              <a:rPr lang="en-US" altLang="en-US" sz="1266" dirty="0" err="1"/>
              <a:t>int</a:t>
            </a:r>
            <a:r>
              <a:rPr lang="en-US" altLang="en-US" sz="1266" dirty="0"/>
              <a:t> </a:t>
            </a:r>
            <a:r>
              <a:rPr lang="en-US" altLang="en-US" sz="1266" dirty="0" err="1"/>
              <a:t>bsearch</a:t>
            </a:r>
            <a:r>
              <a:rPr lang="en-US" altLang="en-US" sz="1266" dirty="0"/>
              <a:t>(</a:t>
            </a:r>
            <a:r>
              <a:rPr lang="en-US" altLang="en-US" sz="1266" dirty="0" err="1"/>
              <a:t>int</a:t>
            </a:r>
            <a:r>
              <a:rPr lang="en-US" altLang="en-US" sz="1266" dirty="0"/>
              <a:t> a[], </a:t>
            </a:r>
            <a:r>
              <a:rPr lang="en-US" altLang="en-US" sz="1266" dirty="0" err="1"/>
              <a:t>int</a:t>
            </a:r>
            <a:r>
              <a:rPr lang="en-US" altLang="en-US" sz="1266" dirty="0"/>
              <a:t> n, </a:t>
            </a:r>
            <a:r>
              <a:rPr lang="en-US" altLang="en-US" sz="1266" dirty="0" err="1"/>
              <a:t>int</a:t>
            </a:r>
            <a:r>
              <a:rPr lang="en-US" altLang="en-US" sz="1266" dirty="0"/>
              <a:t> x, </a:t>
            </a:r>
            <a:r>
              <a:rPr lang="en-US" altLang="en-US" sz="1266" u="sng" dirty="0">
                <a:solidFill>
                  <a:srgbClr val="0000FF"/>
                </a:solidFill>
              </a:rPr>
              <a:t>bool *found</a:t>
            </a:r>
            <a:r>
              <a:rPr lang="en-US" altLang="en-US" sz="1266" dirty="0"/>
              <a:t>) {</a:t>
            </a:r>
          </a:p>
          <a:p>
            <a:pPr marL="937584" lvl="1">
              <a:spcBef>
                <a:spcPts val="1512"/>
              </a:spcBef>
            </a:pPr>
            <a:r>
              <a:rPr lang="en-US" altLang="en-US" sz="1266" dirty="0" err="1"/>
              <a:t>int</a:t>
            </a:r>
            <a:r>
              <a:rPr lang="en-US" altLang="en-US" sz="1266" dirty="0"/>
              <a:t> lo, hi, mid; lo=0; hi=n-1;</a:t>
            </a:r>
          </a:p>
          <a:p>
            <a:pPr marL="937584" lvl="1">
              <a:spcBef>
                <a:spcPts val="1512"/>
              </a:spcBef>
            </a:pPr>
            <a:r>
              <a:rPr lang="en-US" altLang="en-US" sz="1266" dirty="0"/>
              <a:t>while(lo&lt;=hi) {</a:t>
            </a:r>
          </a:p>
          <a:p>
            <a:pPr marL="1250112" lvl="2">
              <a:spcBef>
                <a:spcPts val="1512"/>
              </a:spcBef>
            </a:pPr>
            <a:r>
              <a:rPr lang="en-US" altLang="en-US" sz="1266" dirty="0"/>
              <a:t>mid = (</a:t>
            </a:r>
            <a:r>
              <a:rPr lang="en-US" altLang="en-US" sz="1266" dirty="0" err="1" smtClean="0"/>
              <a:t>lo+hi</a:t>
            </a:r>
            <a:r>
              <a:rPr lang="en-US" altLang="en-US" sz="1266" dirty="0"/>
              <a:t>)/2;</a:t>
            </a:r>
          </a:p>
          <a:p>
            <a:pPr marL="1250112" lvl="2">
              <a:spcBef>
                <a:spcPts val="1512"/>
              </a:spcBef>
            </a:pPr>
            <a:r>
              <a:rPr lang="en-US" altLang="en-US" sz="1266" dirty="0"/>
              <a:t>if (x &lt; a[mid])</a:t>
            </a:r>
          </a:p>
          <a:p>
            <a:pPr marL="1562640" lvl="3">
              <a:spcBef>
                <a:spcPts val="1512"/>
              </a:spcBef>
            </a:pPr>
            <a:r>
              <a:rPr lang="en-US" altLang="en-US" sz="1266" dirty="0"/>
              <a:t>hi = mid-1;</a:t>
            </a:r>
          </a:p>
          <a:p>
            <a:pPr marL="1250112" lvl="2">
              <a:spcBef>
                <a:spcPts val="1512"/>
              </a:spcBef>
            </a:pPr>
            <a:r>
              <a:rPr lang="en-US" altLang="en-US" sz="1266" dirty="0" err="1"/>
              <a:t>elseif</a:t>
            </a:r>
            <a:r>
              <a:rPr lang="en-US" altLang="en-US" sz="1266" dirty="0"/>
              <a:t> (x &gt; a[mid])</a:t>
            </a:r>
          </a:p>
          <a:p>
            <a:pPr marL="1562640" lvl="3">
              <a:spcBef>
                <a:spcPts val="1512"/>
              </a:spcBef>
            </a:pPr>
            <a:r>
              <a:rPr lang="en-US" altLang="en-US" sz="1266" dirty="0"/>
              <a:t>lo = mid+1;</a:t>
            </a:r>
          </a:p>
          <a:p>
            <a:pPr marL="1250112" lvl="2">
              <a:spcBef>
                <a:spcPts val="1512"/>
              </a:spcBef>
            </a:pPr>
            <a:r>
              <a:rPr lang="en-US" altLang="en-US" sz="1266" dirty="0"/>
              <a:t>else {</a:t>
            </a:r>
          </a:p>
          <a:p>
            <a:pPr marL="1562640" lvl="3">
              <a:spcBef>
                <a:spcPts val="1512"/>
              </a:spcBef>
            </a:pPr>
            <a:r>
              <a:rPr lang="en-US" altLang="en-US" sz="1266" u="sng" dirty="0">
                <a:solidFill>
                  <a:srgbClr val="0000FF"/>
                </a:solidFill>
              </a:rPr>
              <a:t>*found = true;</a:t>
            </a:r>
          </a:p>
          <a:p>
            <a:pPr marL="1562640" lvl="3">
              <a:spcBef>
                <a:spcPts val="1512"/>
              </a:spcBef>
            </a:pPr>
            <a:r>
              <a:rPr lang="en-US" altLang="en-US" sz="1266" dirty="0"/>
              <a:t>return mid;  }; </a:t>
            </a:r>
          </a:p>
          <a:p>
            <a:pPr marL="1334040" lvl="3" indent="0">
              <a:spcBef>
                <a:spcPts val="1512"/>
              </a:spcBef>
              <a:buNone/>
            </a:pPr>
            <a:r>
              <a:rPr lang="en-US" altLang="en-US" sz="1266" dirty="0" smtClean="0"/>
              <a:t>};</a:t>
            </a:r>
            <a:endParaRPr lang="en-US" altLang="en-US" sz="1266" dirty="0"/>
          </a:p>
          <a:p>
            <a:pPr marL="1250112" lvl="2">
              <a:spcBef>
                <a:spcPts val="1512"/>
              </a:spcBef>
            </a:pPr>
            <a:r>
              <a:rPr lang="en-US" altLang="en-US" sz="1266" dirty="0" smtClean="0">
                <a:solidFill>
                  <a:srgbClr val="0000FF"/>
                </a:solidFill>
              </a:rPr>
              <a:t>*found = false; // so what do we return? </a:t>
            </a:r>
          </a:p>
          <a:p>
            <a:pPr marL="1250112" lvl="2">
              <a:spcBef>
                <a:spcPts val="1512"/>
              </a:spcBef>
            </a:pPr>
            <a:r>
              <a:rPr lang="en-US" altLang="en-US" sz="1266" dirty="0" smtClean="0">
                <a:solidFill>
                  <a:srgbClr val="0000FF"/>
                </a:solidFill>
              </a:rPr>
              <a:t>return lo; </a:t>
            </a:r>
            <a:r>
              <a:rPr lang="en-US" altLang="en-US" sz="1266" dirty="0" smtClean="0"/>
              <a:t>}</a:t>
            </a:r>
            <a:endParaRPr lang="en-US" altLang="en-US" sz="1266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>
          <a:xfrm>
            <a:off x="950912" y="274638"/>
            <a:ext cx="8229600" cy="975043"/>
          </a:xfrm>
          <a:ln/>
        </p:spPr>
        <p:txBody>
          <a:bodyPr>
            <a:normAutofit/>
          </a:bodyPr>
          <a:lstStyle/>
          <a:p>
            <a:r>
              <a:rPr lang="en-US" altLang="en-US" sz="4400" dirty="0" smtClean="0"/>
              <a:t>Binary Search: Code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67295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en-US" sz="2400" dirty="0" smtClean="0">
                <a:latin typeface="+mn-lt"/>
              </a:rPr>
              <a:t>The given binary search is for integer case, you have to work out your solution for the string case.</a:t>
            </a:r>
          </a:p>
          <a:p>
            <a:pPr marL="625056"/>
            <a:endParaRPr lang="en-US" altLang="en-US" sz="2400" dirty="0">
              <a:latin typeface="+mn-lt"/>
            </a:endParaRPr>
          </a:p>
          <a:p>
            <a:pPr marL="625056"/>
            <a:endParaRPr lang="en-US" altLang="en-US" sz="2400" dirty="0" smtClean="0">
              <a:latin typeface="+mn-lt"/>
            </a:endParaRPr>
          </a:p>
          <a:p>
            <a:pPr marL="625056"/>
            <a:r>
              <a:rPr lang="en-US" altLang="en-US" sz="2400" dirty="0" smtClean="0">
                <a:latin typeface="+mn-lt"/>
              </a:rPr>
              <a:t>This is the last help on the project.</a:t>
            </a:r>
          </a:p>
          <a:p>
            <a:pPr marL="625056"/>
            <a:endParaRPr lang="en-US" altLang="en-US" sz="2400" dirty="0" smtClean="0">
              <a:latin typeface="+mn-lt"/>
            </a:endParaRPr>
          </a:p>
          <a:p>
            <a:pPr marL="625056"/>
            <a:r>
              <a:rPr lang="en-US" altLang="en-US" sz="2400" dirty="0" smtClean="0">
                <a:latin typeface="+mn-lt"/>
              </a:rPr>
              <a:t>If you were paying attention you need only write about </a:t>
            </a:r>
            <a:r>
              <a:rPr lang="en-US" altLang="en-US" sz="2400" u="sng" dirty="0" smtClean="0">
                <a:solidFill>
                  <a:srgbClr val="0000FF"/>
                </a:solidFill>
                <a:latin typeface="+mn-lt"/>
              </a:rPr>
              <a:t>15 lines </a:t>
            </a:r>
            <a:r>
              <a:rPr lang="en-US" altLang="en-US" sz="2400" dirty="0" smtClean="0">
                <a:latin typeface="+mn-lt"/>
              </a:rPr>
              <a:t>of original code.</a:t>
            </a:r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748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3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983573"/>
              </p:ext>
            </p:extLst>
          </p:nvPr>
        </p:nvGraphicFramePr>
        <p:xfrm>
          <a:off x="1331640" y="548680"/>
          <a:ext cx="5878159" cy="5730329"/>
        </p:xfrm>
        <a:graphic>
          <a:graphicData uri="http://schemas.openxmlformats.org/drawingml/2006/table">
            <a:tbl>
              <a:tblPr/>
              <a:tblGrid>
                <a:gridCol w="2088232">
                  <a:extLst>
                    <a:ext uri="{9D8B030D-6E8A-4147-A177-3AD203B41FA5}">
                      <a16:colId xmlns:a16="http://schemas.microsoft.com/office/drawing/2014/main" xmlns="" val="1121505222"/>
                    </a:ext>
                  </a:extLst>
                </a:gridCol>
                <a:gridCol w="1890205">
                  <a:extLst>
                    <a:ext uri="{9D8B030D-6E8A-4147-A177-3AD203B41FA5}">
                      <a16:colId xmlns:a16="http://schemas.microsoft.com/office/drawing/2014/main" xmlns="" val="2711143246"/>
                    </a:ext>
                  </a:extLst>
                </a:gridCol>
                <a:gridCol w="1899722">
                  <a:extLst>
                    <a:ext uri="{9D8B030D-6E8A-4147-A177-3AD203B41FA5}">
                      <a16:colId xmlns:a16="http://schemas.microsoft.com/office/drawing/2014/main" xmlns="" val="2232952203"/>
                    </a:ext>
                  </a:extLst>
                </a:gridCol>
              </a:tblGrid>
              <a:tr h="1364416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Basic Operations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Unsorted Array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Sorted Array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471104150"/>
                  </a:ext>
                </a:extLst>
              </a:tr>
              <a:tr h="1179849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Search/Find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70001237"/>
                  </a:ext>
                </a:extLst>
              </a:tr>
              <a:tr h="1179849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Insert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endParaRPr kumimoji="0" lang="en-US" alt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80777574"/>
                  </a:ext>
                </a:extLst>
              </a:tr>
              <a:tr h="1179849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Delete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endParaRPr kumimoji="0" lang="en-US" alt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10555729"/>
                  </a:ext>
                </a:extLst>
              </a:tr>
              <a:tr h="826366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Min/Max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57443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00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3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261761"/>
              </p:ext>
            </p:extLst>
          </p:nvPr>
        </p:nvGraphicFramePr>
        <p:xfrm>
          <a:off x="1331640" y="548680"/>
          <a:ext cx="5878159" cy="5730329"/>
        </p:xfrm>
        <a:graphic>
          <a:graphicData uri="http://schemas.openxmlformats.org/drawingml/2006/table">
            <a:tbl>
              <a:tblPr/>
              <a:tblGrid>
                <a:gridCol w="2088232">
                  <a:extLst>
                    <a:ext uri="{9D8B030D-6E8A-4147-A177-3AD203B41FA5}">
                      <a16:colId xmlns:a16="http://schemas.microsoft.com/office/drawing/2014/main" xmlns="" val="1121505222"/>
                    </a:ext>
                  </a:extLst>
                </a:gridCol>
                <a:gridCol w="1890205">
                  <a:extLst>
                    <a:ext uri="{9D8B030D-6E8A-4147-A177-3AD203B41FA5}">
                      <a16:colId xmlns:a16="http://schemas.microsoft.com/office/drawing/2014/main" xmlns="" val="2711143246"/>
                    </a:ext>
                  </a:extLst>
                </a:gridCol>
                <a:gridCol w="1899722">
                  <a:extLst>
                    <a:ext uri="{9D8B030D-6E8A-4147-A177-3AD203B41FA5}">
                      <a16:colId xmlns:a16="http://schemas.microsoft.com/office/drawing/2014/main" xmlns="" val="2232952203"/>
                    </a:ext>
                  </a:extLst>
                </a:gridCol>
              </a:tblGrid>
              <a:tr h="1364416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Basic Operations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Unsorted Array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Sorted Array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471104150"/>
                  </a:ext>
                </a:extLst>
              </a:tr>
              <a:tr h="1179849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Search/Find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O(log 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70001237"/>
                  </a:ext>
                </a:extLst>
              </a:tr>
              <a:tr h="1179849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Insert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O(1)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80777574"/>
                  </a:ext>
                </a:extLst>
              </a:tr>
              <a:tr h="1179849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Delete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O(1)</a:t>
                      </a:r>
                      <a:endParaRPr kumimoji="0" lang="en-US" alt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10555729"/>
                  </a:ext>
                </a:extLst>
              </a:tr>
              <a:tr h="826366"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Min/Max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O(n)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48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48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O(1)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57443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41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806896" y="274638"/>
            <a:ext cx="8229600" cy="975043"/>
          </a:xfrm>
          <a:ln/>
        </p:spPr>
        <p:txBody>
          <a:bodyPr>
            <a:normAutofit/>
          </a:bodyPr>
          <a:lstStyle/>
          <a:p>
            <a:r>
              <a:rPr lang="en-US" altLang="zh-CN" sz="4900" dirty="0" smtClean="0"/>
              <a:t>Function 2: </a:t>
            </a:r>
            <a:r>
              <a:rPr lang="en-US" altLang="zh-CN" sz="4900" dirty="0" err="1" smtClean="0"/>
              <a:t>addElement</a:t>
            </a:r>
            <a:endParaRPr lang="en-US" altLang="zh-CN" sz="4900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07288" cy="5181600"/>
          </a:xfrm>
          <a:ln/>
        </p:spPr>
        <p:txBody>
          <a:bodyPr>
            <a:normAutofit/>
          </a:bodyPr>
          <a:lstStyle/>
          <a:p>
            <a:pPr marL="625056"/>
            <a:r>
              <a:rPr lang="en-US" altLang="zh-CN" sz="2400" dirty="0" err="1" smtClean="0">
                <a:latin typeface="+mn-lt"/>
              </a:rPr>
              <a:t>addElement</a:t>
            </a:r>
            <a:r>
              <a:rPr lang="en-US" altLang="zh-CN" sz="2400" dirty="0" smtClean="0">
                <a:latin typeface="+mn-lt"/>
              </a:rPr>
              <a:t>(SET *</a:t>
            </a:r>
            <a:r>
              <a:rPr lang="en-US" altLang="zh-CN" sz="2400" dirty="0" err="1" smtClean="0">
                <a:latin typeface="+mn-lt"/>
              </a:rPr>
              <a:t>sp</a:t>
            </a:r>
            <a:r>
              <a:rPr lang="en-US" altLang="zh-CN" sz="2400" dirty="0" smtClean="0">
                <a:latin typeface="+mn-lt"/>
              </a:rPr>
              <a:t>, char* </a:t>
            </a:r>
            <a:r>
              <a:rPr lang="en-US" altLang="zh-CN" sz="2400" dirty="0" err="1" smtClean="0">
                <a:latin typeface="+mn-lt"/>
              </a:rPr>
              <a:t>elt</a:t>
            </a:r>
            <a:r>
              <a:rPr lang="en-US" altLang="zh-CN" sz="2400" dirty="0" smtClean="0">
                <a:latin typeface="+mn-lt"/>
              </a:rPr>
              <a:t>) </a:t>
            </a:r>
            <a:r>
              <a:rPr lang="en-US" altLang="zh-CN" sz="2400" dirty="0">
                <a:latin typeface="+mn-lt"/>
              </a:rPr>
              <a:t>... </a:t>
            </a:r>
            <a:r>
              <a:rPr lang="en-US" altLang="zh-CN" sz="2400" dirty="0" smtClean="0">
                <a:latin typeface="+mn-lt"/>
              </a:rPr>
              <a:t>Pay attention to some special cases</a:t>
            </a:r>
          </a:p>
          <a:p>
            <a:pPr marL="1025106" lvl="1"/>
            <a:r>
              <a:rPr lang="en-US" altLang="zh-CN" sz="2000" dirty="0" smtClean="0">
                <a:latin typeface="+mn-lt"/>
              </a:rPr>
              <a:t>If the element number already equals to the array maximum length, cannot add</a:t>
            </a:r>
          </a:p>
          <a:p>
            <a:pPr marL="1025106" lvl="1"/>
            <a:r>
              <a:rPr lang="en-US" altLang="zh-CN" sz="2000" dirty="0" smtClean="0">
                <a:latin typeface="+mn-lt"/>
              </a:rPr>
              <a:t>If you can find the new element in the SET, cannot add </a:t>
            </a:r>
          </a:p>
          <a:p>
            <a:pPr marL="1425156" lvl="2"/>
            <a:r>
              <a:rPr lang="en-US" altLang="zh-CN" sz="1600" dirty="0" smtClean="0">
                <a:latin typeface="+mn-lt"/>
              </a:rPr>
              <a:t>How to know if the element is in the SET?</a:t>
            </a:r>
          </a:p>
          <a:p>
            <a:pPr marL="1882356" lvl="3"/>
            <a:r>
              <a:rPr lang="da-DK" altLang="zh-CN" sz="1200" dirty="0" smtClean="0"/>
              <a:t>char *findElement(SET *sp, char *elt);  - public interface</a:t>
            </a:r>
          </a:p>
          <a:p>
            <a:pPr marL="1882356" lvl="3"/>
            <a:r>
              <a:rPr lang="en-US" altLang="zh-CN" sz="1200" dirty="0">
                <a:latin typeface="+mn-lt"/>
              </a:rPr>
              <a:t>static </a:t>
            </a:r>
            <a:r>
              <a:rPr lang="en-US" altLang="zh-CN" sz="1200" dirty="0" err="1">
                <a:latin typeface="+mn-lt"/>
              </a:rPr>
              <a:t>int</a:t>
            </a:r>
            <a:r>
              <a:rPr lang="en-US" altLang="zh-CN" sz="1200" dirty="0">
                <a:latin typeface="+mn-lt"/>
              </a:rPr>
              <a:t> search(SET *</a:t>
            </a:r>
            <a:r>
              <a:rPr lang="en-US" altLang="zh-CN" sz="1200" dirty="0" err="1">
                <a:latin typeface="+mn-lt"/>
              </a:rPr>
              <a:t>sp</a:t>
            </a:r>
            <a:r>
              <a:rPr lang="en-US" altLang="zh-CN" sz="1200" dirty="0">
                <a:latin typeface="+mn-lt"/>
              </a:rPr>
              <a:t>, char *</a:t>
            </a:r>
            <a:r>
              <a:rPr lang="en-US" altLang="zh-CN" sz="1200" dirty="0" err="1">
                <a:latin typeface="+mn-lt"/>
              </a:rPr>
              <a:t>elt</a:t>
            </a:r>
            <a:r>
              <a:rPr lang="en-US" altLang="zh-CN" sz="1200" dirty="0">
                <a:latin typeface="+mn-lt"/>
              </a:rPr>
              <a:t>, bool *found</a:t>
            </a:r>
            <a:r>
              <a:rPr lang="en-US" altLang="zh-CN" sz="1200" dirty="0" smtClean="0">
                <a:latin typeface="+mn-lt"/>
              </a:rPr>
              <a:t>)  -  private function</a:t>
            </a:r>
            <a:endParaRPr lang="en-US" altLang="zh-CN" sz="1200" dirty="0">
              <a:latin typeface="+mn-lt"/>
            </a:endParaRPr>
          </a:p>
          <a:p>
            <a:pPr marL="739356" lvl="1" indent="0">
              <a:buNone/>
            </a:pPr>
            <a:endParaRPr lang="en-US" altLang="zh-CN" sz="2000" dirty="0">
              <a:latin typeface="+mn-lt"/>
            </a:endParaRPr>
          </a:p>
          <a:p>
            <a:pPr marL="739356" lvl="1" indent="0">
              <a:buNone/>
            </a:pPr>
            <a:endParaRPr lang="en-US" altLang="zh-CN" sz="2000" dirty="0" smtClean="0">
              <a:latin typeface="+mn-lt"/>
            </a:endParaRPr>
          </a:p>
          <a:p>
            <a:pPr marL="1025106" lvl="1"/>
            <a:endParaRPr lang="en-US" altLang="zh-CN" sz="1000" dirty="0">
              <a:latin typeface="+mn-lt"/>
            </a:endParaRPr>
          </a:p>
          <a:p>
            <a:pPr marL="625056"/>
            <a:endParaRPr lang="en-US" altLang="zh-CN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662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altLang="zh-CN" sz="2700" dirty="0">
                <a:latin typeface="+mn-lt"/>
              </a:rPr>
              <a:t>Try 1: </a:t>
            </a:r>
            <a:r>
              <a:rPr lang="en-US" altLang="zh-CN" sz="2700" dirty="0" err="1">
                <a:latin typeface="+mn-lt"/>
              </a:rPr>
              <a:t>sp</a:t>
            </a:r>
            <a:r>
              <a:rPr lang="en-US" altLang="zh-CN" sz="2700" dirty="0">
                <a:latin typeface="+mn-lt"/>
              </a:rPr>
              <a:t>-</a:t>
            </a:r>
            <a:r>
              <a:rPr lang="en-US" altLang="zh-CN" sz="2700" dirty="0" smtClean="0">
                <a:latin typeface="+mn-lt"/>
              </a:rPr>
              <a:t>&gt;data[</a:t>
            </a:r>
            <a:r>
              <a:rPr lang="en-US" altLang="zh-CN" sz="2700" dirty="0" err="1" smtClean="0">
                <a:latin typeface="+mn-lt"/>
              </a:rPr>
              <a:t>sp</a:t>
            </a:r>
            <a:r>
              <a:rPr lang="en-US" altLang="zh-CN" sz="2700" dirty="0" smtClean="0">
                <a:latin typeface="+mn-lt"/>
              </a:rPr>
              <a:t>-</a:t>
            </a:r>
            <a:r>
              <a:rPr lang="en-US" altLang="zh-CN" sz="2700" dirty="0">
                <a:latin typeface="+mn-lt"/>
              </a:rPr>
              <a:t>&gt;count] = </a:t>
            </a:r>
            <a:r>
              <a:rPr lang="en-US" altLang="zh-CN" sz="2700" dirty="0" err="1" smtClean="0">
                <a:latin typeface="+mn-lt"/>
              </a:rPr>
              <a:t>elt</a:t>
            </a:r>
            <a:r>
              <a:rPr lang="en-US" altLang="zh-CN" sz="2700" dirty="0" smtClean="0">
                <a:latin typeface="+mn-lt"/>
              </a:rPr>
              <a:t>;</a:t>
            </a:r>
            <a:endParaRPr lang="en-US" altLang="zh-CN" sz="2700" dirty="0">
              <a:latin typeface="+mn-lt"/>
            </a:endParaRPr>
          </a:p>
          <a:p>
            <a:pPr marL="937584" lvl="1">
              <a:spcBef>
                <a:spcPts val="1547"/>
              </a:spcBef>
            </a:pPr>
            <a:r>
              <a:rPr lang="en-US" altLang="zh-CN" sz="2700" dirty="0">
                <a:latin typeface="+mn-lt"/>
              </a:rPr>
              <a:t>show why this </a:t>
            </a:r>
            <a:r>
              <a:rPr lang="en-US" altLang="zh-CN" sz="2700" dirty="0" smtClean="0">
                <a:latin typeface="+mn-lt"/>
              </a:rPr>
              <a:t>doesn’t </a:t>
            </a:r>
            <a:r>
              <a:rPr lang="en-US" altLang="zh-CN" sz="2700" dirty="0">
                <a:latin typeface="+mn-lt"/>
              </a:rPr>
              <a:t>work ... it points to one word (whatever was last in the buffer)</a:t>
            </a:r>
          </a:p>
          <a:p>
            <a:pPr marL="937584" lvl="1">
              <a:spcBef>
                <a:spcPts val="1547"/>
              </a:spcBef>
            </a:pPr>
            <a:r>
              <a:rPr lang="en-US" altLang="zh-CN" sz="2700" dirty="0">
                <a:latin typeface="+mn-lt"/>
              </a:rPr>
              <a:t>only copies pointer, not contents</a:t>
            </a:r>
          </a:p>
          <a:p>
            <a:pPr marL="937584" lvl="1">
              <a:spcBef>
                <a:spcPts val="1547"/>
              </a:spcBef>
            </a:pPr>
            <a:r>
              <a:rPr lang="en-US" altLang="zh-CN" sz="2700" dirty="0" err="1" smtClean="0">
                <a:latin typeface="+mn-lt"/>
              </a:rPr>
              <a:t>buf</a:t>
            </a:r>
            <a:r>
              <a:rPr lang="en-US" altLang="zh-CN" sz="2700" dirty="0" smtClean="0">
                <a:latin typeface="+mn-lt"/>
              </a:rPr>
              <a:t> will always change and therefore </a:t>
            </a:r>
            <a:r>
              <a:rPr lang="en-US" altLang="zh-CN" sz="2700" dirty="0" err="1" smtClean="0">
                <a:latin typeface="+mn-lt"/>
              </a:rPr>
              <a:t>sp</a:t>
            </a:r>
            <a:r>
              <a:rPr lang="en-US" altLang="zh-CN" sz="2700" dirty="0" smtClean="0">
                <a:latin typeface="+mn-lt"/>
              </a:rPr>
              <a:t>-&gt;data[] will also change.</a:t>
            </a:r>
          </a:p>
          <a:p>
            <a:pPr marL="937584" lvl="1">
              <a:spcBef>
                <a:spcPts val="1547"/>
              </a:spcBef>
            </a:pPr>
            <a:r>
              <a:rPr lang="en-US" altLang="zh-CN" sz="2700" dirty="0" smtClean="0">
                <a:latin typeface="+mn-lt"/>
              </a:rPr>
              <a:t>by now, as engineers, you should realize the professors first example is always wrong.</a:t>
            </a:r>
            <a:endParaRPr lang="en-US" altLang="zh-CN" sz="2700" dirty="0">
              <a:latin typeface="+mn-lt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609600" y="260648"/>
            <a:ext cx="8229600" cy="975043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93191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Implement addElement()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48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zh-CN" sz="2400" dirty="0" smtClean="0">
                <a:latin typeface="+mn-lt"/>
              </a:rPr>
              <a:t>Try </a:t>
            </a:r>
            <a:r>
              <a:rPr lang="en-US" altLang="zh-CN" sz="2400" dirty="0">
                <a:latin typeface="+mn-lt"/>
              </a:rPr>
              <a:t>2: </a:t>
            </a:r>
            <a:r>
              <a:rPr lang="en-US" altLang="zh-CN" sz="2400" dirty="0" err="1">
                <a:latin typeface="+mn-lt"/>
              </a:rPr>
              <a:t>strcpy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dirty="0" err="1">
                <a:latin typeface="+mn-lt"/>
              </a:rPr>
              <a:t>sp</a:t>
            </a:r>
            <a:r>
              <a:rPr lang="en-US" altLang="zh-CN" sz="2400" dirty="0">
                <a:latin typeface="+mn-lt"/>
              </a:rPr>
              <a:t>-</a:t>
            </a:r>
            <a:r>
              <a:rPr lang="en-US" altLang="zh-CN" sz="2400" dirty="0" smtClean="0">
                <a:latin typeface="+mn-lt"/>
              </a:rPr>
              <a:t>&gt;data[</a:t>
            </a:r>
            <a:r>
              <a:rPr lang="en-US" altLang="zh-CN" sz="2400" dirty="0" err="1" smtClean="0">
                <a:latin typeface="+mn-lt"/>
              </a:rPr>
              <a:t>sp</a:t>
            </a:r>
            <a:r>
              <a:rPr lang="en-US" altLang="zh-CN" sz="2400" dirty="0" smtClean="0">
                <a:latin typeface="+mn-lt"/>
              </a:rPr>
              <a:t>-</a:t>
            </a:r>
            <a:r>
              <a:rPr lang="en-US" altLang="zh-CN" sz="2400" dirty="0">
                <a:latin typeface="+mn-lt"/>
              </a:rPr>
              <a:t>&gt;count], </a:t>
            </a:r>
            <a:r>
              <a:rPr lang="en-US" altLang="zh-CN" sz="2400" dirty="0" err="1" smtClean="0">
                <a:latin typeface="+mn-lt"/>
              </a:rPr>
              <a:t>elt</a:t>
            </a:r>
            <a:r>
              <a:rPr lang="en-US" altLang="zh-CN" sz="2400" dirty="0" smtClean="0">
                <a:latin typeface="+mn-lt"/>
              </a:rPr>
              <a:t>);</a:t>
            </a:r>
            <a:endParaRPr lang="en-US" altLang="zh-CN" sz="2400" dirty="0">
              <a:latin typeface="+mn-lt"/>
            </a:endParaRPr>
          </a:p>
          <a:p>
            <a:pPr marL="625056"/>
            <a:endParaRPr lang="en-US" altLang="zh-CN" sz="2400" dirty="0" smtClean="0">
              <a:latin typeface="+mn-lt"/>
            </a:endParaRPr>
          </a:p>
          <a:p>
            <a:pPr marL="625056"/>
            <a:r>
              <a:rPr lang="en-US" altLang="zh-CN" sz="2400" dirty="0" smtClean="0">
                <a:latin typeface="+mn-lt"/>
              </a:rPr>
              <a:t>Why </a:t>
            </a:r>
            <a:r>
              <a:rPr lang="en-US" altLang="zh-CN" sz="2400" dirty="0">
                <a:latin typeface="+mn-lt"/>
              </a:rPr>
              <a:t>this is wrong ... </a:t>
            </a:r>
            <a:endParaRPr lang="en-US" altLang="zh-CN" sz="2400" dirty="0" smtClean="0">
              <a:latin typeface="+mn-lt"/>
            </a:endParaRPr>
          </a:p>
          <a:p>
            <a:pPr marL="1025106" lvl="1"/>
            <a:r>
              <a:rPr lang="en-US" altLang="zh-CN" sz="2000" dirty="0" err="1" smtClean="0">
                <a:latin typeface="+mn-lt"/>
              </a:rPr>
              <a:t>segfault</a:t>
            </a:r>
            <a:r>
              <a:rPr lang="en-US" altLang="zh-CN" sz="2000" dirty="0">
                <a:latin typeface="+mn-lt"/>
              </a:rPr>
              <a:t>! ... </a:t>
            </a:r>
            <a:endParaRPr lang="en-US" altLang="zh-CN" sz="2000" dirty="0" smtClean="0">
              <a:latin typeface="+mn-lt"/>
            </a:endParaRPr>
          </a:p>
          <a:p>
            <a:pPr marL="1025106" lvl="1"/>
            <a:r>
              <a:rPr lang="en-US" altLang="zh-CN" sz="2000" dirty="0" smtClean="0">
                <a:latin typeface="+mn-lt"/>
              </a:rPr>
              <a:t>copies </a:t>
            </a:r>
            <a:r>
              <a:rPr lang="en-US" altLang="zh-CN" sz="2000" dirty="0">
                <a:latin typeface="+mn-lt"/>
              </a:rPr>
              <a:t>contents into unallocated memory.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609600" y="260648"/>
            <a:ext cx="8229600" cy="975043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93191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Implement addElement()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948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altLang="zh-CN" sz="2400" dirty="0"/>
              <a:t>Try 3:</a:t>
            </a:r>
          </a:p>
          <a:p>
            <a:pPr marL="937584" lvl="1">
              <a:spcBef>
                <a:spcPts val="2021"/>
              </a:spcBef>
            </a:pPr>
            <a:r>
              <a:rPr lang="en-US" altLang="zh-CN" sz="2400" dirty="0" err="1"/>
              <a:t>sp</a:t>
            </a:r>
            <a:r>
              <a:rPr lang="en-US" altLang="zh-CN" sz="2400" dirty="0"/>
              <a:t>-</a:t>
            </a:r>
            <a:r>
              <a:rPr lang="en-US" altLang="zh-CN" sz="2400" dirty="0" smtClean="0"/>
              <a:t>&gt;data[</a:t>
            </a:r>
            <a:r>
              <a:rPr lang="en-US" altLang="zh-CN" sz="2400" dirty="0" err="1" smtClean="0"/>
              <a:t>sp</a:t>
            </a:r>
            <a:r>
              <a:rPr lang="en-US" altLang="zh-CN" sz="2400" dirty="0" smtClean="0"/>
              <a:t>-</a:t>
            </a:r>
            <a:r>
              <a:rPr lang="en-US" altLang="zh-CN" sz="2400" dirty="0"/>
              <a:t>&gt;count] = </a:t>
            </a:r>
          </a:p>
          <a:p>
            <a:pPr marL="1250112" lvl="2">
              <a:spcBef>
                <a:spcPts val="2021"/>
              </a:spcBef>
            </a:pPr>
            <a:r>
              <a:rPr lang="en-US" altLang="zh-CN" dirty="0" err="1"/>
              <a:t>malloc</a:t>
            </a:r>
            <a:r>
              <a:rPr lang="en-US" altLang="zh-CN" dirty="0"/>
              <a:t>((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elt</a:t>
            </a:r>
            <a:r>
              <a:rPr lang="en-US" altLang="zh-CN" dirty="0" smtClean="0"/>
              <a:t>)</a:t>
            </a:r>
            <a:r>
              <a:rPr lang="en-US" altLang="zh-CN" b="1" dirty="0" smtClean="0"/>
              <a:t> </a:t>
            </a:r>
            <a:r>
              <a:rPr lang="en-US" altLang="zh-CN" b="1" dirty="0"/>
              <a:t>+1</a:t>
            </a:r>
            <a:r>
              <a:rPr lang="en-US" altLang="zh-CN" dirty="0"/>
              <a:t>)*</a:t>
            </a:r>
            <a:r>
              <a:rPr lang="en-US" altLang="zh-CN" dirty="0" err="1"/>
              <a:t>sizeof</a:t>
            </a:r>
            <a:r>
              <a:rPr lang="en-US" altLang="zh-CN" dirty="0"/>
              <a:t>(char));</a:t>
            </a:r>
          </a:p>
          <a:p>
            <a:pPr marL="937584" lvl="1">
              <a:spcBef>
                <a:spcPts val="2021"/>
              </a:spcBef>
            </a:pPr>
            <a:r>
              <a:rPr lang="en-US" altLang="zh-CN" sz="2400" dirty="0" err="1"/>
              <a:t>strcpy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sp</a:t>
            </a:r>
            <a:r>
              <a:rPr lang="en-US" altLang="zh-CN" sz="2400" dirty="0"/>
              <a:t>-</a:t>
            </a:r>
            <a:r>
              <a:rPr lang="en-US" altLang="zh-CN" sz="2400" dirty="0" smtClean="0"/>
              <a:t>&gt;data[</a:t>
            </a:r>
            <a:r>
              <a:rPr lang="en-US" altLang="zh-CN" sz="2400" dirty="0" err="1" smtClean="0"/>
              <a:t>sp</a:t>
            </a:r>
            <a:r>
              <a:rPr lang="en-US" altLang="zh-CN" sz="2400" dirty="0" smtClean="0"/>
              <a:t>-</a:t>
            </a:r>
            <a:r>
              <a:rPr lang="en-US" altLang="zh-CN" sz="2400" dirty="0"/>
              <a:t>&gt;count], </a:t>
            </a:r>
            <a:r>
              <a:rPr lang="en-US" altLang="zh-CN" sz="2400" dirty="0" err="1" smtClean="0"/>
              <a:t>elt</a:t>
            </a:r>
            <a:r>
              <a:rPr lang="en-US" altLang="zh-CN" sz="2400" dirty="0" smtClean="0"/>
              <a:t>);</a:t>
            </a:r>
            <a:endParaRPr lang="en-US" altLang="zh-CN" sz="2400" dirty="0"/>
          </a:p>
          <a:p>
            <a:pPr marL="625056">
              <a:spcBef>
                <a:spcPts val="2021"/>
              </a:spcBef>
            </a:pPr>
            <a:endParaRPr lang="en-US" altLang="zh-CN" sz="1800" dirty="0"/>
          </a:p>
          <a:p>
            <a:pPr marL="625056">
              <a:spcBef>
                <a:spcPts val="2021"/>
              </a:spcBef>
            </a:pPr>
            <a:endParaRPr lang="en-US" altLang="zh-CN" sz="1800" dirty="0"/>
          </a:p>
        </p:txBody>
      </p:sp>
      <p:sp>
        <p:nvSpPr>
          <p:cNvPr id="3" name="Rectangle 1"/>
          <p:cNvSpPr txBox="1">
            <a:spLocks noChangeArrowheads="1"/>
          </p:cNvSpPr>
          <p:nvPr/>
        </p:nvSpPr>
        <p:spPr>
          <a:xfrm>
            <a:off x="609600" y="260648"/>
            <a:ext cx="8229600" cy="975043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93191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Implement addElement()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819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>
              <a:spcBef>
                <a:spcPts val="2021"/>
              </a:spcBef>
            </a:pPr>
            <a:r>
              <a:rPr lang="en-US" altLang="zh-CN" sz="2400" dirty="0"/>
              <a:t>TRY 4:</a:t>
            </a:r>
          </a:p>
          <a:p>
            <a:pPr marL="937584" lvl="1">
              <a:spcBef>
                <a:spcPts val="2021"/>
              </a:spcBef>
            </a:pPr>
            <a:r>
              <a:rPr lang="en-US" altLang="zh-CN" sz="2400" dirty="0" err="1"/>
              <a:t>sp</a:t>
            </a:r>
            <a:r>
              <a:rPr lang="en-US" altLang="zh-CN" sz="2400" dirty="0"/>
              <a:t>-</a:t>
            </a:r>
            <a:r>
              <a:rPr lang="en-US" altLang="zh-CN" sz="2400" dirty="0" smtClean="0"/>
              <a:t>&gt;data[</a:t>
            </a:r>
            <a:r>
              <a:rPr lang="en-US" altLang="zh-CN" sz="2400" dirty="0" err="1" smtClean="0"/>
              <a:t>sp</a:t>
            </a:r>
            <a:r>
              <a:rPr lang="en-US" altLang="zh-CN" sz="2400" dirty="0" smtClean="0"/>
              <a:t>-</a:t>
            </a:r>
            <a:r>
              <a:rPr lang="en-US" altLang="zh-CN" sz="2400" dirty="0"/>
              <a:t>&gt;count] = </a:t>
            </a:r>
            <a:r>
              <a:rPr lang="en-US" altLang="zh-CN" sz="2400" dirty="0" err="1" smtClean="0"/>
              <a:t>strdup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elt</a:t>
            </a:r>
            <a:r>
              <a:rPr lang="en-US" altLang="zh-CN" sz="2400" dirty="0" smtClean="0"/>
              <a:t>); </a:t>
            </a:r>
            <a:r>
              <a:rPr lang="en-US" altLang="zh-CN" sz="2400" dirty="0"/>
              <a:t>//allocates memory using </a:t>
            </a:r>
            <a:r>
              <a:rPr lang="en-US" altLang="zh-CN" sz="2400" dirty="0" err="1"/>
              <a:t>malloc</a:t>
            </a:r>
            <a:r>
              <a:rPr lang="en-US" altLang="zh-CN" sz="2400" dirty="0"/>
              <a:t>, copies the string, and returns a pointer to the copy</a:t>
            </a:r>
          </a:p>
          <a:p>
            <a:pPr marL="625056"/>
            <a:endParaRPr lang="en-US" altLang="zh-CN" sz="2400" dirty="0" smtClean="0"/>
          </a:p>
          <a:p>
            <a:pPr marL="625056"/>
            <a:r>
              <a:rPr lang="en-US" altLang="zh-CN" sz="2400" dirty="0" smtClean="0"/>
              <a:t>To </a:t>
            </a:r>
            <a:r>
              <a:rPr lang="en-US" altLang="zh-CN" sz="2400" dirty="0"/>
              <a:t>find out more</a:t>
            </a:r>
          </a:p>
          <a:p>
            <a:pPr marL="937584" lvl="1"/>
            <a:r>
              <a:rPr lang="en-US" altLang="zh-CN" sz="2400" dirty="0"/>
              <a:t>$man </a:t>
            </a:r>
            <a:r>
              <a:rPr lang="en-US" altLang="zh-CN" sz="2400" dirty="0" err="1" smtClean="0"/>
              <a:t>strdup</a:t>
            </a:r>
            <a:endParaRPr lang="en-US" altLang="zh-CN" sz="2400" dirty="0" smtClean="0"/>
          </a:p>
          <a:p>
            <a:pPr marL="937584" lvl="1"/>
            <a:endParaRPr lang="en-US" altLang="zh-CN" sz="2400" dirty="0"/>
          </a:p>
          <a:p>
            <a:pPr marL="625056"/>
            <a:r>
              <a:rPr lang="en-US" altLang="zh-CN" sz="2400" dirty="0"/>
              <a:t>RTFM = .... read the fun manual</a:t>
            </a:r>
          </a:p>
        </p:txBody>
      </p:sp>
      <p:sp>
        <p:nvSpPr>
          <p:cNvPr id="3" name="Rectangle 1"/>
          <p:cNvSpPr txBox="1">
            <a:spLocks noChangeArrowheads="1"/>
          </p:cNvSpPr>
          <p:nvPr/>
        </p:nvSpPr>
        <p:spPr>
          <a:xfrm>
            <a:off x="609600" y="260648"/>
            <a:ext cx="8229600" cy="975043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93191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Implement addElement()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25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>
              <a:spcBef>
                <a:spcPts val="2795"/>
              </a:spcBef>
            </a:pPr>
            <a:r>
              <a:rPr lang="en-US" altLang="zh-CN" sz="2400" dirty="0"/>
              <a:t>What if you don</a:t>
            </a:r>
            <a:r>
              <a:rPr lang="en-US" altLang="zh-CN" sz="2400" dirty="0">
                <a:latin typeface="Arial"/>
              </a:rPr>
              <a:t>’</a:t>
            </a:r>
            <a:r>
              <a:rPr lang="en-US" altLang="zh-CN" sz="2400" dirty="0"/>
              <a:t>t free </a:t>
            </a:r>
            <a:r>
              <a:rPr lang="en-US" altLang="zh-CN" sz="2400" dirty="0" err="1"/>
              <a:t>malloc</a:t>
            </a:r>
            <a:r>
              <a:rPr lang="en-US" altLang="zh-CN" sz="2400" dirty="0" err="1">
                <a:latin typeface="Arial"/>
              </a:rPr>
              <a:t>’</a:t>
            </a:r>
            <a:r>
              <a:rPr lang="en-US" altLang="zh-CN" sz="2400" dirty="0" err="1"/>
              <a:t>d</a:t>
            </a:r>
            <a:r>
              <a:rPr lang="en-US" altLang="zh-CN" sz="2400" dirty="0"/>
              <a:t> memory?</a:t>
            </a:r>
          </a:p>
          <a:p>
            <a:pPr marL="937584" lvl="1">
              <a:spcBef>
                <a:spcPts val="2795"/>
              </a:spcBef>
            </a:pPr>
            <a:r>
              <a:rPr lang="en-US" altLang="zh-CN" sz="2400" dirty="0"/>
              <a:t>memory leak</a:t>
            </a:r>
          </a:p>
          <a:p>
            <a:pPr marL="625056"/>
            <a:endParaRPr lang="en-US" altLang="zh-CN" sz="2400" dirty="0" smtClean="0"/>
          </a:p>
          <a:p>
            <a:pPr marL="625056"/>
            <a:r>
              <a:rPr lang="en-US" altLang="zh-CN" sz="2400" dirty="0" smtClean="0"/>
              <a:t>When </a:t>
            </a:r>
            <a:r>
              <a:rPr lang="en-US" altLang="zh-CN" sz="2400" dirty="0"/>
              <a:t>removing something, remember that you will need to do so in reverse order</a:t>
            </a:r>
            <a:r>
              <a:rPr lang="en-US" altLang="zh-CN" sz="2400" dirty="0" smtClean="0"/>
              <a:t>.</a:t>
            </a:r>
            <a:endParaRPr lang="en-US" altLang="zh-CN" sz="2400" dirty="0"/>
          </a:p>
        </p:txBody>
      </p:sp>
      <p:sp>
        <p:nvSpPr>
          <p:cNvPr id="3" name="Rectangle 1"/>
          <p:cNvSpPr txBox="1">
            <a:spLocks noChangeArrowheads="1"/>
          </p:cNvSpPr>
          <p:nvPr/>
        </p:nvSpPr>
        <p:spPr>
          <a:xfrm>
            <a:off x="609600" y="260648"/>
            <a:ext cx="8229600" cy="975043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93191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Function 3: </a:t>
            </a:r>
            <a:r>
              <a:rPr lang="en-US" altLang="zh-CN" dirty="0" err="1" smtClean="0"/>
              <a:t>destroySet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53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187624" y="1412776"/>
            <a:ext cx="7920880" cy="424847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Destroy the SET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829527"/>
              </p:ext>
            </p:extLst>
          </p:nvPr>
        </p:nvGraphicFramePr>
        <p:xfrm>
          <a:off x="4427984" y="2101985"/>
          <a:ext cx="657542" cy="296810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57542"/>
              </a:tblGrid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Char *</a:t>
                      </a:r>
                      <a:endParaRPr lang="en-US" sz="1400" b="0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635711"/>
              </p:ext>
            </p:extLst>
          </p:nvPr>
        </p:nvGraphicFramePr>
        <p:xfrm>
          <a:off x="6036332" y="2084902"/>
          <a:ext cx="2448271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9884"/>
                <a:gridCol w="399884"/>
                <a:gridCol w="399884"/>
                <a:gridCol w="399884"/>
                <a:gridCol w="399884"/>
                <a:gridCol w="448851"/>
              </a:tblGrid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712282"/>
              </p:ext>
            </p:extLst>
          </p:nvPr>
        </p:nvGraphicFramePr>
        <p:xfrm>
          <a:off x="6036332" y="2588958"/>
          <a:ext cx="3024336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5914"/>
                <a:gridCol w="415914"/>
                <a:gridCol w="415914"/>
                <a:gridCol w="415914"/>
                <a:gridCol w="415914"/>
                <a:gridCol w="466845"/>
                <a:gridCol w="477921"/>
              </a:tblGrid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366733"/>
              </p:ext>
            </p:extLst>
          </p:nvPr>
        </p:nvGraphicFramePr>
        <p:xfrm>
          <a:off x="6036332" y="4677190"/>
          <a:ext cx="2448271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9884"/>
                <a:gridCol w="399884"/>
                <a:gridCol w="399884"/>
                <a:gridCol w="399884"/>
                <a:gridCol w="399884"/>
                <a:gridCol w="448851"/>
              </a:tblGrid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36332" y="3309038"/>
            <a:ext cx="1872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……..</a:t>
            </a:r>
            <a:endParaRPr lang="en-US" sz="3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00228" y="2300926"/>
            <a:ext cx="86409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5100228" y="2660966"/>
            <a:ext cx="936104" cy="1108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004048" y="4222038"/>
            <a:ext cx="1032284" cy="5271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20308" y="164588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Character arrays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491880" y="2204864"/>
            <a:ext cx="94655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50402" y="216242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139952" y="249289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79912" y="3974967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count -1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779912" y="4736177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length-1</a:t>
            </a:r>
            <a:endParaRPr lang="en-US" sz="12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713229"/>
              </p:ext>
            </p:extLst>
          </p:nvPr>
        </p:nvGraphicFramePr>
        <p:xfrm>
          <a:off x="1331640" y="2015215"/>
          <a:ext cx="2448272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23473"/>
                <a:gridCol w="923473"/>
                <a:gridCol w="6013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Count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188714" y="1645883"/>
            <a:ext cx="14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string array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91680" y="16328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79512" y="266096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SET* </a:t>
            </a:r>
            <a:r>
              <a:rPr lang="en-US" dirty="0" err="1" smtClean="0"/>
              <a:t>sp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971600" y="2348880"/>
            <a:ext cx="540060" cy="4229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71600" y="587727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destroy this data structure?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rot="10800000">
            <a:off x="467544" y="5445224"/>
            <a:ext cx="8640960" cy="43204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</p:bldLst>
  </p:timing>
</p:sld>
</file>

<file path=ppt/theme/theme1.xml><?xml version="1.0" encoding="utf-8"?>
<a:theme xmlns:a="http://schemas.openxmlformats.org/drawingml/2006/main" name="SCU tempelat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 tempelate 2</Template>
  <TotalTime>5347</TotalTime>
  <Words>1132</Words>
  <Application>Microsoft Office PowerPoint</Application>
  <PresentationFormat>On-screen Show (4:3)</PresentationFormat>
  <Paragraphs>297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SCU tempelate 2</vt:lpstr>
      <vt:lpstr>Computer Engineering 12 Class 5</vt:lpstr>
      <vt:lpstr>addElement</vt:lpstr>
      <vt:lpstr>Function 2: addElement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Destroy the SET</vt:lpstr>
      <vt:lpstr>PowerPoint Presentation</vt:lpstr>
      <vt:lpstr>Other Functions</vt:lpstr>
      <vt:lpstr>Private Function: Search</vt:lpstr>
      <vt:lpstr>Private Function: Search</vt:lpstr>
      <vt:lpstr>Week 1 of Project 2</vt:lpstr>
      <vt:lpstr>Week 2 of Project 2</vt:lpstr>
      <vt:lpstr>PowerPoint Presentation</vt:lpstr>
      <vt:lpstr>What are the major differences?</vt:lpstr>
      <vt:lpstr>Add an Element</vt:lpstr>
      <vt:lpstr>Remove an Element</vt:lpstr>
      <vt:lpstr>Insert &amp; Remove an Element</vt:lpstr>
      <vt:lpstr>How to Do Search in the Sorted Case?</vt:lpstr>
      <vt:lpstr>Re-examine Binary Search</vt:lpstr>
      <vt:lpstr>Binary Search: Code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12 Abstract Data Types and Structures</dc:title>
  <dc:creator>Yuhong</dc:creator>
  <cp:lastModifiedBy>Temp</cp:lastModifiedBy>
  <cp:revision>259</cp:revision>
  <dcterms:created xsi:type="dcterms:W3CDTF">2015-09-16T16:54:10Z</dcterms:created>
  <dcterms:modified xsi:type="dcterms:W3CDTF">2018-01-22T17:11:32Z</dcterms:modified>
</cp:coreProperties>
</file>