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320" r:id="rId3"/>
    <p:sldId id="312" r:id="rId4"/>
    <p:sldId id="313" r:id="rId5"/>
    <p:sldId id="314" r:id="rId6"/>
    <p:sldId id="315" r:id="rId7"/>
    <p:sldId id="316" r:id="rId8"/>
    <p:sldId id="317" r:id="rId9"/>
    <p:sldId id="318" r:id="rId10"/>
    <p:sldId id="319" r:id="rId11"/>
    <p:sldId id="303" r:id="rId12"/>
    <p:sldId id="304" r:id="rId13"/>
    <p:sldId id="305" r:id="rId14"/>
    <p:sldId id="306" r:id="rId15"/>
    <p:sldId id="307" r:id="rId16"/>
    <p:sldId id="260" r:id="rId17"/>
    <p:sldId id="261" r:id="rId18"/>
    <p:sldId id="263" r:id="rId19"/>
    <p:sldId id="264" r:id="rId20"/>
    <p:sldId id="265" r:id="rId21"/>
    <p:sldId id="266" r:id="rId22"/>
    <p:sldId id="310"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00" autoAdjust="0"/>
  </p:normalViewPr>
  <p:slideViewPr>
    <p:cSldViewPr>
      <p:cViewPr varScale="1">
        <p:scale>
          <a:sx n="88" d="100"/>
          <a:sy n="88" d="100"/>
        </p:scale>
        <p:origin x="-2304" y="-102"/>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E86079-048D-40BE-8706-46A50B223B9E}" type="datetimeFigureOut">
              <a:rPr lang="zh-CN" altLang="en-US" smtClean="0"/>
              <a:t>2018/1/22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9D2661-F664-48E2-8FBD-37E9BDB8175E}" type="slidenum">
              <a:rPr lang="zh-CN" altLang="en-US" smtClean="0"/>
              <a:t>‹#›</a:t>
            </a:fld>
            <a:endParaRPr lang="zh-CN" altLang="en-US"/>
          </a:p>
        </p:txBody>
      </p:sp>
    </p:spTree>
    <p:extLst>
      <p:ext uri="{BB962C8B-B14F-4D97-AF65-F5344CB8AC3E}">
        <p14:creationId xmlns:p14="http://schemas.microsoft.com/office/powerpoint/2010/main" val="298867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F25363-6E4E-4BF6-9DF6-5372E3EB351A}" type="datetimeFigureOut">
              <a:rPr lang="zh-CN" altLang="en-US" smtClean="0"/>
              <a:t>2018/1/22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8A23F1-0910-4913-A566-8DCA4D698140}" type="slidenum">
              <a:rPr lang="zh-CN" altLang="en-US" smtClean="0"/>
              <a:t>‹#›</a:t>
            </a:fld>
            <a:endParaRPr lang="zh-CN" altLang="en-US"/>
          </a:p>
        </p:txBody>
      </p:sp>
    </p:spTree>
    <p:extLst>
      <p:ext uri="{BB962C8B-B14F-4D97-AF65-F5344CB8AC3E}">
        <p14:creationId xmlns:p14="http://schemas.microsoft.com/office/powerpoint/2010/main" val="1366422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A23F1-0910-4913-A566-8DCA4D698140}" type="slidenum">
              <a:rPr lang="zh-CN" altLang="en-US" smtClean="0"/>
              <a:t>6</a:t>
            </a:fld>
            <a:endParaRPr lang="zh-CN" altLang="en-US"/>
          </a:p>
        </p:txBody>
      </p:sp>
    </p:spTree>
    <p:extLst>
      <p:ext uri="{BB962C8B-B14F-4D97-AF65-F5344CB8AC3E}">
        <p14:creationId xmlns:p14="http://schemas.microsoft.com/office/powerpoint/2010/main" val="37935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smtClean="0"/>
              <a:t>O(1). So I still index my array in constant time.</a:t>
            </a:r>
          </a:p>
          <a:p>
            <a:endParaRPr lang="en-US" sz="1200" dirty="0" smtClean="0"/>
          </a:p>
          <a:p>
            <a:r>
              <a:rPr lang="en-US" sz="1200" dirty="0" smtClean="0"/>
              <a:t>101 – A</a:t>
            </a:r>
          </a:p>
          <a:p>
            <a:r>
              <a:rPr lang="en-US" sz="1200" dirty="0" smtClean="0"/>
              <a:t>141 - a</a:t>
            </a:r>
            <a:endParaRPr lang="en-US" dirty="0"/>
          </a:p>
        </p:txBody>
      </p:sp>
      <p:sp>
        <p:nvSpPr>
          <p:cNvPr id="4" name="Slide Number Placeholder 3"/>
          <p:cNvSpPr>
            <a:spLocks noGrp="1"/>
          </p:cNvSpPr>
          <p:nvPr>
            <p:ph type="sldNum" sz="quarter" idx="10"/>
          </p:nvPr>
        </p:nvSpPr>
        <p:spPr/>
        <p:txBody>
          <a:bodyPr/>
          <a:lstStyle/>
          <a:p>
            <a:fld id="{198A23F1-0910-4913-A566-8DCA4D698140}" type="slidenum">
              <a:rPr lang="zh-CN" altLang="en-US" smtClean="0"/>
              <a:t>7</a:t>
            </a:fld>
            <a:endParaRPr lang="zh-CN" altLang="en-US"/>
          </a:p>
        </p:txBody>
      </p:sp>
    </p:spTree>
    <p:extLst>
      <p:ext uri="{BB962C8B-B14F-4D97-AF65-F5344CB8AC3E}">
        <p14:creationId xmlns:p14="http://schemas.microsoft.com/office/powerpoint/2010/main" val="360491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A23F1-0910-4913-A566-8DCA4D698140}" type="slidenum">
              <a:rPr lang="zh-CN" altLang="en-US" smtClean="0"/>
              <a:t>17</a:t>
            </a:fld>
            <a:endParaRPr lang="zh-CN" altLang="en-US"/>
          </a:p>
        </p:txBody>
      </p:sp>
    </p:spTree>
    <p:extLst>
      <p:ext uri="{BB962C8B-B14F-4D97-AF65-F5344CB8AC3E}">
        <p14:creationId xmlns:p14="http://schemas.microsoft.com/office/powerpoint/2010/main" val="2585849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endParaRPr lang="en-US" dirty="0"/>
          </a:p>
        </p:txBody>
      </p:sp>
      <p:sp>
        <p:nvSpPr>
          <p:cNvPr id="4" name="Slide Number Placeholder 3"/>
          <p:cNvSpPr>
            <a:spLocks noGrp="1"/>
          </p:cNvSpPr>
          <p:nvPr>
            <p:ph type="sldNum" sz="quarter" idx="10"/>
          </p:nvPr>
        </p:nvSpPr>
        <p:spPr/>
        <p:txBody>
          <a:bodyPr/>
          <a:lstStyle/>
          <a:p>
            <a:fld id="{198A23F1-0910-4913-A566-8DCA4D698140}" type="slidenum">
              <a:rPr lang="zh-CN" altLang="en-US" smtClean="0"/>
              <a:t>18</a:t>
            </a:fld>
            <a:endParaRPr lang="zh-CN" altLang="en-US"/>
          </a:p>
        </p:txBody>
      </p:sp>
    </p:spTree>
    <p:extLst>
      <p:ext uri="{BB962C8B-B14F-4D97-AF65-F5344CB8AC3E}">
        <p14:creationId xmlns:p14="http://schemas.microsoft.com/office/powerpoint/2010/main" val="390079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latin typeface="Arial" panose="020B0604020202020204" pitchFamily="34" charset="0"/>
                <a:cs typeface="Arial" panose="020B0604020202020204" pitchFamily="34" charset="0"/>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192807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8122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8832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4821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641508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4019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98176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3827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8535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3588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6860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矩形 11"/>
          <p:cNvSpPr/>
          <p:nvPr/>
        </p:nvSpPr>
        <p:spPr>
          <a:xfrm>
            <a:off x="990600" y="1249681"/>
            <a:ext cx="7848600" cy="27432"/>
          </a:xfrm>
          <a:prstGeom prst="rect">
            <a:avLst/>
          </a:prstGeom>
          <a:gradFill>
            <a:gsLst>
              <a:gs pos="0">
                <a:schemeClr val="bg1"/>
              </a:gs>
              <a:gs pos="24157">
                <a:schemeClr val="bg1">
                  <a:lumMod val="75000"/>
                </a:schemeClr>
              </a:gs>
              <a:gs pos="80416">
                <a:schemeClr val="bg1">
                  <a:lumMod val="75000"/>
                </a:schemeClr>
              </a:gs>
              <a:gs pos="100000">
                <a:schemeClr val="bg1"/>
              </a:gs>
              <a:gs pos="49000">
                <a:schemeClr val="tx1">
                  <a:lumMod val="50000"/>
                  <a:lumOff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6159" y="386334"/>
            <a:ext cx="1044857" cy="1042416"/>
          </a:xfrm>
          <a:prstGeom prst="rect">
            <a:avLst/>
          </a:prstGeom>
        </p:spPr>
      </p:pic>
      <p:sp>
        <p:nvSpPr>
          <p:cNvPr id="16" name="矩形 15"/>
          <p:cNvSpPr/>
          <p:nvPr/>
        </p:nvSpPr>
        <p:spPr>
          <a:xfrm>
            <a:off x="0" y="6591300"/>
            <a:ext cx="9144000" cy="266700"/>
          </a:xfrm>
          <a:prstGeom prst="rect">
            <a:avLst/>
          </a:prstGeom>
          <a:solidFill>
            <a:srgbClr val="9319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57200" y="274638"/>
            <a:ext cx="8229600" cy="975043"/>
          </a:xfrm>
          <a:prstGeom prst="rect">
            <a:avLst/>
          </a:prstGeom>
        </p:spPr>
        <p:txBody>
          <a:bodyPr vert="horz" lIns="91440" tIns="45720" rIns="91440" bIns="45720" rtlCol="0" anchor="ctr">
            <a:normAutofit/>
          </a:bodyPr>
          <a:lstStyle/>
          <a:p>
            <a:r>
              <a:rPr lang="en-US" altLang="zh-CN" dirty="0" smtClean="0"/>
              <a:t>Title</a:t>
            </a:r>
            <a:endParaRPr lang="zh-CN" altLang="en-US" dirty="0"/>
          </a:p>
        </p:txBody>
      </p:sp>
      <p:sp>
        <p:nvSpPr>
          <p:cNvPr id="3" name="文本占位符 2"/>
          <p:cNvSpPr>
            <a:spLocks noGrp="1"/>
          </p:cNvSpPr>
          <p:nvPr>
            <p:ph type="body" idx="1"/>
          </p:nvPr>
        </p:nvSpPr>
        <p:spPr>
          <a:xfrm>
            <a:off x="457200" y="1371600"/>
            <a:ext cx="8229600" cy="5181600"/>
          </a:xfrm>
          <a:prstGeom prst="rect">
            <a:avLst/>
          </a:prstGeom>
        </p:spPr>
        <p:txBody>
          <a:bodyPr vert="horz" lIns="91440" tIns="45720" rIns="91440" bIns="45720" rtlCol="0">
            <a:normAutofit/>
          </a:bodyPr>
          <a:lstStyle/>
          <a:p>
            <a:pPr lvl="0"/>
            <a:r>
              <a:rPr lang="en-US" altLang="zh-CN" dirty="0" smtClean="0"/>
              <a:t>Name</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5913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a:t>
            </a:fld>
            <a:endParaRPr lang="zh-CN" altLang="en-US"/>
          </a:p>
        </p:txBody>
      </p:sp>
      <p:sp>
        <p:nvSpPr>
          <p:cNvPr id="5" name="页脚占位符 4"/>
          <p:cNvSpPr>
            <a:spLocks noGrp="1"/>
          </p:cNvSpPr>
          <p:nvPr>
            <p:ph type="ftr" sz="quarter" idx="3"/>
          </p:nvPr>
        </p:nvSpPr>
        <p:spPr>
          <a:xfrm>
            <a:off x="3124200" y="65960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10400" y="2120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20" name="图片 19"/>
          <p:cNvPicPr>
            <a:picLocks noChangeAspect="1"/>
          </p:cNvPicPr>
          <p:nvPr/>
        </p:nvPicPr>
        <p:blipFill rotWithShape="1">
          <a:blip r:embed="rId14">
            <a:extLst>
              <a:ext uri="{28A0092B-C50C-407E-A947-70E740481C1C}">
                <a14:useLocalDpi xmlns:a14="http://schemas.microsoft.com/office/drawing/2010/main" val="0"/>
              </a:ext>
            </a:extLst>
          </a:blip>
          <a:srcRect t="63637" r="45614" b="9090"/>
          <a:stretch/>
        </p:blipFill>
        <p:spPr>
          <a:xfrm>
            <a:off x="7010400" y="6653212"/>
            <a:ext cx="2066925" cy="142875"/>
          </a:xfrm>
          <a:prstGeom prst="rect">
            <a:avLst/>
          </a:prstGeom>
        </p:spPr>
      </p:pic>
    </p:spTree>
    <p:extLst>
      <p:ext uri="{BB962C8B-B14F-4D97-AF65-F5344CB8AC3E}">
        <p14:creationId xmlns:p14="http://schemas.microsoft.com/office/powerpoint/2010/main" val="3380200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3600" b="1" kern="1200">
          <a:solidFill>
            <a:srgbClr val="93191B"/>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rgbClr val="333333"/>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baseline="0">
          <a:solidFill>
            <a:srgbClr val="333333"/>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baseline="0">
          <a:solidFill>
            <a:srgbClr val="333333"/>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baseline="0">
          <a:solidFill>
            <a:srgbClr val="333333"/>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baseline="0">
          <a:solidFill>
            <a:srgbClr val="33333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tel:408.551.351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7"/>
            <a:ext cx="8206680" cy="1899643"/>
          </a:xfrm>
        </p:spPr>
        <p:txBody>
          <a:bodyPr>
            <a:normAutofit/>
          </a:bodyPr>
          <a:lstStyle/>
          <a:p>
            <a:r>
              <a:rPr lang="en-US" altLang="zh-CN" dirty="0" smtClean="0"/>
              <a:t>Computer Engineering 12</a:t>
            </a:r>
            <a:br>
              <a:rPr lang="en-US" altLang="zh-CN" dirty="0" smtClean="0"/>
            </a:br>
            <a:r>
              <a:rPr lang="en-US" altLang="zh-CN" dirty="0" smtClean="0"/>
              <a:t>Class 6</a:t>
            </a:r>
            <a:endParaRPr lang="zh-CN" altLang="en-US" dirty="0"/>
          </a:p>
        </p:txBody>
      </p:sp>
      <p:sp>
        <p:nvSpPr>
          <p:cNvPr id="3" name="副标题 2"/>
          <p:cNvSpPr>
            <a:spLocks noGrp="1"/>
          </p:cNvSpPr>
          <p:nvPr>
            <p:ph type="subTitle" idx="1"/>
          </p:nvPr>
        </p:nvSpPr>
        <p:spPr>
          <a:xfrm>
            <a:off x="1371600" y="3886200"/>
            <a:ext cx="6728792" cy="1991072"/>
          </a:xfrm>
        </p:spPr>
        <p:txBody>
          <a:bodyPr>
            <a:normAutofit fontScale="92500" lnSpcReduction="10000"/>
          </a:bodyPr>
          <a:lstStyle/>
          <a:p>
            <a:r>
              <a:rPr lang="en-US" altLang="zh-CN" dirty="0" smtClean="0"/>
              <a:t>Instructor: </a:t>
            </a:r>
            <a:r>
              <a:rPr lang="en-US" altLang="zh-CN" dirty="0" err="1" smtClean="0"/>
              <a:t>Yuhong</a:t>
            </a:r>
            <a:r>
              <a:rPr lang="en-US" altLang="zh-CN" dirty="0" smtClean="0"/>
              <a:t> Liu</a:t>
            </a:r>
          </a:p>
          <a:p>
            <a:r>
              <a:rPr lang="en-US" altLang="zh-CN" dirty="0" smtClean="0"/>
              <a:t>Office: </a:t>
            </a:r>
            <a:r>
              <a:rPr lang="en-US" altLang="zh-CN" dirty="0" err="1" smtClean="0"/>
              <a:t>Bannan</a:t>
            </a:r>
            <a:r>
              <a:rPr lang="en-US" altLang="zh-CN" dirty="0" smtClean="0"/>
              <a:t> 324 F</a:t>
            </a:r>
          </a:p>
          <a:p>
            <a:r>
              <a:rPr lang="en-US" altLang="zh-CN" dirty="0" smtClean="0"/>
              <a:t>Email: yhliu@scu.edu</a:t>
            </a:r>
          </a:p>
          <a:p>
            <a:pPr lvl="1"/>
            <a:r>
              <a:rPr lang="en-US" altLang="zh-CN" dirty="0" smtClean="0"/>
              <a:t>Tel: </a:t>
            </a:r>
            <a:r>
              <a:rPr lang="en-US" altLang="zh-CN" dirty="0">
                <a:hlinkClick r:id="rId2"/>
              </a:rPr>
              <a:t>408-551-3513</a:t>
            </a:r>
            <a:endParaRPr lang="en-US" altLang="zh-CN" dirty="0"/>
          </a:p>
        </p:txBody>
      </p:sp>
    </p:spTree>
    <p:extLst>
      <p:ext uri="{BB962C8B-B14F-4D97-AF65-F5344CB8AC3E}">
        <p14:creationId xmlns:p14="http://schemas.microsoft.com/office/powerpoint/2010/main" val="3658241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normAutofit/>
          </a:bodyPr>
          <a:lstStyle/>
          <a:p>
            <a:r>
              <a:rPr lang="en-US" altLang="zh-CN" sz="4400" dirty="0" smtClean="0"/>
              <a:t>Example 4</a:t>
            </a:r>
            <a:endParaRPr lang="zh-CN" altLang="en-US" sz="4400" dirty="0"/>
          </a:p>
        </p:txBody>
      </p:sp>
      <p:sp>
        <p:nvSpPr>
          <p:cNvPr id="29698" name="Rectangle 2"/>
          <p:cNvSpPr>
            <a:spLocks noGrp="1" noChangeArrowheads="1"/>
          </p:cNvSpPr>
          <p:nvPr>
            <p:ph type="body" idx="1"/>
          </p:nvPr>
        </p:nvSpPr>
        <p:spPr>
          <a:ln/>
        </p:spPr>
        <p:txBody>
          <a:bodyPr/>
          <a:lstStyle/>
          <a:p>
            <a:pPr marL="625056"/>
            <a:r>
              <a:rPr lang="en-US" altLang="zh-CN" sz="2400" dirty="0" smtClean="0"/>
              <a:t>What </a:t>
            </a:r>
            <a:r>
              <a:rPr lang="en-US" altLang="zh-CN" sz="2400" dirty="0"/>
              <a:t>if I wanted to use your ID numbers, but map them to no more than 100 slots?</a:t>
            </a:r>
          </a:p>
          <a:p>
            <a:pPr marL="937584" lvl="1"/>
            <a:r>
              <a:rPr lang="en-US" altLang="zh-CN" sz="2400" dirty="0"/>
              <a:t>First digits ... terrible</a:t>
            </a:r>
          </a:p>
          <a:p>
            <a:pPr marL="937584" lvl="1"/>
            <a:r>
              <a:rPr lang="en-US" altLang="zh-CN" sz="2400" dirty="0"/>
              <a:t>Last digits ... </a:t>
            </a:r>
            <a:r>
              <a:rPr lang="en-US" altLang="zh-CN" sz="2400" dirty="0" smtClean="0"/>
              <a:t>A little better</a:t>
            </a:r>
          </a:p>
          <a:p>
            <a:pPr marL="937584" lvl="1"/>
            <a:r>
              <a:rPr lang="en-US" altLang="zh-CN" sz="2400" dirty="0" smtClean="0"/>
              <a:t>Multiply by 17, divide by 97 and take the remainder – maybe better </a:t>
            </a:r>
          </a:p>
          <a:p>
            <a:pPr marL="651834" lvl="1" indent="0">
              <a:buNone/>
            </a:pPr>
            <a:endParaRPr lang="en-US" altLang="zh-CN" sz="2400" dirty="0"/>
          </a:p>
          <a:p>
            <a:pPr marL="651834" lvl="1" indent="0">
              <a:buNone/>
            </a:pPr>
            <a:r>
              <a:rPr lang="en-US" altLang="zh-CN" sz="2400" dirty="0"/>
              <a:t>In practice, we don</a:t>
            </a:r>
            <a:r>
              <a:rPr lang="en-US" altLang="zh-CN" sz="2400" dirty="0">
                <a:latin typeface="Arial"/>
              </a:rPr>
              <a:t>’</a:t>
            </a:r>
            <a:r>
              <a:rPr lang="en-US" altLang="zh-CN" sz="2400" dirty="0"/>
              <a:t>t know the keys in advance, It is very hard to derive a perfect hash function.</a:t>
            </a:r>
          </a:p>
          <a:p>
            <a:pPr marL="651834" lvl="1" indent="0">
              <a:buNone/>
            </a:pPr>
            <a:endParaRPr lang="en-US" altLang="zh-CN" sz="2400" dirty="0"/>
          </a:p>
        </p:txBody>
      </p:sp>
    </p:spTree>
    <p:extLst>
      <p:ext uri="{BB962C8B-B14F-4D97-AF65-F5344CB8AC3E}">
        <p14:creationId xmlns:p14="http://schemas.microsoft.com/office/powerpoint/2010/main" val="362876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Effect transition="in" filter="wipe(left)">
                                      <p:cBhvr>
                                        <p:cTn id="7" dur="500"/>
                                        <p:tgtEl>
                                          <p:spTgt spid="2969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698">
                                            <p:txEl>
                                              <p:pRg st="2" end="2"/>
                                            </p:txEl>
                                          </p:spTgt>
                                        </p:tgtEl>
                                        <p:attrNameLst>
                                          <p:attrName>style.visibility</p:attrName>
                                        </p:attrNameLst>
                                      </p:cBhvr>
                                      <p:to>
                                        <p:strVal val="visible"/>
                                      </p:to>
                                    </p:set>
                                    <p:animEffect transition="in" filter="wipe(left)">
                                      <p:cBhvr>
                                        <p:cTn id="12" dur="500"/>
                                        <p:tgtEl>
                                          <p:spTgt spid="2969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698">
                                            <p:txEl>
                                              <p:pRg st="3" end="3"/>
                                            </p:txEl>
                                          </p:spTgt>
                                        </p:tgtEl>
                                        <p:attrNameLst>
                                          <p:attrName>style.visibility</p:attrName>
                                        </p:attrNameLst>
                                      </p:cBhvr>
                                      <p:to>
                                        <p:strVal val="visible"/>
                                      </p:to>
                                    </p:set>
                                    <p:animEffect transition="in" filter="wipe(left)">
                                      <p:cBhvr>
                                        <p:cTn id="17" dur="500"/>
                                        <p:tgtEl>
                                          <p:spTgt spid="2969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698">
                                            <p:txEl>
                                              <p:pRg st="5" end="5"/>
                                            </p:txEl>
                                          </p:spTgt>
                                        </p:tgtEl>
                                        <p:attrNameLst>
                                          <p:attrName>style.visibility</p:attrName>
                                        </p:attrNameLst>
                                      </p:cBhvr>
                                      <p:to>
                                        <p:strVal val="visible"/>
                                      </p:to>
                                    </p:set>
                                    <p:animEffect transition="in" filter="wipe(left)">
                                      <p:cBhvr>
                                        <p:cTn id="22" dur="500"/>
                                        <p:tgtEl>
                                          <p:spTgt spid="296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ln/>
        </p:spPr>
        <p:txBody>
          <a:bodyPr>
            <a:normAutofit fontScale="90000"/>
          </a:bodyPr>
          <a:lstStyle/>
          <a:p>
            <a:r>
              <a:rPr lang="en-US" altLang="zh-CN" dirty="0" smtClean="0"/>
              <a:t>A New Hashing Method –</a:t>
            </a:r>
            <a:br>
              <a:rPr lang="en-US" altLang="zh-CN" dirty="0" smtClean="0"/>
            </a:br>
            <a:r>
              <a:rPr lang="en-US" altLang="zh-CN" dirty="0" smtClean="0"/>
              <a:t>Modulo Arithmetic</a:t>
            </a:r>
            <a:endParaRPr lang="zh-CN" altLang="en-US" dirty="0"/>
          </a:p>
        </p:txBody>
      </p:sp>
      <p:sp>
        <p:nvSpPr>
          <p:cNvPr id="34818" name="Rectangle 2"/>
          <p:cNvSpPr>
            <a:spLocks noGrp="1" noChangeArrowheads="1"/>
          </p:cNvSpPr>
          <p:nvPr>
            <p:ph type="body" idx="1"/>
          </p:nvPr>
        </p:nvSpPr>
        <p:spPr>
          <a:ln/>
        </p:spPr>
        <p:txBody>
          <a:bodyPr>
            <a:normAutofit/>
          </a:bodyPr>
          <a:lstStyle/>
          <a:p>
            <a:pPr marL="625056"/>
            <a:r>
              <a:rPr lang="en-US" altLang="zh-CN" sz="2400" dirty="0"/>
              <a:t>Can you tell time</a:t>
            </a:r>
            <a:r>
              <a:rPr lang="en-US" altLang="zh-CN" sz="2400" dirty="0" smtClean="0"/>
              <a:t>?</a:t>
            </a:r>
          </a:p>
          <a:p>
            <a:pPr marL="1025106" lvl="1"/>
            <a:r>
              <a:rPr lang="en-US" altLang="zh-CN" sz="2000" dirty="0" smtClean="0"/>
              <a:t>100 minutes  = 1 hour and ? Minutes?</a:t>
            </a:r>
          </a:p>
          <a:p>
            <a:pPr marL="1025106" lvl="1"/>
            <a:r>
              <a:rPr lang="en-US" altLang="zh-CN" sz="2000" dirty="0" smtClean="0"/>
              <a:t>400 minutes = 6 hours and ? minutes?</a:t>
            </a:r>
            <a:endParaRPr lang="en-US" altLang="zh-CN" sz="2000" dirty="0"/>
          </a:p>
          <a:p>
            <a:pPr marL="625056"/>
            <a:r>
              <a:rPr lang="en-US" altLang="zh-CN" sz="2400" dirty="0" smtClean="0">
                <a:solidFill>
                  <a:srgbClr val="0000FF"/>
                </a:solidFill>
              </a:rPr>
              <a:t>Great! </a:t>
            </a:r>
            <a:r>
              <a:rPr lang="en-US" altLang="zh-CN" sz="2400" dirty="0">
                <a:solidFill>
                  <a:srgbClr val="0000FF"/>
                </a:solidFill>
              </a:rPr>
              <a:t>you can all do modulo arithmetic.</a:t>
            </a:r>
          </a:p>
          <a:p>
            <a:pPr marL="625056"/>
            <a:r>
              <a:rPr lang="en-US" altLang="zh-CN" sz="2400" dirty="0"/>
              <a:t>The simplest way to make sure a hash function always maps within 0</a:t>
            </a:r>
            <a:r>
              <a:rPr lang="en-US" altLang="zh-CN" sz="2400" dirty="0" smtClean="0"/>
              <a:t>..m </a:t>
            </a:r>
            <a:r>
              <a:rPr lang="en-US" altLang="zh-CN" sz="2400" dirty="0"/>
              <a:t>is to take the result and take the remainder of </a:t>
            </a:r>
            <a:r>
              <a:rPr lang="en-US" altLang="zh-CN" sz="2400" dirty="0" smtClean="0"/>
              <a:t>dividing </a:t>
            </a:r>
            <a:r>
              <a:rPr lang="en-US" altLang="zh-CN" sz="2400" dirty="0"/>
              <a:t>by m</a:t>
            </a:r>
            <a:r>
              <a:rPr lang="en-US" altLang="zh-CN" sz="2400" dirty="0" smtClean="0"/>
              <a:t>.</a:t>
            </a:r>
          </a:p>
          <a:p>
            <a:pPr marL="625056"/>
            <a:r>
              <a:rPr lang="en-US" altLang="zh-CN" sz="2400" dirty="0"/>
              <a:t>Since our hash function needs to yield values between </a:t>
            </a:r>
            <a:r>
              <a:rPr lang="en-US" altLang="zh-CN" sz="2400" dirty="0" smtClean="0">
                <a:latin typeface="Arial"/>
              </a:rPr>
              <a:t>“</a:t>
            </a:r>
            <a:r>
              <a:rPr lang="en-US" altLang="zh-CN" sz="2400" dirty="0" smtClean="0"/>
              <a:t>0</a:t>
            </a:r>
            <a:r>
              <a:rPr lang="en-US" altLang="zh-CN" sz="2400" dirty="0" smtClean="0">
                <a:latin typeface="Arial"/>
              </a:rPr>
              <a:t>”</a:t>
            </a:r>
            <a:r>
              <a:rPr lang="en-US" altLang="zh-CN" sz="2400" dirty="0" smtClean="0"/>
              <a:t> </a:t>
            </a:r>
            <a:r>
              <a:rPr lang="en-US" altLang="zh-CN" sz="2400" dirty="0"/>
              <a:t>and </a:t>
            </a:r>
            <a:r>
              <a:rPr lang="en-US" altLang="zh-CN" sz="2400" dirty="0" smtClean="0">
                <a:latin typeface="Arial"/>
              </a:rPr>
              <a:t>“</a:t>
            </a:r>
            <a:r>
              <a:rPr lang="en-US" altLang="zh-CN" sz="2400" dirty="0" smtClean="0"/>
              <a:t>m-1</a:t>
            </a:r>
            <a:r>
              <a:rPr lang="en-US" altLang="zh-CN" sz="2400" dirty="0" smtClean="0">
                <a:latin typeface="Arial"/>
              </a:rPr>
              <a:t>”</a:t>
            </a:r>
            <a:r>
              <a:rPr lang="en-US" altLang="zh-CN" sz="2400" dirty="0" smtClean="0"/>
              <a:t> </a:t>
            </a:r>
            <a:r>
              <a:rPr lang="en-US" altLang="zh-CN" sz="2400" dirty="0"/>
              <a:t>(m is max), we usually do: h(x) % m.</a:t>
            </a:r>
          </a:p>
          <a:p>
            <a:pPr marL="625056"/>
            <a:r>
              <a:rPr lang="en-US" altLang="zh-CN" sz="2400" dirty="0"/>
              <a:t>We like to pick m as a </a:t>
            </a:r>
            <a:r>
              <a:rPr lang="en-US" altLang="zh-CN" sz="2400" dirty="0">
                <a:solidFill>
                  <a:srgbClr val="0000FF"/>
                </a:solidFill>
              </a:rPr>
              <a:t>prime </a:t>
            </a:r>
            <a:r>
              <a:rPr lang="en-US" altLang="zh-CN" sz="2400" dirty="0" smtClean="0">
                <a:solidFill>
                  <a:srgbClr val="0000FF"/>
                </a:solidFill>
              </a:rPr>
              <a:t>number</a:t>
            </a:r>
            <a:r>
              <a:rPr lang="en-US" altLang="zh-CN" sz="2400" dirty="0" smtClean="0"/>
              <a:t>, since it will generate less collisions. (you don’t have to understand why)</a:t>
            </a:r>
            <a:endParaRPr lang="en-US" altLang="zh-CN" sz="2400" dirty="0"/>
          </a:p>
          <a:p>
            <a:pPr marL="625056"/>
            <a:endParaRPr lang="en-US" altLang="zh-CN" sz="2400" dirty="0"/>
          </a:p>
        </p:txBody>
      </p:sp>
    </p:spTree>
    <p:extLst>
      <p:ext uri="{BB962C8B-B14F-4D97-AF65-F5344CB8AC3E}">
        <p14:creationId xmlns:p14="http://schemas.microsoft.com/office/powerpoint/2010/main" val="453829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18">
                                            <p:txEl>
                                              <p:pRg st="3" end="3"/>
                                            </p:txEl>
                                          </p:spTgt>
                                        </p:tgtEl>
                                        <p:attrNameLst>
                                          <p:attrName>style.visibility</p:attrName>
                                        </p:attrNameLst>
                                      </p:cBhvr>
                                      <p:to>
                                        <p:strVal val="visible"/>
                                      </p:to>
                                    </p:set>
                                    <p:animEffect transition="in" filter="wipe(left)">
                                      <p:cBhvr>
                                        <p:cTn id="7" dur="500"/>
                                        <p:tgtEl>
                                          <p:spTgt spid="3481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18">
                                            <p:txEl>
                                              <p:pRg st="4" end="4"/>
                                            </p:txEl>
                                          </p:spTgt>
                                        </p:tgtEl>
                                        <p:attrNameLst>
                                          <p:attrName>style.visibility</p:attrName>
                                        </p:attrNameLst>
                                      </p:cBhvr>
                                      <p:to>
                                        <p:strVal val="visible"/>
                                      </p:to>
                                    </p:set>
                                    <p:animEffect transition="in" filter="wipe(left)">
                                      <p:cBhvr>
                                        <p:cTn id="12" dur="500"/>
                                        <p:tgtEl>
                                          <p:spTgt spid="34818">
                                            <p:txEl>
                                              <p:pRg st="4" end="4"/>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4818">
                                            <p:txEl>
                                              <p:pRg st="5" end="5"/>
                                            </p:txEl>
                                          </p:spTgt>
                                        </p:tgtEl>
                                        <p:attrNameLst>
                                          <p:attrName>style.visibility</p:attrName>
                                        </p:attrNameLst>
                                      </p:cBhvr>
                                      <p:to>
                                        <p:strVal val="visible"/>
                                      </p:to>
                                    </p:set>
                                    <p:animEffect transition="in" filter="wipe(left)">
                                      <p:cBhvr>
                                        <p:cTn id="15" dur="500"/>
                                        <p:tgtEl>
                                          <p:spTgt spid="34818">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4818">
                                            <p:txEl>
                                              <p:pRg st="6" end="6"/>
                                            </p:txEl>
                                          </p:spTgt>
                                        </p:tgtEl>
                                        <p:attrNameLst>
                                          <p:attrName>style.visibility</p:attrName>
                                        </p:attrNameLst>
                                      </p:cBhvr>
                                      <p:to>
                                        <p:strVal val="visible"/>
                                      </p:to>
                                    </p:set>
                                    <p:animEffect transition="in" filter="wipe(left)">
                                      <p:cBhvr>
                                        <p:cTn id="18" dur="500"/>
                                        <p:tgtEl>
                                          <p:spTgt spid="348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normAutofit/>
          </a:bodyPr>
          <a:lstStyle/>
          <a:p>
            <a:pPr marL="282156" indent="0">
              <a:buNone/>
            </a:pPr>
            <a:r>
              <a:rPr lang="en-US" altLang="zh-CN" sz="2400" dirty="0" smtClean="0"/>
              <a:t>Let’s have a simple example</a:t>
            </a:r>
          </a:p>
          <a:p>
            <a:pPr marL="625056"/>
            <a:r>
              <a:rPr lang="en-US" altLang="zh-CN" sz="2400" dirty="0" smtClean="0"/>
              <a:t>let </a:t>
            </a:r>
            <a:r>
              <a:rPr lang="en-US" altLang="zh-CN" sz="2400" dirty="0"/>
              <a:t>m = 7</a:t>
            </a:r>
          </a:p>
          <a:p>
            <a:pPr marL="625056">
              <a:spcBef>
                <a:spcPts val="1468"/>
              </a:spcBef>
            </a:pPr>
            <a:r>
              <a:rPr lang="en-US" altLang="zh-CN" sz="2400" dirty="0"/>
              <a:t>let k = 8, 14, 12, 2, 4</a:t>
            </a:r>
          </a:p>
          <a:p>
            <a:pPr marL="625056">
              <a:spcBef>
                <a:spcPts val="1468"/>
              </a:spcBef>
            </a:pPr>
            <a:r>
              <a:rPr lang="en-US" altLang="zh-CN" sz="2400" dirty="0"/>
              <a:t>let h(k) = k % m</a:t>
            </a:r>
          </a:p>
          <a:p>
            <a:pPr marL="625056">
              <a:spcBef>
                <a:spcPts val="1468"/>
              </a:spcBef>
            </a:pPr>
            <a:endParaRPr lang="en-US" altLang="zh-CN" sz="2400" dirty="0"/>
          </a:p>
          <a:p>
            <a:pPr marL="282156" indent="0">
              <a:spcBef>
                <a:spcPts val="1468"/>
              </a:spcBef>
              <a:buNone/>
            </a:pPr>
            <a:r>
              <a:rPr lang="en-US" altLang="zh-CN" sz="2400" dirty="0" smtClean="0"/>
              <a:t>How about if we insert 11?</a:t>
            </a:r>
            <a:endParaRPr lang="en-US" altLang="zh-CN" sz="2400" dirty="0"/>
          </a:p>
        </p:txBody>
      </p:sp>
      <p:sp>
        <p:nvSpPr>
          <p:cNvPr id="4" name="Rectangle 1"/>
          <p:cNvSpPr txBox="1">
            <a:spLocks noChangeArrowheads="1"/>
          </p:cNvSpPr>
          <p:nvPr/>
        </p:nvSpPr>
        <p:spPr>
          <a:xfrm>
            <a:off x="609600" y="332656"/>
            <a:ext cx="8229600" cy="975043"/>
          </a:xfrm>
          <a:prstGeom prst="rect">
            <a:avLst/>
          </a:prstGeom>
          <a:ln/>
        </p:spPr>
        <p:txBody>
          <a:bodyPr vert="horz" lIns="91440" tIns="45720" rIns="91440" bIns="45720" rtlCol="0" anchor="ctr">
            <a:normAutofit/>
          </a:bodyPr>
          <a:lstStyle>
            <a:lvl1pPr algn="ctr" defTabSz="914400" rtl="0" eaLnBrk="1" latinLnBrk="0" hangingPunct="1">
              <a:spcBef>
                <a:spcPct val="0"/>
              </a:spcBef>
              <a:buNone/>
              <a:defRPr sz="3600" b="1" kern="1200">
                <a:solidFill>
                  <a:srgbClr val="93191B"/>
                </a:solidFill>
                <a:latin typeface="Arial" panose="020B0604020202020204" pitchFamily="34" charset="0"/>
                <a:ea typeface="+mj-ea"/>
                <a:cs typeface="Arial" panose="020B0604020202020204" pitchFamily="34" charset="0"/>
              </a:defRPr>
            </a:lvl1pPr>
          </a:lstStyle>
          <a:p>
            <a:r>
              <a:rPr lang="en-US" altLang="zh-CN" dirty="0"/>
              <a:t>Modulo Arithmetic</a:t>
            </a:r>
            <a:endParaRPr lang="zh-CN" altLang="en-US" dirty="0"/>
          </a:p>
        </p:txBody>
      </p:sp>
    </p:spTree>
    <p:extLst>
      <p:ext uri="{BB962C8B-B14F-4D97-AF65-F5344CB8AC3E}">
        <p14:creationId xmlns:p14="http://schemas.microsoft.com/office/powerpoint/2010/main" val="1762613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normAutofit/>
          </a:bodyPr>
          <a:lstStyle/>
          <a:p>
            <a:pPr marL="625056"/>
            <a:r>
              <a:rPr lang="en-US" altLang="en-US" sz="2400" dirty="0">
                <a:latin typeface="+mn-lt"/>
              </a:rPr>
              <a:t>Even if we choose a good hash function that does a good job distributing the keys across the entire hash table, we will still have collisions in practice and need to deal with them.</a:t>
            </a:r>
          </a:p>
          <a:p>
            <a:pPr marL="282156" indent="0" algn="ctr">
              <a:buNone/>
            </a:pPr>
            <a:endParaRPr lang="en-US" altLang="en-US" sz="2400" b="1" dirty="0" smtClean="0">
              <a:solidFill>
                <a:srgbClr val="0000FF"/>
              </a:solidFill>
              <a:latin typeface="+mn-lt"/>
            </a:endParaRPr>
          </a:p>
          <a:p>
            <a:pPr marL="282156" indent="0" algn="ctr">
              <a:buNone/>
            </a:pPr>
            <a:r>
              <a:rPr lang="en-US" altLang="en-US" sz="2800" b="1" dirty="0" smtClean="0">
                <a:solidFill>
                  <a:srgbClr val="0000FF"/>
                </a:solidFill>
                <a:latin typeface="+mn-lt"/>
              </a:rPr>
              <a:t>Collision </a:t>
            </a:r>
            <a:r>
              <a:rPr lang="en-US" altLang="en-US" sz="2800" b="1" dirty="0">
                <a:solidFill>
                  <a:srgbClr val="0000FF"/>
                </a:solidFill>
                <a:latin typeface="+mn-lt"/>
              </a:rPr>
              <a:t>Resolutions!</a:t>
            </a:r>
          </a:p>
          <a:p>
            <a:pPr marL="625056"/>
            <a:endParaRPr lang="en-US" altLang="zh-CN" sz="2400" dirty="0" smtClean="0">
              <a:latin typeface="+mn-lt"/>
            </a:endParaRPr>
          </a:p>
          <a:p>
            <a:pPr marL="625056"/>
            <a:endParaRPr lang="en-US" altLang="zh-CN" sz="2400" dirty="0">
              <a:latin typeface="+mn-lt"/>
            </a:endParaRPr>
          </a:p>
          <a:p>
            <a:pPr marL="625056">
              <a:spcBef>
                <a:spcPts val="1635"/>
              </a:spcBef>
            </a:pPr>
            <a:r>
              <a:rPr lang="en-US" altLang="zh-CN" sz="2400" dirty="0" smtClean="0">
                <a:latin typeface="+mn-lt"/>
              </a:rPr>
              <a:t>That’s </a:t>
            </a:r>
            <a:r>
              <a:rPr lang="en-US" altLang="zh-CN" sz="2400" dirty="0">
                <a:latin typeface="+mn-lt"/>
              </a:rPr>
              <a:t>where most of the fun in hashing </a:t>
            </a:r>
            <a:r>
              <a:rPr lang="en-US" altLang="zh-CN" sz="2400" dirty="0" smtClean="0">
                <a:latin typeface="+mn-lt"/>
              </a:rPr>
              <a:t>occurs!</a:t>
            </a:r>
            <a:endParaRPr lang="en-US" altLang="zh-CN" sz="2400" dirty="0">
              <a:latin typeface="+mn-lt"/>
            </a:endParaRPr>
          </a:p>
        </p:txBody>
      </p:sp>
      <p:sp>
        <p:nvSpPr>
          <p:cNvPr id="3" name="Rectangle 1"/>
          <p:cNvSpPr>
            <a:spLocks noGrp="1" noChangeArrowheads="1"/>
          </p:cNvSpPr>
          <p:nvPr>
            <p:ph type="title"/>
          </p:nvPr>
        </p:nvSpPr>
        <p:spPr>
          <a:xfrm>
            <a:off x="1022920" y="274638"/>
            <a:ext cx="8229600" cy="975043"/>
          </a:xfrm>
          <a:ln/>
        </p:spPr>
        <p:txBody>
          <a:bodyPr>
            <a:normAutofit/>
          </a:bodyPr>
          <a:lstStyle/>
          <a:p>
            <a:r>
              <a:rPr lang="en-US" altLang="zh-CN" sz="4200" dirty="0" smtClean="0"/>
              <a:t>Collision Resolutions</a:t>
            </a:r>
            <a:endParaRPr lang="zh-CN" altLang="en-US" sz="4200" dirty="0"/>
          </a:p>
        </p:txBody>
      </p:sp>
    </p:spTree>
    <p:extLst>
      <p:ext uri="{BB962C8B-B14F-4D97-AF65-F5344CB8AC3E}">
        <p14:creationId xmlns:p14="http://schemas.microsoft.com/office/powerpoint/2010/main" val="554922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890">
                                            <p:txEl>
                                              <p:pRg st="2" end="2"/>
                                            </p:txEl>
                                          </p:spTgt>
                                        </p:tgtEl>
                                        <p:attrNameLst>
                                          <p:attrName>style.visibility</p:attrName>
                                        </p:attrNameLst>
                                      </p:cBhvr>
                                      <p:to>
                                        <p:strVal val="visible"/>
                                      </p:to>
                                    </p:set>
                                    <p:animEffect transition="in" filter="wipe(left)">
                                      <p:cBhvr>
                                        <p:cTn id="7" dur="500"/>
                                        <p:tgtEl>
                                          <p:spTgt spid="37890">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7890">
                                            <p:txEl>
                                              <p:pRg st="5" end="5"/>
                                            </p:txEl>
                                          </p:spTgt>
                                        </p:tgtEl>
                                        <p:attrNameLst>
                                          <p:attrName>style.visibility</p:attrName>
                                        </p:attrNameLst>
                                      </p:cBhvr>
                                      <p:to>
                                        <p:strVal val="visible"/>
                                      </p:to>
                                    </p:set>
                                    <p:animEffect transition="in" filter="wipe(left)">
                                      <p:cBhvr>
                                        <p:cTn id="10" dur="500"/>
                                        <p:tgtEl>
                                          <p:spTgt spid="378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Example</a:t>
            </a:r>
            <a:endParaRPr lang="en-US" dirty="0"/>
          </a:p>
        </p:txBody>
      </p:sp>
      <p:sp>
        <p:nvSpPr>
          <p:cNvPr id="3" name="Content Placeholder 2"/>
          <p:cNvSpPr>
            <a:spLocks noGrp="1"/>
          </p:cNvSpPr>
          <p:nvPr>
            <p:ph idx="1"/>
          </p:nvPr>
        </p:nvSpPr>
        <p:spPr>
          <a:xfrm>
            <a:off x="899592" y="1371600"/>
            <a:ext cx="7787208" cy="5181600"/>
          </a:xfrm>
        </p:spPr>
        <p:txBody>
          <a:bodyPr>
            <a:normAutofit/>
          </a:bodyPr>
          <a:lstStyle/>
          <a:p>
            <a:pPr marL="0" indent="0">
              <a:buNone/>
            </a:pPr>
            <a:r>
              <a:rPr lang="en-US" sz="2400" dirty="0" smtClean="0"/>
              <a:t>Think about this case. </a:t>
            </a:r>
          </a:p>
          <a:p>
            <a:pPr marL="0" indent="0">
              <a:buNone/>
            </a:pPr>
            <a:endParaRPr lang="en-US" sz="2400" dirty="0"/>
          </a:p>
          <a:p>
            <a:pPr marL="0" indent="0">
              <a:buNone/>
            </a:pPr>
            <a:r>
              <a:rPr lang="en-US" sz="2400" dirty="0" smtClean="0"/>
              <a:t>You sit in a certain spot in class every time. One day, you enter the classroom and find out your seat is occupied. What can you do?</a:t>
            </a:r>
            <a:endParaRPr lang="en-US" sz="2400" dirty="0"/>
          </a:p>
        </p:txBody>
      </p:sp>
    </p:spTree>
    <p:extLst>
      <p:ext uri="{BB962C8B-B14F-4D97-AF65-F5344CB8AC3E}">
        <p14:creationId xmlns:p14="http://schemas.microsoft.com/office/powerpoint/2010/main" val="2198823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ln/>
        </p:spPr>
        <p:txBody>
          <a:bodyPr/>
          <a:lstStyle/>
          <a:p>
            <a:r>
              <a:rPr lang="en-US" altLang="en-US"/>
              <a:t>Probing</a:t>
            </a:r>
          </a:p>
        </p:txBody>
      </p:sp>
      <p:sp>
        <p:nvSpPr>
          <p:cNvPr id="18434" name="Rectangle 2"/>
          <p:cNvSpPr>
            <a:spLocks noGrp="1" noChangeArrowheads="1"/>
          </p:cNvSpPr>
          <p:nvPr>
            <p:ph type="body" idx="1"/>
          </p:nvPr>
        </p:nvSpPr>
        <p:spPr>
          <a:ln/>
        </p:spPr>
        <p:txBody>
          <a:bodyPr>
            <a:normAutofit lnSpcReduction="10000"/>
          </a:bodyPr>
          <a:lstStyle/>
          <a:p>
            <a:pPr marL="625056"/>
            <a:r>
              <a:rPr lang="en-US" altLang="en-US" sz="2400" dirty="0"/>
              <a:t>A simple way of resolving collisions: </a:t>
            </a:r>
            <a:r>
              <a:rPr lang="en-US" altLang="en-US" sz="2400" b="1" dirty="0"/>
              <a:t>probing</a:t>
            </a:r>
            <a:endParaRPr lang="en-US" altLang="en-US" sz="2400" dirty="0"/>
          </a:p>
          <a:p>
            <a:pPr marL="625056">
              <a:spcBef>
                <a:spcPts val="1600"/>
              </a:spcBef>
            </a:pPr>
            <a:r>
              <a:rPr lang="en-US" altLang="en-US" sz="2400" dirty="0"/>
              <a:t>If a key y collides with a key x that is already in the table, x is </a:t>
            </a:r>
            <a:r>
              <a:rPr lang="en-US" altLang="en-US" sz="2400" u="sng" dirty="0"/>
              <a:t>not</a:t>
            </a:r>
            <a:r>
              <a:rPr lang="en-US" altLang="en-US" sz="2400" dirty="0"/>
              <a:t> displaced. Rather y must be placed somewhere else.</a:t>
            </a:r>
          </a:p>
          <a:p>
            <a:pPr marL="625056">
              <a:spcBef>
                <a:spcPts val="1600"/>
              </a:spcBef>
            </a:pPr>
            <a:r>
              <a:rPr lang="en-US" altLang="en-US" sz="2400" dirty="0"/>
              <a:t>In probing, the colliding key tries another slot in the table (</a:t>
            </a:r>
            <a:r>
              <a:rPr lang="en-US" altLang="en-US" sz="2400" b="1" dirty="0">
                <a:solidFill>
                  <a:srgbClr val="0000FF"/>
                </a:solidFill>
              </a:rPr>
              <a:t>probes</a:t>
            </a:r>
            <a:r>
              <a:rPr lang="en-US" altLang="en-US" sz="2400" dirty="0"/>
              <a:t>), if that slot is empty, then it is placed there, otherwise it keeps trying (</a:t>
            </a:r>
            <a:r>
              <a:rPr lang="en-US" altLang="en-US" sz="2400" b="1" dirty="0">
                <a:solidFill>
                  <a:srgbClr val="0000FF"/>
                </a:solidFill>
              </a:rPr>
              <a:t>probing) </a:t>
            </a:r>
            <a:r>
              <a:rPr lang="en-US" altLang="en-US" sz="2400" dirty="0"/>
              <a:t>different slots</a:t>
            </a:r>
            <a:r>
              <a:rPr lang="en-US" altLang="en-US" sz="2400" dirty="0" smtClean="0"/>
              <a:t>.</a:t>
            </a:r>
          </a:p>
          <a:p>
            <a:pPr marL="625056">
              <a:spcBef>
                <a:spcPts val="1600"/>
              </a:spcBef>
            </a:pPr>
            <a:r>
              <a:rPr lang="en-US" altLang="en-US" sz="2400" dirty="0" smtClean="0"/>
              <a:t>Probing methods covered in this class</a:t>
            </a:r>
          </a:p>
          <a:p>
            <a:pPr marL="1025106" lvl="1">
              <a:spcBef>
                <a:spcPts val="1600"/>
              </a:spcBef>
            </a:pPr>
            <a:r>
              <a:rPr lang="en-US" altLang="en-US" sz="2000" dirty="0" smtClean="0"/>
              <a:t>Linear probing</a:t>
            </a:r>
          </a:p>
          <a:p>
            <a:pPr marL="1025106" lvl="1">
              <a:spcBef>
                <a:spcPts val="1600"/>
              </a:spcBef>
            </a:pPr>
            <a:r>
              <a:rPr lang="en-US" altLang="en-US" sz="2000" dirty="0" smtClean="0"/>
              <a:t>Quadratic probing</a:t>
            </a:r>
          </a:p>
          <a:p>
            <a:pPr marL="1025106" lvl="1">
              <a:spcBef>
                <a:spcPts val="1600"/>
              </a:spcBef>
            </a:pPr>
            <a:r>
              <a:rPr lang="en-US" altLang="en-US" sz="2000" dirty="0" smtClean="0"/>
              <a:t>Double Hashing</a:t>
            </a:r>
            <a:endParaRPr lang="en-US" altLang="en-US" sz="2000" dirty="0"/>
          </a:p>
        </p:txBody>
      </p:sp>
    </p:spTree>
    <p:extLst>
      <p:ext uri="{BB962C8B-B14F-4D97-AF65-F5344CB8AC3E}">
        <p14:creationId xmlns:p14="http://schemas.microsoft.com/office/powerpoint/2010/main" val="1224132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a:lstStyle/>
          <a:p>
            <a:r>
              <a:rPr lang="en-US" altLang="en-US" dirty="0" smtClean="0"/>
              <a:t>Linear Probing</a:t>
            </a:r>
            <a:endParaRPr lang="en-US" altLang="en-US" dirty="0"/>
          </a:p>
        </p:txBody>
      </p:sp>
      <p:sp>
        <p:nvSpPr>
          <p:cNvPr id="19458" name="Rectangle 2"/>
          <p:cNvSpPr>
            <a:spLocks noGrp="1" noChangeArrowheads="1"/>
          </p:cNvSpPr>
          <p:nvPr>
            <p:ph type="body" idx="1"/>
          </p:nvPr>
        </p:nvSpPr>
        <p:spPr>
          <a:ln/>
        </p:spPr>
        <p:txBody>
          <a:bodyPr>
            <a:normAutofit/>
          </a:bodyPr>
          <a:lstStyle/>
          <a:p>
            <a:pPr marL="625056"/>
            <a:r>
              <a:rPr lang="en-US" altLang="en-US" sz="2400" dirty="0"/>
              <a:t>We can think of our hash function as having an extra parameter h(k, </a:t>
            </a:r>
            <a:r>
              <a:rPr lang="en-US" altLang="en-US" sz="2400" dirty="0" err="1"/>
              <a:t>i</a:t>
            </a:r>
            <a:r>
              <a:rPr lang="en-US" altLang="en-US" sz="2400" dirty="0"/>
              <a:t>), where </a:t>
            </a:r>
            <a:r>
              <a:rPr lang="en-US" altLang="en-US" sz="2400" dirty="0" err="1"/>
              <a:t>i</a:t>
            </a:r>
            <a:r>
              <a:rPr lang="en-US" altLang="en-US" sz="2400" dirty="0"/>
              <a:t> is the </a:t>
            </a:r>
            <a:r>
              <a:rPr lang="en-US" altLang="en-US" sz="2400" b="1" dirty="0">
                <a:solidFill>
                  <a:srgbClr val="0000FF"/>
                </a:solidFill>
              </a:rPr>
              <a:t>probe number</a:t>
            </a:r>
            <a:r>
              <a:rPr lang="en-US" altLang="en-US" sz="2400" dirty="0">
                <a:solidFill>
                  <a:srgbClr val="0000FF"/>
                </a:solidFill>
              </a:rPr>
              <a:t> </a:t>
            </a:r>
            <a:r>
              <a:rPr lang="en-US" altLang="en-US" sz="2400" dirty="0"/>
              <a:t>that starts at zero for each key (i.e., it’s the number of the try).</a:t>
            </a:r>
          </a:p>
          <a:p>
            <a:pPr marL="625056"/>
            <a:r>
              <a:rPr lang="en-US" altLang="en-US" sz="2400" dirty="0"/>
              <a:t>Simplest type of probing</a:t>
            </a:r>
          </a:p>
          <a:p>
            <a:pPr marL="937584" lvl="1"/>
            <a:r>
              <a:rPr lang="en-US" altLang="en-US" sz="2400" dirty="0"/>
              <a:t>h(</a:t>
            </a:r>
            <a:r>
              <a:rPr lang="en-US" altLang="en-US" sz="2400" dirty="0" err="1"/>
              <a:t>k,i</a:t>
            </a:r>
            <a:r>
              <a:rPr lang="en-US" altLang="en-US" sz="2400" dirty="0"/>
              <a:t>) = (h(k) + </a:t>
            </a:r>
            <a:r>
              <a:rPr lang="en-US" altLang="en-US" sz="2400" dirty="0" err="1"/>
              <a:t>i</a:t>
            </a:r>
            <a:r>
              <a:rPr lang="en-US" altLang="en-US" sz="2400" dirty="0"/>
              <a:t>) % m</a:t>
            </a:r>
          </a:p>
          <a:p>
            <a:pPr marL="937584" lvl="1"/>
            <a:r>
              <a:rPr lang="en-US" altLang="en-US" sz="2400" dirty="0"/>
              <a:t>This is called </a:t>
            </a:r>
            <a:r>
              <a:rPr lang="en-US" altLang="en-US" sz="2400" b="1" dirty="0">
                <a:solidFill>
                  <a:srgbClr val="0000FF"/>
                </a:solidFill>
              </a:rPr>
              <a:t>linear probing</a:t>
            </a:r>
            <a:endParaRPr lang="en-US" altLang="en-US" sz="2400" b="1" dirty="0">
              <a:solidFill>
                <a:srgbClr val="0000FF"/>
              </a:solidFill>
              <a:cs typeface="ヒラギノ角ゴ ProN W6" charset="0"/>
            </a:endParaRPr>
          </a:p>
        </p:txBody>
      </p:sp>
    </p:spTree>
    <p:extLst>
      <p:ext uri="{BB962C8B-B14F-4D97-AF65-F5344CB8AC3E}">
        <p14:creationId xmlns:p14="http://schemas.microsoft.com/office/powerpoint/2010/main" val="2126285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normAutofit/>
          </a:bodyPr>
          <a:lstStyle/>
          <a:p>
            <a:pPr marL="625056"/>
            <a:r>
              <a:rPr lang="en-US" altLang="en-US" sz="2400" dirty="0"/>
              <a:t>If </a:t>
            </a:r>
            <a:r>
              <a:rPr lang="en-US" altLang="en-US" sz="2400" dirty="0" err="1"/>
              <a:t>i</a:t>
            </a:r>
            <a:r>
              <a:rPr lang="en-US" altLang="en-US" sz="2400" dirty="0"/>
              <a:t>=0, then h(</a:t>
            </a:r>
            <a:r>
              <a:rPr lang="en-US" altLang="en-US" sz="2400" dirty="0" err="1"/>
              <a:t>k,i</a:t>
            </a:r>
            <a:r>
              <a:rPr lang="en-US" altLang="en-US" sz="2400" dirty="0"/>
              <a:t>) = h(k), i.e., the “home” location of the key. If that is occupied, we use the next location to the right, wrapping around to the front of the array</a:t>
            </a:r>
            <a:r>
              <a:rPr lang="en-US" altLang="en-US" sz="2400" dirty="0" smtClean="0"/>
              <a:t>.</a:t>
            </a:r>
          </a:p>
          <a:p>
            <a:pPr marL="625056"/>
            <a:endParaRPr lang="en-US" altLang="en-US" sz="2400" dirty="0"/>
          </a:p>
          <a:p>
            <a:pPr marL="625056"/>
            <a:r>
              <a:rPr lang="en-US" altLang="en-US" sz="2400" dirty="0"/>
              <a:t>Example, for m=11, </a:t>
            </a:r>
            <a:r>
              <a:rPr lang="en-US" altLang="en-US" sz="2400" dirty="0" smtClean="0"/>
              <a:t>let’s have numbers between </a:t>
            </a:r>
            <a:r>
              <a:rPr lang="en-US" altLang="en-US" sz="2400" dirty="0"/>
              <a:t>0 and 100 and map them to the array</a:t>
            </a:r>
            <a:r>
              <a:rPr lang="en-US" altLang="en-US" sz="2400" dirty="0" smtClean="0"/>
              <a:t>.</a:t>
            </a:r>
          </a:p>
          <a:p>
            <a:pPr marL="625056"/>
            <a:endParaRPr lang="en-US" altLang="en-US" sz="2400" dirty="0"/>
          </a:p>
        </p:txBody>
      </p:sp>
      <p:sp>
        <p:nvSpPr>
          <p:cNvPr id="5" name="Rectangle 1"/>
          <p:cNvSpPr>
            <a:spLocks noGrp="1" noChangeArrowheads="1"/>
          </p:cNvSpPr>
          <p:nvPr>
            <p:ph type="title"/>
          </p:nvPr>
        </p:nvSpPr>
        <p:spPr>
          <a:xfrm>
            <a:off x="457200" y="274638"/>
            <a:ext cx="8229600" cy="975043"/>
          </a:xfrm>
          <a:ln/>
        </p:spPr>
        <p:txBody>
          <a:bodyPr/>
          <a:lstStyle/>
          <a:p>
            <a:r>
              <a:rPr lang="en-US" altLang="en-US" dirty="0"/>
              <a:t>Linear Probing </a:t>
            </a:r>
            <a:r>
              <a:rPr lang="en-US" altLang="en-US" dirty="0" smtClean="0"/>
              <a:t>(Insertion)</a:t>
            </a:r>
            <a:endParaRPr lang="en-US" altLang="en-US" dirty="0"/>
          </a:p>
        </p:txBody>
      </p:sp>
    </p:spTree>
    <p:extLst>
      <p:ext uri="{BB962C8B-B14F-4D97-AF65-F5344CB8AC3E}">
        <p14:creationId xmlns:p14="http://schemas.microsoft.com/office/powerpoint/2010/main" val="808843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ln/>
        </p:spPr>
        <p:txBody>
          <a:bodyPr/>
          <a:lstStyle/>
          <a:p>
            <a:r>
              <a:rPr lang="en-US" altLang="en-US" dirty="0"/>
              <a:t>Linear Probing </a:t>
            </a:r>
            <a:r>
              <a:rPr lang="en-US" altLang="en-US" dirty="0" smtClean="0"/>
              <a:t>(Insertion)</a:t>
            </a:r>
            <a:endParaRPr lang="en-US" altLang="en-US" dirty="0"/>
          </a:p>
        </p:txBody>
      </p:sp>
      <p:sp>
        <p:nvSpPr>
          <p:cNvPr id="22530" name="Rectangle 2"/>
          <p:cNvSpPr>
            <a:spLocks noGrp="1" noChangeArrowheads="1"/>
          </p:cNvSpPr>
          <p:nvPr>
            <p:ph type="body" idx="1"/>
          </p:nvPr>
        </p:nvSpPr>
        <p:spPr>
          <a:ln/>
        </p:spPr>
        <p:txBody>
          <a:bodyPr>
            <a:normAutofit/>
          </a:bodyPr>
          <a:lstStyle/>
          <a:p>
            <a:pPr marL="625056"/>
            <a:r>
              <a:rPr lang="en-US" altLang="en-US" sz="2400" dirty="0"/>
              <a:t>Another example</a:t>
            </a:r>
          </a:p>
          <a:p>
            <a:pPr marL="937584" lvl="1"/>
            <a:r>
              <a:rPr lang="en-US" altLang="en-US" sz="2400" dirty="0"/>
              <a:t>m = 9</a:t>
            </a:r>
          </a:p>
          <a:p>
            <a:pPr marL="937584" lvl="1"/>
            <a:r>
              <a:rPr lang="en-US" altLang="en-US" sz="2400" dirty="0"/>
              <a:t>k = 0, 9, 18, 27, 36, 45, 54</a:t>
            </a:r>
          </a:p>
          <a:p>
            <a:pPr marL="625056"/>
            <a:r>
              <a:rPr lang="en-US" altLang="en-US" sz="2400" dirty="0" smtClean="0"/>
              <a:t>If </a:t>
            </a:r>
            <a:r>
              <a:rPr lang="en-US" altLang="en-US" sz="2400" dirty="0"/>
              <a:t>all keys map to same location -&gt; BAD!</a:t>
            </a:r>
          </a:p>
          <a:p>
            <a:pPr marL="625056"/>
            <a:r>
              <a:rPr lang="en-US" altLang="en-US" sz="2400" dirty="0" smtClean="0"/>
              <a:t>What is the </a:t>
            </a:r>
            <a:r>
              <a:rPr lang="en-US" altLang="en-US" sz="2400" dirty="0" err="1" smtClean="0"/>
              <a:t>bigO</a:t>
            </a:r>
            <a:r>
              <a:rPr lang="en-US" altLang="en-US" sz="2400" dirty="0" smtClean="0"/>
              <a:t> run time for inserting a new key (assume there are already n keys in the table)?</a:t>
            </a:r>
            <a:endParaRPr lang="en-US" altLang="en-US" sz="2400" dirty="0"/>
          </a:p>
        </p:txBody>
      </p:sp>
    </p:spTree>
    <p:extLst>
      <p:ext uri="{BB962C8B-B14F-4D97-AF65-F5344CB8AC3E}">
        <p14:creationId xmlns:p14="http://schemas.microsoft.com/office/powerpoint/2010/main" val="41778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r>
              <a:rPr lang="en-US" altLang="en-US" dirty="0"/>
              <a:t>Linear Probing </a:t>
            </a:r>
            <a:r>
              <a:rPr lang="en-US" altLang="en-US" dirty="0" smtClean="0"/>
              <a:t>(Insertion)</a:t>
            </a:r>
            <a:endParaRPr lang="en-US" altLang="en-US" dirty="0"/>
          </a:p>
        </p:txBody>
      </p:sp>
      <p:sp>
        <p:nvSpPr>
          <p:cNvPr id="23554" name="Rectangle 2"/>
          <p:cNvSpPr>
            <a:spLocks noGrp="1" noChangeArrowheads="1"/>
          </p:cNvSpPr>
          <p:nvPr>
            <p:ph type="body" idx="1"/>
          </p:nvPr>
        </p:nvSpPr>
        <p:spPr>
          <a:ln/>
        </p:spPr>
        <p:txBody>
          <a:bodyPr>
            <a:normAutofit/>
          </a:bodyPr>
          <a:lstStyle/>
          <a:p>
            <a:pPr marL="625056"/>
            <a:r>
              <a:rPr lang="en-US" altLang="en-US" sz="2400" dirty="0"/>
              <a:t>In the </a:t>
            </a:r>
            <a:r>
              <a:rPr lang="en-US" altLang="en-US" sz="2400" b="1" dirty="0">
                <a:solidFill>
                  <a:srgbClr val="0000FF"/>
                </a:solidFill>
              </a:rPr>
              <a:t>worst case</a:t>
            </a:r>
            <a:r>
              <a:rPr lang="en-US" altLang="en-US" sz="2400" dirty="0"/>
              <a:t>, if all keys hash to the same location, insertion is </a:t>
            </a:r>
            <a:r>
              <a:rPr lang="en-US" altLang="en-US" sz="2400" dirty="0">
                <a:solidFill>
                  <a:srgbClr val="0000FF"/>
                </a:solidFill>
              </a:rPr>
              <a:t>O(n</a:t>
            </a:r>
            <a:r>
              <a:rPr lang="en-US" altLang="en-US" sz="2400" dirty="0" smtClean="0">
                <a:solidFill>
                  <a:srgbClr val="0000FF"/>
                </a:solidFill>
              </a:rPr>
              <a:t>)</a:t>
            </a:r>
          </a:p>
          <a:p>
            <a:pPr marL="625056"/>
            <a:endParaRPr lang="en-US" altLang="en-US" sz="2400" dirty="0">
              <a:solidFill>
                <a:srgbClr val="0000FF"/>
              </a:solidFill>
            </a:endParaRPr>
          </a:p>
          <a:p>
            <a:pPr marL="625056"/>
            <a:r>
              <a:rPr lang="en-US" altLang="en-US" sz="2400" dirty="0" smtClean="0"/>
              <a:t>General case </a:t>
            </a:r>
            <a:r>
              <a:rPr lang="en-US" altLang="en-US" sz="2400" u="sng" dirty="0" smtClean="0">
                <a:solidFill>
                  <a:srgbClr val="0000FF"/>
                </a:solidFill>
              </a:rPr>
              <a:t>linear probing</a:t>
            </a:r>
            <a:r>
              <a:rPr lang="en-US" altLang="en-US" sz="2400" dirty="0" smtClean="0"/>
              <a:t>:</a:t>
            </a:r>
          </a:p>
          <a:p>
            <a:pPr marL="937584" lvl="1"/>
            <a:r>
              <a:rPr lang="en-US" altLang="en-US" sz="2400" dirty="0" smtClean="0"/>
              <a:t>h(</a:t>
            </a:r>
            <a:r>
              <a:rPr lang="en-US" altLang="en-US" sz="2400" dirty="0" err="1" smtClean="0"/>
              <a:t>k,i</a:t>
            </a:r>
            <a:r>
              <a:rPr lang="en-US" altLang="en-US" sz="2400" dirty="0"/>
              <a:t>) = (h(k)+</a:t>
            </a:r>
            <a:r>
              <a:rPr lang="en-US" altLang="en-US" sz="2400" dirty="0" smtClean="0"/>
              <a:t>c*</a:t>
            </a:r>
            <a:r>
              <a:rPr lang="en-US" altLang="en-US" sz="2400" dirty="0" err="1" smtClean="0"/>
              <a:t>i</a:t>
            </a:r>
            <a:r>
              <a:rPr lang="en-US" altLang="en-US" sz="2400" dirty="0"/>
              <a:t>) % </a:t>
            </a:r>
            <a:r>
              <a:rPr lang="en-US" altLang="en-US" sz="2400" dirty="0" smtClean="0"/>
              <a:t>m</a:t>
            </a:r>
          </a:p>
          <a:p>
            <a:pPr marL="937584" lvl="1"/>
            <a:r>
              <a:rPr lang="en-US" altLang="en-US" sz="2400" dirty="0" smtClean="0"/>
              <a:t>E.g. c = 2, m = 9, h(</a:t>
            </a:r>
            <a:r>
              <a:rPr lang="en-US" altLang="en-US" sz="2400" dirty="0" err="1" smtClean="0"/>
              <a:t>k,i</a:t>
            </a:r>
            <a:r>
              <a:rPr lang="en-US" altLang="en-US" sz="2400" dirty="0" smtClean="0"/>
              <a:t>) = (h(k)+2*</a:t>
            </a:r>
            <a:r>
              <a:rPr lang="en-US" altLang="en-US" sz="2400" dirty="0" err="1" smtClean="0"/>
              <a:t>i</a:t>
            </a:r>
            <a:r>
              <a:rPr lang="en-US" altLang="en-US" sz="2400" dirty="0" smtClean="0"/>
              <a:t>)%m, k = 0, 2, 9</a:t>
            </a:r>
            <a:endParaRPr lang="en-US" alt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2142222208"/>
              </p:ext>
            </p:extLst>
          </p:nvPr>
        </p:nvGraphicFramePr>
        <p:xfrm>
          <a:off x="1259632" y="4437112"/>
          <a:ext cx="6095997" cy="37084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r>
                        <a:rPr lang="en-US" dirty="0" smtClean="0"/>
                        <a:t>2</a:t>
                      </a:r>
                      <a:endParaRPr lang="en-US" dirty="0"/>
                    </a:p>
                  </a:txBody>
                  <a:tcPr/>
                </a:tc>
                <a:tc>
                  <a:txBody>
                    <a:bodyPr/>
                    <a:lstStyle/>
                    <a:p>
                      <a:pPr algn="ctr"/>
                      <a:endParaRPr lang="en-US"/>
                    </a:p>
                  </a:txBody>
                  <a:tcPr/>
                </a:tc>
                <a:tc>
                  <a:txBody>
                    <a:bodyPr/>
                    <a:lstStyle/>
                    <a:p>
                      <a:pPr algn="ctr"/>
                      <a:r>
                        <a:rPr lang="en-US" dirty="0" smtClean="0"/>
                        <a:t>9</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3641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Group 1"/>
          <p:cNvGraphicFramePr>
            <a:graphicFrameLocks noGrp="1"/>
          </p:cNvGraphicFramePr>
          <p:nvPr>
            <p:extLst>
              <p:ext uri="{D42A27DB-BD31-4B8C-83A1-F6EECF244321}">
                <p14:modId xmlns:p14="http://schemas.microsoft.com/office/powerpoint/2010/main" val="1547270194"/>
              </p:ext>
            </p:extLst>
          </p:nvPr>
        </p:nvGraphicFramePr>
        <p:xfrm>
          <a:off x="1331640" y="548680"/>
          <a:ext cx="5878159" cy="5730329"/>
        </p:xfrm>
        <a:graphic>
          <a:graphicData uri="http://schemas.openxmlformats.org/drawingml/2006/table">
            <a:tbl>
              <a:tblPr/>
              <a:tblGrid>
                <a:gridCol w="2088232">
                  <a:extLst>
                    <a:ext uri="{9D8B030D-6E8A-4147-A177-3AD203B41FA5}">
                      <a16:colId xmlns:a16="http://schemas.microsoft.com/office/drawing/2014/main" xmlns="" val="1121505222"/>
                    </a:ext>
                  </a:extLst>
                </a:gridCol>
                <a:gridCol w="1890205">
                  <a:extLst>
                    <a:ext uri="{9D8B030D-6E8A-4147-A177-3AD203B41FA5}">
                      <a16:colId xmlns:a16="http://schemas.microsoft.com/office/drawing/2014/main" xmlns="" val="2711143246"/>
                    </a:ext>
                  </a:extLst>
                </a:gridCol>
                <a:gridCol w="1899722">
                  <a:extLst>
                    <a:ext uri="{9D8B030D-6E8A-4147-A177-3AD203B41FA5}">
                      <a16:colId xmlns:a16="http://schemas.microsoft.com/office/drawing/2014/main" xmlns="" val="2232952203"/>
                    </a:ext>
                  </a:extLst>
                </a:gridCol>
              </a:tblGrid>
              <a:tr h="1364416">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dirty="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Basic Operations</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dirty="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Unsorted Array</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Sorted Array</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xmlns="" val="1471104150"/>
                  </a:ext>
                </a:extLst>
              </a:tr>
              <a:tr h="1179849">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Search/Find</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500" b="0" i="0" u="none" strike="noStrike" cap="none" normalizeH="0" baseline="0" dirty="0" smtClean="0">
                          <a:ln>
                            <a:noFill/>
                          </a:ln>
                          <a:solidFill>
                            <a:schemeClr val="tx1"/>
                          </a:solidFill>
                          <a:effectLst/>
                          <a:latin typeface="Gill Sans" charset="0"/>
                          <a:cs typeface="ヒラギノ角ゴ ProN W3" charset="0"/>
                          <a:sym typeface="Gill Sans" charset="0"/>
                        </a:rPr>
                        <a:t>O(n)</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500" b="0" i="0" u="none" strike="noStrike" cap="none" normalizeH="0" baseline="0" dirty="0" smtClean="0">
                          <a:ln>
                            <a:noFill/>
                          </a:ln>
                          <a:solidFill>
                            <a:schemeClr val="tx1"/>
                          </a:solidFill>
                          <a:effectLst/>
                          <a:latin typeface="Gill Sans" charset="0"/>
                          <a:cs typeface="ヒラギノ角ゴ ProN W3" charset="0"/>
                          <a:sym typeface="Gill Sans" charset="0"/>
                        </a:rPr>
                        <a:t>O(log n)</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70001237"/>
                  </a:ext>
                </a:extLst>
              </a:tr>
              <a:tr h="1179849">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dirty="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Insert</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altLang="en-US" sz="2500" b="0" i="0" u="none" strike="noStrike" cap="none" normalizeH="0" baseline="0" dirty="0" smtClean="0">
                          <a:ln>
                            <a:noFill/>
                          </a:ln>
                          <a:solidFill>
                            <a:schemeClr val="tx1"/>
                          </a:solidFill>
                          <a:effectLst/>
                          <a:latin typeface="Gill Sans" charset="0"/>
                          <a:cs typeface="ヒラギノ角ゴ ProN W3" charset="0"/>
                          <a:sym typeface="Gill Sans" charset="0"/>
                        </a:rPr>
                        <a:t>O(1)</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500" b="0" i="0" u="none" strike="noStrike" cap="none" normalizeH="0" baseline="0" dirty="0" smtClean="0">
                          <a:ln>
                            <a:noFill/>
                          </a:ln>
                          <a:solidFill>
                            <a:schemeClr val="tx1"/>
                          </a:solidFill>
                          <a:effectLst/>
                          <a:latin typeface="Gill Sans" charset="0"/>
                          <a:cs typeface="ヒラギノ角ゴ ProN W3" charset="0"/>
                          <a:sym typeface="Gill Sans" charset="0"/>
                        </a:rPr>
                        <a:t>O(n)</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80777574"/>
                  </a:ext>
                </a:extLst>
              </a:tr>
              <a:tr h="1179849">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dirty="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Delete</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 pos="914400" algn="l"/>
                        </a:tabLst>
                      </a:pPr>
                      <a:r>
                        <a:rPr kumimoji="0" lang="en-US" altLang="en-US" sz="2500" b="0" i="0" u="none" strike="noStrike" cap="none" normalizeH="0" baseline="0" smtClean="0">
                          <a:ln>
                            <a:noFill/>
                          </a:ln>
                          <a:solidFill>
                            <a:schemeClr val="tx1"/>
                          </a:solidFill>
                          <a:effectLst/>
                          <a:latin typeface="Gill Sans" charset="0"/>
                          <a:cs typeface="ヒラギノ角ゴ ProN W3" charset="0"/>
                          <a:sym typeface="Gill Sans" charset="0"/>
                        </a:rPr>
                        <a:t>O(1)</a:t>
                      </a:r>
                      <a:endParaRPr kumimoji="0" lang="en-US" altLang="en-US" sz="2500" b="0" i="0" u="none" strike="noStrike" cap="none" normalizeH="0" baseline="0" dirty="0" smtClean="0">
                        <a:ln>
                          <a:noFill/>
                        </a:ln>
                        <a:solidFill>
                          <a:schemeClr val="tx1"/>
                        </a:solidFill>
                        <a:effectLst/>
                        <a:latin typeface="Gill Sans" charset="0"/>
                        <a:cs typeface="ヒラギノ角ゴ ProN W3" charset="0"/>
                        <a:sym typeface="Gill Sans" charset="0"/>
                      </a:endParaRP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500" b="0" i="0" u="none" strike="noStrike" cap="none" normalizeH="0" baseline="0" dirty="0" smtClean="0">
                          <a:ln>
                            <a:noFill/>
                          </a:ln>
                          <a:solidFill>
                            <a:schemeClr val="tx1"/>
                          </a:solidFill>
                          <a:effectLst/>
                          <a:latin typeface="Gill Sans" charset="0"/>
                          <a:cs typeface="ヒラギノ角ゴ ProN W3" charset="0"/>
                          <a:sym typeface="Gill Sans" charset="0"/>
                        </a:rPr>
                        <a:t>O(n)</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10555729"/>
                  </a:ext>
                </a:extLst>
              </a:tr>
              <a:tr h="826366">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800" b="0" i="0" u="none" strike="noStrike" cap="none" normalizeH="0" baseline="0" dirty="0" smtClean="0">
                          <a:ln>
                            <a:noFill/>
                          </a:ln>
                          <a:solidFill>
                            <a:srgbClr val="FFFFFF"/>
                          </a:solidFill>
                          <a:effectLst>
                            <a:outerShdw blurRad="38100" dist="38100" dir="2700000" algn="tl">
                              <a:srgbClr val="C0C0C0"/>
                            </a:outerShdw>
                          </a:effectLst>
                          <a:latin typeface="Gill Sans" charset="0"/>
                          <a:cs typeface="ヒラギノ角ゴ ProN W3" charset="0"/>
                          <a:sym typeface="Gill Sans" charset="0"/>
                        </a:rPr>
                        <a:t>Min/Max</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500" b="0" i="0" u="none" strike="noStrike" cap="none" normalizeH="0" baseline="0" smtClean="0">
                          <a:ln>
                            <a:noFill/>
                          </a:ln>
                          <a:solidFill>
                            <a:schemeClr val="tx1"/>
                          </a:solidFill>
                          <a:effectLst/>
                          <a:latin typeface="Gill Sans" charset="0"/>
                          <a:cs typeface="ヒラギノ角ゴ ProN W3" charset="0"/>
                          <a:sym typeface="Gill Sans" charset="0"/>
                        </a:rPr>
                        <a:t>O(n)</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1pPr>
                      <a:lvl2pPr marL="1282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2pPr>
                      <a:lvl3pPr marL="1727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3pPr>
                      <a:lvl4pPr marL="21717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4pPr>
                      <a:lvl5pPr marL="2616200" indent="-571500" algn="l">
                        <a:spcBef>
                          <a:spcPts val="4800"/>
                        </a:spcBef>
                        <a:buSzPct val="171000"/>
                        <a:buFont typeface="Gill Sans" charset="0"/>
                        <a:tabLst>
                          <a:tab pos="914400" algn="l"/>
                        </a:tabLst>
                        <a:defRPr sz="3800">
                          <a:solidFill>
                            <a:schemeClr val="tx1"/>
                          </a:solidFill>
                          <a:latin typeface="Gill Sans" charset="0"/>
                          <a:cs typeface="ヒラギノ角ゴ ProN W3" charset="0"/>
                          <a:sym typeface="Gill Sans" charset="0"/>
                        </a:defRPr>
                      </a:lvl5pPr>
                      <a:lvl6pPr marL="30734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6pPr>
                      <a:lvl7pPr marL="35306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7pPr>
                      <a:lvl8pPr marL="39878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8pPr>
                      <a:lvl9pPr marL="4445000" indent="-571500" fontAlgn="base">
                        <a:spcBef>
                          <a:spcPts val="4800"/>
                        </a:spcBef>
                        <a:spcAft>
                          <a:spcPct val="0"/>
                        </a:spcAft>
                        <a:buSzPct val="171000"/>
                        <a:buFont typeface="Gill Sans" charset="0"/>
                        <a:tabLst>
                          <a:tab pos="914400" algn="l"/>
                        </a:tabLst>
                        <a:defRPr sz="3800">
                          <a:solidFill>
                            <a:schemeClr val="tx1"/>
                          </a:solidFill>
                          <a:latin typeface="Gill Sans"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altLang="en-US" sz="2500" b="0" i="0" u="none" strike="noStrike" cap="none" normalizeH="0" baseline="0" dirty="0" smtClean="0">
                          <a:ln>
                            <a:noFill/>
                          </a:ln>
                          <a:solidFill>
                            <a:schemeClr val="tx1"/>
                          </a:solidFill>
                          <a:effectLst/>
                          <a:latin typeface="Gill Sans" charset="0"/>
                          <a:cs typeface="ヒラギノ角ゴ ProN W3" charset="0"/>
                          <a:sym typeface="Gill Sans" charset="0"/>
                        </a:rPr>
                        <a:t>O(1)</a:t>
                      </a:r>
                    </a:p>
                  </a:txBody>
                  <a:tcPr marL="35719" marR="35719" marT="35719" marB="35719"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57443728"/>
                  </a:ext>
                </a:extLst>
              </a:tr>
            </a:tbl>
          </a:graphicData>
        </a:graphic>
      </p:graphicFrame>
    </p:spTree>
    <p:extLst>
      <p:ext uri="{BB962C8B-B14F-4D97-AF65-F5344CB8AC3E}">
        <p14:creationId xmlns:p14="http://schemas.microsoft.com/office/powerpoint/2010/main" val="1911989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ltLang="en-US" dirty="0"/>
              <a:t>Linear Probing </a:t>
            </a:r>
            <a:r>
              <a:rPr lang="en-US" altLang="en-US" dirty="0" smtClean="0"/>
              <a:t>(Search)</a:t>
            </a:r>
            <a:endParaRPr lang="en-US" altLang="en-US" dirty="0"/>
          </a:p>
        </p:txBody>
      </p:sp>
      <p:sp>
        <p:nvSpPr>
          <p:cNvPr id="24578" name="Rectangle 2"/>
          <p:cNvSpPr>
            <a:spLocks noGrp="1" noChangeArrowheads="1"/>
          </p:cNvSpPr>
          <p:nvPr>
            <p:ph type="body" idx="1"/>
          </p:nvPr>
        </p:nvSpPr>
        <p:spPr>
          <a:xfrm>
            <a:off x="457200" y="1371600"/>
            <a:ext cx="8579296" cy="5181600"/>
          </a:xfrm>
          <a:ln/>
        </p:spPr>
        <p:txBody>
          <a:bodyPr>
            <a:normAutofit/>
          </a:bodyPr>
          <a:lstStyle/>
          <a:p>
            <a:pPr marL="625056"/>
            <a:r>
              <a:rPr lang="en-US" altLang="en-US" sz="2400" dirty="0"/>
              <a:t>Okay, we know how to insert, how do we find something?</a:t>
            </a:r>
          </a:p>
          <a:p>
            <a:pPr marL="1025106" lvl="1">
              <a:spcBef>
                <a:spcPts val="1547"/>
              </a:spcBef>
            </a:pPr>
            <a:r>
              <a:rPr lang="en-US" altLang="en-US" sz="2000" dirty="0" smtClean="0"/>
              <a:t>If the element is in the hash table </a:t>
            </a:r>
          </a:p>
          <a:p>
            <a:pPr marL="1425156" lvl="2">
              <a:spcBef>
                <a:spcPts val="1547"/>
              </a:spcBef>
            </a:pPr>
            <a:r>
              <a:rPr lang="en-US" altLang="en-US" sz="1600" dirty="0" smtClean="0"/>
              <a:t>(m =11</a:t>
            </a:r>
            <a:r>
              <a:rPr lang="en-US" altLang="en-US" sz="1600" dirty="0"/>
              <a:t>, h(</a:t>
            </a:r>
            <a:r>
              <a:rPr lang="en-US" altLang="en-US" sz="1600" dirty="0" err="1"/>
              <a:t>k,i</a:t>
            </a:r>
            <a:r>
              <a:rPr lang="en-US" altLang="en-US" sz="1600" dirty="0"/>
              <a:t>) = (h(k</a:t>
            </a:r>
            <a:r>
              <a:rPr lang="en-US" altLang="en-US" sz="1600" dirty="0" smtClean="0"/>
              <a:t>)+</a:t>
            </a:r>
            <a:r>
              <a:rPr lang="en-US" altLang="en-US" sz="1600" dirty="0" err="1" smtClean="0"/>
              <a:t>i</a:t>
            </a:r>
            <a:r>
              <a:rPr lang="en-US" altLang="en-US" sz="1600" dirty="0"/>
              <a:t>) % </a:t>
            </a:r>
            <a:r>
              <a:rPr lang="en-US" altLang="en-US" sz="1600" dirty="0" smtClean="0"/>
              <a:t>m)</a:t>
            </a:r>
          </a:p>
          <a:p>
            <a:pPr marL="1425156" lvl="2">
              <a:spcBef>
                <a:spcPts val="1547"/>
              </a:spcBef>
            </a:pPr>
            <a:r>
              <a:rPr lang="en-US" altLang="en-US" sz="1600" dirty="0" smtClean="0"/>
              <a:t>Keys 11, 13 and 22 were inserted already.</a:t>
            </a:r>
          </a:p>
          <a:p>
            <a:pPr marL="1425156" lvl="2">
              <a:spcBef>
                <a:spcPts val="1547"/>
              </a:spcBef>
            </a:pPr>
            <a:r>
              <a:rPr lang="en-US" altLang="en-US" sz="1600" dirty="0" smtClean="0"/>
              <a:t>How to search 22?</a:t>
            </a:r>
          </a:p>
          <a:p>
            <a:pPr marL="1025106" lvl="1">
              <a:spcBef>
                <a:spcPts val="1547"/>
              </a:spcBef>
            </a:pPr>
            <a:endParaRPr lang="en-US" altLang="en-US" sz="2000" dirty="0" smtClean="0"/>
          </a:p>
          <a:p>
            <a:pPr marL="1025106" lvl="1">
              <a:spcBef>
                <a:spcPts val="1547"/>
              </a:spcBef>
            </a:pPr>
            <a:endParaRPr lang="en-US" altLang="en-US" sz="2000" dirty="0" smtClean="0"/>
          </a:p>
          <a:p>
            <a:pPr marL="1025106" lvl="1">
              <a:spcBef>
                <a:spcPts val="1547"/>
              </a:spcBef>
            </a:pPr>
            <a:r>
              <a:rPr lang="en-US" altLang="en-US" sz="2000" dirty="0" smtClean="0"/>
              <a:t>If the element is not in the hash table</a:t>
            </a:r>
          </a:p>
          <a:p>
            <a:pPr marL="1425156" lvl="2">
              <a:spcBef>
                <a:spcPts val="1547"/>
              </a:spcBef>
            </a:pPr>
            <a:r>
              <a:rPr lang="en-US" altLang="en-US" sz="1600" dirty="0" smtClean="0"/>
              <a:t>How to search 44?</a:t>
            </a:r>
          </a:p>
          <a:p>
            <a:pPr marL="1425156" lvl="2">
              <a:spcBef>
                <a:spcPts val="1547"/>
              </a:spcBef>
            </a:pPr>
            <a:r>
              <a:rPr lang="en-US" altLang="en-US" sz="1600" dirty="0" smtClean="0"/>
              <a:t>When to stop?</a:t>
            </a:r>
          </a:p>
        </p:txBody>
      </p:sp>
      <p:graphicFrame>
        <p:nvGraphicFramePr>
          <p:cNvPr id="2" name="Table 1"/>
          <p:cNvGraphicFramePr>
            <a:graphicFrameLocks noGrp="1"/>
          </p:cNvGraphicFramePr>
          <p:nvPr>
            <p:extLst>
              <p:ext uri="{D42A27DB-BD31-4B8C-83A1-F6EECF244321}">
                <p14:modId xmlns:p14="http://schemas.microsoft.com/office/powerpoint/2010/main" val="2220456179"/>
              </p:ext>
            </p:extLst>
          </p:nvPr>
        </p:nvGraphicFramePr>
        <p:xfrm>
          <a:off x="1763688" y="3861048"/>
          <a:ext cx="6096002" cy="37084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r>
                        <a:rPr lang="en-US" dirty="0" smtClean="0"/>
                        <a:t>11</a:t>
                      </a:r>
                      <a:endParaRPr lang="en-US" dirty="0"/>
                    </a:p>
                  </a:txBody>
                  <a:tcPr/>
                </a:tc>
                <a:tc>
                  <a:txBody>
                    <a:bodyPr/>
                    <a:lstStyle/>
                    <a:p>
                      <a:r>
                        <a:rPr lang="en-US" dirty="0" smtClean="0"/>
                        <a:t>22</a:t>
                      </a:r>
                      <a:endParaRPr lang="en-US" dirty="0"/>
                    </a:p>
                  </a:txBody>
                  <a:tcPr/>
                </a:tc>
                <a:tc>
                  <a:txBody>
                    <a:bodyPr/>
                    <a:lstStyle/>
                    <a:p>
                      <a:r>
                        <a:rPr lang="en-US" dirty="0" smtClean="0"/>
                        <a:t>13</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60039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normAutofit/>
          </a:bodyPr>
          <a:lstStyle/>
          <a:p>
            <a:r>
              <a:rPr lang="en-US" altLang="en-US" sz="4500" dirty="0"/>
              <a:t>Linear Probing </a:t>
            </a:r>
            <a:r>
              <a:rPr lang="en-US" altLang="en-US" sz="4500" dirty="0" smtClean="0"/>
              <a:t>(</a:t>
            </a:r>
            <a:r>
              <a:rPr lang="en-US" altLang="en-US" sz="4500" dirty="0"/>
              <a:t>S</a:t>
            </a:r>
            <a:r>
              <a:rPr lang="en-US" altLang="en-US" sz="4500" dirty="0" smtClean="0"/>
              <a:t>earch)</a:t>
            </a:r>
            <a:endParaRPr lang="en-US" altLang="en-US" sz="4500" dirty="0"/>
          </a:p>
        </p:txBody>
      </p:sp>
      <p:sp>
        <p:nvSpPr>
          <p:cNvPr id="25602" name="Rectangle 2"/>
          <p:cNvSpPr>
            <a:spLocks noGrp="1" noChangeArrowheads="1"/>
          </p:cNvSpPr>
          <p:nvPr>
            <p:ph type="body" idx="1"/>
          </p:nvPr>
        </p:nvSpPr>
        <p:spPr>
          <a:ln/>
        </p:spPr>
        <p:txBody>
          <a:bodyPr>
            <a:normAutofit/>
          </a:bodyPr>
          <a:lstStyle/>
          <a:p>
            <a:pPr marL="625056"/>
            <a:r>
              <a:rPr lang="en-US" altLang="en-US" sz="2400" dirty="0"/>
              <a:t>We use the same algorithm for searching as we did for insertion. We probe. If we come to an empty spot, we can stop and say the key is not in the table.</a:t>
            </a:r>
          </a:p>
          <a:p>
            <a:pPr marL="625056"/>
            <a:r>
              <a:rPr lang="en-US" altLang="en-US" sz="2400" dirty="0"/>
              <a:t>So what’s </a:t>
            </a:r>
            <a:r>
              <a:rPr lang="en-US" altLang="en-US" sz="2400" dirty="0" smtClean="0"/>
              <a:t>the worst-case </a:t>
            </a:r>
            <a:r>
              <a:rPr lang="en-US" altLang="en-US" sz="2400" dirty="0"/>
              <a:t>search cost? </a:t>
            </a:r>
            <a:r>
              <a:rPr lang="en-US" altLang="en-US" sz="2400" dirty="0" smtClean="0"/>
              <a:t>why</a:t>
            </a:r>
            <a:r>
              <a:rPr lang="en-US" altLang="en-US" sz="2400" dirty="0"/>
              <a:t>? </a:t>
            </a:r>
            <a:endParaRPr lang="en-US" altLang="en-US" sz="2400" dirty="0" smtClean="0"/>
          </a:p>
        </p:txBody>
      </p:sp>
    </p:spTree>
    <p:extLst>
      <p:ext uri="{BB962C8B-B14F-4D97-AF65-F5344CB8AC3E}">
        <p14:creationId xmlns:p14="http://schemas.microsoft.com/office/powerpoint/2010/main" val="1310469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Hash Function Design</a:t>
            </a:r>
          </a:p>
          <a:p>
            <a:pPr lvl="1"/>
            <a:r>
              <a:rPr lang="en-US" dirty="0" smtClean="0"/>
              <a:t>Perfect hashing </a:t>
            </a:r>
          </a:p>
          <a:p>
            <a:pPr lvl="2"/>
            <a:r>
              <a:rPr lang="en-US" dirty="0" smtClean="0"/>
              <a:t>Direct hashing</a:t>
            </a:r>
          </a:p>
          <a:p>
            <a:pPr lvl="2"/>
            <a:r>
              <a:rPr lang="en-US" dirty="0" smtClean="0"/>
              <a:t>Subtraction hashing</a:t>
            </a:r>
          </a:p>
          <a:p>
            <a:pPr lvl="1"/>
            <a:r>
              <a:rPr lang="en-US" dirty="0" smtClean="0"/>
              <a:t>Modulo Arithmetic </a:t>
            </a:r>
          </a:p>
          <a:p>
            <a:pPr lvl="1"/>
            <a:endParaRPr lang="en-US" dirty="0" smtClean="0"/>
          </a:p>
          <a:p>
            <a:r>
              <a:rPr lang="en-US" dirty="0" smtClean="0"/>
              <a:t>Collision Resolution - Probing</a:t>
            </a:r>
          </a:p>
          <a:p>
            <a:pPr lvl="1"/>
            <a:r>
              <a:rPr lang="en-US" dirty="0" smtClean="0"/>
              <a:t>Linear probing</a:t>
            </a:r>
            <a:endParaRPr lang="en-US" dirty="0"/>
          </a:p>
        </p:txBody>
      </p:sp>
    </p:spTree>
    <p:extLst>
      <p:ext uri="{BB962C8B-B14F-4D97-AF65-F5344CB8AC3E}">
        <p14:creationId xmlns:p14="http://schemas.microsoft.com/office/powerpoint/2010/main" val="88615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ln/>
        </p:spPr>
        <p:txBody>
          <a:bodyPr/>
          <a:lstStyle/>
          <a:p>
            <a:r>
              <a:rPr lang="en-US" altLang="zh-CN"/>
              <a:t>Making it faster</a:t>
            </a:r>
          </a:p>
        </p:txBody>
      </p:sp>
      <p:sp>
        <p:nvSpPr>
          <p:cNvPr id="21506" name="Rectangle 2"/>
          <p:cNvSpPr>
            <a:spLocks noGrp="1" noChangeArrowheads="1"/>
          </p:cNvSpPr>
          <p:nvPr>
            <p:ph type="body" idx="1"/>
          </p:nvPr>
        </p:nvSpPr>
        <p:spPr>
          <a:ln/>
        </p:spPr>
        <p:txBody>
          <a:bodyPr>
            <a:normAutofit/>
          </a:bodyPr>
          <a:lstStyle/>
          <a:p>
            <a:pPr marL="625056"/>
            <a:endParaRPr lang="en-US" altLang="zh-CN" sz="2400" dirty="0"/>
          </a:p>
          <a:p>
            <a:pPr marL="625056"/>
            <a:r>
              <a:rPr lang="en-US" altLang="zh-CN" sz="2400" dirty="0" smtClean="0"/>
              <a:t>Let</a:t>
            </a:r>
            <a:r>
              <a:rPr lang="en-US" altLang="zh-CN" sz="2400" dirty="0" smtClean="0">
                <a:latin typeface="Arial"/>
              </a:rPr>
              <a:t>’</a:t>
            </a:r>
            <a:r>
              <a:rPr lang="en-US" altLang="zh-CN" sz="2400" dirty="0" smtClean="0"/>
              <a:t>s </a:t>
            </a:r>
            <a:r>
              <a:rPr lang="en-US" altLang="zh-CN" sz="2400" dirty="0"/>
              <a:t>work on making searching in an array even faster: </a:t>
            </a:r>
            <a:r>
              <a:rPr lang="en-US" altLang="zh-CN" sz="2400" dirty="0" smtClean="0"/>
              <a:t>O(1)</a:t>
            </a:r>
          </a:p>
          <a:p>
            <a:pPr marL="625056"/>
            <a:endParaRPr lang="en-US" altLang="zh-CN" sz="2400" dirty="0" smtClean="0"/>
          </a:p>
          <a:p>
            <a:pPr marL="339306" indent="0" algn="ctr">
              <a:buNone/>
            </a:pPr>
            <a:r>
              <a:rPr lang="en-US" altLang="zh-CN" sz="3400" dirty="0" smtClean="0">
                <a:solidFill>
                  <a:srgbClr val="0000FF"/>
                </a:solidFill>
              </a:rPr>
              <a:t>How to do it?</a:t>
            </a:r>
            <a:endParaRPr lang="en-US" altLang="zh-CN" sz="3400" dirty="0">
              <a:solidFill>
                <a:srgbClr val="0000FF"/>
              </a:solidFill>
            </a:endParaRPr>
          </a:p>
        </p:txBody>
      </p:sp>
    </p:spTree>
    <p:extLst>
      <p:ext uri="{BB962C8B-B14F-4D97-AF65-F5344CB8AC3E}">
        <p14:creationId xmlns:p14="http://schemas.microsoft.com/office/powerpoint/2010/main" val="421462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Hashing</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sz="2600" dirty="0"/>
              <a:t>A</a:t>
            </a:r>
            <a:r>
              <a:rPr kumimoji="1" lang="en-US" altLang="zh-CN" sz="2600" dirty="0" smtClean="0"/>
              <a:t> key-to-address mapping process.</a:t>
            </a:r>
          </a:p>
          <a:p>
            <a:endParaRPr kumimoji="1" lang="en-US" altLang="zh-CN" sz="2600" dirty="0"/>
          </a:p>
          <a:p>
            <a:pPr marL="0" indent="0">
              <a:buNone/>
            </a:pPr>
            <a:endParaRPr kumimoji="1" lang="en-US" altLang="zh-CN" sz="2600" dirty="0" smtClean="0"/>
          </a:p>
          <a:p>
            <a:endParaRPr kumimoji="1" lang="en-US" altLang="zh-CN" sz="2600" dirty="0"/>
          </a:p>
          <a:p>
            <a:endParaRPr kumimoji="1" lang="en-US" altLang="zh-CN" sz="2600" dirty="0" smtClean="0"/>
          </a:p>
          <a:p>
            <a:endParaRPr kumimoji="1" lang="en-US" altLang="zh-CN" sz="2600" dirty="0"/>
          </a:p>
          <a:p>
            <a:endParaRPr kumimoji="1" lang="en-US" altLang="zh-CN" sz="2600" dirty="0" smtClean="0"/>
          </a:p>
          <a:p>
            <a:endParaRPr kumimoji="1" lang="en-US" altLang="zh-CN" sz="2600" dirty="0"/>
          </a:p>
          <a:p>
            <a:pPr marL="625056">
              <a:spcBef>
                <a:spcPts val="1635"/>
              </a:spcBef>
            </a:pPr>
            <a:r>
              <a:rPr lang="en-US" altLang="zh-CN" sz="2600" dirty="0"/>
              <a:t>h(x) is the </a:t>
            </a:r>
            <a:r>
              <a:rPr lang="en-US" altLang="zh-CN" sz="2600" u="sng" dirty="0" smtClean="0">
                <a:solidFill>
                  <a:srgbClr val="0000FF"/>
                </a:solidFill>
              </a:rPr>
              <a:t>address</a:t>
            </a:r>
            <a:r>
              <a:rPr lang="en-US" altLang="zh-CN" sz="2600" dirty="0" smtClean="0"/>
              <a:t> </a:t>
            </a:r>
            <a:r>
              <a:rPr lang="en-US" altLang="zh-CN" sz="2600" dirty="0"/>
              <a:t>for </a:t>
            </a:r>
            <a:r>
              <a:rPr lang="en-US" altLang="zh-CN" sz="2600" u="sng" dirty="0">
                <a:solidFill>
                  <a:srgbClr val="0000FF"/>
                </a:solidFill>
              </a:rPr>
              <a:t>key</a:t>
            </a:r>
            <a:r>
              <a:rPr lang="en-US" altLang="zh-CN" sz="2600" dirty="0" smtClean="0"/>
              <a:t> x</a:t>
            </a:r>
            <a:r>
              <a:rPr lang="en-US" altLang="zh-CN" sz="2600" dirty="0"/>
              <a:t>, h(y) is the </a:t>
            </a:r>
            <a:r>
              <a:rPr lang="en-US" altLang="zh-CN" sz="2600" u="sng" dirty="0">
                <a:solidFill>
                  <a:srgbClr val="0000FF"/>
                </a:solidFill>
              </a:rPr>
              <a:t>address</a:t>
            </a:r>
            <a:r>
              <a:rPr lang="en-US" altLang="zh-CN" sz="2600" dirty="0" smtClean="0"/>
              <a:t> </a:t>
            </a:r>
            <a:r>
              <a:rPr lang="en-US" altLang="zh-CN" sz="2600" dirty="0"/>
              <a:t>for </a:t>
            </a:r>
            <a:r>
              <a:rPr lang="en-US" altLang="zh-CN" sz="2600" u="sng" dirty="0">
                <a:solidFill>
                  <a:srgbClr val="0000FF"/>
                </a:solidFill>
              </a:rPr>
              <a:t>key</a:t>
            </a:r>
            <a:r>
              <a:rPr lang="en-US" altLang="zh-CN" sz="2600" dirty="0" smtClean="0"/>
              <a:t> y</a:t>
            </a:r>
            <a:endParaRPr lang="en-US" altLang="zh-CN" sz="2600" dirty="0"/>
          </a:p>
          <a:p>
            <a:pPr marL="625056">
              <a:spcBef>
                <a:spcPts val="1635"/>
              </a:spcBef>
            </a:pPr>
            <a:r>
              <a:rPr lang="en-US" altLang="zh-CN" sz="2600" dirty="0"/>
              <a:t>to search: a[h(x)] ... O(1</a:t>
            </a:r>
            <a:r>
              <a:rPr lang="en-US" altLang="zh-CN" sz="2600" dirty="0" smtClean="0"/>
              <a:t>)</a:t>
            </a:r>
            <a:r>
              <a:rPr kumimoji="1" lang="en-US" altLang="zh-CN" dirty="0" smtClean="0"/>
              <a:t> </a:t>
            </a:r>
            <a:endParaRPr kumimoji="1" lang="zh-CN" altLang="en-US" dirty="0"/>
          </a:p>
        </p:txBody>
      </p:sp>
      <p:grpSp>
        <p:nvGrpSpPr>
          <p:cNvPr id="4" name="Group 10"/>
          <p:cNvGrpSpPr/>
          <p:nvPr/>
        </p:nvGrpSpPr>
        <p:grpSpPr>
          <a:xfrm>
            <a:off x="6100015" y="2420888"/>
            <a:ext cx="1009614" cy="2304256"/>
            <a:chOff x="6370698" y="3140968"/>
            <a:chExt cx="1009614" cy="2304256"/>
          </a:xfrm>
        </p:grpSpPr>
        <p:sp>
          <p:nvSpPr>
            <p:cNvPr id="5" name="Rectangle 2"/>
            <p:cNvSpPr/>
            <p:nvPr/>
          </p:nvSpPr>
          <p:spPr>
            <a:xfrm>
              <a:off x="6370698" y="3140968"/>
              <a:ext cx="1009614" cy="2304256"/>
            </a:xfrm>
            <a:prstGeom prst="rect">
              <a:avLst/>
            </a:prstGeom>
            <a:solidFill>
              <a:schemeClr val="tx2">
                <a:lumMod val="40000"/>
                <a:lumOff val="6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8"/>
            <p:cNvCxnSpPr/>
            <p:nvPr/>
          </p:nvCxnSpPr>
          <p:spPr>
            <a:xfrm>
              <a:off x="6370698" y="3429000"/>
              <a:ext cx="1008112"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11"/>
            <p:cNvCxnSpPr/>
            <p:nvPr/>
          </p:nvCxnSpPr>
          <p:spPr>
            <a:xfrm>
              <a:off x="6370698" y="3717032"/>
              <a:ext cx="1008112"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Straight Connector 12"/>
            <p:cNvCxnSpPr/>
            <p:nvPr/>
          </p:nvCxnSpPr>
          <p:spPr>
            <a:xfrm>
              <a:off x="6370698" y="4005064"/>
              <a:ext cx="1008112"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Straight Connector 13"/>
            <p:cNvCxnSpPr/>
            <p:nvPr/>
          </p:nvCxnSpPr>
          <p:spPr>
            <a:xfrm>
              <a:off x="6370698" y="4293096"/>
              <a:ext cx="1008112"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14"/>
            <p:cNvCxnSpPr/>
            <p:nvPr/>
          </p:nvCxnSpPr>
          <p:spPr>
            <a:xfrm>
              <a:off x="6370698" y="4581128"/>
              <a:ext cx="1008112"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5"/>
            <p:cNvCxnSpPr/>
            <p:nvPr/>
          </p:nvCxnSpPr>
          <p:spPr>
            <a:xfrm>
              <a:off x="6370698" y="5157192"/>
              <a:ext cx="1008112"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TextBox 9"/>
            <p:cNvSpPr txBox="1"/>
            <p:nvPr/>
          </p:nvSpPr>
          <p:spPr>
            <a:xfrm rot="5400000">
              <a:off x="6514714" y="4725144"/>
              <a:ext cx="720080" cy="369332"/>
            </a:xfrm>
            <a:prstGeom prst="rect">
              <a:avLst/>
            </a:prstGeom>
            <a:noFill/>
          </p:spPr>
          <p:txBody>
            <a:bodyPr wrap="square" rtlCol="0">
              <a:spAutoFit/>
            </a:bodyPr>
            <a:lstStyle/>
            <a:p>
              <a:r>
                <a:rPr lang="en-US" dirty="0" smtClean="0">
                  <a:solidFill>
                    <a:srgbClr val="0000FF"/>
                  </a:solidFill>
                </a:rPr>
                <a:t>……..</a:t>
              </a:r>
              <a:endParaRPr lang="en-US" dirty="0">
                <a:solidFill>
                  <a:srgbClr val="0000FF"/>
                </a:solidFill>
              </a:endParaRPr>
            </a:p>
          </p:txBody>
        </p:sp>
      </p:grpSp>
      <p:sp>
        <p:nvSpPr>
          <p:cNvPr id="13" name="Rectangle 26"/>
          <p:cNvSpPr/>
          <p:nvPr/>
        </p:nvSpPr>
        <p:spPr>
          <a:xfrm>
            <a:off x="3353581" y="3320988"/>
            <a:ext cx="1019744" cy="288032"/>
          </a:xfrm>
          <a:prstGeom prst="rect">
            <a:avLst/>
          </a:prstGeom>
          <a:solidFill>
            <a:schemeClr val="tx2">
              <a:lumMod val="40000"/>
              <a:lumOff val="6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y</a:t>
            </a:r>
            <a:endParaRPr lang="en-US" sz="2000" dirty="0"/>
          </a:p>
        </p:txBody>
      </p:sp>
      <p:sp>
        <p:nvSpPr>
          <p:cNvPr id="14" name="Rectangle 23"/>
          <p:cNvSpPr/>
          <p:nvPr/>
        </p:nvSpPr>
        <p:spPr>
          <a:xfrm>
            <a:off x="3333310" y="3325968"/>
            <a:ext cx="1008112" cy="288032"/>
          </a:xfrm>
          <a:prstGeom prst="rect">
            <a:avLst/>
          </a:prstGeom>
          <a:solidFill>
            <a:schemeClr val="tx2">
              <a:lumMod val="40000"/>
              <a:lumOff val="6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x</a:t>
            </a:r>
            <a:endParaRPr lang="en-US" sz="2200" dirty="0"/>
          </a:p>
        </p:txBody>
      </p:sp>
      <p:sp>
        <p:nvSpPr>
          <p:cNvPr id="15" name="Rectangle 17"/>
          <p:cNvSpPr/>
          <p:nvPr/>
        </p:nvSpPr>
        <p:spPr>
          <a:xfrm>
            <a:off x="1565013" y="2636912"/>
            <a:ext cx="576064" cy="288032"/>
          </a:xfrm>
          <a:prstGeom prst="rect">
            <a:avLst/>
          </a:prstGeom>
          <a:solidFill>
            <a:schemeClr val="tx2">
              <a:lumMod val="40000"/>
              <a:lumOff val="6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x</a:t>
            </a:r>
            <a:endParaRPr lang="en-US" sz="2200" dirty="0"/>
          </a:p>
        </p:txBody>
      </p:sp>
      <p:sp>
        <p:nvSpPr>
          <p:cNvPr id="16" name="Rectangle 20"/>
          <p:cNvSpPr/>
          <p:nvPr/>
        </p:nvSpPr>
        <p:spPr>
          <a:xfrm>
            <a:off x="1547664" y="3937421"/>
            <a:ext cx="576064" cy="288032"/>
          </a:xfrm>
          <a:prstGeom prst="rect">
            <a:avLst/>
          </a:prstGeom>
          <a:solidFill>
            <a:schemeClr val="tx2">
              <a:lumMod val="40000"/>
              <a:lumOff val="6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y</a:t>
            </a:r>
            <a:endParaRPr lang="en-US" sz="2000" dirty="0"/>
          </a:p>
        </p:txBody>
      </p:sp>
      <p:sp>
        <p:nvSpPr>
          <p:cNvPr id="17" name="Rectangle 18"/>
          <p:cNvSpPr/>
          <p:nvPr/>
        </p:nvSpPr>
        <p:spPr>
          <a:xfrm>
            <a:off x="3293205" y="3212976"/>
            <a:ext cx="1080120" cy="504056"/>
          </a:xfrm>
          <a:prstGeom prst="rect">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h</a:t>
            </a:r>
            <a:r>
              <a:rPr lang="en-US" sz="2200" dirty="0" smtClean="0"/>
              <a:t>()</a:t>
            </a:r>
            <a:endParaRPr lang="en-US" sz="2200" dirty="0"/>
          </a:p>
        </p:txBody>
      </p:sp>
      <p:sp>
        <p:nvSpPr>
          <p:cNvPr id="18" name="Rectangle 22"/>
          <p:cNvSpPr/>
          <p:nvPr/>
        </p:nvSpPr>
        <p:spPr>
          <a:xfrm>
            <a:off x="3293205" y="3212976"/>
            <a:ext cx="1080120" cy="504056"/>
          </a:xfrm>
          <a:prstGeom prst="rect">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h(x) = 1</a:t>
            </a:r>
            <a:endParaRPr lang="en-US" sz="2200" dirty="0"/>
          </a:p>
        </p:txBody>
      </p:sp>
      <p:sp>
        <p:nvSpPr>
          <p:cNvPr id="19" name="Rectangle 25"/>
          <p:cNvSpPr/>
          <p:nvPr/>
        </p:nvSpPr>
        <p:spPr>
          <a:xfrm>
            <a:off x="3293205" y="3212976"/>
            <a:ext cx="1080120" cy="504056"/>
          </a:xfrm>
          <a:prstGeom prst="rect">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h(y) = 3</a:t>
            </a:r>
            <a:endParaRPr lang="en-US" sz="2200" dirty="0"/>
          </a:p>
        </p:txBody>
      </p:sp>
      <p:grpSp>
        <p:nvGrpSpPr>
          <p:cNvPr id="20" name="组 19"/>
          <p:cNvGrpSpPr/>
          <p:nvPr/>
        </p:nvGrpSpPr>
        <p:grpSpPr>
          <a:xfrm>
            <a:off x="7181637" y="2348880"/>
            <a:ext cx="576064" cy="2385556"/>
            <a:chOff x="7452320" y="3068960"/>
            <a:chExt cx="576064" cy="2385556"/>
          </a:xfrm>
        </p:grpSpPr>
        <p:sp>
          <p:nvSpPr>
            <p:cNvPr id="21" name="文本框 20"/>
            <p:cNvSpPr txBox="1"/>
            <p:nvPr/>
          </p:nvSpPr>
          <p:spPr>
            <a:xfrm>
              <a:off x="7452320" y="3068960"/>
              <a:ext cx="576064" cy="369332"/>
            </a:xfrm>
            <a:prstGeom prst="rect">
              <a:avLst/>
            </a:prstGeom>
            <a:noFill/>
          </p:spPr>
          <p:txBody>
            <a:bodyPr wrap="square" rtlCol="0">
              <a:spAutoFit/>
            </a:bodyPr>
            <a:lstStyle/>
            <a:p>
              <a:r>
                <a:rPr kumimoji="1" lang="en-US" altLang="zh-CN" dirty="0" smtClean="0"/>
                <a:t>000</a:t>
              </a:r>
              <a:endParaRPr kumimoji="1" lang="zh-CN" altLang="en-US" dirty="0"/>
            </a:p>
          </p:txBody>
        </p:sp>
        <p:sp>
          <p:nvSpPr>
            <p:cNvPr id="22" name="文本框 21"/>
            <p:cNvSpPr txBox="1"/>
            <p:nvPr/>
          </p:nvSpPr>
          <p:spPr>
            <a:xfrm>
              <a:off x="7452320" y="3356992"/>
              <a:ext cx="576064" cy="369332"/>
            </a:xfrm>
            <a:prstGeom prst="rect">
              <a:avLst/>
            </a:prstGeom>
            <a:noFill/>
          </p:spPr>
          <p:txBody>
            <a:bodyPr wrap="square" rtlCol="0">
              <a:spAutoFit/>
            </a:bodyPr>
            <a:lstStyle/>
            <a:p>
              <a:r>
                <a:rPr kumimoji="1" lang="en-US" altLang="zh-CN" dirty="0" smtClean="0"/>
                <a:t>001</a:t>
              </a:r>
              <a:endParaRPr kumimoji="1" lang="zh-CN" altLang="en-US" dirty="0"/>
            </a:p>
          </p:txBody>
        </p:sp>
        <p:sp>
          <p:nvSpPr>
            <p:cNvPr id="23" name="文本框 22"/>
            <p:cNvSpPr txBox="1"/>
            <p:nvPr/>
          </p:nvSpPr>
          <p:spPr>
            <a:xfrm>
              <a:off x="7452320" y="3645024"/>
              <a:ext cx="576064" cy="369332"/>
            </a:xfrm>
            <a:prstGeom prst="rect">
              <a:avLst/>
            </a:prstGeom>
            <a:noFill/>
          </p:spPr>
          <p:txBody>
            <a:bodyPr wrap="square" rtlCol="0">
              <a:spAutoFit/>
            </a:bodyPr>
            <a:lstStyle/>
            <a:p>
              <a:r>
                <a:rPr kumimoji="1" lang="en-US" altLang="zh-CN" dirty="0" smtClean="0"/>
                <a:t>002</a:t>
              </a:r>
              <a:endParaRPr kumimoji="1" lang="zh-CN" altLang="en-US" dirty="0"/>
            </a:p>
          </p:txBody>
        </p:sp>
        <p:sp>
          <p:nvSpPr>
            <p:cNvPr id="24" name="文本框 23"/>
            <p:cNvSpPr txBox="1"/>
            <p:nvPr/>
          </p:nvSpPr>
          <p:spPr>
            <a:xfrm>
              <a:off x="7452320" y="3933056"/>
              <a:ext cx="576064" cy="369332"/>
            </a:xfrm>
            <a:prstGeom prst="rect">
              <a:avLst/>
            </a:prstGeom>
            <a:noFill/>
          </p:spPr>
          <p:txBody>
            <a:bodyPr wrap="square" rtlCol="0">
              <a:spAutoFit/>
            </a:bodyPr>
            <a:lstStyle/>
            <a:p>
              <a:r>
                <a:rPr kumimoji="1" lang="en-US" altLang="zh-CN" dirty="0" smtClean="0"/>
                <a:t>003</a:t>
              </a:r>
              <a:endParaRPr kumimoji="1" lang="zh-CN" altLang="en-US" dirty="0"/>
            </a:p>
          </p:txBody>
        </p:sp>
        <p:sp>
          <p:nvSpPr>
            <p:cNvPr id="25" name="文本框 24"/>
            <p:cNvSpPr txBox="1"/>
            <p:nvPr/>
          </p:nvSpPr>
          <p:spPr>
            <a:xfrm>
              <a:off x="7452320" y="4221088"/>
              <a:ext cx="576064" cy="369332"/>
            </a:xfrm>
            <a:prstGeom prst="rect">
              <a:avLst/>
            </a:prstGeom>
            <a:noFill/>
          </p:spPr>
          <p:txBody>
            <a:bodyPr wrap="square" rtlCol="0">
              <a:spAutoFit/>
            </a:bodyPr>
            <a:lstStyle/>
            <a:p>
              <a:r>
                <a:rPr kumimoji="1" lang="en-US" altLang="zh-CN" dirty="0" smtClean="0"/>
                <a:t>004</a:t>
              </a:r>
              <a:endParaRPr kumimoji="1" lang="zh-CN" altLang="en-US" dirty="0"/>
            </a:p>
          </p:txBody>
        </p:sp>
        <p:sp>
          <p:nvSpPr>
            <p:cNvPr id="26" name="文本框 25"/>
            <p:cNvSpPr txBox="1"/>
            <p:nvPr/>
          </p:nvSpPr>
          <p:spPr>
            <a:xfrm>
              <a:off x="7452320" y="5085184"/>
              <a:ext cx="576064" cy="369332"/>
            </a:xfrm>
            <a:prstGeom prst="rect">
              <a:avLst/>
            </a:prstGeom>
            <a:noFill/>
          </p:spPr>
          <p:txBody>
            <a:bodyPr wrap="square" rtlCol="0">
              <a:spAutoFit/>
            </a:bodyPr>
            <a:lstStyle/>
            <a:p>
              <a:r>
                <a:rPr kumimoji="1" lang="en-US" altLang="zh-CN" dirty="0" smtClean="0"/>
                <a:t>100</a:t>
              </a:r>
              <a:endParaRPr kumimoji="1" lang="zh-CN" altLang="en-US" dirty="0"/>
            </a:p>
          </p:txBody>
        </p:sp>
      </p:grpSp>
      <p:sp>
        <p:nvSpPr>
          <p:cNvPr id="27" name="TextBox 26"/>
          <p:cNvSpPr txBox="1"/>
          <p:nvPr/>
        </p:nvSpPr>
        <p:spPr>
          <a:xfrm>
            <a:off x="1151620" y="1875479"/>
            <a:ext cx="1368152" cy="461665"/>
          </a:xfrm>
          <a:prstGeom prst="rect">
            <a:avLst/>
          </a:prstGeom>
          <a:noFill/>
        </p:spPr>
        <p:txBody>
          <a:bodyPr wrap="square" rtlCol="0">
            <a:spAutoFit/>
          </a:bodyPr>
          <a:lstStyle/>
          <a:p>
            <a:pPr algn="ctr"/>
            <a:r>
              <a:rPr lang="en-US" sz="2400" b="1" dirty="0">
                <a:solidFill>
                  <a:srgbClr val="0000FF"/>
                </a:solidFill>
              </a:rPr>
              <a:t>Key</a:t>
            </a:r>
          </a:p>
        </p:txBody>
      </p:sp>
      <p:sp>
        <p:nvSpPr>
          <p:cNvPr id="28" name="TextBox 27"/>
          <p:cNvSpPr txBox="1"/>
          <p:nvPr/>
        </p:nvSpPr>
        <p:spPr>
          <a:xfrm>
            <a:off x="5940152" y="1792870"/>
            <a:ext cx="1368152" cy="461665"/>
          </a:xfrm>
          <a:prstGeom prst="rect">
            <a:avLst/>
          </a:prstGeom>
          <a:noFill/>
        </p:spPr>
        <p:txBody>
          <a:bodyPr wrap="square" rtlCol="0">
            <a:spAutoFit/>
          </a:bodyPr>
          <a:lstStyle/>
          <a:p>
            <a:pPr algn="ctr"/>
            <a:r>
              <a:rPr lang="en-US" sz="2400" b="1" dirty="0" smtClean="0">
                <a:solidFill>
                  <a:srgbClr val="0000FF"/>
                </a:solidFill>
              </a:rPr>
              <a:t>Address</a:t>
            </a:r>
            <a:endParaRPr lang="en-US" sz="2400" b="1" dirty="0">
              <a:solidFill>
                <a:srgbClr val="0000FF"/>
              </a:solidFill>
            </a:endParaRPr>
          </a:p>
        </p:txBody>
      </p:sp>
    </p:spTree>
    <p:extLst>
      <p:ext uri="{BB962C8B-B14F-4D97-AF65-F5344CB8AC3E}">
        <p14:creationId xmlns:p14="http://schemas.microsoft.com/office/powerpoint/2010/main" val="145388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1"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grpId="1"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0" nodeType="clickEffect">
                                  <p:stCondLst>
                                    <p:cond delay="0"/>
                                  </p:stCondLst>
                                  <p:childTnLst>
                                    <p:animMotion origin="layout" path="M 1.94444E-6 3.33333E-6 L 0.19705 0.10486 " pathEditMode="relative" rAng="0" ptsTypes="AA">
                                      <p:cBhvr>
                                        <p:cTn id="31" dur="2000" fill="hold"/>
                                        <p:tgtEl>
                                          <p:spTgt spid="15"/>
                                        </p:tgtEl>
                                        <p:attrNameLst>
                                          <p:attrName>ppt_x</p:attrName>
                                          <p:attrName>ppt_y</p:attrName>
                                        </p:attrNameLst>
                                      </p:cBhvr>
                                      <p:rCtr x="9844" y="5231"/>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0.00087 0.00231 L 0.30243 -0.09074 " pathEditMode="relative" rAng="0" ptsTypes="AA">
                                      <p:cBhvr>
                                        <p:cTn id="38" dur="2000" fill="hold"/>
                                        <p:tgtEl>
                                          <p:spTgt spid="14"/>
                                        </p:tgtEl>
                                        <p:attrNameLst>
                                          <p:attrName>ppt_x</p:attrName>
                                          <p:attrName>ppt_y</p:attrName>
                                        </p:attrNameLst>
                                      </p:cBhvr>
                                      <p:rCtr x="15069" y="-4653"/>
                                    </p:animMotion>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1.66667E-6 0 L 0.21857 -0.0875 " pathEditMode="relative" rAng="0" ptsTypes="AA">
                                      <p:cBhvr>
                                        <p:cTn id="46" dur="2000" fill="hold"/>
                                        <p:tgtEl>
                                          <p:spTgt spid="16"/>
                                        </p:tgtEl>
                                        <p:attrNameLst>
                                          <p:attrName>ppt_x</p:attrName>
                                          <p:attrName>ppt_y</p:attrName>
                                        </p:attrNameLst>
                                      </p:cBhvr>
                                      <p:rCtr x="10729" y="-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0" nodeType="clickEffect">
                                  <p:stCondLst>
                                    <p:cond delay="0"/>
                                  </p:stCondLst>
                                  <p:childTnLst>
                                    <p:animMotion origin="layout" path="M -3.33333E-6 4.81481E-6 L 0.3 -0.00834 " pathEditMode="relative" rAng="0" ptsTypes="AA">
                                      <p:cBhvr>
                                        <p:cTn id="53" dur="2000" fill="hold"/>
                                        <p:tgtEl>
                                          <p:spTgt spid="13"/>
                                        </p:tgtEl>
                                        <p:attrNameLst>
                                          <p:attrName>ppt_x</p:attrName>
                                          <p:attrName>ppt_y</p:attrName>
                                        </p:attrNameLst>
                                      </p:cBhvr>
                                      <p:rCtr x="15000" y="-417"/>
                                    </p:animMotion>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wipe(left)">
                                      <p:cBhvr>
                                        <p:cTn id="62" dur="500"/>
                                        <p:tgtEl>
                                          <p:spTgt spid="3">
                                            <p:txEl>
                                              <p:pRg st="8" end="8"/>
                                            </p:txEl>
                                          </p:spTgt>
                                        </p:tgtEl>
                                      </p:cBhvr>
                                    </p:animEffect>
                                  </p:childTnLst>
                                </p:cTn>
                              </p:par>
                              <p:par>
                                <p:cTn id="63" presetID="22" presetClass="entr" presetSubtype="8" fill="hold" nodeType="with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wipe(left)">
                                      <p:cBhvr>
                                        <p:cTn id="6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P spid="18" grpId="1" animBg="1"/>
      <p:bldP spid="19" grpId="0" animBg="1"/>
      <p:bldP spid="1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831273" y="1371600"/>
            <a:ext cx="7481455" cy="5181600"/>
          </a:xfrm>
          <a:ln/>
        </p:spPr>
        <p:txBody>
          <a:bodyPr>
            <a:normAutofit fontScale="92500" lnSpcReduction="20000"/>
          </a:bodyPr>
          <a:lstStyle/>
          <a:p>
            <a:pPr marL="625056"/>
            <a:r>
              <a:rPr lang="en-US" altLang="zh-CN" sz="2600" dirty="0"/>
              <a:t>Q: I want to know if someone received a given score </a:t>
            </a:r>
            <a:r>
              <a:rPr lang="en-US" altLang="zh-CN" sz="2600" dirty="0" smtClean="0"/>
              <a:t>x on </a:t>
            </a:r>
            <a:r>
              <a:rPr lang="en-US" altLang="zh-CN" sz="2600" dirty="0"/>
              <a:t>the exam. </a:t>
            </a:r>
            <a:r>
              <a:rPr lang="en-US" altLang="zh-CN" sz="2600" dirty="0" smtClean="0"/>
              <a:t>Each score should range from 0 to 100. How </a:t>
            </a:r>
            <a:r>
              <a:rPr lang="en-US" altLang="zh-CN" sz="2600" dirty="0"/>
              <a:t>could I do this quickly? </a:t>
            </a:r>
            <a:endParaRPr lang="en-US" altLang="zh-CN" sz="2600" dirty="0" smtClean="0"/>
          </a:p>
          <a:p>
            <a:pPr marL="625056"/>
            <a:endParaRPr lang="en-US" altLang="zh-CN" sz="2600" dirty="0"/>
          </a:p>
          <a:p>
            <a:pPr marL="625056"/>
            <a:r>
              <a:rPr lang="en-US" altLang="zh-CN" sz="2600" dirty="0" smtClean="0"/>
              <a:t>A</a:t>
            </a:r>
            <a:r>
              <a:rPr lang="en-US" altLang="zh-CN" sz="2600" dirty="0"/>
              <a:t>: Have an array in which each score has its own slot</a:t>
            </a:r>
            <a:r>
              <a:rPr lang="en-US" altLang="zh-CN" sz="2600" dirty="0" smtClean="0"/>
              <a:t>.</a:t>
            </a:r>
          </a:p>
          <a:p>
            <a:pPr marL="625056"/>
            <a:endParaRPr lang="en-US" altLang="zh-CN" sz="2600" dirty="0"/>
          </a:p>
          <a:p>
            <a:pPr marL="625056"/>
            <a:r>
              <a:rPr lang="en-US" altLang="zh-CN" sz="2600" dirty="0" smtClean="0"/>
              <a:t>What is the hashing method h(x)? </a:t>
            </a:r>
          </a:p>
          <a:p>
            <a:pPr marL="625056"/>
            <a:endParaRPr lang="en-US" altLang="zh-CN" sz="2600" dirty="0"/>
          </a:p>
          <a:p>
            <a:pPr marL="625056"/>
            <a:r>
              <a:rPr lang="en-US" altLang="zh-CN" sz="2600" dirty="0" smtClean="0"/>
              <a:t>It’s called </a:t>
            </a:r>
            <a:r>
              <a:rPr lang="en-US" altLang="zh-CN" sz="2600" u="sng" dirty="0" smtClean="0">
                <a:solidFill>
                  <a:srgbClr val="0000FF"/>
                </a:solidFill>
              </a:rPr>
              <a:t>direct hashing</a:t>
            </a:r>
            <a:r>
              <a:rPr lang="en-US" altLang="zh-CN" sz="2600" dirty="0" smtClean="0"/>
              <a:t>!</a:t>
            </a:r>
            <a:endParaRPr lang="en-US" altLang="zh-CN" sz="2600" dirty="0"/>
          </a:p>
          <a:p>
            <a:pPr marL="282156" indent="0">
              <a:spcBef>
                <a:spcPts val="1635"/>
              </a:spcBef>
              <a:buNone/>
            </a:pPr>
            <a:r>
              <a:rPr lang="en-US" altLang="zh-CN" sz="2600" dirty="0" smtClean="0"/>
              <a:t>                    </a:t>
            </a:r>
          </a:p>
          <a:p>
            <a:pPr marL="282156" indent="0">
              <a:spcBef>
                <a:spcPts val="1635"/>
              </a:spcBef>
              <a:buNone/>
            </a:pPr>
            <a:r>
              <a:rPr lang="en-US" altLang="zh-CN" sz="1000" dirty="0"/>
              <a:t> </a:t>
            </a:r>
            <a:r>
              <a:rPr lang="en-US" altLang="zh-CN" sz="1000" dirty="0" smtClean="0"/>
              <a:t>                                          </a:t>
            </a:r>
          </a:p>
          <a:p>
            <a:pPr marL="282156" indent="0">
              <a:spcBef>
                <a:spcPts val="1635"/>
              </a:spcBef>
              <a:buNone/>
            </a:pPr>
            <a:r>
              <a:rPr lang="en-US" altLang="zh-CN" sz="2400" dirty="0" smtClean="0"/>
              <a:t>                                          </a:t>
            </a:r>
          </a:p>
        </p:txBody>
      </p:sp>
      <p:sp>
        <p:nvSpPr>
          <p:cNvPr id="22529" name="Rectangle 1"/>
          <p:cNvSpPr>
            <a:spLocks noGrp="1" noChangeArrowheads="1"/>
          </p:cNvSpPr>
          <p:nvPr>
            <p:ph type="title"/>
          </p:nvPr>
        </p:nvSpPr>
        <p:spPr>
          <a:ln/>
        </p:spPr>
        <p:txBody>
          <a:bodyPr/>
          <a:lstStyle/>
          <a:p>
            <a:r>
              <a:rPr lang="en-US" altLang="zh-CN" dirty="0" smtClean="0"/>
              <a:t>Example 1</a:t>
            </a:r>
            <a:endParaRPr lang="zh-CN" altLang="en-US" dirty="0"/>
          </a:p>
        </p:txBody>
      </p:sp>
    </p:spTree>
    <p:extLst>
      <p:ext uri="{BB962C8B-B14F-4D97-AF65-F5344CB8AC3E}">
        <p14:creationId xmlns:p14="http://schemas.microsoft.com/office/powerpoint/2010/main" val="157036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0">
                                            <p:txEl>
                                              <p:pRg st="6" end="6"/>
                                            </p:txEl>
                                          </p:spTgt>
                                        </p:tgtEl>
                                        <p:attrNameLst>
                                          <p:attrName>style.visibility</p:attrName>
                                        </p:attrNameLst>
                                      </p:cBhvr>
                                      <p:to>
                                        <p:strVal val="visible"/>
                                      </p:to>
                                    </p:set>
                                    <p:animEffect transition="in" filter="wipe(left)">
                                      <p:cBhvr>
                                        <p:cTn id="7" dur="500"/>
                                        <p:tgtEl>
                                          <p:spTgt spid="225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normAutofit/>
          </a:bodyPr>
          <a:lstStyle/>
          <a:p>
            <a:pPr marL="625056"/>
            <a:r>
              <a:rPr lang="en-US" altLang="zh-CN" sz="2400" dirty="0" smtClean="0"/>
              <a:t>Let</a:t>
            </a:r>
            <a:r>
              <a:rPr lang="en-US" altLang="zh-CN" sz="2400" dirty="0" smtClean="0">
                <a:latin typeface="Arial"/>
              </a:rPr>
              <a:t>’</a:t>
            </a:r>
            <a:r>
              <a:rPr lang="en-US" altLang="zh-CN" sz="2400" dirty="0" smtClean="0"/>
              <a:t>s </a:t>
            </a:r>
            <a:r>
              <a:rPr lang="en-US" altLang="zh-CN" sz="2400" dirty="0"/>
              <a:t>try something </a:t>
            </a:r>
            <a:r>
              <a:rPr lang="en-US" altLang="zh-CN" sz="2400" dirty="0" smtClean="0"/>
              <a:t>else. We</a:t>
            </a:r>
            <a:r>
              <a:rPr lang="en-US" altLang="zh-CN" sz="2400" dirty="0" smtClean="0">
                <a:latin typeface="Arial"/>
              </a:rPr>
              <a:t>’</a:t>
            </a:r>
            <a:r>
              <a:rPr lang="en-US" altLang="zh-CN" sz="2400" dirty="0" smtClean="0"/>
              <a:t>re </a:t>
            </a:r>
            <a:r>
              <a:rPr lang="en-US" altLang="zh-CN" sz="2400" dirty="0"/>
              <a:t>reading words from a book, so </a:t>
            </a:r>
            <a:r>
              <a:rPr lang="en-US" altLang="zh-CN" sz="2400" dirty="0" smtClean="0"/>
              <a:t>let</a:t>
            </a:r>
            <a:r>
              <a:rPr lang="en-US" altLang="zh-CN" sz="2400" dirty="0" smtClean="0">
                <a:latin typeface="Arial"/>
              </a:rPr>
              <a:t>’</a:t>
            </a:r>
            <a:r>
              <a:rPr lang="en-US" altLang="zh-CN" sz="2400" dirty="0" smtClean="0"/>
              <a:t>s </a:t>
            </a:r>
            <a:r>
              <a:rPr lang="en-US" altLang="zh-CN" sz="2400" dirty="0"/>
              <a:t>ask if all the letters were </a:t>
            </a:r>
            <a:r>
              <a:rPr lang="en-US" altLang="zh-CN" sz="2400" dirty="0" smtClean="0"/>
              <a:t>used.</a:t>
            </a:r>
            <a:endParaRPr lang="en-US" altLang="zh-CN" sz="2400" dirty="0"/>
          </a:p>
          <a:p>
            <a:pPr marL="625056"/>
            <a:endParaRPr lang="en-US" altLang="zh-CN" sz="2400" dirty="0"/>
          </a:p>
          <a:p>
            <a:pPr marL="625056"/>
            <a:r>
              <a:rPr lang="en-US" altLang="zh-CN" sz="2400" dirty="0"/>
              <a:t>Q. What if our inputs were letters</a:t>
            </a:r>
            <a:r>
              <a:rPr lang="en-US" altLang="zh-CN" sz="2400" dirty="0" smtClean="0"/>
              <a:t>? How to construct h()?</a:t>
            </a:r>
            <a:endParaRPr lang="en-US" altLang="zh-CN" sz="2400" dirty="0"/>
          </a:p>
        </p:txBody>
      </p:sp>
      <p:sp>
        <p:nvSpPr>
          <p:cNvPr id="3" name="Rectangle 1"/>
          <p:cNvSpPr>
            <a:spLocks noGrp="1" noChangeArrowheads="1"/>
          </p:cNvSpPr>
          <p:nvPr>
            <p:ph type="title"/>
          </p:nvPr>
        </p:nvSpPr>
        <p:spPr>
          <a:xfrm>
            <a:off x="457200" y="274638"/>
            <a:ext cx="8229600" cy="975043"/>
          </a:xfrm>
          <a:ln/>
        </p:spPr>
        <p:txBody>
          <a:bodyPr/>
          <a:lstStyle/>
          <a:p>
            <a:r>
              <a:rPr lang="en-US" altLang="zh-CN" dirty="0" smtClean="0"/>
              <a:t>Example 2</a:t>
            </a:r>
            <a:endParaRPr lang="zh-CN" altLang="en-US" dirty="0"/>
          </a:p>
        </p:txBody>
      </p:sp>
    </p:spTree>
    <p:extLst>
      <p:ext uri="{BB962C8B-B14F-4D97-AF65-F5344CB8AC3E}">
        <p14:creationId xmlns:p14="http://schemas.microsoft.com/office/powerpoint/2010/main" val="74570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ln/>
        </p:spPr>
        <p:txBody>
          <a:bodyPr>
            <a:normAutofit/>
          </a:bodyPr>
          <a:lstStyle/>
          <a:p>
            <a:pPr marL="625056"/>
            <a:r>
              <a:rPr lang="en-US" altLang="zh-CN" sz="2400" dirty="0"/>
              <a:t>A. h(x) = ....???? think of lowercase letters, how would you map </a:t>
            </a:r>
            <a:r>
              <a:rPr lang="zh-CN" altLang="en-US" sz="2400" dirty="0">
                <a:latin typeface="Arial"/>
              </a:rPr>
              <a:t>‘</a:t>
            </a:r>
            <a:r>
              <a:rPr lang="en-US" altLang="zh-CN" sz="2400" dirty="0"/>
              <a:t>a</a:t>
            </a:r>
            <a:r>
              <a:rPr lang="zh-CN" altLang="en-US" sz="2400" dirty="0">
                <a:latin typeface="Arial"/>
              </a:rPr>
              <a:t>’</a:t>
            </a:r>
            <a:r>
              <a:rPr lang="en-US" altLang="zh-CN" sz="2400" dirty="0"/>
              <a:t> to 0, </a:t>
            </a:r>
            <a:r>
              <a:rPr lang="zh-CN" altLang="en-US" sz="2400" dirty="0">
                <a:latin typeface="Arial"/>
              </a:rPr>
              <a:t>‘</a:t>
            </a:r>
            <a:r>
              <a:rPr lang="en-US" altLang="zh-CN" sz="2400" dirty="0"/>
              <a:t>b</a:t>
            </a:r>
            <a:r>
              <a:rPr lang="zh-CN" altLang="en-US" sz="2400" dirty="0">
                <a:latin typeface="Arial"/>
              </a:rPr>
              <a:t>’</a:t>
            </a:r>
            <a:r>
              <a:rPr lang="en-US" altLang="zh-CN" sz="2400" dirty="0"/>
              <a:t> to 1 etc...?</a:t>
            </a:r>
          </a:p>
          <a:p>
            <a:pPr marL="625056"/>
            <a:r>
              <a:rPr lang="en-US" altLang="zh-CN" sz="2400" dirty="0"/>
              <a:t>A. h(x) = </a:t>
            </a:r>
          </a:p>
          <a:p>
            <a:pPr marL="937584" lvl="1"/>
            <a:r>
              <a:rPr lang="en-US" altLang="zh-CN" sz="2400" dirty="0"/>
              <a:t>if </a:t>
            </a:r>
            <a:r>
              <a:rPr lang="zh-CN" altLang="en-US" sz="2400" dirty="0">
                <a:latin typeface="Arial"/>
              </a:rPr>
              <a:t>‘</a:t>
            </a:r>
            <a:r>
              <a:rPr lang="en-US" altLang="zh-CN" sz="2400" dirty="0"/>
              <a:t>a</a:t>
            </a:r>
            <a:r>
              <a:rPr lang="zh-CN" altLang="en-US" sz="2400" dirty="0">
                <a:latin typeface="Arial"/>
              </a:rPr>
              <a:t>’</a:t>
            </a:r>
            <a:r>
              <a:rPr lang="en-US" altLang="zh-CN" sz="2400" dirty="0"/>
              <a:t> &lt;= x &lt;= </a:t>
            </a:r>
            <a:r>
              <a:rPr lang="zh-CN" altLang="en-US" sz="2400" dirty="0">
                <a:latin typeface="Arial"/>
              </a:rPr>
              <a:t>‘</a:t>
            </a:r>
            <a:r>
              <a:rPr lang="en-US" altLang="zh-CN" sz="2400" dirty="0"/>
              <a:t>z</a:t>
            </a:r>
            <a:r>
              <a:rPr lang="zh-CN" altLang="en-US" sz="2400" dirty="0">
                <a:latin typeface="Arial"/>
              </a:rPr>
              <a:t>’</a:t>
            </a:r>
            <a:r>
              <a:rPr lang="en-US" altLang="zh-CN" sz="2400" dirty="0"/>
              <a:t> then x - </a:t>
            </a:r>
            <a:r>
              <a:rPr lang="zh-CN" altLang="en-US" sz="2400" dirty="0">
                <a:latin typeface="Arial"/>
              </a:rPr>
              <a:t>‘</a:t>
            </a:r>
            <a:r>
              <a:rPr lang="en-US" altLang="zh-CN" sz="2400" dirty="0"/>
              <a:t>a</a:t>
            </a:r>
            <a:r>
              <a:rPr lang="zh-CN" altLang="en-US" sz="2400" dirty="0">
                <a:latin typeface="Arial"/>
              </a:rPr>
              <a:t>’</a:t>
            </a:r>
            <a:endParaRPr lang="en-US" altLang="zh-CN" sz="2400" dirty="0"/>
          </a:p>
          <a:p>
            <a:pPr marL="937584" lvl="1"/>
            <a:r>
              <a:rPr lang="en-US" altLang="zh-CN" sz="2400" dirty="0"/>
              <a:t>else </a:t>
            </a:r>
            <a:r>
              <a:rPr lang="en-US" altLang="zh-CN" sz="2400" dirty="0" smtClean="0"/>
              <a:t>x-</a:t>
            </a:r>
            <a:r>
              <a:rPr lang="en-US" altLang="zh-CN" sz="2400" dirty="0">
                <a:latin typeface="Arial"/>
              </a:rPr>
              <a:t> </a:t>
            </a:r>
            <a:r>
              <a:rPr lang="en-US" altLang="zh-CN" sz="2400" dirty="0" smtClean="0">
                <a:latin typeface="Arial"/>
              </a:rPr>
              <a:t>‘</a:t>
            </a:r>
            <a:r>
              <a:rPr lang="en-US" altLang="zh-CN" sz="2400" dirty="0" smtClean="0"/>
              <a:t>A</a:t>
            </a:r>
            <a:r>
              <a:rPr lang="en-US" altLang="zh-CN" sz="2400" dirty="0" smtClean="0">
                <a:latin typeface="Arial"/>
              </a:rPr>
              <a:t>’ </a:t>
            </a:r>
            <a:r>
              <a:rPr lang="en-US" altLang="zh-CN" sz="2400" dirty="0" smtClean="0"/>
              <a:t>+26;     ASCII Table (Appendix A)</a:t>
            </a:r>
            <a:endParaRPr lang="en-US" altLang="zh-CN" sz="2400" dirty="0"/>
          </a:p>
          <a:p>
            <a:pPr marL="625056"/>
            <a:r>
              <a:rPr lang="en-US" altLang="zh-CN" sz="2400" dirty="0" smtClean="0"/>
              <a:t>Big </a:t>
            </a:r>
            <a:r>
              <a:rPr lang="en-US" altLang="zh-CN" sz="2400" dirty="0"/>
              <a:t>O runtime? </a:t>
            </a:r>
            <a:endParaRPr lang="en-US" altLang="zh-CN" sz="2400" dirty="0" smtClean="0"/>
          </a:p>
          <a:p>
            <a:pPr marL="625056"/>
            <a:r>
              <a:rPr lang="en-US" altLang="zh-CN" sz="2400" dirty="0" smtClean="0"/>
              <a:t>This is so called </a:t>
            </a:r>
            <a:r>
              <a:rPr lang="en-US" altLang="zh-CN" sz="2400" u="sng" dirty="0" smtClean="0">
                <a:solidFill>
                  <a:srgbClr val="0000FF"/>
                </a:solidFill>
              </a:rPr>
              <a:t>subtraction method</a:t>
            </a:r>
          </a:p>
          <a:p>
            <a:pPr marL="625056"/>
            <a:endParaRPr lang="en-US" altLang="zh-CN" sz="2400" dirty="0"/>
          </a:p>
          <a:p>
            <a:pPr marL="625056"/>
            <a:endParaRPr lang="en-US" altLang="zh-CN" sz="2400" dirty="0"/>
          </a:p>
        </p:txBody>
      </p:sp>
      <p:sp>
        <p:nvSpPr>
          <p:cNvPr id="3" name="Rectangle 1"/>
          <p:cNvSpPr>
            <a:spLocks noGrp="1" noChangeArrowheads="1"/>
          </p:cNvSpPr>
          <p:nvPr>
            <p:ph type="title"/>
          </p:nvPr>
        </p:nvSpPr>
        <p:spPr>
          <a:xfrm>
            <a:off x="457200" y="274638"/>
            <a:ext cx="8229600" cy="975043"/>
          </a:xfrm>
          <a:ln/>
        </p:spPr>
        <p:txBody>
          <a:bodyPr/>
          <a:lstStyle/>
          <a:p>
            <a:r>
              <a:rPr lang="en-US" altLang="zh-CN" dirty="0" smtClean="0"/>
              <a:t>Example 2</a:t>
            </a:r>
            <a:endParaRPr lang="zh-CN" altLang="en-US" dirty="0"/>
          </a:p>
        </p:txBody>
      </p:sp>
    </p:spTree>
    <p:extLst>
      <p:ext uri="{BB962C8B-B14F-4D97-AF65-F5344CB8AC3E}">
        <p14:creationId xmlns:p14="http://schemas.microsoft.com/office/powerpoint/2010/main" val="1315393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78">
                                            <p:txEl>
                                              <p:pRg st="5" end="5"/>
                                            </p:txEl>
                                          </p:spTgt>
                                        </p:tgtEl>
                                        <p:attrNameLst>
                                          <p:attrName>style.visibility</p:attrName>
                                        </p:attrNameLst>
                                      </p:cBhvr>
                                      <p:to>
                                        <p:strVal val="visible"/>
                                      </p:to>
                                    </p:set>
                                    <p:animEffect transition="in" filter="wipe(left)">
                                      <p:cBhvr>
                                        <p:cTn id="7" dur="500"/>
                                        <p:tgtEl>
                                          <p:spTgt spid="245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lstStyle/>
          <a:p>
            <a:r>
              <a:rPr lang="en-US" altLang="zh-CN" dirty="0" smtClean="0"/>
              <a:t>Example 3</a:t>
            </a:r>
            <a:endParaRPr lang="zh-CN" altLang="en-US" dirty="0"/>
          </a:p>
        </p:txBody>
      </p:sp>
      <p:sp>
        <p:nvSpPr>
          <p:cNvPr id="25602" name="Rectangle 2"/>
          <p:cNvSpPr>
            <a:spLocks noGrp="1" noChangeArrowheads="1"/>
          </p:cNvSpPr>
          <p:nvPr>
            <p:ph type="body" idx="1"/>
          </p:nvPr>
        </p:nvSpPr>
        <p:spPr>
          <a:ln/>
        </p:spPr>
        <p:txBody>
          <a:bodyPr>
            <a:normAutofit/>
          </a:bodyPr>
          <a:lstStyle/>
          <a:p>
            <a:pPr marL="625056"/>
            <a:r>
              <a:rPr lang="en-US" altLang="zh-CN" sz="2400" dirty="0"/>
              <a:t>Ex: What if I want to know whether someone in the university earns a certain salary? And I know that the lowest paid person is $30k and highest paid is $200k, and salaries are in increments of $1k ... so ... </a:t>
            </a:r>
          </a:p>
          <a:p>
            <a:pPr marL="625056"/>
            <a:r>
              <a:rPr lang="en-US" altLang="zh-CN" sz="2400" dirty="0"/>
              <a:t>Q. ... how would you map them?</a:t>
            </a:r>
          </a:p>
        </p:txBody>
      </p:sp>
    </p:spTree>
    <p:extLst>
      <p:ext uri="{BB962C8B-B14F-4D97-AF65-F5344CB8AC3E}">
        <p14:creationId xmlns:p14="http://schemas.microsoft.com/office/powerpoint/2010/main" val="1354879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altLang="zh-CN" dirty="0" smtClean="0"/>
              <a:t>Concepts</a:t>
            </a:r>
            <a:endParaRPr lang="zh-CN" altLang="en-US" dirty="0"/>
          </a:p>
        </p:txBody>
      </p:sp>
      <p:sp>
        <p:nvSpPr>
          <p:cNvPr id="26626" name="Rectangle 2"/>
          <p:cNvSpPr>
            <a:spLocks noGrp="1" noChangeArrowheads="1"/>
          </p:cNvSpPr>
          <p:nvPr>
            <p:ph type="body" idx="1"/>
          </p:nvPr>
        </p:nvSpPr>
        <p:spPr>
          <a:ln/>
        </p:spPr>
        <p:txBody>
          <a:bodyPr>
            <a:normAutofit lnSpcReduction="10000"/>
          </a:bodyPr>
          <a:lstStyle/>
          <a:p>
            <a:pPr marL="625056"/>
            <a:r>
              <a:rPr lang="en-US" altLang="zh-CN" sz="2400" dirty="0"/>
              <a:t>What </a:t>
            </a:r>
            <a:r>
              <a:rPr lang="en-US" altLang="zh-CN" sz="2400" dirty="0" smtClean="0"/>
              <a:t>we</a:t>
            </a:r>
            <a:r>
              <a:rPr lang="en-US" altLang="zh-CN" sz="2400" dirty="0" smtClean="0">
                <a:latin typeface="Arial"/>
              </a:rPr>
              <a:t>’</a:t>
            </a:r>
            <a:r>
              <a:rPr lang="en-US" altLang="zh-CN" sz="2400" dirty="0" smtClean="0"/>
              <a:t>re </a:t>
            </a:r>
            <a:r>
              <a:rPr lang="en-US" altLang="zh-CN" sz="2400" dirty="0"/>
              <a:t>doing in these examples is trying to find a function, h(x), that takes as inputs some arbitrary data and maps them onto 0 to </a:t>
            </a:r>
            <a:r>
              <a:rPr lang="en-US" altLang="zh-CN" sz="2400" dirty="0" smtClean="0"/>
              <a:t>m-1</a:t>
            </a:r>
            <a:r>
              <a:rPr lang="en-US" altLang="zh-CN" sz="2400" dirty="0"/>
              <a:t>, which we can then use as array </a:t>
            </a:r>
            <a:r>
              <a:rPr lang="en-US" altLang="zh-CN" sz="2400" dirty="0" smtClean="0"/>
              <a:t>indices</a:t>
            </a:r>
          </a:p>
          <a:p>
            <a:pPr marL="625056"/>
            <a:r>
              <a:rPr lang="en-US" altLang="zh-CN" sz="2400" dirty="0" smtClean="0"/>
              <a:t>This </a:t>
            </a:r>
            <a:r>
              <a:rPr lang="en-US" altLang="zh-CN" sz="2400" dirty="0"/>
              <a:t>technique is called </a:t>
            </a:r>
            <a:r>
              <a:rPr lang="en-US" altLang="zh-CN" sz="2400" b="1" u="sng" dirty="0">
                <a:solidFill>
                  <a:srgbClr val="0000FF"/>
                </a:solidFill>
              </a:rPr>
              <a:t>hashing</a:t>
            </a:r>
            <a:r>
              <a:rPr lang="en-US" altLang="zh-CN" sz="2400" dirty="0" smtClean="0"/>
              <a:t>.</a:t>
            </a:r>
          </a:p>
          <a:p>
            <a:pPr marL="625056"/>
            <a:endParaRPr lang="en-US" altLang="zh-CN" sz="2400" dirty="0"/>
          </a:p>
          <a:p>
            <a:pPr marL="625056"/>
            <a:r>
              <a:rPr lang="en-US" altLang="zh-CN" sz="2400" dirty="0"/>
              <a:t>The array indexed by such a function is called a </a:t>
            </a:r>
            <a:r>
              <a:rPr lang="en-US" altLang="zh-CN" sz="2400" b="1" u="sng" dirty="0">
                <a:solidFill>
                  <a:srgbClr val="0000FF"/>
                </a:solidFill>
              </a:rPr>
              <a:t>hash table</a:t>
            </a:r>
            <a:r>
              <a:rPr lang="en-US" altLang="zh-CN" sz="2400" dirty="0"/>
              <a:t>.</a:t>
            </a:r>
          </a:p>
          <a:p>
            <a:pPr marL="625056"/>
            <a:r>
              <a:rPr lang="en-US" altLang="zh-CN" sz="2400" dirty="0"/>
              <a:t>The function itself is called the </a:t>
            </a:r>
            <a:r>
              <a:rPr lang="en-US" altLang="zh-CN" sz="2400" b="1" u="sng" dirty="0">
                <a:solidFill>
                  <a:srgbClr val="0000FF"/>
                </a:solidFill>
              </a:rPr>
              <a:t>hash function</a:t>
            </a:r>
            <a:r>
              <a:rPr lang="en-US" altLang="zh-CN" sz="2400" dirty="0" smtClean="0"/>
              <a:t>.</a:t>
            </a:r>
          </a:p>
          <a:p>
            <a:pPr marL="625056"/>
            <a:r>
              <a:rPr lang="en-US" altLang="zh-CN" sz="2400" dirty="0"/>
              <a:t>It turns out that if we know the keys in advance then we can always derive a </a:t>
            </a:r>
            <a:r>
              <a:rPr lang="en-US" altLang="zh-CN" sz="2400" b="1" u="sng" dirty="0">
                <a:solidFill>
                  <a:srgbClr val="0000FF"/>
                </a:solidFill>
              </a:rPr>
              <a:t>perfect hash function </a:t>
            </a:r>
            <a:r>
              <a:rPr lang="en-US" altLang="zh-CN" sz="2400" dirty="0"/>
              <a:t>(each key hashes to its own unique location</a:t>
            </a:r>
            <a:r>
              <a:rPr lang="en-US" altLang="zh-CN" sz="2400" dirty="0" smtClean="0"/>
              <a:t>). </a:t>
            </a:r>
            <a:r>
              <a:rPr lang="en-US" altLang="zh-CN" sz="2400" b="1" u="sng" dirty="0">
                <a:solidFill>
                  <a:srgbClr val="0000FF"/>
                </a:solidFill>
              </a:rPr>
              <a:t>One-to-one mapping</a:t>
            </a:r>
          </a:p>
          <a:p>
            <a:pPr marL="625056"/>
            <a:endParaRPr lang="en-US" altLang="zh-CN" sz="2400" dirty="0"/>
          </a:p>
          <a:p>
            <a:pPr marL="625056"/>
            <a:endParaRPr lang="en-US" altLang="zh-CN" sz="2400" dirty="0"/>
          </a:p>
        </p:txBody>
      </p:sp>
    </p:spTree>
    <p:extLst>
      <p:ext uri="{BB962C8B-B14F-4D97-AF65-F5344CB8AC3E}">
        <p14:creationId xmlns:p14="http://schemas.microsoft.com/office/powerpoint/2010/main" val="1450599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SCU tempelat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SCU tempelate 2</Template>
  <TotalTime>4731</TotalTime>
  <Words>1281</Words>
  <Application>Microsoft Office PowerPoint</Application>
  <PresentationFormat>On-screen Show (4:3)</PresentationFormat>
  <Paragraphs>184</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SCU tempelate 2</vt:lpstr>
      <vt:lpstr>Computer Engineering 12 Class 6</vt:lpstr>
      <vt:lpstr>PowerPoint Presentation</vt:lpstr>
      <vt:lpstr>Making it faster</vt:lpstr>
      <vt:lpstr>Hashing</vt:lpstr>
      <vt:lpstr>Example 1</vt:lpstr>
      <vt:lpstr>Example 2</vt:lpstr>
      <vt:lpstr>Example 2</vt:lpstr>
      <vt:lpstr>Example 3</vt:lpstr>
      <vt:lpstr>Concepts</vt:lpstr>
      <vt:lpstr>Example 4</vt:lpstr>
      <vt:lpstr>A New Hashing Method – Modulo Arithmetic</vt:lpstr>
      <vt:lpstr>PowerPoint Presentation</vt:lpstr>
      <vt:lpstr>Collision Resolutions</vt:lpstr>
      <vt:lpstr>One Example</vt:lpstr>
      <vt:lpstr>Probing</vt:lpstr>
      <vt:lpstr>Linear Probing</vt:lpstr>
      <vt:lpstr>Linear Probing (Insertion)</vt:lpstr>
      <vt:lpstr>Linear Probing (Insertion)</vt:lpstr>
      <vt:lpstr>Linear Probing (Insertion)</vt:lpstr>
      <vt:lpstr>Linear Probing (Search)</vt:lpstr>
      <vt:lpstr>Linear Probing (Search)</vt:lpstr>
      <vt:lpstr>Outline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12 Abstract Data Types and Structures</dc:title>
  <dc:creator>Yuhong</dc:creator>
  <cp:lastModifiedBy>Yuhong</cp:lastModifiedBy>
  <cp:revision>254</cp:revision>
  <dcterms:created xsi:type="dcterms:W3CDTF">2015-09-16T16:54:10Z</dcterms:created>
  <dcterms:modified xsi:type="dcterms:W3CDTF">2018-01-23T02:08:55Z</dcterms:modified>
</cp:coreProperties>
</file>