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90" r:id="rId3"/>
    <p:sldId id="289" r:id="rId4"/>
    <p:sldId id="291" r:id="rId5"/>
    <p:sldId id="292" r:id="rId6"/>
    <p:sldId id="282" r:id="rId7"/>
    <p:sldId id="283" r:id="rId8"/>
    <p:sldId id="284" r:id="rId9"/>
    <p:sldId id="285" r:id="rId10"/>
    <p:sldId id="286" r:id="rId11"/>
    <p:sldId id="257" r:id="rId12"/>
    <p:sldId id="275" r:id="rId13"/>
    <p:sldId id="260" r:id="rId14"/>
    <p:sldId id="261" r:id="rId15"/>
    <p:sldId id="276" r:id="rId16"/>
    <p:sldId id="259" r:id="rId17"/>
    <p:sldId id="263" r:id="rId18"/>
    <p:sldId id="265" r:id="rId19"/>
    <p:sldId id="26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61" autoAdjust="0"/>
  </p:normalViewPr>
  <p:slideViewPr>
    <p:cSldViewPr>
      <p:cViewPr varScale="1">
        <p:scale>
          <a:sx n="117" d="100"/>
          <a:sy n="117" d="100"/>
        </p:scale>
        <p:origin x="-1464" y="-10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E86079-048D-40BE-8706-46A50B223B9E}" type="datetimeFigureOut">
              <a:rPr lang="zh-CN" altLang="en-US" smtClean="0"/>
              <a:t>2018/1/24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9D2661-F664-48E2-8FBD-37E9BDB8175E}" type="slidenum">
              <a:rPr lang="zh-CN" altLang="en-US" smtClean="0"/>
              <a:t>‹#›</a:t>
            </a:fld>
            <a:endParaRPr lang="zh-CN" altLang="en-US"/>
          </a:p>
        </p:txBody>
      </p:sp>
    </p:spTree>
    <p:extLst>
      <p:ext uri="{BB962C8B-B14F-4D97-AF65-F5344CB8AC3E}">
        <p14:creationId xmlns:p14="http://schemas.microsoft.com/office/powerpoint/2010/main" val="298867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25363-6E4E-4BF6-9DF6-5372E3EB351A}" type="datetimeFigureOut">
              <a:rPr lang="zh-CN" altLang="en-US" smtClean="0"/>
              <a:t>2018/1/24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A23F1-0910-4913-A566-8DCA4D698140}" type="slidenum">
              <a:rPr lang="zh-CN" altLang="en-US" smtClean="0"/>
              <a:t>‹#›</a:t>
            </a:fld>
            <a:endParaRPr lang="zh-CN" altLang="en-US"/>
          </a:p>
        </p:txBody>
      </p:sp>
    </p:spTree>
    <p:extLst>
      <p:ext uri="{BB962C8B-B14F-4D97-AF65-F5344CB8AC3E}">
        <p14:creationId xmlns:p14="http://schemas.microsoft.com/office/powerpoint/2010/main" val="136642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Which one is more likely to be generated by linear probing?</a:t>
            </a:r>
            <a:endParaRPr kumimoji="1" lang="zh-CN" altLang="en-US" dirty="0"/>
          </a:p>
        </p:txBody>
      </p:sp>
      <p:sp>
        <p:nvSpPr>
          <p:cNvPr id="4" name="幻灯片编号占位符 3"/>
          <p:cNvSpPr>
            <a:spLocks noGrp="1"/>
          </p:cNvSpPr>
          <p:nvPr>
            <p:ph type="sldNum" sz="quarter" idx="10"/>
          </p:nvPr>
        </p:nvSpPr>
        <p:spPr/>
        <p:txBody>
          <a:bodyPr/>
          <a:lstStyle/>
          <a:p>
            <a:fld id="{198A23F1-0910-4913-A566-8DCA4D698140}" type="slidenum">
              <a:rPr lang="zh-CN" altLang="en-US" smtClean="0"/>
              <a:t>4</a:t>
            </a:fld>
            <a:endParaRPr lang="zh-CN" altLang="en-US"/>
          </a:p>
        </p:txBody>
      </p:sp>
    </p:spTree>
    <p:extLst>
      <p:ext uri="{BB962C8B-B14F-4D97-AF65-F5344CB8AC3E}">
        <p14:creationId xmlns:p14="http://schemas.microsoft.com/office/powerpoint/2010/main" val="365256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https://en.wikipedia.org/wiki/Geometric_series</a:t>
            </a:r>
            <a:endParaRPr lang="en-US" dirty="0"/>
          </a:p>
        </p:txBody>
      </p:sp>
      <p:sp>
        <p:nvSpPr>
          <p:cNvPr id="4" name="Slide Number Placeholder 3"/>
          <p:cNvSpPr>
            <a:spLocks noGrp="1"/>
          </p:cNvSpPr>
          <p:nvPr>
            <p:ph type="sldNum" sz="quarter" idx="10"/>
          </p:nvPr>
        </p:nvSpPr>
        <p:spPr/>
        <p:txBody>
          <a:bodyPr/>
          <a:lstStyle/>
          <a:p>
            <a:fld id="{198A23F1-0910-4913-A566-8DCA4D698140}" type="slidenum">
              <a:rPr lang="zh-CN" altLang="en-US" smtClean="0"/>
              <a:t>8</a:t>
            </a:fld>
            <a:endParaRPr lang="zh-CN" altLang="en-US"/>
          </a:p>
        </p:txBody>
      </p:sp>
    </p:spTree>
    <p:extLst>
      <p:ext uri="{BB962C8B-B14F-4D97-AF65-F5344CB8AC3E}">
        <p14:creationId xmlns:p14="http://schemas.microsoft.com/office/powerpoint/2010/main" val="173100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&lt;Demonstrate what happens when 0 collides ... how it does not result in primary clustering&gt;</a:t>
            </a:r>
          </a:p>
          <a:p>
            <a:endParaRPr lang="en-US" dirty="0"/>
          </a:p>
        </p:txBody>
      </p:sp>
      <p:sp>
        <p:nvSpPr>
          <p:cNvPr id="4" name="Slide Number Placeholder 3"/>
          <p:cNvSpPr>
            <a:spLocks noGrp="1"/>
          </p:cNvSpPr>
          <p:nvPr>
            <p:ph type="sldNum" sz="quarter" idx="10"/>
          </p:nvPr>
        </p:nvSpPr>
        <p:spPr/>
        <p:txBody>
          <a:bodyPr/>
          <a:lstStyle/>
          <a:p>
            <a:fld id="{198A23F1-0910-4913-A566-8DCA4D698140}" type="slidenum">
              <a:rPr lang="zh-CN" altLang="en-US" smtClean="0"/>
              <a:t>12</a:t>
            </a:fld>
            <a:endParaRPr lang="zh-CN" altLang="en-US"/>
          </a:p>
        </p:txBody>
      </p:sp>
    </p:spTree>
    <p:extLst>
      <p:ext uri="{BB962C8B-B14F-4D97-AF65-F5344CB8AC3E}">
        <p14:creationId xmlns:p14="http://schemas.microsoft.com/office/powerpoint/2010/main" val="277133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latin typeface="Arial" panose="020B0604020202020204" pitchFamily="34" charset="0"/>
                <a:cs typeface="Arial" panose="020B0604020202020204" pitchFamily="34" charset="0"/>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192807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812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8832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4821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641508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4019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98176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3827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535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588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6860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矩形 11"/>
          <p:cNvSpPr/>
          <p:nvPr/>
        </p:nvSpPr>
        <p:spPr>
          <a:xfrm>
            <a:off x="990600" y="1249681"/>
            <a:ext cx="7848600" cy="27432"/>
          </a:xfrm>
          <a:prstGeom prst="rect">
            <a:avLst/>
          </a:prstGeom>
          <a:gradFill>
            <a:gsLst>
              <a:gs pos="0">
                <a:schemeClr val="bg1"/>
              </a:gs>
              <a:gs pos="24157">
                <a:schemeClr val="bg1">
                  <a:lumMod val="75000"/>
                </a:schemeClr>
              </a:gs>
              <a:gs pos="80416">
                <a:schemeClr val="bg1">
                  <a:lumMod val="75000"/>
                </a:schemeClr>
              </a:gs>
              <a:gs pos="100000">
                <a:schemeClr val="bg1"/>
              </a:gs>
              <a:gs pos="49000">
                <a:schemeClr val="tx1">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6159" y="386334"/>
            <a:ext cx="1044857" cy="1042416"/>
          </a:xfrm>
          <a:prstGeom prst="rect">
            <a:avLst/>
          </a:prstGeom>
        </p:spPr>
      </p:pic>
      <p:sp>
        <p:nvSpPr>
          <p:cNvPr id="16" name="矩形 15"/>
          <p:cNvSpPr/>
          <p:nvPr/>
        </p:nvSpPr>
        <p:spPr>
          <a:xfrm>
            <a:off x="0" y="6591300"/>
            <a:ext cx="9144000" cy="266700"/>
          </a:xfrm>
          <a:prstGeom prst="rect">
            <a:avLst/>
          </a:prstGeom>
          <a:solidFill>
            <a:srgbClr val="9319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200" y="274638"/>
            <a:ext cx="8229600" cy="975043"/>
          </a:xfrm>
          <a:prstGeom prst="rect">
            <a:avLst/>
          </a:prstGeom>
        </p:spPr>
        <p:txBody>
          <a:bodyPr vert="horz" lIns="91440" tIns="45720" rIns="91440" bIns="45720" rtlCol="0" anchor="ctr">
            <a:normAutofit/>
          </a:bodyPr>
          <a:lstStyle/>
          <a:p>
            <a:r>
              <a:rPr lang="en-US" altLang="zh-CN" dirty="0" smtClean="0"/>
              <a:t>Title</a:t>
            </a:r>
            <a:endParaRPr lang="zh-CN" altLang="en-US" dirty="0"/>
          </a:p>
        </p:txBody>
      </p:sp>
      <p:sp>
        <p:nvSpPr>
          <p:cNvPr id="3" name="文本占位符 2"/>
          <p:cNvSpPr>
            <a:spLocks noGrp="1"/>
          </p:cNvSpPr>
          <p:nvPr>
            <p:ph type="body" idx="1"/>
          </p:nvPr>
        </p:nvSpPr>
        <p:spPr>
          <a:xfrm>
            <a:off x="457200" y="1371600"/>
            <a:ext cx="8229600" cy="5181600"/>
          </a:xfrm>
          <a:prstGeom prst="rect">
            <a:avLst/>
          </a:prstGeom>
        </p:spPr>
        <p:txBody>
          <a:bodyPr vert="horz" lIns="91440" tIns="45720" rIns="91440" bIns="45720" rtlCol="0">
            <a:normAutofit/>
          </a:bodyPr>
          <a:lstStyle/>
          <a:p>
            <a:pPr lvl="0"/>
            <a:r>
              <a:rPr lang="en-US" altLang="zh-CN" dirty="0" smtClean="0"/>
              <a:t>Name</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5913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2018/1/24</a:t>
            </a:fld>
            <a:endParaRPr lang="zh-CN" altLang="en-US"/>
          </a:p>
        </p:txBody>
      </p:sp>
      <p:sp>
        <p:nvSpPr>
          <p:cNvPr id="5" name="页脚占位符 4"/>
          <p:cNvSpPr>
            <a:spLocks noGrp="1"/>
          </p:cNvSpPr>
          <p:nvPr>
            <p:ph type="ftr" sz="quarter" idx="3"/>
          </p:nvPr>
        </p:nvSpPr>
        <p:spPr>
          <a:xfrm>
            <a:off x="3124200" y="65960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10400" y="2120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20" name="图片 19"/>
          <p:cNvPicPr>
            <a:picLocks noChangeAspect="1"/>
          </p:cNvPicPr>
          <p:nvPr/>
        </p:nvPicPr>
        <p:blipFill rotWithShape="1">
          <a:blip r:embed="rId14">
            <a:extLst>
              <a:ext uri="{28A0092B-C50C-407E-A947-70E740481C1C}">
                <a14:useLocalDpi xmlns:a14="http://schemas.microsoft.com/office/drawing/2010/main" val="0"/>
              </a:ext>
            </a:extLst>
          </a:blip>
          <a:srcRect t="63637" r="45614" b="9090"/>
          <a:stretch/>
        </p:blipFill>
        <p:spPr>
          <a:xfrm>
            <a:off x="7010400" y="6653212"/>
            <a:ext cx="2066925" cy="142875"/>
          </a:xfrm>
          <a:prstGeom prst="rect">
            <a:avLst/>
          </a:prstGeom>
        </p:spPr>
      </p:pic>
    </p:spTree>
    <p:extLst>
      <p:ext uri="{BB962C8B-B14F-4D97-AF65-F5344CB8AC3E}">
        <p14:creationId xmlns:p14="http://schemas.microsoft.com/office/powerpoint/2010/main" val="3380200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rgbClr val="333333"/>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baseline="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baseline="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baseline="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baseline="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tel:408.551.351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7"/>
            <a:ext cx="8206680" cy="1899643"/>
          </a:xfrm>
        </p:spPr>
        <p:txBody>
          <a:bodyPr>
            <a:normAutofit/>
          </a:bodyPr>
          <a:lstStyle/>
          <a:p>
            <a:r>
              <a:rPr lang="en-US" altLang="zh-CN" dirty="0" smtClean="0"/>
              <a:t>Computer Engineering 12</a:t>
            </a:r>
            <a:br>
              <a:rPr lang="en-US" altLang="zh-CN" dirty="0" smtClean="0"/>
            </a:br>
            <a:r>
              <a:rPr lang="en-US" altLang="zh-CN" smtClean="0"/>
              <a:t>Class 7</a:t>
            </a:r>
            <a:endParaRPr lang="zh-CN" altLang="en-US" dirty="0"/>
          </a:p>
        </p:txBody>
      </p:sp>
      <p:sp>
        <p:nvSpPr>
          <p:cNvPr id="3" name="副标题 2"/>
          <p:cNvSpPr>
            <a:spLocks noGrp="1"/>
          </p:cNvSpPr>
          <p:nvPr>
            <p:ph type="subTitle" idx="1"/>
          </p:nvPr>
        </p:nvSpPr>
        <p:spPr>
          <a:xfrm>
            <a:off x="1371600" y="3886200"/>
            <a:ext cx="6728792" cy="1991072"/>
          </a:xfrm>
        </p:spPr>
        <p:txBody>
          <a:bodyPr>
            <a:normAutofit fontScale="92500" lnSpcReduction="10000"/>
          </a:bodyPr>
          <a:lstStyle/>
          <a:p>
            <a:r>
              <a:rPr lang="en-US" altLang="zh-CN" dirty="0" smtClean="0"/>
              <a:t>Instructor: </a:t>
            </a:r>
            <a:r>
              <a:rPr lang="en-US" altLang="zh-CN" dirty="0" err="1" smtClean="0"/>
              <a:t>Yuhong</a:t>
            </a:r>
            <a:r>
              <a:rPr lang="en-US" altLang="zh-CN" dirty="0" smtClean="0"/>
              <a:t> Liu</a:t>
            </a:r>
          </a:p>
          <a:p>
            <a:r>
              <a:rPr lang="en-US" altLang="zh-CN" dirty="0" smtClean="0"/>
              <a:t>Office: </a:t>
            </a:r>
            <a:r>
              <a:rPr lang="en-US" altLang="zh-CN" dirty="0" err="1" smtClean="0"/>
              <a:t>Bannan</a:t>
            </a:r>
            <a:r>
              <a:rPr lang="en-US" altLang="zh-CN" dirty="0" smtClean="0"/>
              <a:t> 324 F</a:t>
            </a:r>
          </a:p>
          <a:p>
            <a:r>
              <a:rPr lang="en-US" altLang="zh-CN" dirty="0" smtClean="0"/>
              <a:t>Email: yhliu@scu.edu</a:t>
            </a:r>
          </a:p>
          <a:p>
            <a:pPr lvl="1"/>
            <a:r>
              <a:rPr lang="en-US" altLang="zh-CN" dirty="0" smtClean="0"/>
              <a:t>Tel: </a:t>
            </a:r>
            <a:r>
              <a:rPr lang="en-US" altLang="zh-CN" dirty="0">
                <a:hlinkClick r:id="rId2"/>
              </a:rPr>
              <a:t>408-551-3513</a:t>
            </a:r>
            <a:endParaRPr lang="en-US" altLang="zh-CN" dirty="0"/>
          </a:p>
        </p:txBody>
      </p:sp>
    </p:spTree>
    <p:extLst>
      <p:ext uri="{BB962C8B-B14F-4D97-AF65-F5344CB8AC3E}">
        <p14:creationId xmlns:p14="http://schemas.microsoft.com/office/powerpoint/2010/main" val="3658241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Group 1"/>
          <p:cNvGraphicFramePr>
            <a:graphicFrameLocks noGrp="1"/>
          </p:cNvGraphicFramePr>
          <p:nvPr>
            <p:extLst>
              <p:ext uri="{D42A27DB-BD31-4B8C-83A1-F6EECF244321}">
                <p14:modId xmlns:p14="http://schemas.microsoft.com/office/powerpoint/2010/main" val="126990314"/>
              </p:ext>
            </p:extLst>
          </p:nvPr>
        </p:nvGraphicFramePr>
        <p:xfrm>
          <a:off x="1331640" y="1412776"/>
          <a:ext cx="5904656" cy="4970000"/>
        </p:xfrm>
        <a:graphic>
          <a:graphicData uri="http://schemas.openxmlformats.org/drawingml/2006/table">
            <a:tbl>
              <a:tblPr/>
              <a:tblGrid>
                <a:gridCol w="2232248">
                  <a:extLst>
                    <a:ext uri="{9D8B030D-6E8A-4147-A177-3AD203B41FA5}">
                      <a16:colId xmlns="" xmlns:a16="http://schemas.microsoft.com/office/drawing/2014/main" val="1121505222"/>
                    </a:ext>
                  </a:extLst>
                </a:gridCol>
                <a:gridCol w="3672408">
                  <a:extLst>
                    <a:ext uri="{9D8B030D-6E8A-4147-A177-3AD203B41FA5}">
                      <a16:colId xmlns="" xmlns:a16="http://schemas.microsoft.com/office/drawing/2014/main" val="1198120735"/>
                    </a:ext>
                  </a:extLst>
                </a:gridCol>
              </a:tblGrid>
              <a:tr h="1048491">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dirty="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SET</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altLang="en-US" sz="2800" b="0" i="0" u="none" strike="noStrike" cap="none" normalizeH="0" baseline="0" dirty="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Hash</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endParaRPr kumimoji="0" lang="en-US" altLang="en-US" sz="2800" b="0" i="0" u="none" strike="noStrike" cap="none" normalizeH="0" baseline="0" dirty="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 xmlns:a16="http://schemas.microsoft.com/office/drawing/2014/main" val="1471104150"/>
                  </a:ext>
                </a:extLst>
              </a:tr>
              <a:tr h="1095495">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Search/Find</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altLang="en-US" sz="2500" b="0" i="0" u="none" strike="noStrike" cap="none" normalizeH="0" baseline="0" smtClean="0">
                          <a:ln>
                            <a:noFill/>
                          </a:ln>
                          <a:solidFill>
                            <a:schemeClr val="tx1"/>
                          </a:solidFill>
                          <a:effectLst/>
                          <a:latin typeface="Gill Sans" charset="0"/>
                          <a:cs typeface="ヒラギノ角ゴ ProN W3" charset="0"/>
                          <a:sym typeface="Gill Sans" charset="0"/>
                        </a:rPr>
                        <a:t>O(n)</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altLang="en-US" sz="2500" b="0" i="0" u="none" strike="noStrike" cap="none" normalizeH="0" baseline="0" smtClean="0">
                          <a:ln>
                            <a:noFill/>
                          </a:ln>
                          <a:solidFill>
                            <a:schemeClr val="tx1"/>
                          </a:solidFill>
                          <a:effectLst/>
                          <a:latin typeface="Gill Sans" charset="0"/>
                          <a:cs typeface="ヒラギノ角ゴ ProN W3" charset="0"/>
                          <a:sym typeface="Gill Sans" charset="0"/>
                        </a:rPr>
                        <a:t>(</a:t>
                      </a:r>
                      <a:r>
                        <a:rPr kumimoji="0" lang="en-US" altLang="en-US" sz="1900" b="0" i="0" u="none" strike="noStrike" cap="none" normalizeH="0" baseline="0" smtClean="0">
                          <a:ln>
                            <a:noFill/>
                          </a:ln>
                          <a:solidFill>
                            <a:schemeClr val="tx1"/>
                          </a:solidFill>
                          <a:effectLst/>
                          <a:latin typeface="Gill Sans" charset="0"/>
                          <a:cs typeface="ヒラギノ角ゴ ProN W3" charset="0"/>
                          <a:sym typeface="Gill Sans" charset="0"/>
                        </a:rPr>
                        <a:t>expected</a:t>
                      </a:r>
                      <a:r>
                        <a:rPr kumimoji="0" lang="en-US" altLang="en-US" sz="2500" b="0" i="0" u="none" strike="noStrike" cap="none" normalizeH="0" baseline="0" smtClean="0">
                          <a:ln>
                            <a:noFill/>
                          </a:ln>
                          <a:solidFill>
                            <a:schemeClr val="tx1"/>
                          </a:solidFill>
                          <a:effectLst/>
                          <a:latin typeface="Gill Sans" charset="0"/>
                          <a:cs typeface="ヒラギノ角ゴ ProN W3" charset="0"/>
                          <a:sym typeface="Gill Sans" charset="0"/>
                        </a:rPr>
                        <a:t> O(1))</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570001237"/>
                  </a:ext>
                </a:extLst>
              </a:tr>
              <a:tr h="1095495">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Add</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altLang="en-US" sz="2500" b="0" i="0" u="none" strike="noStrike" cap="none" normalizeH="0" baseline="0" smtClean="0">
                          <a:ln>
                            <a:noFill/>
                          </a:ln>
                          <a:solidFill>
                            <a:schemeClr val="tx1"/>
                          </a:solidFill>
                          <a:effectLst/>
                          <a:latin typeface="Gill Sans" charset="0"/>
                          <a:cs typeface="ヒラギノ角ゴ ProN W3" charset="0"/>
                          <a:sym typeface="Gill Sans" charset="0"/>
                        </a:rPr>
                        <a:t>O(n)</a:t>
                      </a:r>
                    </a:p>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altLang="en-US" sz="2500" b="0" i="0" u="none" strike="noStrike" cap="none" normalizeH="0" baseline="0" smtClean="0">
                          <a:ln>
                            <a:noFill/>
                          </a:ln>
                          <a:solidFill>
                            <a:schemeClr val="tx1"/>
                          </a:solidFill>
                          <a:effectLst/>
                          <a:latin typeface="Gill Sans" charset="0"/>
                          <a:cs typeface="ヒラギノ角ゴ ProN W3" charset="0"/>
                          <a:sym typeface="Gill Sans" charset="0"/>
                        </a:rPr>
                        <a:t>(</a:t>
                      </a:r>
                      <a:r>
                        <a:rPr kumimoji="0" lang="en-US" altLang="en-US" sz="1900" b="0" i="0" u="none" strike="noStrike" cap="none" normalizeH="0" baseline="0" smtClean="0">
                          <a:ln>
                            <a:noFill/>
                          </a:ln>
                          <a:solidFill>
                            <a:schemeClr val="tx1"/>
                          </a:solidFill>
                          <a:effectLst/>
                          <a:latin typeface="Gill Sans" charset="0"/>
                          <a:cs typeface="ヒラギノ角ゴ ProN W3" charset="0"/>
                          <a:sym typeface="Gill Sans" charset="0"/>
                        </a:rPr>
                        <a:t>expected</a:t>
                      </a:r>
                      <a:r>
                        <a:rPr kumimoji="0" lang="en-US" altLang="en-US" sz="2500" b="0" i="0" u="none" strike="noStrike" cap="none" normalizeH="0" baseline="0" smtClean="0">
                          <a:ln>
                            <a:noFill/>
                          </a:ln>
                          <a:solidFill>
                            <a:schemeClr val="tx1"/>
                          </a:solidFill>
                          <a:effectLst/>
                          <a:latin typeface="Gill Sans" charset="0"/>
                          <a:cs typeface="ヒラギノ角ゴ ProN W3" charset="0"/>
                          <a:sym typeface="Gill Sans" charset="0"/>
                        </a:rPr>
                        <a:t> O(1))</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80777574"/>
                  </a:ext>
                </a:extLst>
              </a:tr>
              <a:tr h="1095495">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Remove</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endPar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10555729"/>
                  </a:ext>
                </a:extLst>
              </a:tr>
              <a:tr h="635024">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Min/Max</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endPar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57443728"/>
                  </a:ext>
                </a:extLst>
              </a:tr>
            </a:tbl>
          </a:graphicData>
        </a:graphic>
      </p:graphicFrame>
    </p:spTree>
    <p:extLst>
      <p:ext uri="{BB962C8B-B14F-4D97-AF65-F5344CB8AC3E}">
        <p14:creationId xmlns:p14="http://schemas.microsoft.com/office/powerpoint/2010/main" val="1388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altLang="en-US" dirty="0" smtClean="0"/>
              <a:t>Probing</a:t>
            </a:r>
            <a:endParaRPr lang="en-US" altLang="en-US" dirty="0"/>
          </a:p>
        </p:txBody>
      </p:sp>
      <p:sp>
        <p:nvSpPr>
          <p:cNvPr id="17410" name="Rectangle 2"/>
          <p:cNvSpPr>
            <a:spLocks noGrp="1" noChangeArrowheads="1"/>
          </p:cNvSpPr>
          <p:nvPr>
            <p:ph type="body" idx="1"/>
          </p:nvPr>
        </p:nvSpPr>
        <p:spPr>
          <a:ln/>
        </p:spPr>
        <p:txBody>
          <a:bodyPr>
            <a:normAutofit/>
          </a:bodyPr>
          <a:lstStyle/>
          <a:p>
            <a:pPr marL="625056"/>
            <a:r>
              <a:rPr lang="en-US" altLang="en-US" sz="2400" dirty="0"/>
              <a:t>Linear probing is simple but has the disadvantage of </a:t>
            </a:r>
            <a:r>
              <a:rPr lang="en-US" altLang="en-US" sz="2400" b="1" dirty="0"/>
              <a:t>primary clustering</a:t>
            </a:r>
            <a:r>
              <a:rPr lang="en-US" altLang="en-US" sz="2400" dirty="0"/>
              <a:t>.</a:t>
            </a:r>
          </a:p>
          <a:p>
            <a:pPr marL="625056"/>
            <a:endParaRPr lang="en-US" altLang="en-US" sz="2400" dirty="0" smtClean="0"/>
          </a:p>
          <a:p>
            <a:pPr marL="625056"/>
            <a:r>
              <a:rPr lang="en-US" altLang="en-US" sz="2400" dirty="0" smtClean="0"/>
              <a:t>What can we do?</a:t>
            </a:r>
          </a:p>
          <a:p>
            <a:pPr marL="625056"/>
            <a:endParaRPr lang="en-US" altLang="en-US" sz="2400" dirty="0"/>
          </a:p>
          <a:p>
            <a:pPr marL="282156" indent="0">
              <a:buNone/>
            </a:pPr>
            <a:r>
              <a:rPr lang="en-US" altLang="en-US" sz="1600" dirty="0" smtClean="0"/>
              <a:t>		</a:t>
            </a:r>
            <a:r>
              <a:rPr lang="en-US" altLang="en-US" sz="3000" b="1" dirty="0" smtClean="0">
                <a:solidFill>
                  <a:srgbClr val="0000FF"/>
                </a:solidFill>
              </a:rPr>
              <a:t>Quadratic Probing !</a:t>
            </a:r>
          </a:p>
        </p:txBody>
      </p:sp>
    </p:spTree>
    <p:extLst>
      <p:ext uri="{BB962C8B-B14F-4D97-AF65-F5344CB8AC3E}">
        <p14:creationId xmlns:p14="http://schemas.microsoft.com/office/powerpoint/2010/main" val="114124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idx="1"/>
          </p:nvPr>
        </p:nvSpPr>
        <p:spPr/>
        <p:txBody>
          <a:bodyPr/>
          <a:lstStyle/>
          <a:p>
            <a:pPr marL="625056" lvl="1" indent="-342900">
              <a:buFont typeface="Arial" panose="020B0604020202020204" pitchFamily="34" charset="0"/>
              <a:buChar char="•"/>
            </a:pPr>
            <a:r>
              <a:rPr lang="en-US" altLang="en-US" sz="2400" dirty="0"/>
              <a:t>Hash Function</a:t>
            </a:r>
          </a:p>
          <a:p>
            <a:pPr marL="937584" lvl="1"/>
            <a:r>
              <a:rPr lang="en-US" altLang="en-US" sz="2400" dirty="0" smtClean="0"/>
              <a:t>h(</a:t>
            </a:r>
            <a:r>
              <a:rPr lang="en-US" altLang="en-US" sz="2400" dirty="0" err="1" smtClean="0"/>
              <a:t>k,i</a:t>
            </a:r>
            <a:r>
              <a:rPr lang="en-US" altLang="en-US" sz="2400" dirty="0"/>
              <a:t>) = (h(k)+i^2) % m</a:t>
            </a:r>
          </a:p>
          <a:p>
            <a:pPr marL="937584" lvl="1"/>
            <a:r>
              <a:rPr lang="en-US" altLang="en-US" sz="2400" dirty="0"/>
              <a:t>In general: </a:t>
            </a:r>
          </a:p>
          <a:p>
            <a:pPr marL="1250112" lvl="2"/>
            <a:r>
              <a:rPr lang="en-US" altLang="en-US" dirty="0"/>
              <a:t>h(</a:t>
            </a:r>
            <a:r>
              <a:rPr lang="en-US" altLang="en-US" dirty="0" err="1"/>
              <a:t>k,i</a:t>
            </a:r>
            <a:r>
              <a:rPr lang="en-US" altLang="en-US" dirty="0"/>
              <a:t>) = (h(k)+</a:t>
            </a:r>
            <a:r>
              <a:rPr lang="en-US" altLang="en-US" dirty="0" smtClean="0"/>
              <a:t>c1* </a:t>
            </a:r>
            <a:r>
              <a:rPr lang="en-US" altLang="en-US" dirty="0" err="1"/>
              <a:t>i</a:t>
            </a:r>
            <a:r>
              <a:rPr lang="en-US" altLang="en-US" dirty="0"/>
              <a:t> + c2 </a:t>
            </a:r>
            <a:r>
              <a:rPr lang="en-US" altLang="en-US" dirty="0" smtClean="0"/>
              <a:t>*i^2</a:t>
            </a:r>
            <a:r>
              <a:rPr lang="en-US" altLang="en-US" dirty="0"/>
              <a:t>)%</a:t>
            </a:r>
            <a:r>
              <a:rPr lang="en-US" altLang="en-US" dirty="0" smtClean="0"/>
              <a:t>m</a:t>
            </a:r>
          </a:p>
          <a:p>
            <a:pPr marL="1250112" lvl="2"/>
            <a:endParaRPr lang="en-US" altLang="en-US" dirty="0"/>
          </a:p>
          <a:p>
            <a:pPr marL="625056"/>
            <a:r>
              <a:rPr lang="en-US" altLang="en-US" sz="2400" dirty="0"/>
              <a:t>Ex:</a:t>
            </a:r>
          </a:p>
          <a:p>
            <a:pPr marL="937584" lvl="1"/>
            <a:r>
              <a:rPr lang="en-US" altLang="en-US" sz="2400" dirty="0"/>
              <a:t>let m=13</a:t>
            </a:r>
          </a:p>
          <a:p>
            <a:pPr marL="937584" lvl="1"/>
            <a:r>
              <a:rPr lang="en-US" altLang="en-US" sz="2400" dirty="0"/>
              <a:t>let h(</a:t>
            </a:r>
            <a:r>
              <a:rPr lang="en-US" altLang="en-US" sz="2400" dirty="0" err="1"/>
              <a:t>k,i</a:t>
            </a:r>
            <a:r>
              <a:rPr lang="en-US" altLang="en-US" sz="2400" dirty="0"/>
              <a:t>) = (h(k) + i^2)%m</a:t>
            </a:r>
          </a:p>
          <a:p>
            <a:pPr marL="937584" lvl="1"/>
            <a:r>
              <a:rPr lang="en-US" altLang="en-US" sz="2400" dirty="0"/>
              <a:t>let k = 3, 4, 26, 2, 66, </a:t>
            </a:r>
            <a:r>
              <a:rPr lang="en-US" altLang="en-US" sz="2400" dirty="0" smtClean="0"/>
              <a:t>0</a:t>
            </a:r>
            <a:endParaRPr lang="en-US" altLang="en-US" sz="2400" dirty="0"/>
          </a:p>
          <a:p>
            <a:pPr marL="1021512" lvl="2" indent="0">
              <a:buNone/>
            </a:pPr>
            <a:endParaRPr lang="en-US" altLang="en-US" dirty="0"/>
          </a:p>
          <a:p>
            <a:endParaRPr lang="en-US" dirty="0"/>
          </a:p>
        </p:txBody>
      </p:sp>
    </p:spTree>
    <p:extLst>
      <p:ext uri="{BB962C8B-B14F-4D97-AF65-F5344CB8AC3E}">
        <p14:creationId xmlns:p14="http://schemas.microsoft.com/office/powerpoint/2010/main" val="1154294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1259632" y="274638"/>
            <a:ext cx="7884368" cy="975043"/>
          </a:xfrm>
          <a:ln/>
        </p:spPr>
        <p:txBody>
          <a:bodyPr>
            <a:normAutofit/>
          </a:bodyPr>
          <a:lstStyle/>
          <a:p>
            <a:r>
              <a:rPr lang="en-US" altLang="en-US" dirty="0"/>
              <a:t>Quadratic </a:t>
            </a:r>
            <a:r>
              <a:rPr lang="en-US" altLang="en-US" dirty="0" smtClean="0"/>
              <a:t>Probing (Problem 1)</a:t>
            </a:r>
            <a:endParaRPr lang="en-US" altLang="en-US" dirty="0"/>
          </a:p>
        </p:txBody>
      </p:sp>
      <p:sp>
        <p:nvSpPr>
          <p:cNvPr id="20482" name="Rectangle 2"/>
          <p:cNvSpPr>
            <a:spLocks noGrp="1" noChangeArrowheads="1"/>
          </p:cNvSpPr>
          <p:nvPr>
            <p:ph type="body" idx="1"/>
          </p:nvPr>
        </p:nvSpPr>
        <p:spPr>
          <a:ln/>
        </p:spPr>
        <p:txBody>
          <a:bodyPr>
            <a:normAutofit/>
          </a:bodyPr>
          <a:lstStyle/>
          <a:p>
            <a:pPr marL="625056"/>
            <a:r>
              <a:rPr lang="en-US" altLang="en-US" sz="2400" dirty="0"/>
              <a:t>Ex: m = 4</a:t>
            </a:r>
          </a:p>
          <a:p>
            <a:pPr marL="937584" lvl="1"/>
            <a:r>
              <a:rPr lang="en-US" altLang="en-US" sz="2400" dirty="0"/>
              <a:t>h(k) = (k+i^2)%m</a:t>
            </a:r>
          </a:p>
          <a:p>
            <a:pPr marL="937584" lvl="1"/>
            <a:r>
              <a:rPr lang="en-US" altLang="en-US" sz="2400" dirty="0"/>
              <a:t>k = 0, 1, 4</a:t>
            </a:r>
          </a:p>
          <a:p>
            <a:pPr marL="937584" lvl="1"/>
            <a:r>
              <a:rPr lang="en-US" altLang="en-US" sz="2400" dirty="0"/>
              <a:t>4 will keep colliding with 0, then 1</a:t>
            </a:r>
          </a:p>
        </p:txBody>
      </p:sp>
    </p:spTree>
    <p:extLst>
      <p:ext uri="{BB962C8B-B14F-4D97-AF65-F5344CB8AC3E}">
        <p14:creationId xmlns:p14="http://schemas.microsoft.com/office/powerpoint/2010/main" val="4153027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normAutofit/>
          </a:bodyPr>
          <a:lstStyle/>
          <a:p>
            <a:pPr marL="625056"/>
            <a:r>
              <a:rPr lang="en-US" altLang="en-US" sz="2400" dirty="0"/>
              <a:t>A </a:t>
            </a:r>
            <a:r>
              <a:rPr lang="en-US" altLang="en-US" sz="2400" dirty="0" smtClean="0"/>
              <a:t>problem </a:t>
            </a:r>
            <a:r>
              <a:rPr lang="en-US" altLang="en-US" sz="2400" dirty="0"/>
              <a:t>with quadratic probing is that you are </a:t>
            </a:r>
            <a:r>
              <a:rPr lang="en-US" altLang="en-US" sz="2400" b="1" dirty="0">
                <a:solidFill>
                  <a:srgbClr val="0000FF"/>
                </a:solidFill>
              </a:rPr>
              <a:t>not guaranteed </a:t>
            </a:r>
            <a:r>
              <a:rPr lang="en-US" altLang="en-US" sz="2400" dirty="0"/>
              <a:t>to find an empty slot, even though one exists.</a:t>
            </a:r>
          </a:p>
          <a:p>
            <a:pPr marL="625056"/>
            <a:r>
              <a:rPr lang="en-US" altLang="en-US" sz="2400" dirty="0"/>
              <a:t>&lt;if you make your hash table prime, then you’ll be fine</a:t>
            </a:r>
            <a:r>
              <a:rPr lang="en-US" altLang="en-US" sz="2400" dirty="0" smtClean="0"/>
              <a:t>&gt;</a:t>
            </a:r>
            <a:endParaRPr lang="en-US" altLang="en-US" sz="2400" dirty="0"/>
          </a:p>
        </p:txBody>
      </p:sp>
      <p:sp>
        <p:nvSpPr>
          <p:cNvPr id="5" name="Rectangle 1"/>
          <p:cNvSpPr txBox="1">
            <a:spLocks noChangeArrowheads="1"/>
          </p:cNvSpPr>
          <p:nvPr/>
        </p:nvSpPr>
        <p:spPr>
          <a:xfrm>
            <a:off x="1259632" y="274638"/>
            <a:ext cx="7884368" cy="975043"/>
          </a:xfrm>
          <a:prstGeom prst="rect">
            <a:avLst/>
          </a:prstGeom>
          <a:ln/>
        </p:spPr>
        <p:txBody>
          <a:bodyPr vert="horz" lIns="91440" tIns="45720" rIns="91440" bIns="45720" rtlCol="0" anchor="ctr">
            <a:normAutofit fontScale="97500"/>
          </a:bodyPr>
          <a:lst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a:lstStyle>
          <a:p>
            <a:r>
              <a:rPr lang="en-US" altLang="en-US" dirty="0" smtClean="0"/>
              <a:t>Quadratic Probing (Problem 1)</a:t>
            </a:r>
            <a:endParaRPr lang="en-US" altLang="en-US" dirty="0"/>
          </a:p>
        </p:txBody>
      </p:sp>
    </p:spTree>
    <p:extLst>
      <p:ext uri="{BB962C8B-B14F-4D97-AF65-F5344CB8AC3E}">
        <p14:creationId xmlns:p14="http://schemas.microsoft.com/office/powerpoint/2010/main" val="265244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Quadratic Probing</a:t>
            </a:r>
            <a:r>
              <a:rPr lang="zh-CN" altLang="en-US" dirty="0"/>
              <a:t> </a:t>
            </a:r>
            <a:r>
              <a:rPr lang="en-US" altLang="zh-CN" dirty="0" smtClean="0"/>
              <a:t>(Problem 2)</a:t>
            </a:r>
            <a:endParaRPr lang="en-US" dirty="0"/>
          </a:p>
        </p:txBody>
      </p:sp>
      <p:sp>
        <p:nvSpPr>
          <p:cNvPr id="3" name="Content Placeholder 2"/>
          <p:cNvSpPr>
            <a:spLocks noGrp="1"/>
          </p:cNvSpPr>
          <p:nvPr>
            <p:ph idx="1"/>
          </p:nvPr>
        </p:nvSpPr>
        <p:spPr/>
        <p:txBody>
          <a:bodyPr/>
          <a:lstStyle/>
          <a:p>
            <a:pPr marL="625056"/>
            <a:r>
              <a:rPr lang="en-US" altLang="en-US" sz="2400" dirty="0"/>
              <a:t>Ex:</a:t>
            </a:r>
          </a:p>
          <a:p>
            <a:pPr marL="937584" lvl="1"/>
            <a:r>
              <a:rPr lang="en-US" altLang="en-US" sz="2400" dirty="0"/>
              <a:t>let m=13</a:t>
            </a:r>
          </a:p>
          <a:p>
            <a:pPr marL="937584" lvl="1"/>
            <a:r>
              <a:rPr lang="en-US" altLang="en-US" sz="2400" dirty="0"/>
              <a:t>let h(</a:t>
            </a:r>
            <a:r>
              <a:rPr lang="en-US" altLang="en-US" sz="2400" dirty="0" err="1"/>
              <a:t>k,i</a:t>
            </a:r>
            <a:r>
              <a:rPr lang="en-US" altLang="en-US" sz="2400" dirty="0"/>
              <a:t>) = (h(k) + i^2)%m</a:t>
            </a:r>
          </a:p>
          <a:p>
            <a:pPr marL="937584" lvl="1"/>
            <a:r>
              <a:rPr lang="en-US" altLang="en-US" sz="2400" dirty="0"/>
              <a:t>let k = 3, 4, 26, 2, 66, </a:t>
            </a:r>
            <a:r>
              <a:rPr lang="en-US" altLang="en-US" sz="2400" dirty="0" smtClean="0"/>
              <a:t>0, 39, 13</a:t>
            </a:r>
            <a:endParaRPr lang="en-US" altLang="en-US" sz="2400" dirty="0"/>
          </a:p>
          <a:p>
            <a:pPr marL="0" indent="0">
              <a:buNone/>
            </a:pPr>
            <a:endParaRPr lang="en-US" dirty="0"/>
          </a:p>
        </p:txBody>
      </p:sp>
    </p:spTree>
    <p:extLst>
      <p:ext uri="{BB962C8B-B14F-4D97-AF65-F5344CB8AC3E}">
        <p14:creationId xmlns:p14="http://schemas.microsoft.com/office/powerpoint/2010/main" val="490387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ln/>
        </p:spPr>
        <p:txBody>
          <a:bodyPr/>
          <a:lstStyle/>
          <a:p>
            <a:pPr marL="625056"/>
            <a:r>
              <a:rPr lang="en-US" altLang="en-US" sz="2391" dirty="0"/>
              <a:t>Quadratic probing avoids the problem of primary clustering, but instead has </a:t>
            </a:r>
            <a:r>
              <a:rPr lang="en-US" altLang="en-US" sz="2391" b="1" dirty="0"/>
              <a:t>secondary clustering</a:t>
            </a:r>
            <a:r>
              <a:rPr lang="en-US" altLang="en-US" sz="2391" dirty="0"/>
              <a:t>.</a:t>
            </a:r>
          </a:p>
          <a:p>
            <a:pPr marL="625056">
              <a:spcBef>
                <a:spcPts val="1398"/>
              </a:spcBef>
            </a:pPr>
            <a:r>
              <a:rPr lang="en-US" altLang="en-US" sz="2391" b="1" dirty="0"/>
              <a:t>Secondary clustering</a:t>
            </a:r>
            <a:r>
              <a:rPr lang="en-US" altLang="en-US" sz="2391" dirty="0"/>
              <a:t> is a long “run” of filled locations </a:t>
            </a:r>
            <a:r>
              <a:rPr lang="en-US" altLang="en-US" sz="2391" u="sng" dirty="0"/>
              <a:t>along a probe sequence.</a:t>
            </a:r>
            <a:endParaRPr lang="en-US" altLang="en-US" sz="2391" dirty="0"/>
          </a:p>
          <a:p>
            <a:pPr marL="625056">
              <a:spcBef>
                <a:spcPts val="1398"/>
              </a:spcBef>
            </a:pPr>
            <a:r>
              <a:rPr lang="en-US" altLang="en-US" sz="2391" dirty="0"/>
              <a:t>If many keys hash to the same </a:t>
            </a:r>
            <a:r>
              <a:rPr lang="en-US" altLang="en-US" sz="2391" dirty="0" smtClean="0"/>
              <a:t>location, </a:t>
            </a:r>
            <a:r>
              <a:rPr lang="en-US" altLang="en-US" sz="2391" dirty="0"/>
              <a:t>those collisions will all fill the same probe sequence.</a:t>
            </a:r>
          </a:p>
          <a:p>
            <a:pPr marL="625056">
              <a:spcBef>
                <a:spcPts val="1398"/>
              </a:spcBef>
            </a:pPr>
            <a:r>
              <a:rPr lang="en-US" altLang="en-US" sz="2391" dirty="0"/>
              <a:t>&lt;you don’t “see” the cluster, but it’s there&gt;</a:t>
            </a:r>
          </a:p>
          <a:p>
            <a:pPr marL="625056">
              <a:spcBef>
                <a:spcPts val="1398"/>
              </a:spcBef>
            </a:pPr>
            <a:r>
              <a:rPr lang="en-US" altLang="en-US" sz="2391" dirty="0"/>
              <a:t>&lt;still it’s much better</a:t>
            </a:r>
            <a:r>
              <a:rPr lang="en-US" altLang="en-US" sz="2391" dirty="0" smtClean="0"/>
              <a:t>&gt;</a:t>
            </a:r>
          </a:p>
          <a:p>
            <a:pPr marL="625056">
              <a:spcBef>
                <a:spcPts val="1398"/>
              </a:spcBef>
            </a:pPr>
            <a:endParaRPr lang="en-US" altLang="en-US" sz="1000" dirty="0"/>
          </a:p>
          <a:p>
            <a:pPr marL="282156" indent="0" algn="ctr">
              <a:spcBef>
                <a:spcPts val="1398"/>
              </a:spcBef>
              <a:buNone/>
            </a:pPr>
            <a:r>
              <a:rPr lang="en-US" altLang="en-US" sz="2391" dirty="0" smtClean="0">
                <a:solidFill>
                  <a:srgbClr val="0000FF"/>
                </a:solidFill>
              </a:rPr>
              <a:t>Is there a way to address the secondary clustering?</a:t>
            </a:r>
            <a:endParaRPr lang="en-US" altLang="en-US" sz="2391" dirty="0">
              <a:solidFill>
                <a:srgbClr val="0000FF"/>
              </a:solidFill>
            </a:endParaRPr>
          </a:p>
        </p:txBody>
      </p:sp>
      <p:sp>
        <p:nvSpPr>
          <p:cNvPr id="5" name="Title 1"/>
          <p:cNvSpPr>
            <a:spLocks noGrp="1"/>
          </p:cNvSpPr>
          <p:nvPr>
            <p:ph type="title"/>
          </p:nvPr>
        </p:nvSpPr>
        <p:spPr>
          <a:xfrm>
            <a:off x="662880" y="274638"/>
            <a:ext cx="8229600" cy="975043"/>
          </a:xfrm>
        </p:spPr>
        <p:txBody>
          <a:bodyPr/>
          <a:lstStyle/>
          <a:p>
            <a:r>
              <a:rPr lang="en-US" altLang="en-US" dirty="0"/>
              <a:t>Quadratic Probing</a:t>
            </a:r>
            <a:r>
              <a:rPr lang="zh-CN" altLang="en-US" dirty="0"/>
              <a:t> </a:t>
            </a:r>
            <a:r>
              <a:rPr lang="en-US" altLang="zh-CN" dirty="0" smtClean="0"/>
              <a:t>(Problem 2)</a:t>
            </a:r>
            <a:endParaRPr lang="en-US" dirty="0"/>
          </a:p>
        </p:txBody>
      </p:sp>
    </p:spTree>
    <p:extLst>
      <p:ext uri="{BB962C8B-B14F-4D97-AF65-F5344CB8AC3E}">
        <p14:creationId xmlns:p14="http://schemas.microsoft.com/office/powerpoint/2010/main" val="638344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8">
                                            <p:txEl>
                                              <p:pRg st="6" end="6"/>
                                            </p:txEl>
                                          </p:spTgt>
                                        </p:tgtEl>
                                        <p:attrNameLst>
                                          <p:attrName>style.visibility</p:attrName>
                                        </p:attrNameLst>
                                      </p:cBhvr>
                                      <p:to>
                                        <p:strVal val="visible"/>
                                      </p:to>
                                    </p:set>
                                    <p:animEffect transition="in" filter="wipe(left)">
                                      <p:cBhvr>
                                        <p:cTn id="7" dur="500"/>
                                        <p:tgtEl>
                                          <p:spTgt spid="194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r>
              <a:rPr lang="en-US" altLang="en-US"/>
              <a:t>Double Hashing</a:t>
            </a:r>
          </a:p>
        </p:txBody>
      </p:sp>
      <p:sp>
        <p:nvSpPr>
          <p:cNvPr id="23554" name="Rectangle 2"/>
          <p:cNvSpPr>
            <a:spLocks noGrp="1" noChangeArrowheads="1"/>
          </p:cNvSpPr>
          <p:nvPr>
            <p:ph type="body" idx="1"/>
          </p:nvPr>
        </p:nvSpPr>
        <p:spPr>
          <a:ln/>
        </p:spPr>
        <p:txBody>
          <a:bodyPr>
            <a:normAutofit/>
          </a:bodyPr>
          <a:lstStyle/>
          <a:p>
            <a:pPr marL="625056"/>
            <a:r>
              <a:rPr lang="en-US" altLang="en-US" sz="2400" dirty="0"/>
              <a:t>h(</a:t>
            </a:r>
            <a:r>
              <a:rPr lang="en-US" altLang="en-US" sz="2400" dirty="0" err="1"/>
              <a:t>k,i</a:t>
            </a:r>
            <a:r>
              <a:rPr lang="en-US" altLang="en-US" sz="2400" dirty="0"/>
              <a:t>) = (h1(k) + </a:t>
            </a:r>
            <a:r>
              <a:rPr lang="en-US" altLang="en-US" sz="2400" dirty="0" smtClean="0"/>
              <a:t>h2(k)*</a:t>
            </a:r>
            <a:r>
              <a:rPr lang="en-US" altLang="en-US" sz="2400" dirty="0" err="1" smtClean="0"/>
              <a:t>i</a:t>
            </a:r>
            <a:r>
              <a:rPr lang="en-US" altLang="en-US" sz="2400" dirty="0"/>
              <a:t>)%</a:t>
            </a:r>
            <a:r>
              <a:rPr lang="en-US" altLang="en-US" sz="2400" dirty="0" smtClean="0"/>
              <a:t>m</a:t>
            </a:r>
          </a:p>
          <a:p>
            <a:pPr marL="1025106" lvl="1"/>
            <a:r>
              <a:rPr lang="en-US" altLang="en-US" sz="2000" dirty="0"/>
              <a:t>&lt;Ignore what the book says on double hashing ... use </a:t>
            </a:r>
            <a:r>
              <a:rPr lang="en-US" altLang="en-US" sz="2000" dirty="0" err="1"/>
              <a:t>wikipedia</a:t>
            </a:r>
            <a:r>
              <a:rPr lang="en-US" altLang="en-US" sz="2000" dirty="0"/>
              <a:t> &gt;</a:t>
            </a:r>
          </a:p>
          <a:p>
            <a:pPr marL="1025106" lvl="1"/>
            <a:endParaRPr lang="en-US" altLang="en-US" sz="2000" dirty="0"/>
          </a:p>
          <a:p>
            <a:pPr marL="625056">
              <a:spcBef>
                <a:spcPts val="1547"/>
              </a:spcBef>
            </a:pPr>
            <a:r>
              <a:rPr lang="en-US" altLang="en-US" sz="2400" dirty="0"/>
              <a:t>The </a:t>
            </a:r>
            <a:r>
              <a:rPr lang="en-US" altLang="en-US" sz="2400" u="sng" dirty="0">
                <a:solidFill>
                  <a:srgbClr val="0000FF"/>
                </a:solidFill>
              </a:rPr>
              <a:t>probe increment </a:t>
            </a:r>
            <a:r>
              <a:rPr lang="en-US" altLang="en-US" sz="2400" dirty="0"/>
              <a:t>is not fixed, but </a:t>
            </a:r>
            <a:r>
              <a:rPr lang="en-US" altLang="en-US" sz="2400" u="sng" dirty="0">
                <a:solidFill>
                  <a:srgbClr val="0000FF"/>
                </a:solidFill>
              </a:rPr>
              <a:t>is determined by the key itself</a:t>
            </a:r>
            <a:r>
              <a:rPr lang="en-US" altLang="en-US" sz="2400" dirty="0"/>
              <a:t>.</a:t>
            </a:r>
          </a:p>
          <a:p>
            <a:pPr marL="625056">
              <a:spcBef>
                <a:spcPts val="1547"/>
              </a:spcBef>
            </a:pPr>
            <a:r>
              <a:rPr lang="en-US" altLang="en-US" sz="2400" dirty="0"/>
              <a:t>Why use double hashing?</a:t>
            </a:r>
          </a:p>
          <a:p>
            <a:pPr marL="937584" lvl="1">
              <a:spcBef>
                <a:spcPts val="1547"/>
              </a:spcBef>
            </a:pPr>
            <a:r>
              <a:rPr lang="en-US" altLang="en-US" sz="2400" dirty="0"/>
              <a:t>It avoids secondary clustering.</a:t>
            </a:r>
          </a:p>
          <a:p>
            <a:pPr marL="625056">
              <a:spcBef>
                <a:spcPts val="1547"/>
              </a:spcBef>
            </a:pPr>
            <a:r>
              <a:rPr lang="en-US" altLang="en-US" sz="2400" dirty="0"/>
              <a:t>Again, there is no guarantee we will find an empty slot, unless we pick our constants very carefully.</a:t>
            </a:r>
          </a:p>
        </p:txBody>
      </p:sp>
    </p:spTree>
    <p:extLst>
      <p:ext uri="{BB962C8B-B14F-4D97-AF65-F5344CB8AC3E}">
        <p14:creationId xmlns:p14="http://schemas.microsoft.com/office/powerpoint/2010/main" val="3607662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4">
                                            <p:txEl>
                                              <p:pRg st="5" end="5"/>
                                            </p:txEl>
                                          </p:spTgt>
                                        </p:tgtEl>
                                        <p:attrNameLst>
                                          <p:attrName>style.visibility</p:attrName>
                                        </p:attrNameLst>
                                      </p:cBhvr>
                                      <p:to>
                                        <p:strVal val="visible"/>
                                      </p:to>
                                    </p:set>
                                    <p:animEffect transition="in" filter="wipe(left)">
                                      <p:cBhvr>
                                        <p:cTn id="7" dur="500"/>
                                        <p:tgtEl>
                                          <p:spTgt spid="23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r>
              <a:rPr lang="en-US" altLang="en-US" dirty="0"/>
              <a:t>Hashing </a:t>
            </a:r>
            <a:r>
              <a:rPr lang="en-US" altLang="en-US" dirty="0" smtClean="0"/>
              <a:t>– Min/Max</a:t>
            </a:r>
            <a:endParaRPr lang="en-US" altLang="en-US" dirty="0"/>
          </a:p>
        </p:txBody>
      </p:sp>
      <p:sp>
        <p:nvSpPr>
          <p:cNvPr id="25602" name="Rectangle 2"/>
          <p:cNvSpPr>
            <a:spLocks noGrp="1" noChangeArrowheads="1"/>
          </p:cNvSpPr>
          <p:nvPr>
            <p:ph type="body" idx="1"/>
          </p:nvPr>
        </p:nvSpPr>
        <p:spPr>
          <a:xfrm>
            <a:off x="755577" y="1556792"/>
            <a:ext cx="7495456" cy="4426099"/>
          </a:xfrm>
          <a:ln/>
        </p:spPr>
        <p:txBody>
          <a:bodyPr>
            <a:normAutofit/>
          </a:bodyPr>
          <a:lstStyle/>
          <a:p>
            <a:pPr marL="625056"/>
            <a:r>
              <a:rPr lang="en-US" altLang="en-US" sz="2400" dirty="0" smtClean="0"/>
              <a:t>how </a:t>
            </a:r>
            <a:r>
              <a:rPr lang="en-US" altLang="en-US" sz="2400" dirty="0"/>
              <a:t>do you find the smallest value in sorted, unsorted, or hash table</a:t>
            </a:r>
            <a:r>
              <a:rPr lang="en-US" altLang="en-US" sz="2400" dirty="0" smtClean="0"/>
              <a:t>?</a:t>
            </a:r>
          </a:p>
          <a:p>
            <a:pPr marL="625056"/>
            <a:endParaRPr lang="en-US" altLang="en-US" sz="2400" dirty="0" smtClean="0"/>
          </a:p>
          <a:p>
            <a:pPr marL="625056"/>
            <a:endParaRPr lang="en-US" altLang="en-US" sz="2400" dirty="0"/>
          </a:p>
          <a:p>
            <a:pPr marL="625056"/>
            <a:endParaRPr lang="en-US" altLang="en-US" sz="2400" dirty="0" smtClean="0"/>
          </a:p>
          <a:p>
            <a:pPr marL="625056"/>
            <a:endParaRPr lang="en-US" altLang="en-US" sz="2400" dirty="0"/>
          </a:p>
          <a:p>
            <a:pPr marL="625056"/>
            <a:endParaRPr lang="en-US" sz="2400" dirty="0"/>
          </a:p>
          <a:p>
            <a:pPr marL="625056"/>
            <a:endParaRPr lang="en-US" altLang="en-US" sz="2400" dirty="0" smtClean="0"/>
          </a:p>
          <a:p>
            <a:pPr marL="625056"/>
            <a:endParaRPr lang="en-US" altLang="en-US" sz="2400" dirty="0"/>
          </a:p>
          <a:p>
            <a:pPr marL="625056"/>
            <a:r>
              <a:rPr lang="en-US" altLang="en-US" sz="2400" dirty="0" smtClean="0"/>
              <a:t>for </a:t>
            </a:r>
            <a:r>
              <a:rPr lang="en-US" altLang="en-US" sz="2400" dirty="0"/>
              <a:t>the hash table, it isn’t 1 or n, it’s </a:t>
            </a:r>
            <a:r>
              <a:rPr lang="en-US" altLang="en-US" sz="2400" dirty="0" smtClean="0"/>
              <a:t>m</a:t>
            </a:r>
            <a:endParaRPr lang="en-US" alt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4283609606"/>
              </p:ext>
            </p:extLst>
          </p:nvPr>
        </p:nvGraphicFramePr>
        <p:xfrm>
          <a:off x="1475656" y="2842136"/>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3</a:t>
                      </a:r>
                      <a:endParaRPr lang="en-US" dirty="0"/>
                    </a:p>
                  </a:txBody>
                  <a:tcPr/>
                </a:tc>
                <a:tc>
                  <a:txBody>
                    <a:bodyPr/>
                    <a:lstStyle/>
                    <a:p>
                      <a:r>
                        <a:rPr lang="en-US" dirty="0" smtClean="0"/>
                        <a:t>10</a:t>
                      </a:r>
                      <a:endParaRPr lang="en-US" dirty="0"/>
                    </a:p>
                  </a:txBody>
                  <a:tcPr/>
                </a:tc>
                <a:tc>
                  <a:txBody>
                    <a:bodyPr/>
                    <a:lstStyle/>
                    <a:p>
                      <a:r>
                        <a:rPr lang="en-US" dirty="0" smtClean="0"/>
                        <a:t>6</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10448508"/>
              </p:ext>
            </p:extLst>
          </p:nvPr>
        </p:nvGraphicFramePr>
        <p:xfrm>
          <a:off x="1475656" y="3861048"/>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3</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84499433"/>
              </p:ext>
            </p:extLst>
          </p:nvPr>
        </p:nvGraphicFramePr>
        <p:xfrm>
          <a:off x="1475656" y="4725144"/>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smtClean="0"/>
                        <a:t>3</a:t>
                      </a:r>
                      <a:endParaRPr lang="en-US" dirty="0"/>
                    </a:p>
                  </a:txBody>
                  <a:tcPr/>
                </a:tc>
                <a:tc>
                  <a:txBody>
                    <a:bodyPr/>
                    <a:lstStyle/>
                    <a:p>
                      <a:r>
                        <a:rPr lang="en-US" dirty="0" smtClean="0"/>
                        <a:t>10</a:t>
                      </a:r>
                      <a:endParaRPr lang="en-US" dirty="0"/>
                    </a:p>
                  </a:txBody>
                  <a:tcPr/>
                </a:tc>
                <a:tc>
                  <a:txBody>
                    <a:bodyPr/>
                    <a:lstStyle/>
                    <a:p>
                      <a:endParaRPr lang="en-US"/>
                    </a:p>
                  </a:txBody>
                  <a:tcPr/>
                </a:tc>
                <a:tc>
                  <a:txBody>
                    <a:bodyPr/>
                    <a:lstStyle/>
                    <a:p>
                      <a:r>
                        <a:rPr lang="en-US" dirty="0" smtClean="0"/>
                        <a:t>6</a:t>
                      </a:r>
                      <a:endParaRPr lang="en-US" dirty="0"/>
                    </a:p>
                  </a:txBody>
                  <a:tcPr/>
                </a:tc>
              </a:tr>
            </a:tbl>
          </a:graphicData>
        </a:graphic>
      </p:graphicFrame>
      <p:sp>
        <p:nvSpPr>
          <p:cNvPr id="3" name="TextBox 2"/>
          <p:cNvSpPr txBox="1"/>
          <p:nvPr/>
        </p:nvSpPr>
        <p:spPr>
          <a:xfrm>
            <a:off x="1043608" y="2472804"/>
            <a:ext cx="2088232" cy="369332"/>
          </a:xfrm>
          <a:prstGeom prst="rect">
            <a:avLst/>
          </a:prstGeom>
          <a:noFill/>
        </p:spPr>
        <p:txBody>
          <a:bodyPr wrap="square" rtlCol="0">
            <a:spAutoFit/>
          </a:bodyPr>
          <a:lstStyle/>
          <a:p>
            <a:r>
              <a:rPr lang="en-US" dirty="0" smtClean="0"/>
              <a:t>Unsorted array : </a:t>
            </a:r>
            <a:endParaRPr lang="en-US" dirty="0"/>
          </a:p>
        </p:txBody>
      </p:sp>
      <p:sp>
        <p:nvSpPr>
          <p:cNvPr id="8" name="TextBox 7"/>
          <p:cNvSpPr txBox="1"/>
          <p:nvPr/>
        </p:nvSpPr>
        <p:spPr>
          <a:xfrm>
            <a:off x="1043608" y="3419708"/>
            <a:ext cx="2088232" cy="369332"/>
          </a:xfrm>
          <a:prstGeom prst="rect">
            <a:avLst/>
          </a:prstGeom>
          <a:noFill/>
        </p:spPr>
        <p:txBody>
          <a:bodyPr wrap="square" rtlCol="0">
            <a:spAutoFit/>
          </a:bodyPr>
          <a:lstStyle/>
          <a:p>
            <a:r>
              <a:rPr lang="en-US" dirty="0"/>
              <a:t>S</a:t>
            </a:r>
            <a:r>
              <a:rPr lang="en-US" dirty="0" smtClean="0"/>
              <a:t>orted array : </a:t>
            </a:r>
            <a:endParaRPr lang="en-US" dirty="0"/>
          </a:p>
        </p:txBody>
      </p:sp>
      <p:sp>
        <p:nvSpPr>
          <p:cNvPr id="9" name="TextBox 8"/>
          <p:cNvSpPr txBox="1"/>
          <p:nvPr/>
        </p:nvSpPr>
        <p:spPr>
          <a:xfrm>
            <a:off x="1043608" y="4365104"/>
            <a:ext cx="3600400" cy="369332"/>
          </a:xfrm>
          <a:prstGeom prst="rect">
            <a:avLst/>
          </a:prstGeom>
          <a:noFill/>
        </p:spPr>
        <p:txBody>
          <a:bodyPr wrap="square" rtlCol="0">
            <a:spAutoFit/>
          </a:bodyPr>
          <a:lstStyle/>
          <a:p>
            <a:r>
              <a:rPr lang="en-US" dirty="0" smtClean="0"/>
              <a:t>Hash table: h(</a:t>
            </a:r>
            <a:r>
              <a:rPr lang="en-US" dirty="0" err="1" smtClean="0"/>
              <a:t>k,i</a:t>
            </a:r>
            <a:r>
              <a:rPr lang="en-US" dirty="0" smtClean="0"/>
              <a:t>) = (h(k) + </a:t>
            </a:r>
            <a:r>
              <a:rPr lang="en-US" dirty="0" err="1" smtClean="0"/>
              <a:t>i</a:t>
            </a:r>
            <a:r>
              <a:rPr lang="en-US" dirty="0" smtClean="0"/>
              <a:t>)%m </a:t>
            </a:r>
            <a:endParaRPr lang="en-US" dirty="0"/>
          </a:p>
        </p:txBody>
      </p:sp>
    </p:spTree>
    <p:extLst>
      <p:ext uri="{BB962C8B-B14F-4D97-AF65-F5344CB8AC3E}">
        <p14:creationId xmlns:p14="http://schemas.microsoft.com/office/powerpoint/2010/main" val="3287567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02">
                                            <p:txEl>
                                              <p:pRg st="8" end="8"/>
                                            </p:txEl>
                                          </p:spTgt>
                                        </p:tgtEl>
                                        <p:attrNameLst>
                                          <p:attrName>style.visibility</p:attrName>
                                        </p:attrNameLst>
                                      </p:cBhvr>
                                      <p:to>
                                        <p:strVal val="visible"/>
                                      </p:to>
                                    </p:set>
                                    <p:animEffect transition="in" filter="wipe(left)">
                                      <p:cBhvr>
                                        <p:cTn id="27" dur="500"/>
                                        <p:tgtEl>
                                          <p:spTgt spid="256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ltLang="en-US" dirty="0" smtClean="0"/>
              <a:t>Hashing - DELETION</a:t>
            </a:r>
            <a:endParaRPr lang="en-US" altLang="en-US" dirty="0"/>
          </a:p>
        </p:txBody>
      </p:sp>
      <p:sp>
        <p:nvSpPr>
          <p:cNvPr id="26626" name="Rectangle 2"/>
          <p:cNvSpPr>
            <a:spLocks noGrp="1" noChangeArrowheads="1"/>
          </p:cNvSpPr>
          <p:nvPr>
            <p:ph type="body" idx="1"/>
          </p:nvPr>
        </p:nvSpPr>
        <p:spPr>
          <a:ln/>
        </p:spPr>
        <p:txBody>
          <a:bodyPr/>
          <a:lstStyle/>
          <a:p>
            <a:pPr marL="625056"/>
            <a:r>
              <a:rPr lang="en-US" altLang="en-US" sz="1828" dirty="0">
                <a:latin typeface="+mn-lt"/>
              </a:rPr>
              <a:t>Let’s consider deleting a value from a table:</a:t>
            </a:r>
          </a:p>
          <a:p>
            <a:pPr marL="937584" lvl="1">
              <a:spcBef>
                <a:spcPts val="1055"/>
              </a:spcBef>
            </a:pPr>
            <a:r>
              <a:rPr lang="en-US" altLang="en-US" sz="1828" dirty="0">
                <a:latin typeface="+mn-lt"/>
              </a:rPr>
              <a:t>let m = 7</a:t>
            </a:r>
          </a:p>
          <a:p>
            <a:pPr marL="937584" lvl="1">
              <a:spcBef>
                <a:spcPts val="1055"/>
              </a:spcBef>
            </a:pPr>
            <a:r>
              <a:rPr lang="en-US" altLang="en-US" sz="1828" dirty="0">
                <a:latin typeface="+mn-lt"/>
              </a:rPr>
              <a:t>let h(</a:t>
            </a:r>
            <a:r>
              <a:rPr lang="en-US" altLang="en-US" sz="1828" dirty="0" err="1">
                <a:latin typeface="+mn-lt"/>
              </a:rPr>
              <a:t>k,i</a:t>
            </a:r>
            <a:r>
              <a:rPr lang="en-US" altLang="en-US" sz="1828" dirty="0">
                <a:latin typeface="+mn-lt"/>
              </a:rPr>
              <a:t>) = (</a:t>
            </a:r>
            <a:r>
              <a:rPr lang="en-US" altLang="en-US" sz="1828" dirty="0" err="1">
                <a:latin typeface="+mn-lt"/>
              </a:rPr>
              <a:t>k+i</a:t>
            </a:r>
            <a:r>
              <a:rPr lang="en-US" altLang="en-US" sz="1828" dirty="0">
                <a:latin typeface="+mn-lt"/>
              </a:rPr>
              <a:t>)%m</a:t>
            </a:r>
          </a:p>
          <a:p>
            <a:pPr marL="937584" lvl="1">
              <a:spcBef>
                <a:spcPts val="1055"/>
              </a:spcBef>
            </a:pPr>
            <a:r>
              <a:rPr lang="en-US" altLang="en-US" sz="1828" dirty="0">
                <a:latin typeface="+mn-lt"/>
              </a:rPr>
              <a:t>insert 4 &lt;draw it&gt;</a:t>
            </a:r>
          </a:p>
          <a:p>
            <a:pPr marL="937584" lvl="1">
              <a:spcBef>
                <a:spcPts val="1055"/>
              </a:spcBef>
            </a:pPr>
            <a:r>
              <a:rPr lang="en-US" altLang="en-US" sz="1828" dirty="0">
                <a:latin typeface="+mn-lt"/>
              </a:rPr>
              <a:t>insert 7 &lt;draw it&gt;</a:t>
            </a:r>
          </a:p>
          <a:p>
            <a:pPr marL="937584" lvl="1">
              <a:spcBef>
                <a:spcPts val="1055"/>
              </a:spcBef>
            </a:pPr>
            <a:r>
              <a:rPr lang="en-US" altLang="en-US" sz="1828" dirty="0">
                <a:latin typeface="+mn-lt"/>
              </a:rPr>
              <a:t>delete 7 &lt;draw it&gt;</a:t>
            </a:r>
          </a:p>
          <a:p>
            <a:pPr marL="937584" lvl="1">
              <a:spcBef>
                <a:spcPts val="1055"/>
              </a:spcBef>
            </a:pPr>
            <a:r>
              <a:rPr lang="en-US" altLang="en-US" sz="1828" dirty="0">
                <a:latin typeface="+mn-lt"/>
              </a:rPr>
              <a:t>insert 11 &lt;draw it&gt;</a:t>
            </a:r>
          </a:p>
          <a:p>
            <a:pPr marL="937584" lvl="1">
              <a:spcBef>
                <a:spcPts val="1055"/>
              </a:spcBef>
            </a:pPr>
            <a:r>
              <a:rPr lang="en-US" altLang="en-US" sz="1828" dirty="0">
                <a:latin typeface="+mn-lt"/>
              </a:rPr>
              <a:t>find 11 &lt;draw &amp; trace it</a:t>
            </a:r>
            <a:r>
              <a:rPr lang="en-US" altLang="en-US" sz="1828" dirty="0" smtClean="0">
                <a:latin typeface="+mn-lt"/>
              </a:rPr>
              <a:t>&gt;</a:t>
            </a:r>
          </a:p>
          <a:p>
            <a:pPr marL="937584" lvl="1">
              <a:spcBef>
                <a:spcPts val="1055"/>
              </a:spcBef>
            </a:pPr>
            <a:r>
              <a:rPr lang="en-US" altLang="en-US" sz="1828" dirty="0">
                <a:latin typeface="+mn-lt"/>
              </a:rPr>
              <a:t>f</a:t>
            </a:r>
            <a:r>
              <a:rPr lang="en-US" altLang="en-US" sz="1828" dirty="0" smtClean="0">
                <a:latin typeface="+mn-lt"/>
              </a:rPr>
              <a:t>ind 18</a:t>
            </a:r>
            <a:endParaRPr lang="en-US" altLang="en-US" sz="1828" dirty="0">
              <a:latin typeface="+mn-lt"/>
            </a:endParaRPr>
          </a:p>
          <a:p>
            <a:pPr marL="937584" lvl="1">
              <a:spcBef>
                <a:spcPts val="1055"/>
              </a:spcBef>
            </a:pPr>
            <a:r>
              <a:rPr lang="en-US" altLang="en-US" sz="1828" dirty="0">
                <a:latin typeface="+mn-lt"/>
              </a:rPr>
              <a:t>del 4 &lt;draw it&gt;</a:t>
            </a:r>
          </a:p>
          <a:p>
            <a:pPr marL="937584" lvl="1">
              <a:spcBef>
                <a:spcPts val="1055"/>
              </a:spcBef>
            </a:pPr>
            <a:r>
              <a:rPr lang="en-US" altLang="en-US" sz="1828" dirty="0">
                <a:latin typeface="+mn-lt"/>
              </a:rPr>
              <a:t>find 11 &lt;draw &amp; trace it ... oops!&gt;</a:t>
            </a:r>
          </a:p>
        </p:txBody>
      </p:sp>
    </p:spTree>
    <p:extLst>
      <p:ext uri="{BB962C8B-B14F-4D97-AF65-F5344CB8AC3E}">
        <p14:creationId xmlns:p14="http://schemas.microsoft.com/office/powerpoint/2010/main" val="394490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Linear Probing</a:t>
            </a:r>
            <a:endParaRPr lang="en-US" dirty="0"/>
          </a:p>
        </p:txBody>
      </p:sp>
      <p:sp>
        <p:nvSpPr>
          <p:cNvPr id="4" name="TextBox 3"/>
          <p:cNvSpPr txBox="1"/>
          <p:nvPr/>
        </p:nvSpPr>
        <p:spPr>
          <a:xfrm>
            <a:off x="899592" y="1484784"/>
            <a:ext cx="7776864" cy="1015663"/>
          </a:xfrm>
          <a:prstGeom prst="rect">
            <a:avLst/>
          </a:prstGeom>
          <a:noFill/>
        </p:spPr>
        <p:txBody>
          <a:bodyPr wrap="square" rtlCol="0">
            <a:spAutoFit/>
          </a:bodyPr>
          <a:lstStyle/>
          <a:p>
            <a:r>
              <a:rPr lang="en-US" altLang="en-US" sz="2000" dirty="0" smtClean="0"/>
              <a:t>For m=7, </a:t>
            </a:r>
            <a:r>
              <a:rPr lang="en-US" altLang="en-US" sz="2000" dirty="0"/>
              <a:t>let’s have numbers between 0 and 100 and map them to the array.</a:t>
            </a:r>
          </a:p>
          <a:p>
            <a:endParaRPr lang="en-US" sz="2000" dirty="0"/>
          </a:p>
        </p:txBody>
      </p:sp>
    </p:spTree>
    <p:extLst>
      <p:ext uri="{BB962C8B-B14F-4D97-AF65-F5344CB8AC3E}">
        <p14:creationId xmlns:p14="http://schemas.microsoft.com/office/powerpoint/2010/main" val="99298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normAutofit/>
          </a:bodyPr>
          <a:lstStyle/>
          <a:p>
            <a:r>
              <a:rPr lang="en-US" altLang="en-US" sz="4500" dirty="0"/>
              <a:t>Linear Probing </a:t>
            </a:r>
            <a:r>
              <a:rPr lang="en-US" altLang="en-US" sz="4500" dirty="0" smtClean="0"/>
              <a:t>(</a:t>
            </a:r>
            <a:r>
              <a:rPr lang="en-US" altLang="en-US" sz="4500" dirty="0"/>
              <a:t>S</a:t>
            </a:r>
            <a:r>
              <a:rPr lang="en-US" altLang="en-US" sz="4500" dirty="0" smtClean="0"/>
              <a:t>earch)</a:t>
            </a:r>
            <a:endParaRPr lang="en-US" altLang="en-US" sz="4500" dirty="0"/>
          </a:p>
        </p:txBody>
      </p:sp>
      <p:sp>
        <p:nvSpPr>
          <p:cNvPr id="25602" name="Rectangle 2"/>
          <p:cNvSpPr>
            <a:spLocks noGrp="1" noChangeArrowheads="1"/>
          </p:cNvSpPr>
          <p:nvPr>
            <p:ph type="body" idx="1"/>
          </p:nvPr>
        </p:nvSpPr>
        <p:spPr>
          <a:ln/>
        </p:spPr>
        <p:txBody>
          <a:bodyPr>
            <a:normAutofit/>
          </a:bodyPr>
          <a:lstStyle/>
          <a:p>
            <a:pPr marL="625056"/>
            <a:r>
              <a:rPr lang="en-US" altLang="en-US" sz="2400" dirty="0"/>
              <a:t>We use the same algorithm for searching as we did for insertion. We probe. If we come to an empty spot, we can stop and say the key is not in the table.</a:t>
            </a:r>
          </a:p>
          <a:p>
            <a:pPr marL="625056"/>
            <a:r>
              <a:rPr lang="en-US" altLang="en-US" sz="2400" dirty="0"/>
              <a:t>So what’s </a:t>
            </a:r>
            <a:r>
              <a:rPr lang="en-US" altLang="en-US" sz="2400" dirty="0" smtClean="0"/>
              <a:t>the worst-case </a:t>
            </a:r>
            <a:r>
              <a:rPr lang="en-US" altLang="en-US" sz="2400" dirty="0"/>
              <a:t>search cost? </a:t>
            </a:r>
            <a:r>
              <a:rPr lang="en-US" altLang="en-US" sz="2400" dirty="0" smtClean="0"/>
              <a:t>why</a:t>
            </a:r>
            <a:r>
              <a:rPr lang="en-US" altLang="en-US" sz="2400" dirty="0"/>
              <a:t>? </a:t>
            </a:r>
            <a:endParaRPr lang="en-US" altLang="en-US" sz="2400" dirty="0" smtClean="0"/>
          </a:p>
          <a:p>
            <a:pPr marL="1025106" lvl="1"/>
            <a:r>
              <a:rPr lang="en-US" altLang="en-US" sz="2000" dirty="0" smtClean="0"/>
              <a:t>E.g. m = 11</a:t>
            </a:r>
          </a:p>
          <a:p>
            <a:pPr marL="1025106" lvl="1"/>
            <a:endParaRPr lang="en-US" altLang="en-US" sz="2000" dirty="0"/>
          </a:p>
          <a:p>
            <a:pPr marL="1025106" lvl="1"/>
            <a:endParaRPr lang="en-US" altLang="en-US" sz="2000" dirty="0" smtClean="0"/>
          </a:p>
          <a:p>
            <a:pPr marL="1025106" lvl="1"/>
            <a:endParaRPr lang="en-US" altLang="en-US" sz="2000" dirty="0"/>
          </a:p>
          <a:p>
            <a:pPr marL="1025106" lvl="1"/>
            <a:endParaRPr lang="en-US" altLang="en-US" sz="2000" dirty="0" smtClean="0"/>
          </a:p>
          <a:p>
            <a:pPr marL="1425156" lvl="2"/>
            <a:r>
              <a:rPr lang="en-US" altLang="en-US" sz="1600" dirty="0" smtClean="0"/>
              <a:t>The cost for searching 33? For searching 44?</a:t>
            </a:r>
          </a:p>
          <a:p>
            <a:pPr marL="1425156" lvl="2"/>
            <a:r>
              <a:rPr lang="en-US" altLang="en-US" sz="1600" dirty="0" smtClean="0"/>
              <a:t>Worst-case </a:t>
            </a:r>
            <a:r>
              <a:rPr lang="en-US" altLang="en-US" sz="1600" dirty="0" err="1" smtClean="0"/>
              <a:t>bigO</a:t>
            </a:r>
            <a:r>
              <a:rPr lang="en-US" altLang="en-US" sz="1600" dirty="0" smtClean="0"/>
              <a:t>: O(n)</a:t>
            </a:r>
          </a:p>
        </p:txBody>
      </p:sp>
      <p:graphicFrame>
        <p:nvGraphicFramePr>
          <p:cNvPr id="4" name="Table 3"/>
          <p:cNvGraphicFramePr>
            <a:graphicFrameLocks noGrp="1"/>
          </p:cNvGraphicFramePr>
          <p:nvPr>
            <p:extLst>
              <p:ext uri="{D42A27DB-BD31-4B8C-83A1-F6EECF244321}">
                <p14:modId xmlns:p14="http://schemas.microsoft.com/office/powerpoint/2010/main" val="2770521278"/>
              </p:ext>
            </p:extLst>
          </p:nvPr>
        </p:nvGraphicFramePr>
        <p:xfrm>
          <a:off x="1763688" y="3501008"/>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r>
                        <a:rPr lang="en-US" dirty="0" smtClean="0"/>
                        <a:t>11</a:t>
                      </a:r>
                      <a:endParaRPr lang="en-US" dirty="0"/>
                    </a:p>
                  </a:txBody>
                  <a:tcPr/>
                </a:tc>
                <a:tc>
                  <a:txBody>
                    <a:bodyPr/>
                    <a:lstStyle/>
                    <a:p>
                      <a:r>
                        <a:rPr lang="en-US" dirty="0" smtClean="0"/>
                        <a:t>22</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c>
                  <a:txBody>
                    <a:bodyPr/>
                    <a:lstStyle/>
                    <a:p>
                      <a:r>
                        <a:rPr lang="en-US" dirty="0" smtClean="0"/>
                        <a:t>33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2" name="Right Brace 1"/>
          <p:cNvSpPr/>
          <p:nvPr/>
        </p:nvSpPr>
        <p:spPr>
          <a:xfrm rot="5400000">
            <a:off x="3293856" y="2546902"/>
            <a:ext cx="288033" cy="3060340"/>
          </a:xfrm>
          <a:prstGeom prst="rightBrace">
            <a:avLst>
              <a:gd name="adj1" fmla="val 84865"/>
              <a:gd name="adj2" fmla="val 497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2915816" y="4277389"/>
            <a:ext cx="1512168" cy="369332"/>
          </a:xfrm>
          <a:prstGeom prst="rect">
            <a:avLst/>
          </a:prstGeom>
          <a:noFill/>
        </p:spPr>
        <p:txBody>
          <a:bodyPr wrap="square" rtlCol="0">
            <a:spAutoFit/>
          </a:bodyPr>
          <a:lstStyle/>
          <a:p>
            <a:r>
              <a:rPr lang="en-US" dirty="0" smtClean="0"/>
              <a:t>n = 6</a:t>
            </a:r>
            <a:endParaRPr lang="en-US" dirty="0"/>
          </a:p>
        </p:txBody>
      </p:sp>
    </p:spTree>
    <p:extLst>
      <p:ext uri="{BB962C8B-B14F-4D97-AF65-F5344CB8AC3E}">
        <p14:creationId xmlns:p14="http://schemas.microsoft.com/office/powerpoint/2010/main" val="3346517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950912" y="274638"/>
            <a:ext cx="8229600" cy="975043"/>
          </a:xfrm>
          <a:ln/>
        </p:spPr>
        <p:txBody>
          <a:bodyPr>
            <a:normAutofit fontScale="90000"/>
          </a:bodyPr>
          <a:lstStyle/>
          <a:p>
            <a:r>
              <a:rPr lang="en-US" altLang="en-US" sz="5203" dirty="0"/>
              <a:t>Linear Probing (problems)</a:t>
            </a:r>
          </a:p>
        </p:txBody>
      </p:sp>
      <p:sp>
        <p:nvSpPr>
          <p:cNvPr id="30722" name="Rectangle 2"/>
          <p:cNvSpPr>
            <a:spLocks noGrp="1" noChangeArrowheads="1"/>
          </p:cNvSpPr>
          <p:nvPr>
            <p:ph type="body" idx="1"/>
          </p:nvPr>
        </p:nvSpPr>
        <p:spPr>
          <a:xfrm>
            <a:off x="683568" y="1371600"/>
            <a:ext cx="8229600" cy="5181600"/>
          </a:xfrm>
          <a:ln/>
        </p:spPr>
        <p:txBody>
          <a:bodyPr>
            <a:normAutofit/>
          </a:bodyPr>
          <a:lstStyle/>
          <a:p>
            <a:pPr marL="625056"/>
            <a:r>
              <a:rPr lang="en-US" altLang="en-US" sz="2400" dirty="0" smtClean="0"/>
              <a:t>Is there any problems with linear </a:t>
            </a:r>
            <a:r>
              <a:rPr lang="en-US" altLang="en-US" sz="2400" dirty="0"/>
              <a:t>probing?</a:t>
            </a:r>
          </a:p>
          <a:p>
            <a:pPr marL="625056"/>
            <a:r>
              <a:rPr lang="en-US" altLang="en-US" sz="2400" dirty="0"/>
              <a:t>Well, consider two hash tables that are 50% full.</a:t>
            </a:r>
          </a:p>
          <a:p>
            <a:pPr marL="937584" lvl="1"/>
            <a:r>
              <a:rPr lang="en-US" altLang="en-US" sz="2400" dirty="0"/>
              <a:t>First: full on one side</a:t>
            </a:r>
          </a:p>
          <a:p>
            <a:pPr marL="937584" lvl="1"/>
            <a:r>
              <a:rPr lang="en-US" altLang="en-US" sz="2400" dirty="0"/>
              <a:t>Other: sprinkled evenly</a:t>
            </a:r>
          </a:p>
          <a:p>
            <a:pPr marL="282156" indent="0">
              <a:buNone/>
            </a:pPr>
            <a:endParaRPr lang="en-US" altLang="en-US" sz="2400" dirty="0"/>
          </a:p>
        </p:txBody>
      </p:sp>
      <p:grpSp>
        <p:nvGrpSpPr>
          <p:cNvPr id="5" name="Group 4"/>
          <p:cNvGrpSpPr/>
          <p:nvPr/>
        </p:nvGrpSpPr>
        <p:grpSpPr>
          <a:xfrm>
            <a:off x="5777940" y="3284984"/>
            <a:ext cx="1152128" cy="3268216"/>
            <a:chOff x="1043608" y="3284984"/>
            <a:chExt cx="1152128" cy="3268216"/>
          </a:xfrm>
        </p:grpSpPr>
        <p:sp>
          <p:nvSpPr>
            <p:cNvPr id="2" name="TextBox 1"/>
            <p:cNvSpPr txBox="1"/>
            <p:nvPr/>
          </p:nvSpPr>
          <p:spPr>
            <a:xfrm>
              <a:off x="1043608" y="3284984"/>
              <a:ext cx="1152128" cy="3268216"/>
            </a:xfrm>
            <a:prstGeom prst="rect">
              <a:avLst/>
            </a:prstGeom>
            <a:noFill/>
            <a:ln>
              <a:solidFill>
                <a:srgbClr val="0000FF"/>
              </a:solidFill>
            </a:ln>
          </p:spPr>
          <p:txBody>
            <a:bodyPr wrap="square" rtlCol="0">
              <a:spAutoFit/>
            </a:bodyPr>
            <a:lstStyle/>
            <a:p>
              <a:endParaRPr lang="en-US" dirty="0"/>
            </a:p>
          </p:txBody>
        </p:sp>
        <p:sp>
          <p:nvSpPr>
            <p:cNvPr id="3" name="Rectangle 2"/>
            <p:cNvSpPr/>
            <p:nvPr/>
          </p:nvSpPr>
          <p:spPr>
            <a:xfrm>
              <a:off x="1043608" y="328498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43608" y="3933056"/>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3608" y="4581128"/>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43608" y="5239308"/>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3608" y="588005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2699792" y="3279744"/>
            <a:ext cx="1152128" cy="3273456"/>
            <a:chOff x="5796136" y="3207540"/>
            <a:chExt cx="1152128" cy="3273456"/>
          </a:xfrm>
        </p:grpSpPr>
        <p:sp>
          <p:nvSpPr>
            <p:cNvPr id="10" name="TextBox 9"/>
            <p:cNvSpPr txBox="1"/>
            <p:nvPr/>
          </p:nvSpPr>
          <p:spPr>
            <a:xfrm>
              <a:off x="5796136" y="3212780"/>
              <a:ext cx="1152128" cy="3268216"/>
            </a:xfrm>
            <a:prstGeom prst="rect">
              <a:avLst/>
            </a:prstGeom>
            <a:noFill/>
            <a:ln>
              <a:solidFill>
                <a:srgbClr val="0000FF"/>
              </a:solidFill>
            </a:ln>
          </p:spPr>
          <p:txBody>
            <a:bodyPr wrap="square" rtlCol="0">
              <a:spAutoFit/>
            </a:bodyPr>
            <a:lstStyle/>
            <a:p>
              <a:endParaRPr lang="en-US" dirty="0"/>
            </a:p>
          </p:txBody>
        </p:sp>
        <p:sp>
          <p:nvSpPr>
            <p:cNvPr id="11" name="Rectangle 10"/>
            <p:cNvSpPr/>
            <p:nvPr/>
          </p:nvSpPr>
          <p:spPr>
            <a:xfrm>
              <a:off x="5796136" y="3207540"/>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96136" y="3567580"/>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6136" y="3923800"/>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96136" y="4291588"/>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6136" y="4651628"/>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1115616" y="4176024"/>
            <a:ext cx="1440160" cy="369332"/>
          </a:xfrm>
          <a:prstGeom prst="rect">
            <a:avLst/>
          </a:prstGeom>
          <a:noFill/>
        </p:spPr>
        <p:txBody>
          <a:bodyPr wrap="square" rtlCol="0">
            <a:spAutoFit/>
          </a:bodyPr>
          <a:lstStyle/>
          <a:p>
            <a:r>
              <a:rPr lang="en-US" dirty="0" smtClean="0"/>
              <a:t>Hash table 1</a:t>
            </a:r>
            <a:endParaRPr lang="en-US" dirty="0"/>
          </a:p>
        </p:txBody>
      </p:sp>
      <p:sp>
        <p:nvSpPr>
          <p:cNvPr id="19" name="TextBox 18"/>
          <p:cNvSpPr txBox="1"/>
          <p:nvPr/>
        </p:nvSpPr>
        <p:spPr>
          <a:xfrm>
            <a:off x="6922096" y="4098322"/>
            <a:ext cx="1440160" cy="369332"/>
          </a:xfrm>
          <a:prstGeom prst="rect">
            <a:avLst/>
          </a:prstGeom>
          <a:noFill/>
        </p:spPr>
        <p:txBody>
          <a:bodyPr wrap="square" rtlCol="0">
            <a:spAutoFit/>
          </a:bodyPr>
          <a:lstStyle/>
          <a:p>
            <a:r>
              <a:rPr lang="en-US" dirty="0" smtClean="0"/>
              <a:t>Hash table 2</a:t>
            </a:r>
            <a:endParaRPr lang="en-US" dirty="0"/>
          </a:p>
        </p:txBody>
      </p:sp>
    </p:spTree>
    <p:extLst>
      <p:ext uri="{BB962C8B-B14F-4D97-AF65-F5344CB8AC3E}">
        <p14:creationId xmlns:p14="http://schemas.microsoft.com/office/powerpoint/2010/main" val="243324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950912" y="274638"/>
            <a:ext cx="8229600" cy="975043"/>
          </a:xfrm>
          <a:ln/>
        </p:spPr>
        <p:txBody>
          <a:bodyPr>
            <a:normAutofit fontScale="90000"/>
          </a:bodyPr>
          <a:lstStyle/>
          <a:p>
            <a:r>
              <a:rPr lang="en-US" altLang="en-US" sz="5203" dirty="0"/>
              <a:t>Linear Probing (problems)</a:t>
            </a:r>
          </a:p>
        </p:txBody>
      </p:sp>
      <p:sp>
        <p:nvSpPr>
          <p:cNvPr id="31746" name="Rectangle 2"/>
          <p:cNvSpPr>
            <a:spLocks noGrp="1" noChangeArrowheads="1"/>
          </p:cNvSpPr>
          <p:nvPr>
            <p:ph type="body" idx="1"/>
          </p:nvPr>
        </p:nvSpPr>
        <p:spPr>
          <a:ln/>
        </p:spPr>
        <p:txBody>
          <a:bodyPr>
            <a:normAutofit/>
          </a:bodyPr>
          <a:lstStyle/>
          <a:p>
            <a:pPr marL="625056"/>
            <a:r>
              <a:rPr lang="en-US" altLang="en-US" sz="2400" dirty="0"/>
              <a:t>Linear probing is prone to </a:t>
            </a:r>
            <a:r>
              <a:rPr lang="en-US" altLang="en-US" sz="2400" b="1" dirty="0"/>
              <a:t>primary clustering</a:t>
            </a:r>
            <a:r>
              <a:rPr lang="en-US" altLang="en-US" sz="2400" dirty="0"/>
              <a:t> (long run of filled locations).</a:t>
            </a:r>
          </a:p>
          <a:p>
            <a:pPr marL="625056"/>
            <a:r>
              <a:rPr lang="en-US" altLang="en-US" sz="2400" dirty="0"/>
              <a:t>&lt;it takes a long time to get to the end of a cluster, and then you wind up just adding to its length&gt;</a:t>
            </a:r>
          </a:p>
          <a:p>
            <a:pPr marL="625056"/>
            <a:endParaRPr lang="en-US" altLang="en-US" sz="2400" dirty="0"/>
          </a:p>
        </p:txBody>
      </p:sp>
    </p:spTree>
    <p:extLst>
      <p:ext uri="{BB962C8B-B14F-4D97-AF65-F5344CB8AC3E}">
        <p14:creationId xmlns:p14="http://schemas.microsoft.com/office/powerpoint/2010/main" val="1892768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068960"/>
            <a:ext cx="8229600" cy="975043"/>
          </a:xfrm>
        </p:spPr>
        <p:txBody>
          <a:bodyPr>
            <a:normAutofit fontScale="90000"/>
          </a:bodyPr>
          <a:lstStyle/>
          <a:p>
            <a:r>
              <a:rPr lang="en-US" dirty="0" smtClean="0"/>
              <a:t>Efficiency Analysis of Linear Probing</a:t>
            </a:r>
            <a:endParaRPr lang="en-US" dirty="0"/>
          </a:p>
        </p:txBody>
      </p:sp>
    </p:spTree>
    <p:extLst>
      <p:ext uri="{BB962C8B-B14F-4D97-AF65-F5344CB8AC3E}">
        <p14:creationId xmlns:p14="http://schemas.microsoft.com/office/powerpoint/2010/main" val="3370593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ltLang="en-US" dirty="0" smtClean="0"/>
              <a:t>Assumption</a:t>
            </a:r>
            <a:endParaRPr lang="en-US" altLang="en-US" dirty="0"/>
          </a:p>
        </p:txBody>
      </p:sp>
      <p:sp>
        <p:nvSpPr>
          <p:cNvPr id="26626" name="Rectangle 2"/>
          <p:cNvSpPr>
            <a:spLocks noGrp="1" noChangeArrowheads="1"/>
          </p:cNvSpPr>
          <p:nvPr>
            <p:ph type="body" idx="1"/>
          </p:nvPr>
        </p:nvSpPr>
        <p:spPr>
          <a:ln/>
        </p:spPr>
        <p:txBody>
          <a:bodyPr>
            <a:normAutofit/>
          </a:bodyPr>
          <a:lstStyle/>
          <a:p>
            <a:pPr marL="625056"/>
            <a:r>
              <a:rPr lang="en-US" altLang="en-US" sz="2400" dirty="0"/>
              <a:t>A reasonable assumption for hashing behavior. </a:t>
            </a:r>
            <a:r>
              <a:rPr lang="en-US" altLang="en-US" sz="2400" u="sng" dirty="0"/>
              <a:t>Simple Uniform Hashing</a:t>
            </a:r>
            <a:r>
              <a:rPr lang="en-US" altLang="en-US" sz="2400" dirty="0"/>
              <a:t>.</a:t>
            </a:r>
          </a:p>
          <a:p>
            <a:pPr marL="625056"/>
            <a:r>
              <a:rPr lang="en-US" altLang="en-US" sz="2400" dirty="0"/>
              <a:t>In simple uniform </a:t>
            </a:r>
            <a:r>
              <a:rPr lang="en-US" altLang="en-US" sz="2400" dirty="0" smtClean="0"/>
              <a:t>hashing, </a:t>
            </a:r>
            <a:r>
              <a:rPr lang="en-US" altLang="en-US" sz="2400" dirty="0"/>
              <a:t>keys are equally likely to </a:t>
            </a:r>
            <a:r>
              <a:rPr lang="en-US" altLang="en-US" sz="2400" dirty="0" smtClean="0"/>
              <a:t>hash </a:t>
            </a:r>
            <a:r>
              <a:rPr lang="en-US" altLang="en-US" sz="2400" dirty="0"/>
              <a:t>to any location. With a decent hash function, this is a reasonable assumption</a:t>
            </a:r>
            <a:r>
              <a:rPr lang="en-US" altLang="en-US" sz="2400" dirty="0" smtClean="0"/>
              <a:t>.</a:t>
            </a:r>
          </a:p>
          <a:p>
            <a:pPr marL="1025106" lvl="1"/>
            <a:r>
              <a:rPr lang="en-US" altLang="en-US" sz="2000" dirty="0" smtClean="0"/>
              <a:t>For example</a:t>
            </a:r>
            <a:endParaRPr lang="en-US" altLang="en-US" sz="2000" dirty="0"/>
          </a:p>
        </p:txBody>
      </p:sp>
      <p:grpSp>
        <p:nvGrpSpPr>
          <p:cNvPr id="4" name="Group 3"/>
          <p:cNvGrpSpPr/>
          <p:nvPr/>
        </p:nvGrpSpPr>
        <p:grpSpPr>
          <a:xfrm>
            <a:off x="3635896" y="3307060"/>
            <a:ext cx="1152128" cy="3268216"/>
            <a:chOff x="1043608" y="3284984"/>
            <a:chExt cx="1152128" cy="3268216"/>
          </a:xfrm>
        </p:grpSpPr>
        <p:sp>
          <p:nvSpPr>
            <p:cNvPr id="5" name="TextBox 4"/>
            <p:cNvSpPr txBox="1"/>
            <p:nvPr/>
          </p:nvSpPr>
          <p:spPr>
            <a:xfrm>
              <a:off x="1043608" y="3284984"/>
              <a:ext cx="1152128" cy="3268216"/>
            </a:xfrm>
            <a:prstGeom prst="rect">
              <a:avLst/>
            </a:prstGeom>
            <a:noFill/>
            <a:ln>
              <a:solidFill>
                <a:srgbClr val="0000FF"/>
              </a:solidFill>
            </a:ln>
          </p:spPr>
          <p:txBody>
            <a:bodyPr wrap="square" rtlCol="0">
              <a:spAutoFit/>
            </a:bodyPr>
            <a:lstStyle/>
            <a:p>
              <a:endParaRPr lang="en-US" dirty="0"/>
            </a:p>
          </p:txBody>
        </p:sp>
        <p:sp>
          <p:nvSpPr>
            <p:cNvPr id="6" name="Rectangle 5"/>
            <p:cNvSpPr/>
            <p:nvPr/>
          </p:nvSpPr>
          <p:spPr>
            <a:xfrm>
              <a:off x="1043608" y="328498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3608" y="3933056"/>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43608" y="4581128"/>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3608" y="5239308"/>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43608" y="588005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4780052" y="4278342"/>
            <a:ext cx="2024196" cy="369332"/>
          </a:xfrm>
          <a:prstGeom prst="rect">
            <a:avLst/>
          </a:prstGeom>
          <a:noFill/>
        </p:spPr>
        <p:txBody>
          <a:bodyPr wrap="square" rtlCol="0">
            <a:spAutoFit/>
          </a:bodyPr>
          <a:lstStyle/>
          <a:p>
            <a:r>
              <a:rPr lang="en-US" dirty="0" smtClean="0"/>
              <a:t>Hash table 50% full</a:t>
            </a:r>
            <a:endParaRPr lang="en-US" dirty="0"/>
          </a:p>
        </p:txBody>
      </p:sp>
    </p:spTree>
    <p:extLst>
      <p:ext uri="{BB962C8B-B14F-4D97-AF65-F5344CB8AC3E}">
        <p14:creationId xmlns:p14="http://schemas.microsoft.com/office/powerpoint/2010/main" val="270522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a:lstStyle/>
          <a:p>
            <a:r>
              <a:rPr lang="en-US" altLang="en-US" dirty="0" smtClean="0"/>
              <a:t>Expected Insertion Cost</a:t>
            </a:r>
            <a:endParaRPr lang="en-US" altLang="en-US" dirty="0"/>
          </a:p>
        </p:txBody>
      </p:sp>
      <p:sp>
        <p:nvSpPr>
          <p:cNvPr id="27650" name="Rectangle 2"/>
          <p:cNvSpPr>
            <a:spLocks noGrp="1" noChangeArrowheads="1"/>
          </p:cNvSpPr>
          <p:nvPr>
            <p:ph type="body" idx="1"/>
          </p:nvPr>
        </p:nvSpPr>
        <p:spPr>
          <a:xfrm>
            <a:off x="251520" y="1343744"/>
            <a:ext cx="8856984" cy="5181600"/>
          </a:xfrm>
          <a:ln/>
        </p:spPr>
        <p:txBody>
          <a:bodyPr>
            <a:noAutofit/>
          </a:bodyPr>
          <a:lstStyle/>
          <a:p>
            <a:pPr marL="282156" indent="0">
              <a:buNone/>
            </a:pPr>
            <a:r>
              <a:rPr lang="en-US" altLang="en-US" sz="2400" dirty="0"/>
              <a:t>Assuming simple uniform hashing, what is the </a:t>
            </a:r>
            <a:r>
              <a:rPr lang="en-US" altLang="en-US" sz="2400" u="sng" dirty="0">
                <a:solidFill>
                  <a:srgbClr val="0000FF"/>
                </a:solidFill>
              </a:rPr>
              <a:t>expected </a:t>
            </a:r>
            <a:r>
              <a:rPr lang="en-US" altLang="en-US" sz="2400" dirty="0"/>
              <a:t>insertion cost</a:t>
            </a:r>
            <a:r>
              <a:rPr lang="en-US" altLang="en-US" sz="2400" dirty="0" smtClean="0"/>
              <a:t>?</a:t>
            </a:r>
          </a:p>
          <a:p>
            <a:pPr marL="1025106" lvl="1">
              <a:spcBef>
                <a:spcPts val="1029"/>
              </a:spcBef>
            </a:pPr>
            <a:r>
              <a:rPr lang="en-US" altLang="en-US" sz="2000" dirty="0"/>
              <a:t>Show what happens for half-full table, 90% full </a:t>
            </a:r>
            <a:r>
              <a:rPr lang="en-US" altLang="en-US" sz="2000" dirty="0" smtClean="0"/>
              <a:t>table</a:t>
            </a:r>
            <a:endParaRPr lang="en-US" altLang="en-US" sz="2400" dirty="0"/>
          </a:p>
          <a:p>
            <a:pPr marL="1025106" lvl="1">
              <a:spcBef>
                <a:spcPts val="1029"/>
              </a:spcBef>
            </a:pPr>
            <a:r>
              <a:rPr lang="en-US" altLang="en-US" sz="2000" dirty="0"/>
              <a:t>Let \alpha = n/m (the </a:t>
            </a:r>
            <a:r>
              <a:rPr lang="en-US" altLang="en-US" sz="2000" b="1" u="sng" dirty="0">
                <a:solidFill>
                  <a:srgbClr val="0000FF"/>
                </a:solidFill>
              </a:rPr>
              <a:t>load factor</a:t>
            </a:r>
            <a:r>
              <a:rPr lang="en-US" altLang="en-US" sz="2000" u="sng" dirty="0">
                <a:solidFill>
                  <a:srgbClr val="0000FF"/>
                </a:solidFill>
              </a:rPr>
              <a:t> </a:t>
            </a:r>
            <a:r>
              <a:rPr lang="en-US" altLang="en-US" sz="2000" dirty="0"/>
              <a:t>of the hash table) 0 &lt;= \alpha &lt;= 1</a:t>
            </a:r>
          </a:p>
          <a:p>
            <a:pPr marL="1025106" lvl="1">
              <a:spcBef>
                <a:spcPts val="1029"/>
              </a:spcBef>
            </a:pPr>
            <a:r>
              <a:rPr lang="en-US" altLang="en-US" sz="2000" dirty="0"/>
              <a:t>Percent of time you’ll have a collision? </a:t>
            </a:r>
          </a:p>
          <a:p>
            <a:pPr marL="1025106" lvl="1">
              <a:spcBef>
                <a:spcPts val="1029"/>
              </a:spcBef>
            </a:pPr>
            <a:r>
              <a:rPr lang="en-US" altLang="en-US" sz="2000" dirty="0" smtClean="0"/>
              <a:t>How many times you have to try for a successful insertion? </a:t>
            </a:r>
          </a:p>
          <a:p>
            <a:pPr marL="1425156" lvl="2">
              <a:spcBef>
                <a:spcPts val="1029"/>
              </a:spcBef>
            </a:pPr>
            <a:r>
              <a:rPr lang="en-US" altLang="en-US" sz="2000" dirty="0" smtClean="0"/>
              <a:t>i.e</a:t>
            </a:r>
            <a:r>
              <a:rPr lang="en-US" altLang="en-US" sz="2000" dirty="0"/>
              <a:t>., no collisions, 1 collision, 2 collisions ...</a:t>
            </a:r>
          </a:p>
          <a:p>
            <a:pPr marL="1025106" lvl="1">
              <a:spcBef>
                <a:spcPts val="1029"/>
              </a:spcBef>
            </a:pPr>
            <a:r>
              <a:rPr lang="en-US" altLang="en-US" sz="2000" dirty="0"/>
              <a:t>This is a geometric series and converges to:</a:t>
            </a:r>
          </a:p>
          <a:p>
            <a:pPr marL="1337634" lvl="2">
              <a:spcBef>
                <a:spcPts val="1029"/>
              </a:spcBef>
            </a:pPr>
            <a:r>
              <a:rPr lang="en-US" altLang="en-US" sz="2000" dirty="0"/>
              <a:t>1 / (1-\alpha)</a:t>
            </a:r>
          </a:p>
          <a:p>
            <a:pPr marL="1337634" lvl="2">
              <a:spcBef>
                <a:spcPts val="1029"/>
              </a:spcBef>
            </a:pPr>
            <a:r>
              <a:rPr lang="en-US" altLang="en-US" sz="2000" dirty="0" smtClean="0"/>
              <a:t>100-slot </a:t>
            </a:r>
            <a:r>
              <a:rPr lang="en-US" altLang="en-US" sz="2000" dirty="0"/>
              <a:t>table or 100000-slot table with 90% full ... it still takes on average 10 attempts</a:t>
            </a:r>
          </a:p>
        </p:txBody>
      </p:sp>
    </p:spTree>
    <p:extLst>
      <p:ext uri="{BB962C8B-B14F-4D97-AF65-F5344CB8AC3E}">
        <p14:creationId xmlns:p14="http://schemas.microsoft.com/office/powerpoint/2010/main" val="152894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0">
                                            <p:txEl>
                                              <p:pRg st="6" end="6"/>
                                            </p:txEl>
                                          </p:spTgt>
                                        </p:tgtEl>
                                        <p:attrNameLst>
                                          <p:attrName>style.visibility</p:attrName>
                                        </p:attrNameLst>
                                      </p:cBhvr>
                                      <p:to>
                                        <p:strVal val="visible"/>
                                      </p:to>
                                    </p:set>
                                    <p:animEffect transition="in" filter="wipe(left)">
                                      <p:cBhvr>
                                        <p:cTn id="7" dur="500"/>
                                        <p:tgtEl>
                                          <p:spTgt spid="27650">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650">
                                            <p:txEl>
                                              <p:pRg st="7" end="7"/>
                                            </p:txEl>
                                          </p:spTgt>
                                        </p:tgtEl>
                                        <p:attrNameLst>
                                          <p:attrName>style.visibility</p:attrName>
                                        </p:attrNameLst>
                                      </p:cBhvr>
                                      <p:to>
                                        <p:strVal val="visible"/>
                                      </p:to>
                                    </p:set>
                                    <p:animEffect transition="in" filter="wipe(left)">
                                      <p:cBhvr>
                                        <p:cTn id="10" dur="500"/>
                                        <p:tgtEl>
                                          <p:spTgt spid="27650">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7650">
                                            <p:txEl>
                                              <p:pRg st="8" end="8"/>
                                            </p:txEl>
                                          </p:spTgt>
                                        </p:tgtEl>
                                        <p:attrNameLst>
                                          <p:attrName>style.visibility</p:attrName>
                                        </p:attrNameLst>
                                      </p:cBhvr>
                                      <p:to>
                                        <p:strVal val="visible"/>
                                      </p:to>
                                    </p:set>
                                    <p:animEffect transition="in" filter="wipe(left)">
                                      <p:cBhvr>
                                        <p:cTn id="13" dur="500"/>
                                        <p:tgtEl>
                                          <p:spTgt spid="276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altLang="en-US" dirty="0" smtClean="0"/>
              <a:t>Expected Vs. Worst Case</a:t>
            </a:r>
            <a:endParaRPr lang="en-US" altLang="en-US" dirty="0"/>
          </a:p>
        </p:txBody>
      </p:sp>
      <p:sp>
        <p:nvSpPr>
          <p:cNvPr id="29698" name="Rectangle 2"/>
          <p:cNvSpPr>
            <a:spLocks noGrp="1" noChangeArrowheads="1"/>
          </p:cNvSpPr>
          <p:nvPr>
            <p:ph type="body" idx="1"/>
          </p:nvPr>
        </p:nvSpPr>
        <p:spPr>
          <a:ln/>
        </p:spPr>
        <p:txBody>
          <a:bodyPr>
            <a:normAutofit/>
          </a:bodyPr>
          <a:lstStyle/>
          <a:p>
            <a:pPr marL="625056"/>
            <a:r>
              <a:rPr lang="en-US" altLang="en-US" sz="2400" dirty="0"/>
              <a:t>If \alpha = 0.5, we expect it to take 2 tries to insert a key. This does not (directly) depend on the number of keys present</a:t>
            </a:r>
            <a:r>
              <a:rPr lang="en-US" altLang="en-US" sz="2400" dirty="0" smtClean="0"/>
              <a:t>.</a:t>
            </a:r>
          </a:p>
          <a:p>
            <a:pPr marL="625056"/>
            <a:endParaRPr lang="en-US" altLang="en-US" sz="2400" dirty="0"/>
          </a:p>
          <a:p>
            <a:pPr marL="625056"/>
            <a:r>
              <a:rPr lang="en-US" altLang="en-US" sz="2400" dirty="0"/>
              <a:t>Therefore we say that the expected case run time for insertion is O(1). (And therefore also for search ... we’re simplifying here ... you’ll cover more in algorithms</a:t>
            </a:r>
            <a:r>
              <a:rPr lang="en-US" altLang="en-US" sz="2400" dirty="0" smtClean="0"/>
              <a:t>).</a:t>
            </a:r>
          </a:p>
          <a:p>
            <a:pPr marL="625056"/>
            <a:endParaRPr lang="en-US" altLang="en-US" sz="2400" dirty="0"/>
          </a:p>
          <a:p>
            <a:pPr marL="625056"/>
            <a:r>
              <a:rPr lang="en-US" altLang="en-US" sz="2400" dirty="0" smtClean="0"/>
              <a:t>Expected </a:t>
            </a:r>
            <a:r>
              <a:rPr lang="en-US" altLang="en-US" sz="2400" dirty="0"/>
              <a:t>is good for many applications, but not, e.g., missile defense ... the worst case is still O(n) with linear probing</a:t>
            </a:r>
            <a:r>
              <a:rPr lang="en-US" altLang="en-US" sz="2400" dirty="0" smtClean="0"/>
              <a:t>.</a:t>
            </a:r>
            <a:endParaRPr lang="en-US" altLang="en-US" sz="2400" dirty="0"/>
          </a:p>
        </p:txBody>
      </p:sp>
    </p:spTree>
    <p:extLst>
      <p:ext uri="{BB962C8B-B14F-4D97-AF65-F5344CB8AC3E}">
        <p14:creationId xmlns:p14="http://schemas.microsoft.com/office/powerpoint/2010/main" val="795371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CU tempe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SCU tempelate 2</Template>
  <TotalTime>4686</TotalTime>
  <Words>999</Words>
  <Application>Microsoft Office PowerPoint</Application>
  <PresentationFormat>On-screen Show (4:3)</PresentationFormat>
  <Paragraphs>151</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SCU tempelate 2</vt:lpstr>
      <vt:lpstr>Computer Engineering 12 Class 7</vt:lpstr>
      <vt:lpstr>Exercise – Linear Probing</vt:lpstr>
      <vt:lpstr>Linear Probing (Search)</vt:lpstr>
      <vt:lpstr>Linear Probing (problems)</vt:lpstr>
      <vt:lpstr>Linear Probing (problems)</vt:lpstr>
      <vt:lpstr>Efficiency Analysis of Linear Probing</vt:lpstr>
      <vt:lpstr>Assumption</vt:lpstr>
      <vt:lpstr>Expected Insertion Cost</vt:lpstr>
      <vt:lpstr>Expected Vs. Worst Case</vt:lpstr>
      <vt:lpstr>PowerPoint Presentation</vt:lpstr>
      <vt:lpstr>Probing</vt:lpstr>
      <vt:lpstr>Quadratic Probing</vt:lpstr>
      <vt:lpstr>Quadratic Probing (Problem 1)</vt:lpstr>
      <vt:lpstr>PowerPoint Presentation</vt:lpstr>
      <vt:lpstr>Quadratic Probing (Problem 2)</vt:lpstr>
      <vt:lpstr>Quadratic Probing (Problem 2)</vt:lpstr>
      <vt:lpstr>Double Hashing</vt:lpstr>
      <vt:lpstr>Hashing – Min/Max</vt:lpstr>
      <vt:lpstr>Hashing - DELETION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12 Abstract Data Types and Structures</dc:title>
  <dc:creator>Yuhong</dc:creator>
  <cp:lastModifiedBy>Temp</cp:lastModifiedBy>
  <cp:revision>247</cp:revision>
  <dcterms:created xsi:type="dcterms:W3CDTF">2015-09-16T16:54:10Z</dcterms:created>
  <dcterms:modified xsi:type="dcterms:W3CDTF">2018-01-24T22:37:09Z</dcterms:modified>
</cp:coreProperties>
</file>