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57" r:id="rId15"/>
    <p:sldId id="258" r:id="rId16"/>
    <p:sldId id="260" r:id="rId17"/>
    <p:sldId id="262" r:id="rId18"/>
    <p:sldId id="263" r:id="rId19"/>
    <p:sldId id="264" r:id="rId20"/>
    <p:sldId id="265" r:id="rId21"/>
    <p:sldId id="278" r:id="rId22"/>
    <p:sldId id="266" r:id="rId23"/>
    <p:sldId id="268" r:id="rId24"/>
    <p:sldId id="267" r:id="rId25"/>
    <p:sldId id="285" r:id="rId26"/>
    <p:sldId id="269" r:id="rId27"/>
    <p:sldId id="280" r:id="rId28"/>
    <p:sldId id="281" r:id="rId29"/>
    <p:sldId id="271" r:id="rId30"/>
    <p:sldId id="272" r:id="rId31"/>
    <p:sldId id="273" r:id="rId32"/>
    <p:sldId id="274" r:id="rId33"/>
    <p:sldId id="275" r:id="rId34"/>
    <p:sldId id="276" r:id="rId35"/>
    <p:sldId id="27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93" autoAdjust="0"/>
  </p:normalViewPr>
  <p:slideViewPr>
    <p:cSldViewPr>
      <p:cViewPr varScale="1">
        <p:scale>
          <a:sx n="114" d="100"/>
          <a:sy n="114" d="100"/>
        </p:scale>
        <p:origin x="-9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Enq</a:t>
            </a:r>
            <a:r>
              <a:rPr lang="en-US" baseline="0" dirty="0" smtClean="0"/>
              <a:t> 3, count = 1, first = 0</a:t>
            </a:r>
          </a:p>
          <a:p>
            <a:r>
              <a:rPr lang="en-US" baseline="0" dirty="0" err="1" smtClean="0"/>
              <a:t>Enq</a:t>
            </a:r>
            <a:r>
              <a:rPr lang="en-US" baseline="0" dirty="0" smtClean="0"/>
              <a:t> 7, count = 2, first = 0</a:t>
            </a:r>
          </a:p>
          <a:p>
            <a:r>
              <a:rPr lang="en-US" baseline="0" dirty="0" err="1" smtClean="0"/>
              <a:t>Enq</a:t>
            </a:r>
            <a:r>
              <a:rPr lang="en-US" baseline="0" dirty="0" smtClean="0"/>
              <a:t> 4, count = 3, first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0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Deq</a:t>
            </a:r>
            <a:r>
              <a:rPr lang="en-US" dirty="0" smtClean="0"/>
              <a:t> count = 2,</a:t>
            </a:r>
            <a:r>
              <a:rPr lang="en-US" baseline="0" dirty="0" smtClean="0"/>
              <a:t> first = 1</a:t>
            </a:r>
          </a:p>
          <a:p>
            <a:r>
              <a:rPr lang="en-US" baseline="0" dirty="0" err="1" smtClean="0"/>
              <a:t>Enq</a:t>
            </a:r>
            <a:r>
              <a:rPr lang="en-US" baseline="0" dirty="0" smtClean="0"/>
              <a:t> 7, count = 3, first = 1</a:t>
            </a:r>
          </a:p>
          <a:p>
            <a:r>
              <a:rPr lang="en-US" baseline="0" dirty="0" err="1" smtClean="0"/>
              <a:t>Deq</a:t>
            </a:r>
            <a:r>
              <a:rPr lang="en-US" baseline="0" dirty="0" smtClean="0"/>
              <a:t>, count = 2, first = 2.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3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7584" lvl="1">
              <a:spcBef>
                <a:spcPts val="1327"/>
              </a:spcBef>
            </a:pPr>
            <a:r>
              <a:rPr lang="en-US" altLang="zh-CN" sz="2300" dirty="0" smtClean="0"/>
              <a:t>There</a:t>
            </a:r>
            <a:r>
              <a:rPr lang="en-US" altLang="zh-CN" sz="2300" dirty="0" smtClean="0">
                <a:latin typeface="Arial"/>
              </a:rPr>
              <a:t>’</a:t>
            </a:r>
            <a:r>
              <a:rPr lang="en-US" altLang="zh-CN" sz="2300" dirty="0" smtClean="0"/>
              <a:t>s no room, at the end.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 smtClean="0"/>
              <a:t>But there is at the front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0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Pyd8m3QkN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ADT: 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71600"/>
            <a:ext cx="7643192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A bag is an unordered collection of elements, which are not necessarily distinct.</a:t>
            </a:r>
          </a:p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06689"/>
              </p:ext>
            </p:extLst>
          </p:nvPr>
        </p:nvGraphicFramePr>
        <p:xfrm>
          <a:off x="395537" y="404665"/>
          <a:ext cx="8064895" cy="5760641"/>
        </p:xfrm>
        <a:graphic>
          <a:graphicData uri="http://schemas.openxmlformats.org/drawingml/2006/table">
            <a:tbl>
              <a:tblPr/>
              <a:tblGrid>
                <a:gridCol w="2010627">
                  <a:extLst>
                    <a:ext uri="{9D8B030D-6E8A-4147-A177-3AD203B41FA5}">
                      <a16:colId xmlns:a16="http://schemas.microsoft.com/office/drawing/2014/main" xmlns="" val="1121505222"/>
                    </a:ext>
                  </a:extLst>
                </a:gridCol>
                <a:gridCol w="1819959">
                  <a:extLst>
                    <a:ext uri="{9D8B030D-6E8A-4147-A177-3AD203B41FA5}">
                      <a16:colId xmlns:a16="http://schemas.microsoft.com/office/drawing/2014/main" xmlns="" val="2711143246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xmlns="" val="2232952203"/>
                    </a:ext>
                  </a:extLst>
                </a:gridCol>
                <a:gridCol w="2405186">
                  <a:extLst>
                    <a:ext uri="{9D8B030D-6E8A-4147-A177-3AD203B41FA5}">
                      <a16:colId xmlns:a16="http://schemas.microsoft.com/office/drawing/2014/main" xmlns="" val="1198120735"/>
                    </a:ext>
                  </a:extLst>
                </a:gridCol>
              </a:tblGrid>
              <a:tr h="1270272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BAG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471104150"/>
                  </a:ext>
                </a:extLst>
              </a:tr>
              <a:tr h="1130643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01237"/>
                  </a:ext>
                </a:extLst>
              </a:tr>
              <a:tr h="1130643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0777574"/>
                  </a:ext>
                </a:extLst>
              </a:tr>
              <a:tr h="1130643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Remove one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0555729"/>
                  </a:ext>
                </a:extLst>
              </a:tr>
              <a:tr h="10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Remove all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93847"/>
              </p:ext>
            </p:extLst>
          </p:nvPr>
        </p:nvGraphicFramePr>
        <p:xfrm>
          <a:off x="395537" y="404665"/>
          <a:ext cx="8064895" cy="5760641"/>
        </p:xfrm>
        <a:graphic>
          <a:graphicData uri="http://schemas.openxmlformats.org/drawingml/2006/table">
            <a:tbl>
              <a:tblPr/>
              <a:tblGrid>
                <a:gridCol w="2010627">
                  <a:extLst>
                    <a:ext uri="{9D8B030D-6E8A-4147-A177-3AD203B41FA5}">
                      <a16:colId xmlns:a16="http://schemas.microsoft.com/office/drawing/2014/main" xmlns="" val="1121505222"/>
                    </a:ext>
                  </a:extLst>
                </a:gridCol>
                <a:gridCol w="1819959">
                  <a:extLst>
                    <a:ext uri="{9D8B030D-6E8A-4147-A177-3AD203B41FA5}">
                      <a16:colId xmlns:a16="http://schemas.microsoft.com/office/drawing/2014/main" xmlns="" val="2711143246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xmlns="" val="2232952203"/>
                    </a:ext>
                  </a:extLst>
                </a:gridCol>
                <a:gridCol w="2405186">
                  <a:extLst>
                    <a:ext uri="{9D8B030D-6E8A-4147-A177-3AD203B41FA5}">
                      <a16:colId xmlns:a16="http://schemas.microsoft.com/office/drawing/2014/main" xmlns="" val="1198120735"/>
                    </a:ext>
                  </a:extLst>
                </a:gridCol>
              </a:tblGrid>
              <a:tr h="1270272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BAG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471104150"/>
                  </a:ext>
                </a:extLst>
              </a:tr>
              <a:tr h="1130643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01237"/>
                  </a:ext>
                </a:extLst>
              </a:tr>
              <a:tr h="1130643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0777574"/>
                  </a:ext>
                </a:extLst>
              </a:tr>
              <a:tr h="1130643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Remove one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0555729"/>
                  </a:ext>
                </a:extLst>
              </a:tr>
              <a:tr h="10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Remove all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+mn-ea"/>
                          <a:cs typeface="ヒラギノ角ゴ ProN W3" charset="0"/>
                          <a:sym typeface="Gill Sans" charset="0"/>
                        </a:rPr>
                        <a:t>(expected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 (Week 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5679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hash table to build a 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97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Start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937584" lvl="1">
              <a:spcBef>
                <a:spcPts val="1635"/>
              </a:spcBef>
            </a:pPr>
            <a:r>
              <a:rPr lang="en-US" altLang="zh-CN" dirty="0" smtClean="0"/>
              <a:t>Today</a:t>
            </a:r>
            <a:r>
              <a:rPr lang="en-US" altLang="zh-CN" dirty="0"/>
              <a:t>: Ch. 3+4</a:t>
            </a:r>
          </a:p>
          <a:p>
            <a:pPr marL="937584" lvl="1">
              <a:spcBef>
                <a:spcPts val="1635"/>
              </a:spcBef>
            </a:pPr>
            <a:r>
              <a:rPr lang="en-US" altLang="zh-CN" dirty="0"/>
              <a:t>You are responsible for section 3.1</a:t>
            </a:r>
          </a:p>
          <a:p>
            <a:pPr marL="937584" lvl="1">
              <a:spcBef>
                <a:spcPts val="1635"/>
              </a:spcBef>
            </a:pPr>
            <a:r>
              <a:rPr lang="en-US" altLang="zh-CN" dirty="0"/>
              <a:t>You are responsible for section 4.1</a:t>
            </a:r>
          </a:p>
          <a:p>
            <a:pPr marL="937584" lvl="1">
              <a:spcBef>
                <a:spcPts val="1635"/>
              </a:spcBef>
            </a:pPr>
            <a:r>
              <a:rPr lang="en-US" altLang="zh-CN" dirty="0"/>
              <a:t>In other words, just the concepts of stacks and queues.</a:t>
            </a:r>
          </a:p>
        </p:txBody>
      </p:sp>
    </p:spTree>
    <p:extLst>
      <p:ext uri="{BB962C8B-B14F-4D97-AF65-F5344CB8AC3E}">
        <p14:creationId xmlns:p14="http://schemas.microsoft.com/office/powerpoint/2010/main" val="41528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A </a:t>
            </a:r>
            <a:r>
              <a:rPr lang="en-US" altLang="zh-CN" sz="2400" b="1" dirty="0"/>
              <a:t>list</a:t>
            </a:r>
            <a:r>
              <a:rPr lang="en-US" altLang="zh-CN" sz="2400" dirty="0"/>
              <a:t> is an ordered collection of items, which are not necessarily distinct. Ordered does not necessarily mean sorted, rather that there is a 1st, 2nd, ... </a:t>
            </a:r>
            <a:r>
              <a:rPr lang="en-US" altLang="zh-CN" sz="2400" dirty="0" err="1"/>
              <a:t>ith</a:t>
            </a:r>
            <a:r>
              <a:rPr lang="en-US" altLang="zh-CN" sz="2400" dirty="0"/>
              <a:t>, .. nth etc</a:t>
            </a:r>
            <a:r>
              <a:rPr lang="en-US" altLang="zh-CN" sz="2400" dirty="0" smtClean="0"/>
              <a:t>.</a:t>
            </a:r>
          </a:p>
          <a:p>
            <a:pPr marL="625056"/>
            <a:endParaRPr lang="en-US" altLang="zh-CN" sz="2400" dirty="0"/>
          </a:p>
          <a:p>
            <a:pPr marL="625056"/>
            <a:r>
              <a:rPr lang="en-US" altLang="zh-CN" sz="2400" dirty="0"/>
              <a:t>Two important types of lists are:</a:t>
            </a:r>
          </a:p>
          <a:p>
            <a:pPr marL="937584" lvl="1"/>
            <a:r>
              <a:rPr lang="en-US" altLang="zh-CN" sz="2400" dirty="0"/>
              <a:t>1.stacks</a:t>
            </a:r>
          </a:p>
          <a:p>
            <a:pPr marL="937584" lvl="1"/>
            <a:r>
              <a:rPr lang="en-US" altLang="zh-CN" sz="2400" dirty="0" smtClean="0"/>
              <a:t>2.queues</a:t>
            </a:r>
            <a:endParaRPr lang="en-US" altLang="zh-CN" sz="2400" dirty="0"/>
          </a:p>
          <a:p>
            <a:pPr marL="937584" lvl="1"/>
            <a:endParaRPr lang="en-US" altLang="zh-CN" sz="2400" dirty="0" smtClean="0"/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can look up items by position (indexing) on a list. Sometimes also by name/id/key, but position is usually more important.</a:t>
            </a:r>
          </a:p>
          <a:p>
            <a:pPr marL="651834" lvl="1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20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Stack - Concept</a:t>
            </a:r>
            <a:endParaRPr lang="en-US" alt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/>
              <a:t>Concept: </a:t>
            </a:r>
          </a:p>
          <a:p>
            <a:pPr marL="282156" indent="0">
              <a:buNone/>
            </a:pPr>
            <a:r>
              <a:rPr lang="en-US" altLang="zh-CN" sz="2400" dirty="0" smtClean="0"/>
              <a:t>A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 </a:t>
            </a:r>
            <a:r>
              <a:rPr lang="en-US" altLang="zh-CN" sz="2400" b="1" u="sng" dirty="0">
                <a:solidFill>
                  <a:srgbClr val="0000FF"/>
                </a:solidFill>
              </a:rPr>
              <a:t>stack</a:t>
            </a:r>
            <a:r>
              <a:rPr lang="en-US" altLang="zh-CN" sz="2400" u="sng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is a </a:t>
            </a:r>
            <a:r>
              <a:rPr lang="en-US" altLang="zh-CN" sz="2400" dirty="0" smtClean="0"/>
              <a:t>linear list in which all additions and deletions are restricted to one end, called the top. </a:t>
            </a:r>
          </a:p>
          <a:p>
            <a:pPr marL="625056"/>
            <a:endParaRPr lang="en-US" altLang="zh-CN" sz="2400" dirty="0" smtClean="0"/>
          </a:p>
          <a:p>
            <a:pPr marL="625056"/>
            <a:r>
              <a:rPr lang="en-US" altLang="zh-CN" sz="2400" dirty="0" smtClean="0"/>
              <a:t>Feature:</a:t>
            </a:r>
          </a:p>
          <a:p>
            <a:pPr marL="282156" indent="0">
              <a:buNone/>
            </a:pPr>
            <a:r>
              <a:rPr lang="en-US" altLang="zh-CN" sz="2400" dirty="0" smtClean="0"/>
              <a:t>A stack obeys </a:t>
            </a:r>
            <a:r>
              <a:rPr lang="en-US" altLang="zh-CN" sz="2400" dirty="0"/>
              <a:t>last-in/</a:t>
            </a:r>
            <a:r>
              <a:rPr lang="en-US" altLang="zh-CN" sz="2400" dirty="0" smtClean="0"/>
              <a:t>first</a:t>
            </a:r>
            <a:r>
              <a:rPr lang="en-US" altLang="zh-CN" sz="2400" dirty="0"/>
              <a:t>-out order (LIFO)</a:t>
            </a:r>
            <a:r>
              <a:rPr lang="en-US" altLang="zh-CN" sz="2400" dirty="0" smtClean="0"/>
              <a:t>. The </a:t>
            </a:r>
            <a:r>
              <a:rPr lang="en-US" altLang="zh-CN" sz="2400" dirty="0"/>
              <a:t>last item inserted into the stack is always the first to be </a:t>
            </a:r>
            <a:r>
              <a:rPr lang="en-US" altLang="zh-CN" sz="2400" dirty="0" smtClean="0"/>
              <a:t>removed. </a:t>
            </a:r>
          </a:p>
          <a:p>
            <a:pPr marL="625056"/>
            <a:endParaRPr lang="en-US" altLang="zh-C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365104"/>
            <a:ext cx="2124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Stack - Example</a:t>
            </a:r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We can think of a stack where we need to remember a bunch of things and always go back to the </a:t>
            </a:r>
            <a:r>
              <a:rPr lang="en-US" altLang="zh-CN" sz="2400" u="sng" dirty="0">
                <a:solidFill>
                  <a:srgbClr val="0000FF"/>
                </a:solidFill>
              </a:rPr>
              <a:t>most recent </a:t>
            </a:r>
            <a:r>
              <a:rPr lang="en-US" altLang="zh-CN" sz="2400" dirty="0"/>
              <a:t>thing</a:t>
            </a:r>
            <a:r>
              <a:rPr lang="en-US" altLang="zh-CN" sz="2400" dirty="0" smtClean="0"/>
              <a:t>.</a:t>
            </a:r>
          </a:p>
          <a:p>
            <a:pPr marL="625056"/>
            <a:endParaRPr lang="en-US" altLang="zh-CN" sz="2400" dirty="0"/>
          </a:p>
          <a:p>
            <a:pPr marL="625056"/>
            <a:r>
              <a:rPr lang="en-US" altLang="zh-CN" sz="2400" dirty="0"/>
              <a:t>Examples:</a:t>
            </a:r>
          </a:p>
          <a:p>
            <a:pPr marL="937584" lvl="1"/>
            <a:r>
              <a:rPr lang="en-US" altLang="zh-CN" sz="2400" dirty="0"/>
              <a:t>stack of plates</a:t>
            </a:r>
          </a:p>
          <a:p>
            <a:pPr marL="937584" lvl="1"/>
            <a:r>
              <a:rPr lang="en-US" altLang="zh-CN" sz="2400" dirty="0"/>
              <a:t>back button on browser</a:t>
            </a:r>
          </a:p>
          <a:p>
            <a:pPr marL="937584" lvl="1"/>
            <a:r>
              <a:rPr lang="en-US" altLang="zh-CN" sz="2400" dirty="0"/>
              <a:t>undo </a:t>
            </a:r>
            <a:r>
              <a:rPr lang="en-US" altLang="zh-CN" sz="2400" dirty="0" smtClean="0"/>
              <a:t>button</a:t>
            </a:r>
            <a:endParaRPr lang="en-US" altLang="zh-C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52936"/>
            <a:ext cx="2390775" cy="1914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4116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Stack – Implementation through Array</a:t>
            </a:r>
            <a:endParaRPr lang="en-US" altLang="zh-CN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/>
              <a:t>Nomenclature</a:t>
            </a:r>
            <a:endParaRPr lang="en-US" altLang="zh-CN" sz="2400" dirty="0"/>
          </a:p>
          <a:p>
            <a:pPr marL="937584" lvl="1"/>
            <a:r>
              <a:rPr lang="en-US" altLang="zh-CN" sz="2400" dirty="0"/>
              <a:t>insert = push</a:t>
            </a:r>
          </a:p>
          <a:p>
            <a:pPr marL="937584" lvl="1"/>
            <a:r>
              <a:rPr lang="en-US" altLang="zh-CN" sz="2400" dirty="0"/>
              <a:t>remove/delete = </a:t>
            </a:r>
            <a:r>
              <a:rPr lang="en-US" altLang="zh-CN" sz="2400" dirty="0" smtClean="0"/>
              <a:t>pop</a:t>
            </a:r>
          </a:p>
          <a:p>
            <a:pPr marL="937584" lvl="1"/>
            <a:endParaRPr lang="en-US" altLang="zh-CN" sz="2400" dirty="0"/>
          </a:p>
          <a:p>
            <a:pPr marL="625056"/>
            <a:r>
              <a:rPr lang="en-US" altLang="zh-CN" sz="2400" dirty="0" smtClean="0"/>
              <a:t>Let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s </a:t>
            </a:r>
            <a:r>
              <a:rPr lang="en-US" altLang="zh-CN" sz="2400" dirty="0"/>
              <a:t>consider implementing a stack using an array</a:t>
            </a:r>
            <a:r>
              <a:rPr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5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/>
              <a:t>Assume that we use the end of the array for push and pop. If </a:t>
            </a:r>
            <a:r>
              <a:rPr lang="en-US" altLang="zh-CN" sz="2400" dirty="0"/>
              <a:t>there are </a:t>
            </a:r>
            <a:r>
              <a:rPr lang="en-US" altLang="zh-CN" sz="2400" b="1" dirty="0"/>
              <a:t>n</a:t>
            </a:r>
            <a:r>
              <a:rPr lang="en-US" altLang="zh-CN" sz="2400" dirty="0"/>
              <a:t> things in an array, the next available slot is slot ....? </a:t>
            </a:r>
            <a:endParaRPr lang="en-US" altLang="zh-CN" sz="2400" b="1" dirty="0"/>
          </a:p>
          <a:p>
            <a:pPr marL="625056"/>
            <a:endParaRPr lang="en-US" altLang="zh-CN" sz="2400" dirty="0"/>
          </a:p>
          <a:p>
            <a:pPr marL="625056"/>
            <a:r>
              <a:rPr lang="en-US" altLang="zh-CN" sz="2400" dirty="0"/>
              <a:t>Push</a:t>
            </a:r>
          </a:p>
          <a:p>
            <a:pPr marL="937584" lvl="1"/>
            <a:r>
              <a:rPr lang="en-US" altLang="zh-CN" sz="2400" dirty="0" smtClean="0"/>
              <a:t>assert(n&lt;m);</a:t>
            </a:r>
            <a:endParaRPr lang="en-US" altLang="zh-CN" sz="2400" dirty="0"/>
          </a:p>
          <a:p>
            <a:pPr marL="937584" lvl="1"/>
            <a:r>
              <a:rPr lang="en-US" altLang="zh-CN" sz="2400" dirty="0"/>
              <a:t>a[n] = x;</a:t>
            </a:r>
          </a:p>
          <a:p>
            <a:pPr marL="937584" lvl="1"/>
            <a:r>
              <a:rPr lang="en-US" altLang="zh-CN" sz="2400" dirty="0"/>
              <a:t>n++; 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Stack – Implementation through Array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Hashing - DELETION</a:t>
            </a:r>
            <a:endParaRPr lang="en-US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 sz="1828" dirty="0">
                <a:latin typeface="+mn-lt"/>
              </a:rPr>
              <a:t>Let’s consider deleting a value from a table: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let m = 7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let h(</a:t>
            </a:r>
            <a:r>
              <a:rPr lang="en-US" altLang="en-US" sz="1828" dirty="0" err="1">
                <a:latin typeface="+mn-lt"/>
              </a:rPr>
              <a:t>k,i</a:t>
            </a:r>
            <a:r>
              <a:rPr lang="en-US" altLang="en-US" sz="1828" dirty="0">
                <a:latin typeface="+mn-lt"/>
              </a:rPr>
              <a:t>) = (</a:t>
            </a:r>
            <a:r>
              <a:rPr lang="en-US" altLang="en-US" sz="1828" dirty="0" err="1">
                <a:latin typeface="+mn-lt"/>
              </a:rPr>
              <a:t>k+i</a:t>
            </a:r>
            <a:r>
              <a:rPr lang="en-US" altLang="en-US" sz="1828" dirty="0">
                <a:latin typeface="+mn-lt"/>
              </a:rPr>
              <a:t>)%m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insert 4 &lt;draw it&gt;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insert 7 &lt;draw it&gt;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delete 7 &lt;draw it&gt;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insert 11 &lt;draw it&gt;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find 11 &lt;draw &amp; trace it</a:t>
            </a:r>
            <a:r>
              <a:rPr lang="en-US" altLang="en-US" sz="1828" dirty="0" smtClean="0">
                <a:latin typeface="+mn-lt"/>
              </a:rPr>
              <a:t>&gt;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latin typeface="+mn-lt"/>
              </a:rPr>
              <a:t>f</a:t>
            </a:r>
            <a:r>
              <a:rPr lang="en-US" altLang="en-US" sz="1828" dirty="0" smtClean="0">
                <a:latin typeface="+mn-lt"/>
              </a:rPr>
              <a:t>ind 18</a:t>
            </a:r>
            <a:endParaRPr lang="en-US" altLang="en-US" sz="1828" dirty="0">
              <a:latin typeface="+mn-lt"/>
            </a:endParaRP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solidFill>
                  <a:srgbClr val="0000FF"/>
                </a:solidFill>
                <a:latin typeface="+mn-lt"/>
              </a:rPr>
              <a:t>del 4 &lt;draw it&gt;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>
                <a:solidFill>
                  <a:srgbClr val="0000FF"/>
                </a:solidFill>
                <a:latin typeface="+mn-lt"/>
              </a:rPr>
              <a:t>find 11 &lt;draw &amp; trace it ... oops!&gt;</a:t>
            </a:r>
          </a:p>
        </p:txBody>
      </p:sp>
    </p:spTree>
    <p:extLst>
      <p:ext uri="{BB962C8B-B14F-4D97-AF65-F5344CB8AC3E}">
        <p14:creationId xmlns:p14="http://schemas.microsoft.com/office/powerpoint/2010/main" val="32602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Pop</a:t>
            </a:r>
          </a:p>
          <a:p>
            <a:pPr marL="937584" lvl="1"/>
            <a:r>
              <a:rPr lang="en-US" altLang="zh-CN" sz="2400" dirty="0">
                <a:solidFill>
                  <a:srgbClr val="0000FF"/>
                </a:solidFill>
              </a:rPr>
              <a:t>assert(n&gt;0);</a:t>
            </a:r>
          </a:p>
          <a:p>
            <a:pPr marL="937584" lvl="1"/>
            <a:r>
              <a:rPr lang="en-US" altLang="zh-CN" sz="2400" dirty="0"/>
              <a:t>x = a[n-1];</a:t>
            </a:r>
          </a:p>
          <a:p>
            <a:pPr marL="937584" lvl="1"/>
            <a:r>
              <a:rPr lang="en-US" altLang="zh-CN" sz="2400" dirty="0"/>
              <a:t>n--; </a:t>
            </a:r>
          </a:p>
          <a:p>
            <a:pPr marL="937584" lvl="1"/>
            <a:r>
              <a:rPr lang="en-US" altLang="zh-CN" sz="2400" dirty="0"/>
              <a:t>return x</a:t>
            </a:r>
            <a:r>
              <a:rPr lang="en-US" altLang="zh-CN" sz="2400" dirty="0" smtClean="0"/>
              <a:t>;</a:t>
            </a:r>
          </a:p>
          <a:p>
            <a:pPr marL="937584" lvl="1"/>
            <a:endParaRPr lang="en-US" altLang="zh-CN" sz="2400" dirty="0"/>
          </a:p>
          <a:p>
            <a:pPr marL="625056"/>
            <a:r>
              <a:rPr lang="en-US" altLang="zh-CN" sz="2400" dirty="0"/>
              <a:t>Big-O? </a:t>
            </a:r>
            <a:endParaRPr lang="en-US" altLang="zh-CN" sz="2400" dirty="0" smtClean="0"/>
          </a:p>
          <a:p>
            <a:pPr marL="1025106" lvl="1"/>
            <a:r>
              <a:rPr lang="en-US" altLang="zh-CN" sz="2000" dirty="0" smtClean="0"/>
              <a:t>O</a:t>
            </a:r>
            <a:r>
              <a:rPr lang="en-US" altLang="zh-CN" sz="2000" dirty="0"/>
              <a:t>(1) for both push and pop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Stack – Implementation through Array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35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371600"/>
            <a:ext cx="8229600" cy="5181600"/>
          </a:xfrm>
        </p:spPr>
        <p:txBody>
          <a:bodyPr>
            <a:normAutofit/>
          </a:bodyPr>
          <a:lstStyle/>
          <a:p>
            <a:endParaRPr kumimoji="1"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How </a:t>
            </a:r>
            <a:r>
              <a:rPr lang="en-US" altLang="zh-CN" sz="2800" dirty="0"/>
              <a:t>would you feel if office hours were a stack </a:t>
            </a:r>
            <a:r>
              <a:rPr lang="en-US" altLang="zh-CN" sz="2800" dirty="0" smtClean="0"/>
              <a:t>?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 algn="ctr">
              <a:buNone/>
            </a:pPr>
            <a:r>
              <a:rPr kumimoji="1" lang="en-US" altLang="zh-CN" sz="3000" dirty="0" smtClean="0">
                <a:solidFill>
                  <a:srgbClr val="0000FF"/>
                </a:solidFill>
              </a:rPr>
              <a:t>It’s unfair!</a:t>
            </a:r>
          </a:p>
        </p:txBody>
      </p:sp>
    </p:spTree>
    <p:extLst>
      <p:ext uri="{BB962C8B-B14F-4D97-AF65-F5344CB8AC3E}">
        <p14:creationId xmlns:p14="http://schemas.microsoft.com/office/powerpoint/2010/main" val="148176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Queue - Concept</a:t>
            </a:r>
            <a:endParaRPr lang="en-US" alt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/>
              <a:t>Concept</a:t>
            </a:r>
          </a:p>
          <a:p>
            <a:pPr marL="1025106" lvl="1"/>
            <a:r>
              <a:rPr lang="en-US" altLang="zh-CN" sz="2400" dirty="0" smtClean="0"/>
              <a:t>A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queue</a:t>
            </a:r>
            <a:r>
              <a:rPr lang="en-US" altLang="zh-CN" sz="2400" dirty="0" smtClean="0"/>
              <a:t> is a linear list in which data can only be inserted at one end, called the rear, and deleted from the other end, called the front. </a:t>
            </a:r>
          </a:p>
          <a:p>
            <a:pPr marL="1025106" lvl="1"/>
            <a:endParaRPr lang="en-US" altLang="zh-CN" sz="1000" dirty="0" smtClean="0"/>
          </a:p>
          <a:p>
            <a:pPr marL="625056"/>
            <a:r>
              <a:rPr lang="en-US" altLang="zh-CN" sz="2400" dirty="0" smtClean="0"/>
              <a:t>Feature</a:t>
            </a:r>
            <a:endParaRPr lang="en-US" altLang="zh-CN" sz="2400" dirty="0"/>
          </a:p>
          <a:p>
            <a:pPr marL="1025106" lvl="1"/>
            <a:r>
              <a:rPr lang="en-US" altLang="zh-CN" sz="2400" dirty="0"/>
              <a:t>A queue </a:t>
            </a:r>
            <a:r>
              <a:rPr lang="en-US" altLang="zh-CN" sz="2400" dirty="0" smtClean="0"/>
              <a:t>obeys first-in/first-out </a:t>
            </a:r>
            <a:r>
              <a:rPr lang="en-US" altLang="zh-CN" sz="2400" dirty="0"/>
              <a:t>order (FIFO). The first item inserted is always the first to be removed.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97152"/>
            <a:ext cx="3672408" cy="16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Queue – More Notes</a:t>
            </a:r>
            <a:endParaRPr lang="en-US" altLang="zh-CN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783487" cy="4392488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In a queue we always remove </a:t>
            </a:r>
            <a:r>
              <a:rPr lang="en-US" altLang="zh-CN" sz="2400" u="sng" dirty="0">
                <a:solidFill>
                  <a:srgbClr val="0000FF"/>
                </a:solidFill>
              </a:rPr>
              <a:t>the oldest item </a:t>
            </a:r>
            <a:r>
              <a:rPr lang="en-US" altLang="zh-CN" sz="2400" dirty="0"/>
              <a:t>in the list</a:t>
            </a:r>
          </a:p>
          <a:p>
            <a:pPr marL="1025106" lvl="1">
              <a:spcBef>
                <a:spcPts val="1635"/>
              </a:spcBef>
            </a:pPr>
            <a:r>
              <a:rPr lang="en-US" altLang="zh-CN" sz="2400" dirty="0" smtClean="0"/>
              <a:t>they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re </a:t>
            </a:r>
            <a:r>
              <a:rPr lang="en-US" altLang="zh-CN" sz="2400" dirty="0"/>
              <a:t>often used to ensure </a:t>
            </a:r>
            <a:r>
              <a:rPr lang="en-US" altLang="zh-CN" sz="2400" dirty="0" smtClean="0"/>
              <a:t>fairness</a:t>
            </a:r>
            <a:endParaRPr lang="en-US" altLang="zh-CN" sz="2400" dirty="0"/>
          </a:p>
          <a:p>
            <a:pPr marL="1025106" lvl="1">
              <a:spcBef>
                <a:spcPts val="1635"/>
              </a:spcBef>
            </a:pPr>
            <a:endParaRPr lang="en-US" altLang="zh-CN" sz="2400" dirty="0" smtClean="0"/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can think of a queue as a list in which insertions and deletions/removals </a:t>
            </a:r>
            <a:r>
              <a:rPr lang="en-US" altLang="zh-CN" sz="2400" u="sng" dirty="0">
                <a:solidFill>
                  <a:srgbClr val="0000FF"/>
                </a:solidFill>
              </a:rPr>
              <a:t>happen at opposite ends</a:t>
            </a:r>
            <a:r>
              <a:rPr lang="en-US" altLang="zh-CN" sz="2400" dirty="0"/>
              <a:t>.</a:t>
            </a:r>
          </a:p>
          <a:p>
            <a:pPr marL="739356" lvl="1" indent="0">
              <a:spcBef>
                <a:spcPts val="1635"/>
              </a:spcBef>
              <a:buNone/>
            </a:pP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97152"/>
            <a:ext cx="3672408" cy="16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Queue - Examples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01254"/>
            <a:ext cx="3240360" cy="2030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27" y="1541068"/>
            <a:ext cx="3537383" cy="1316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04" y="4062115"/>
            <a:ext cx="3852428" cy="2362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3675548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500" dirty="0" err="1"/>
              <a:t>netflix</a:t>
            </a:r>
            <a:r>
              <a:rPr lang="en-US" altLang="zh-CN" sz="1500" dirty="0"/>
              <a:t> queue / </a:t>
            </a:r>
            <a:r>
              <a:rPr lang="en-US" altLang="zh-CN" sz="1500" dirty="0" err="1"/>
              <a:t>youtube</a:t>
            </a:r>
            <a:r>
              <a:rPr lang="en-US" altLang="zh-CN" sz="1500" dirty="0"/>
              <a:t> or </a:t>
            </a:r>
            <a:r>
              <a:rPr lang="en-US" altLang="zh-CN" sz="1500" dirty="0" err="1"/>
              <a:t>itunes</a:t>
            </a:r>
            <a:r>
              <a:rPr lang="en-US" altLang="zh-CN" sz="1500" dirty="0"/>
              <a:t> </a:t>
            </a:r>
            <a:r>
              <a:rPr lang="en-US" altLang="zh-CN" sz="1500" dirty="0" smtClean="0"/>
              <a:t>playlist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4473987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500" dirty="0"/>
              <a:t>standing in </a:t>
            </a:r>
            <a:r>
              <a:rPr lang="en-US" altLang="zh-CN" sz="1500" dirty="0" smtClean="0"/>
              <a:t>line</a:t>
            </a:r>
            <a:endParaRPr lang="en-US" altLang="zh-CN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985536"/>
            <a:ext cx="1944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1500" dirty="0"/>
              <a:t>a </a:t>
            </a:r>
            <a:r>
              <a:rPr lang="en-US" altLang="zh-CN" sz="1500" dirty="0" smtClean="0"/>
              <a:t>buffer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2811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Indicate whether a stack or a queue is more appropriate to represent the call and return sequence of functions in a running computer program?</a:t>
            </a:r>
          </a:p>
        </p:txBody>
      </p:sp>
    </p:spTree>
    <p:extLst>
      <p:ext uri="{BB962C8B-B14F-4D97-AF65-F5344CB8AC3E}">
        <p14:creationId xmlns:p14="http://schemas.microsoft.com/office/powerpoint/2010/main" val="1094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I)</a:t>
            </a:r>
            <a:endParaRPr lang="en-US" altLang="zh-CN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363272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Nomenclature:</a:t>
            </a:r>
          </a:p>
          <a:p>
            <a:pPr marL="937584" lvl="1"/>
            <a:r>
              <a:rPr lang="en-US" altLang="zh-CN" sz="2400" dirty="0"/>
              <a:t>insertion = </a:t>
            </a:r>
            <a:r>
              <a:rPr lang="en-US" altLang="zh-CN" sz="2400" dirty="0" err="1"/>
              <a:t>enqueue</a:t>
            </a:r>
            <a:endParaRPr lang="en-US" altLang="zh-CN" sz="2400" dirty="0"/>
          </a:p>
          <a:p>
            <a:pPr marL="937584" lvl="1"/>
            <a:r>
              <a:rPr lang="en-US" altLang="zh-CN" sz="2400" dirty="0"/>
              <a:t>deletion = </a:t>
            </a:r>
            <a:r>
              <a:rPr lang="en-US" altLang="zh-CN" sz="2400" dirty="0" err="1" smtClean="0"/>
              <a:t>dequeue</a:t>
            </a:r>
            <a:endParaRPr lang="en-US" altLang="zh-CN" sz="2400" dirty="0" smtClean="0"/>
          </a:p>
          <a:p>
            <a:pPr marL="937584" lvl="1"/>
            <a:endParaRPr lang="en-US" altLang="zh-CN" sz="1500" dirty="0"/>
          </a:p>
          <a:p>
            <a:pPr marL="625056"/>
            <a:r>
              <a:rPr lang="en-US" altLang="zh-CN" sz="2400" dirty="0" smtClean="0"/>
              <a:t>Let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s </a:t>
            </a:r>
            <a:r>
              <a:rPr lang="en-US" altLang="zh-CN" sz="2400" dirty="0"/>
              <a:t>consider implementing a queue </a:t>
            </a:r>
            <a:r>
              <a:rPr lang="en-US" altLang="zh-CN" sz="2400" dirty="0" smtClean="0"/>
              <a:t>through </a:t>
            </a:r>
            <a:r>
              <a:rPr lang="en-US" altLang="zh-CN" sz="2400" dirty="0"/>
              <a:t>an array</a:t>
            </a:r>
            <a:r>
              <a:rPr lang="en-US" altLang="zh-CN" sz="2400" dirty="0" smtClean="0"/>
              <a:t>.</a:t>
            </a:r>
            <a:endParaRPr lang="en-US" altLang="zh-CN" sz="2000" dirty="0"/>
          </a:p>
          <a:p>
            <a:pPr marL="1025106" lvl="1"/>
            <a:r>
              <a:rPr lang="en-US" altLang="zh-CN" sz="2400" dirty="0"/>
              <a:t>Add at the end, remove from the front </a:t>
            </a:r>
            <a:r>
              <a:rPr lang="en-US" altLang="zh-CN" sz="2400" dirty="0" smtClean="0"/>
              <a:t>(always keep the front of the queue located at index 0)</a:t>
            </a:r>
            <a:endParaRPr lang="en-US" altLang="zh-CN" sz="2400" dirty="0"/>
          </a:p>
          <a:p>
            <a:pPr marL="1425156" lvl="2"/>
            <a:r>
              <a:rPr lang="en-US" altLang="zh-CN" dirty="0"/>
              <a:t>What’s the </a:t>
            </a:r>
            <a:r>
              <a:rPr lang="en-US" altLang="zh-CN" dirty="0" err="1"/>
              <a:t>bigO</a:t>
            </a:r>
            <a:r>
              <a:rPr lang="en-US" altLang="zh-CN" dirty="0"/>
              <a:t> for insertion? Deletion</a:t>
            </a:r>
            <a:r>
              <a:rPr lang="en-US" altLang="zh-CN" dirty="0" smtClean="0"/>
              <a:t>?</a:t>
            </a:r>
          </a:p>
          <a:p>
            <a:pPr marL="1425156" lvl="2"/>
            <a:r>
              <a:rPr lang="en-US" altLang="zh-CN" dirty="0" smtClean="0"/>
              <a:t>Insertion – O(1)</a:t>
            </a:r>
          </a:p>
          <a:p>
            <a:pPr marL="1425156" lvl="2"/>
            <a:r>
              <a:rPr lang="en-US" altLang="zh-CN" dirty="0" smtClean="0"/>
              <a:t>Deletion – O(n) (including shifting)</a:t>
            </a:r>
          </a:p>
          <a:p>
            <a:pPr marL="1425156" lvl="2"/>
            <a:endParaRPr lang="en-US" altLang="zh-CN" sz="1500" dirty="0" smtClean="0"/>
          </a:p>
          <a:p>
            <a:pPr marL="1082256" lvl="3" indent="-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3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556792"/>
            <a:ext cx="7992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 lvl="2" indent="-342900">
              <a:buFont typeface="Wingdings" panose="05000000000000000000" pitchFamily="2" charset="2"/>
              <a:buChar char="q"/>
            </a:pPr>
            <a:r>
              <a:rPr lang="en-US" altLang="zh-CN" sz="2400" dirty="0"/>
              <a:t>Can we make both of them O(1</a:t>
            </a:r>
            <a:r>
              <a:rPr lang="en-US" altLang="zh-CN" sz="2400" dirty="0" smtClean="0"/>
              <a:t>)?</a:t>
            </a:r>
          </a:p>
          <a:p>
            <a:pPr marL="625056" lvl="2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1082256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is no reason to force the front of the queue </a:t>
            </a:r>
            <a:r>
              <a:rPr lang="en-US" sz="2400" dirty="0" smtClean="0"/>
              <a:t>always to </a:t>
            </a:r>
            <a:r>
              <a:rPr lang="en-US" sz="2400" dirty="0"/>
              <a:t>be in items[0], we can let it "move up" as items are </a:t>
            </a:r>
            <a:r>
              <a:rPr lang="en-US" sz="2400" dirty="0" err="1"/>
              <a:t>dequeued</a:t>
            </a:r>
            <a:r>
              <a:rPr lang="en-US" sz="2400" dirty="0" smtClean="0"/>
              <a:t>.</a:t>
            </a:r>
          </a:p>
          <a:p>
            <a:pPr marL="1082256" lvl="3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1082256" lvl="3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Use a pointer “first”</a:t>
            </a:r>
            <a:endParaRPr lang="en-US" altLang="zh-CN" sz="2400" dirty="0"/>
          </a:p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975043"/>
          </a:xfrm>
        </p:spPr>
        <p:txBody>
          <a:bodyPr/>
          <a:lstStyle/>
          <a:p>
            <a:r>
              <a:rPr lang="en-US" dirty="0" smtClean="0"/>
              <a:t>Recall the Meaning of a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Address (&amp;)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C:\Users\yhliu\Desktop\memory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5657"/>
            <a:ext cx="25812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1484784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pointer variable: e.g. </a:t>
            </a:r>
            <a:r>
              <a:rPr lang="en-US" sz="2400" dirty="0" err="1" smtClean="0"/>
              <a:t>ptr</a:t>
            </a:r>
            <a:r>
              <a:rPr lang="en-US" sz="2400" dirty="0"/>
              <a:t> </a:t>
            </a:r>
            <a:r>
              <a:rPr lang="en-US" sz="2400" dirty="0" smtClean="0"/>
              <a:t>is designed to </a:t>
            </a:r>
            <a:r>
              <a:rPr lang="en-US" sz="2400" u="sng" dirty="0" smtClean="0">
                <a:solidFill>
                  <a:srgbClr val="0000FF"/>
                </a:solidFill>
              </a:rPr>
              <a:t>hold memory addresses, </a:t>
            </a:r>
            <a:r>
              <a:rPr lang="en-US" sz="2400" dirty="0" smtClean="0"/>
              <a:t>or in other words, it holds the </a:t>
            </a:r>
            <a:r>
              <a:rPr lang="en-US" sz="2400" u="sng" dirty="0" smtClean="0">
                <a:solidFill>
                  <a:srgbClr val="0000FF"/>
                </a:solidFill>
              </a:rPr>
              <a:t>location </a:t>
            </a:r>
            <a:r>
              <a:rPr lang="en-US" sz="2400" dirty="0" smtClean="0"/>
              <a:t>of some other piece of data.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= 0x0000008</a:t>
            </a:r>
          </a:p>
          <a:p>
            <a:endParaRPr lang="en-US" sz="2400" dirty="0"/>
          </a:p>
          <a:p>
            <a:r>
              <a:rPr lang="en-US" sz="2400" dirty="0" smtClean="0"/>
              <a:t>*</a:t>
            </a:r>
            <a:r>
              <a:rPr lang="en-US" sz="2400" dirty="0" err="1" smtClean="0"/>
              <a:t>ptr</a:t>
            </a:r>
            <a:r>
              <a:rPr lang="en-US" sz="2400" dirty="0" smtClean="0"/>
              <a:t> = 0100 1001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1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81600"/>
          </a:xfrm>
          <a:ln/>
        </p:spPr>
        <p:txBody>
          <a:bodyPr>
            <a:normAutofit/>
          </a:bodyPr>
          <a:lstStyle/>
          <a:p>
            <a:pPr marL="625056">
              <a:spcBef>
                <a:spcPts val="1275"/>
              </a:spcBef>
            </a:pPr>
            <a:r>
              <a:rPr lang="en-US" altLang="zh-CN" sz="2400" dirty="0" smtClean="0"/>
              <a:t>Example: we use “first” as a pointer, count as an </a:t>
            </a:r>
            <a:r>
              <a:rPr lang="en-US" altLang="zh-CN" sz="2400" dirty="0" err="1" smtClean="0"/>
              <a:t>int</a:t>
            </a:r>
            <a:endParaRPr lang="en-US" altLang="zh-CN" sz="2400" dirty="0" smtClean="0"/>
          </a:p>
          <a:p>
            <a:pPr marL="282156" indent="0" algn="ctr">
              <a:spcBef>
                <a:spcPts val="1275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* first;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count</a:t>
            </a:r>
            <a:endParaRPr lang="en-US" altLang="zh-CN" sz="2400" dirty="0"/>
          </a:p>
          <a:p>
            <a:pPr marL="625056">
              <a:spcBef>
                <a:spcPts val="1275"/>
              </a:spcBef>
            </a:pPr>
            <a:endParaRPr lang="en-US" altLang="zh-CN" sz="2400" dirty="0"/>
          </a:p>
          <a:p>
            <a:pPr marL="937584" lvl="1">
              <a:spcBef>
                <a:spcPts val="1275"/>
              </a:spcBef>
            </a:pPr>
            <a:r>
              <a:rPr lang="en-US" altLang="zh-CN" sz="2400" dirty="0"/>
              <a:t>draw an array with m=4, count=0, </a:t>
            </a:r>
            <a:r>
              <a:rPr lang="en-US" altLang="zh-CN" sz="2400" dirty="0" smtClean="0"/>
              <a:t>“first” </a:t>
            </a:r>
            <a:r>
              <a:rPr lang="en-US" altLang="zh-CN" sz="2400" dirty="0"/>
              <a:t>points </a:t>
            </a:r>
            <a:r>
              <a:rPr lang="en-US" altLang="zh-CN" sz="2400" dirty="0" smtClean="0"/>
              <a:t>to nothing.</a:t>
            </a:r>
            <a:endParaRPr lang="en-US" altLang="zh-CN" sz="2400" dirty="0"/>
          </a:p>
          <a:p>
            <a:pPr marL="937584" lvl="1">
              <a:spcBef>
                <a:spcPts val="1275"/>
              </a:spcBef>
            </a:pPr>
            <a:r>
              <a:rPr lang="en-US" altLang="zh-CN" sz="2400" dirty="0" err="1"/>
              <a:t>enq</a:t>
            </a:r>
            <a:r>
              <a:rPr lang="en-US" altLang="zh-CN" sz="2400" dirty="0"/>
              <a:t> 3 &lt;queue is </a:t>
            </a:r>
            <a:r>
              <a:rPr lang="en-US" altLang="zh-CN" sz="2400" dirty="0" smtClean="0"/>
              <a:t>often abbreviated </a:t>
            </a:r>
            <a:r>
              <a:rPr lang="zh-CN" altLang="en-US" sz="2400" dirty="0"/>
              <a:t>“</a:t>
            </a:r>
            <a:r>
              <a:rPr lang="en-US" altLang="zh-CN" sz="2400" dirty="0"/>
              <a:t>q</a:t>
            </a:r>
            <a:r>
              <a:rPr lang="zh-CN" altLang="en-US" sz="2400" dirty="0"/>
              <a:t>”</a:t>
            </a:r>
            <a:r>
              <a:rPr lang="en-US" altLang="zh-CN" sz="2400" dirty="0"/>
              <a:t>&gt;</a:t>
            </a:r>
          </a:p>
          <a:p>
            <a:pPr marL="1337634" lvl="2">
              <a:spcBef>
                <a:spcPts val="1275"/>
              </a:spcBef>
            </a:pPr>
            <a:r>
              <a:rPr lang="en-US" altLang="zh-CN" sz="2000" dirty="0"/>
              <a:t>count = ?, first = ?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400" dirty="0" err="1"/>
              <a:t>enq</a:t>
            </a:r>
            <a:r>
              <a:rPr lang="en-US" altLang="zh-CN" sz="2400" dirty="0"/>
              <a:t> 7 &lt;draw array&gt; count = ?, first = ?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400" dirty="0" err="1"/>
              <a:t>enq</a:t>
            </a:r>
            <a:r>
              <a:rPr lang="en-US" altLang="zh-CN" sz="2400" dirty="0"/>
              <a:t> 4 &lt;draw array&gt; count = ?, first =?</a:t>
            </a:r>
          </a:p>
          <a:p>
            <a:pPr marL="937584" lvl="1">
              <a:spcBef>
                <a:spcPts val="1275"/>
              </a:spcBef>
            </a:pPr>
            <a:endParaRPr lang="en-US" altLang="zh-CN" sz="2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 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640" dirty="0"/>
              <a:t>Hashing - </a:t>
            </a:r>
            <a:r>
              <a:rPr lang="en-US" altLang="en-US" sz="4640" dirty="0" smtClean="0"/>
              <a:t>DELETION</a:t>
            </a:r>
            <a:endParaRPr lang="en-US" altLang="en-US" sz="464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What </a:t>
            </a:r>
            <a:r>
              <a:rPr lang="en-US" altLang="en-US" sz="2400" dirty="0">
                <a:latin typeface="+mn-lt"/>
              </a:rPr>
              <a:t>went </a:t>
            </a:r>
            <a:r>
              <a:rPr lang="en-US" altLang="en-US" sz="2400" dirty="0" smtClean="0">
                <a:latin typeface="+mn-lt"/>
              </a:rPr>
              <a:t>wrong? </a:t>
            </a:r>
            <a:r>
              <a:rPr lang="en-US" altLang="en-US" sz="2400" dirty="0">
                <a:latin typeface="+mn-lt"/>
              </a:rPr>
              <a:t>we were fooled by the empty </a:t>
            </a:r>
            <a:r>
              <a:rPr lang="en-US" altLang="en-US" sz="2400" dirty="0" smtClean="0">
                <a:latin typeface="+mn-lt"/>
              </a:rPr>
              <a:t>spot</a:t>
            </a:r>
            <a:endParaRPr lang="en-US" altLang="en-US" sz="2400" dirty="0">
              <a:latin typeface="+mn-lt"/>
            </a:endParaRPr>
          </a:p>
          <a:p>
            <a:pPr marL="625056">
              <a:spcBef>
                <a:spcPts val="1600"/>
              </a:spcBef>
            </a:pPr>
            <a:r>
              <a:rPr lang="en-US" altLang="en-US" sz="2400" dirty="0" smtClean="0">
                <a:latin typeface="+mn-lt"/>
              </a:rPr>
              <a:t>You </a:t>
            </a:r>
            <a:r>
              <a:rPr lang="en-US" altLang="en-US" sz="2400" dirty="0">
                <a:latin typeface="+mn-lt"/>
              </a:rPr>
              <a:t>may be tempted to move things up ... </a:t>
            </a:r>
          </a:p>
          <a:p>
            <a:pPr marL="1025106" lvl="1">
              <a:spcBef>
                <a:spcPts val="1600"/>
              </a:spcBef>
            </a:pPr>
            <a:r>
              <a:rPr lang="en-US" altLang="en-US" sz="2000" dirty="0" smtClean="0">
                <a:latin typeface="+mn-lt"/>
              </a:rPr>
              <a:t>It’s not that simple.</a:t>
            </a:r>
          </a:p>
          <a:p>
            <a:pPr marL="1425156" lvl="2">
              <a:spcBef>
                <a:spcPts val="1600"/>
              </a:spcBef>
            </a:pPr>
            <a:r>
              <a:rPr lang="en-US" altLang="en-US" sz="1600" dirty="0" smtClean="0">
                <a:latin typeface="+mn-lt"/>
              </a:rPr>
              <a:t>How do you know whether a key is at its home location or is redirected by probing?</a:t>
            </a:r>
          </a:p>
          <a:p>
            <a:pPr marL="1025106" lvl="1">
              <a:spcBef>
                <a:spcPts val="1600"/>
              </a:spcBef>
            </a:pPr>
            <a:r>
              <a:rPr lang="en-US" altLang="en-US" sz="2000" dirty="0" smtClean="0">
                <a:latin typeface="+mn-lt"/>
              </a:rPr>
              <a:t>but </a:t>
            </a:r>
            <a:r>
              <a:rPr lang="en-US" altLang="en-US" sz="2000" dirty="0">
                <a:latin typeface="+mn-lt"/>
              </a:rPr>
              <a:t>what we’ll do is simpler</a:t>
            </a:r>
            <a:r>
              <a:rPr lang="en-US" altLang="en-US" sz="2000" dirty="0" smtClean="0">
                <a:latin typeface="+mn-lt"/>
              </a:rPr>
              <a:t>.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Example (</a:t>
            </a:r>
            <a:r>
              <a:rPr lang="en-US" altLang="zh-CN" sz="2400" dirty="0" smtClean="0"/>
              <a:t>cont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d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: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400" dirty="0" err="1"/>
              <a:t>deq</a:t>
            </a:r>
            <a:r>
              <a:rPr lang="en-US" altLang="zh-CN" sz="2400" dirty="0"/>
              <a:t> &lt;you have no choice what gets </a:t>
            </a:r>
            <a:r>
              <a:rPr lang="en-US" altLang="zh-CN" sz="2400" dirty="0" err="1"/>
              <a:t>pop’d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deq’d</a:t>
            </a:r>
            <a:r>
              <a:rPr lang="en-US" altLang="zh-CN" sz="2400" dirty="0"/>
              <a:t>&gt;</a:t>
            </a:r>
          </a:p>
          <a:p>
            <a:pPr marL="1337634" lvl="2">
              <a:spcBef>
                <a:spcPts val="1275"/>
              </a:spcBef>
            </a:pPr>
            <a:r>
              <a:rPr lang="en-US" altLang="zh-CN" sz="2000" dirty="0"/>
              <a:t>3 comes out. c</a:t>
            </a:r>
            <a:r>
              <a:rPr lang="en-US" altLang="zh-CN" sz="2000" dirty="0" smtClean="0"/>
              <a:t>ount=?, first=?</a:t>
            </a:r>
            <a:endParaRPr lang="en-US" altLang="zh-CN" sz="2000" dirty="0"/>
          </a:p>
          <a:p>
            <a:pPr marL="937584" lvl="1">
              <a:spcBef>
                <a:spcPts val="1275"/>
              </a:spcBef>
            </a:pPr>
            <a:r>
              <a:rPr lang="en-US" altLang="zh-CN" sz="2400" dirty="0" err="1"/>
              <a:t>enq</a:t>
            </a:r>
            <a:r>
              <a:rPr lang="en-US" altLang="zh-CN" sz="2400" dirty="0"/>
              <a:t> 7 &lt;draw array&gt; count</a:t>
            </a:r>
            <a:r>
              <a:rPr lang="en-US" altLang="zh-CN" sz="2400" dirty="0" smtClean="0"/>
              <a:t>=?, </a:t>
            </a:r>
            <a:r>
              <a:rPr lang="en-US" altLang="zh-CN" sz="2400" dirty="0"/>
              <a:t>first</a:t>
            </a:r>
            <a:r>
              <a:rPr lang="en-US" altLang="zh-CN" sz="2400" dirty="0" smtClean="0"/>
              <a:t>=?</a:t>
            </a:r>
            <a:endParaRPr lang="en-US" altLang="zh-CN" sz="2400" dirty="0"/>
          </a:p>
          <a:p>
            <a:pPr marL="937584" lvl="1">
              <a:spcBef>
                <a:spcPts val="1275"/>
              </a:spcBef>
            </a:pPr>
            <a:r>
              <a:rPr lang="en-US" altLang="zh-CN" sz="2400" dirty="0" err="1"/>
              <a:t>deq</a:t>
            </a:r>
            <a:r>
              <a:rPr lang="en-US" altLang="zh-CN" sz="2400" dirty="0"/>
              <a:t> &lt;draw array&gt; count</a:t>
            </a:r>
            <a:r>
              <a:rPr lang="en-US" altLang="zh-CN" sz="2400" dirty="0" smtClean="0"/>
              <a:t>=?, </a:t>
            </a:r>
            <a:r>
              <a:rPr lang="en-US" altLang="zh-CN" sz="2400" dirty="0"/>
              <a:t>first</a:t>
            </a:r>
            <a:r>
              <a:rPr lang="en-US" altLang="zh-CN" sz="2400" dirty="0" smtClean="0"/>
              <a:t>=?</a:t>
            </a:r>
            <a:endParaRPr lang="en-US" altLang="zh-CN" sz="2400" dirty="0"/>
          </a:p>
          <a:p>
            <a:pPr marL="625056"/>
            <a:endParaRPr lang="en-US" altLang="zh-CN" sz="2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 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2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zh-CN" sz="2400" dirty="0"/>
              <a:t>Example (</a:t>
            </a:r>
            <a:r>
              <a:rPr lang="en-US" altLang="zh-CN" sz="2400" dirty="0" smtClean="0"/>
              <a:t>cont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d</a:t>
            </a:r>
            <a:r>
              <a:rPr lang="en-US" altLang="zh-CN" sz="2400" dirty="0"/>
              <a:t>):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400" dirty="0" err="1" smtClean="0"/>
              <a:t>Enq</a:t>
            </a:r>
            <a:r>
              <a:rPr lang="en-US" altLang="zh-CN" sz="2400" dirty="0" smtClean="0"/>
              <a:t> 1? What is the problem?</a:t>
            </a:r>
          </a:p>
          <a:p>
            <a:pPr marL="1337634" lvl="2">
              <a:spcBef>
                <a:spcPts val="1327"/>
              </a:spcBef>
            </a:pPr>
            <a:r>
              <a:rPr lang="en-US" altLang="zh-CN" dirty="0" smtClean="0"/>
              <a:t>There is no room at the end, but …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400" dirty="0" smtClean="0"/>
              <a:t>How to use it? </a:t>
            </a:r>
          </a:p>
          <a:p>
            <a:pPr marL="1337634" lvl="2">
              <a:spcBef>
                <a:spcPts val="1327"/>
              </a:spcBef>
            </a:pPr>
            <a:r>
              <a:rPr lang="en-US" altLang="zh-CN" dirty="0" smtClean="0"/>
              <a:t>bend </a:t>
            </a:r>
            <a:r>
              <a:rPr lang="en-US" altLang="zh-CN" dirty="0"/>
              <a:t>the array into a </a:t>
            </a:r>
            <a:r>
              <a:rPr lang="en-US" altLang="zh-CN" dirty="0" smtClean="0"/>
              <a:t>circle, so we</a:t>
            </a:r>
            <a:r>
              <a:rPr lang="en-US" altLang="zh-CN" dirty="0" smtClean="0">
                <a:latin typeface="Arial"/>
              </a:rPr>
              <a:t>’</a:t>
            </a:r>
            <a:r>
              <a:rPr lang="en-US" altLang="zh-CN" dirty="0" smtClean="0"/>
              <a:t>d </a:t>
            </a:r>
            <a:r>
              <a:rPr lang="en-US" altLang="zh-CN" dirty="0"/>
              <a:t>add </a:t>
            </a:r>
            <a:r>
              <a:rPr lang="en-US" altLang="zh-CN" dirty="0" smtClean="0"/>
              <a:t>1 </a:t>
            </a:r>
            <a:r>
              <a:rPr lang="en-US" altLang="zh-CN" dirty="0"/>
              <a:t>at location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marL="937584" lvl="1">
              <a:spcBef>
                <a:spcPts val="1327"/>
              </a:spcBef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treat the indices of the queue as a circle? .... have used such a function? </a:t>
            </a:r>
            <a:endParaRPr lang="en-US" altLang="zh-CN" sz="2400" dirty="0" smtClean="0"/>
          </a:p>
          <a:p>
            <a:pPr marL="1337634" lvl="2">
              <a:spcBef>
                <a:spcPts val="1327"/>
              </a:spcBef>
            </a:pPr>
            <a:r>
              <a:rPr lang="en-US" altLang="zh-CN" dirty="0" smtClean="0"/>
              <a:t>YES</a:t>
            </a:r>
            <a:r>
              <a:rPr lang="en-US" altLang="zh-CN" dirty="0"/>
              <a:t>, </a:t>
            </a:r>
            <a:r>
              <a:rPr lang="en-US" altLang="zh-CN" b="1" dirty="0" smtClean="0"/>
              <a:t>mod</a:t>
            </a:r>
            <a:endParaRPr lang="en-US" altLang="zh-CN" dirty="0"/>
          </a:p>
          <a:p>
            <a:pPr marL="1337634" lvl="2">
              <a:spcBef>
                <a:spcPts val="1327"/>
              </a:spcBef>
            </a:pPr>
            <a:r>
              <a:rPr lang="en-US" altLang="zh-CN" dirty="0" smtClean="0"/>
              <a:t>so </a:t>
            </a:r>
            <a:r>
              <a:rPr lang="en-US" altLang="zh-CN" dirty="0"/>
              <a:t>we just have to do all our arithmetic </a:t>
            </a:r>
            <a:r>
              <a:rPr lang="en-US" altLang="zh-CN" b="1" dirty="0"/>
              <a:t>modulo the size of the </a:t>
            </a:r>
            <a:r>
              <a:rPr lang="en-US" altLang="zh-CN" b="1" dirty="0" smtClean="0"/>
              <a:t>array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 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/>
              <a:t>Let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s </a:t>
            </a:r>
            <a:r>
              <a:rPr lang="en-US" altLang="zh-CN" sz="2400" dirty="0"/>
              <a:t>treat the indices as if the array was circular. This is known as a </a:t>
            </a:r>
            <a:r>
              <a:rPr lang="en-US" altLang="zh-CN" sz="2400" b="1" dirty="0"/>
              <a:t>circular</a:t>
            </a:r>
            <a:r>
              <a:rPr lang="en-US" altLang="zh-CN" sz="2400" dirty="0"/>
              <a:t> buffer.</a:t>
            </a:r>
          </a:p>
          <a:p>
            <a:pPr marL="625056">
              <a:spcBef>
                <a:spcPts val="1468"/>
              </a:spcBef>
            </a:pPr>
            <a:r>
              <a:rPr lang="en-US" altLang="zh-CN" sz="2400" dirty="0"/>
              <a:t>To accomplish this, </a:t>
            </a:r>
            <a:r>
              <a:rPr lang="en-US" altLang="zh-CN" sz="2400" dirty="0" smtClean="0"/>
              <a:t>we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ll </a:t>
            </a:r>
            <a:r>
              <a:rPr lang="en-US" altLang="zh-CN" sz="2400" dirty="0"/>
              <a:t>do all our arithmetic modulo the size of the array.</a:t>
            </a:r>
          </a:p>
          <a:p>
            <a:pPr marL="625056">
              <a:spcBef>
                <a:spcPts val="1468"/>
              </a:spcBef>
            </a:pPr>
            <a:r>
              <a:rPr lang="en-US" altLang="zh-CN" sz="2400" dirty="0"/>
              <a:t>Three variables:</a:t>
            </a:r>
          </a:p>
          <a:p>
            <a:pPr marL="937584" lvl="1">
              <a:spcBef>
                <a:spcPts val="1468"/>
              </a:spcBef>
            </a:pPr>
            <a:r>
              <a:rPr lang="en-US" altLang="zh-CN" sz="2400" dirty="0"/>
              <a:t>length = length of the buffer</a:t>
            </a:r>
          </a:p>
          <a:p>
            <a:pPr marL="937584" lvl="1">
              <a:spcBef>
                <a:spcPts val="1468"/>
              </a:spcBef>
            </a:pPr>
            <a:r>
              <a:rPr lang="en-US" altLang="zh-CN" sz="2400" dirty="0"/>
              <a:t>count = # of things in the buffer</a:t>
            </a:r>
          </a:p>
          <a:p>
            <a:pPr marL="937584" lvl="1">
              <a:spcBef>
                <a:spcPts val="1468"/>
              </a:spcBef>
            </a:pPr>
            <a:r>
              <a:rPr lang="en-US" altLang="zh-CN" sz="2400" dirty="0"/>
              <a:t>first = location of the first item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284984"/>
            <a:ext cx="2314575" cy="1971675"/>
          </a:xfrm>
          <a:prstGeom prst="rect">
            <a:avLst/>
          </a:prstGeom>
        </p:spPr>
      </p:pic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 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2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 err="1"/>
              <a:t>enq</a:t>
            </a:r>
            <a:endParaRPr lang="en-US" altLang="zh-CN" dirty="0"/>
          </a:p>
          <a:p>
            <a:pPr marL="937584" lvl="1"/>
            <a:r>
              <a:rPr lang="en-US" altLang="zh-CN" dirty="0"/>
              <a:t>assert(count &lt; length)</a:t>
            </a:r>
          </a:p>
          <a:p>
            <a:pPr marL="937584" lvl="1"/>
            <a:r>
              <a:rPr lang="en-US" altLang="zh-CN" dirty="0"/>
              <a:t>a[(</a:t>
            </a:r>
            <a:r>
              <a:rPr lang="en-US" altLang="zh-CN" dirty="0" err="1"/>
              <a:t>count+first</a:t>
            </a:r>
            <a:r>
              <a:rPr lang="en-US" altLang="zh-CN" dirty="0"/>
              <a:t>) % length] = x</a:t>
            </a:r>
          </a:p>
          <a:p>
            <a:pPr marL="937584" lvl="1"/>
            <a:r>
              <a:rPr lang="en-US" altLang="zh-CN" dirty="0"/>
              <a:t>count++;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 Code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3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 err="1"/>
              <a:t>deq</a:t>
            </a:r>
            <a:endParaRPr lang="en-US" altLang="zh-CN" dirty="0"/>
          </a:p>
          <a:p>
            <a:pPr marL="937584" lvl="1"/>
            <a:r>
              <a:rPr lang="en-US" altLang="zh-CN" dirty="0"/>
              <a:t>assert(count &gt; 0);</a:t>
            </a:r>
          </a:p>
          <a:p>
            <a:pPr marL="937584" lvl="1"/>
            <a:r>
              <a:rPr lang="en-US" altLang="zh-CN" dirty="0"/>
              <a:t>x = a[first];</a:t>
            </a:r>
          </a:p>
          <a:p>
            <a:pPr marL="937584" lvl="1"/>
            <a:r>
              <a:rPr lang="en-US" altLang="zh-CN" dirty="0"/>
              <a:t>first = (first+1)%length;</a:t>
            </a:r>
          </a:p>
          <a:p>
            <a:pPr marL="937584" lvl="1"/>
            <a:r>
              <a:rPr lang="en-US" altLang="zh-CN" dirty="0"/>
              <a:t>count--;</a:t>
            </a:r>
          </a:p>
          <a:p>
            <a:pPr marL="937584" lvl="1"/>
            <a:r>
              <a:rPr lang="en-US" altLang="zh-CN" dirty="0"/>
              <a:t>return x;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Queue – Implementation through Array (Method II) Code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5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Real Life Examples</a:t>
            </a:r>
            <a:endParaRPr lang="en-US" altLang="zh-CN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 smtClean="0"/>
              <a:t>Are there any examples of using Queues and Stacks in practice?</a:t>
            </a:r>
            <a:endParaRPr lang="en-US" altLang="zh-CN" dirty="0"/>
          </a:p>
          <a:p>
            <a:pPr marL="625056"/>
            <a:endParaRPr lang="en-US" altLang="zh-CN" dirty="0" smtClean="0"/>
          </a:p>
          <a:p>
            <a:pPr marL="625056"/>
            <a:r>
              <a:rPr lang="en-US" altLang="zh-CN" dirty="0" smtClean="0"/>
              <a:t>Robot maze solver … </a:t>
            </a:r>
          </a:p>
          <a:p>
            <a:pPr marL="1025106" lvl="1"/>
            <a:r>
              <a:rPr lang="en-US" altLang="zh-CN" dirty="0">
                <a:hlinkClick r:id="rId2"/>
              </a:rPr>
              <a:t>https://www.youtube.com/</a:t>
            </a:r>
            <a:r>
              <a:rPr lang="en-US" altLang="zh-CN" dirty="0" smtClean="0">
                <a:hlinkClick r:id="rId2"/>
              </a:rPr>
              <a:t>watch?</a:t>
            </a:r>
            <a:r>
              <a:rPr lang="en-US" altLang="zh-CN" dirty="0">
                <a:hlinkClick r:id="rId2"/>
              </a:rPr>
              <a:t>v=</a:t>
            </a:r>
            <a:r>
              <a:rPr lang="en-US" altLang="zh-CN" dirty="0" smtClean="0">
                <a:hlinkClick r:id="rId2"/>
              </a:rPr>
              <a:t>uPyd8m3QkN0</a:t>
            </a:r>
            <a:endParaRPr lang="en-US" altLang="zh-CN" dirty="0"/>
          </a:p>
          <a:p>
            <a:pPr marL="1025106" lvl="1"/>
            <a:r>
              <a:rPr lang="en-US" altLang="zh-CN" dirty="0" smtClean="0"/>
              <a:t>Use a stack or a queue to implement this?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8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640" dirty="0"/>
              <a:t>Hashing - </a:t>
            </a:r>
            <a:r>
              <a:rPr lang="en-US" altLang="en-US" sz="4640" dirty="0" smtClean="0"/>
              <a:t>DELETION</a:t>
            </a:r>
            <a:endParaRPr lang="en-US" altLang="en-US" sz="464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>
                <a:latin typeface="+mn-lt"/>
              </a:rPr>
              <a:t>We need to leave a marker when a key is deleted, so that when we search for a key, we know that we should not stop probing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marL="625056"/>
            <a:r>
              <a:rPr lang="en-US" altLang="en-US" sz="2400" dirty="0">
                <a:latin typeface="+mn-lt"/>
              </a:rPr>
              <a:t>draw two parallel arrays: data &amp; flags</a:t>
            </a:r>
          </a:p>
          <a:p>
            <a:pPr marL="937584" lvl="1"/>
            <a:r>
              <a:rPr lang="en-US" altLang="en-US" sz="2400" dirty="0">
                <a:latin typeface="+mn-lt"/>
              </a:rPr>
              <a:t>flags: E = empty, F = filled, D = deleted</a:t>
            </a:r>
          </a:p>
          <a:p>
            <a:pPr marL="625056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32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640"/>
              <a:t>Hashing (cont’d)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937584" lvl="1"/>
            <a:r>
              <a:rPr lang="en-US" altLang="en-US" dirty="0">
                <a:latin typeface="+mn-lt"/>
              </a:rPr>
              <a:t>Searching using flags:</a:t>
            </a:r>
          </a:p>
          <a:p>
            <a:pPr marL="1250112" lvl="2"/>
            <a:r>
              <a:rPr lang="en-US" altLang="en-US" dirty="0">
                <a:latin typeface="+mn-lt"/>
              </a:rPr>
              <a:t>E =&gt; we stop! key is </a:t>
            </a:r>
            <a:r>
              <a:rPr lang="en-US" altLang="en-US" u="sng" dirty="0">
                <a:latin typeface="+mn-lt"/>
              </a:rPr>
              <a:t>not</a:t>
            </a:r>
            <a:r>
              <a:rPr lang="en-US" altLang="en-US" dirty="0">
                <a:latin typeface="+mn-lt"/>
              </a:rPr>
              <a:t> there</a:t>
            </a:r>
          </a:p>
          <a:p>
            <a:pPr marL="1250112" lvl="2"/>
            <a:r>
              <a:rPr lang="en-US" altLang="en-US" dirty="0">
                <a:latin typeface="+mn-lt"/>
              </a:rPr>
              <a:t>F =&gt; we compare</a:t>
            </a:r>
          </a:p>
          <a:p>
            <a:pPr marL="1562640" lvl="3"/>
            <a:r>
              <a:rPr lang="en-US" altLang="en-US" dirty="0">
                <a:latin typeface="+mn-lt"/>
              </a:rPr>
              <a:t>if True =&gt; stop! found it!</a:t>
            </a:r>
          </a:p>
          <a:p>
            <a:pPr marL="1562640" lvl="3"/>
            <a:r>
              <a:rPr lang="en-US" altLang="en-US" dirty="0">
                <a:latin typeface="+mn-lt"/>
              </a:rPr>
              <a:t>if False =&gt; keep going</a:t>
            </a:r>
          </a:p>
          <a:p>
            <a:pPr marL="1250112" lvl="2"/>
            <a:r>
              <a:rPr lang="en-US" altLang="en-US" dirty="0">
                <a:latin typeface="+mn-lt"/>
              </a:rPr>
              <a:t>D =&gt; keep going! &lt;DON’T compare&gt;</a:t>
            </a:r>
          </a:p>
        </p:txBody>
      </p:sp>
    </p:spTree>
    <p:extLst>
      <p:ext uri="{BB962C8B-B14F-4D97-AF65-F5344CB8AC3E}">
        <p14:creationId xmlns:p14="http://schemas.microsoft.com/office/powerpoint/2010/main" val="32590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640"/>
              <a:t>Hashing (cont’d)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So </a:t>
            </a:r>
            <a:r>
              <a:rPr lang="en-US" altLang="en-US" sz="2400" dirty="0">
                <a:latin typeface="+mn-lt"/>
              </a:rPr>
              <a:t>deletions can slow you down. If you are doing a lot of deletions, you’re better of using a different style of hash table, which we won’t present in this </a:t>
            </a:r>
            <a:r>
              <a:rPr lang="en-US" altLang="en-US" sz="2400" dirty="0" smtClean="0">
                <a:latin typeface="+mn-lt"/>
              </a:rPr>
              <a:t>class</a:t>
            </a:r>
          </a:p>
          <a:p>
            <a:pPr marL="625056"/>
            <a:endParaRPr lang="en-US" altLang="en-US" sz="2400" dirty="0">
              <a:latin typeface="+mn-lt"/>
            </a:endParaRPr>
          </a:p>
          <a:p>
            <a:pPr marL="625056"/>
            <a:r>
              <a:rPr lang="en-US" altLang="en-US" sz="2400" dirty="0">
                <a:latin typeface="+mn-lt"/>
              </a:rPr>
              <a:t>W</a:t>
            </a:r>
            <a:r>
              <a:rPr lang="en-US" altLang="en-US" sz="2400" dirty="0" smtClean="0">
                <a:latin typeface="+mn-lt"/>
              </a:rPr>
              <a:t>here to insert an unfound element?</a:t>
            </a:r>
          </a:p>
          <a:p>
            <a:pPr marL="1025106" lvl="1"/>
            <a:r>
              <a:rPr lang="en-US" altLang="en-US" sz="2000" dirty="0" smtClean="0">
                <a:latin typeface="+mn-lt"/>
              </a:rPr>
              <a:t>The first slot marked as empty? </a:t>
            </a:r>
          </a:p>
          <a:p>
            <a:pPr marL="1025106" lvl="1"/>
            <a:r>
              <a:rPr lang="en-US" altLang="en-US" sz="2000" dirty="0" smtClean="0">
                <a:latin typeface="+mn-lt"/>
              </a:rPr>
              <a:t>The first slot marked as deleted?</a:t>
            </a:r>
          </a:p>
          <a:p>
            <a:pPr marL="1025106" lvl="1"/>
            <a:endParaRPr lang="en-US" altLang="en-US" sz="2000" dirty="0" smtClean="0">
              <a:latin typeface="+mn-lt"/>
            </a:endParaRPr>
          </a:p>
          <a:p>
            <a:pPr marL="625056"/>
            <a:r>
              <a:rPr lang="en-US" altLang="en-US" sz="2400" dirty="0">
                <a:latin typeface="+mn-lt"/>
              </a:rPr>
              <a:t>Why</a:t>
            </a:r>
            <a:r>
              <a:rPr lang="en-US" altLang="en-US" sz="2400" dirty="0">
                <a:latin typeface="+mn-lt"/>
              </a:rPr>
              <a:t>? </a:t>
            </a:r>
          </a:p>
          <a:p>
            <a:pPr marL="1025106" lvl="1"/>
            <a:r>
              <a:rPr lang="en-US" altLang="en-US" sz="2000" dirty="0">
                <a:latin typeface="+mn-lt"/>
              </a:rPr>
              <a:t>1. </a:t>
            </a:r>
            <a:r>
              <a:rPr lang="en-US" altLang="en-US" sz="2000" dirty="0">
                <a:latin typeface="+mn-lt"/>
              </a:rPr>
              <a:t>the deleted slot is closer to the home location of that key</a:t>
            </a:r>
            <a:r>
              <a:rPr lang="en-US" altLang="en-US" sz="2000" dirty="0" smtClean="0">
                <a:latin typeface="+mn-lt"/>
              </a:rPr>
              <a:t>. Reducing excessive probing cost for searching and insertion.</a:t>
            </a:r>
            <a:endParaRPr lang="en-US" altLang="en-US" sz="2000" dirty="0">
              <a:latin typeface="+mn-lt"/>
            </a:endParaRPr>
          </a:p>
          <a:p>
            <a:pPr marL="1025106" lvl="1"/>
            <a:r>
              <a:rPr lang="en-US" altLang="en-US" sz="2000" dirty="0">
                <a:latin typeface="+mn-lt"/>
              </a:rPr>
              <a:t>2. We get to reclaim a deleted slot.</a:t>
            </a:r>
          </a:p>
        </p:txBody>
      </p:sp>
    </p:spTree>
    <p:extLst>
      <p:ext uri="{BB962C8B-B14F-4D97-AF65-F5344CB8AC3E}">
        <p14:creationId xmlns:p14="http://schemas.microsoft.com/office/powerpoint/2010/main" val="15777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920880" cy="975043"/>
          </a:xfrm>
          <a:ln/>
        </p:spPr>
        <p:txBody>
          <a:bodyPr>
            <a:normAutofit/>
          </a:bodyPr>
          <a:lstStyle/>
          <a:p>
            <a:r>
              <a:rPr lang="en-US" altLang="en-US" sz="4640" dirty="0">
                <a:latin typeface="+mn-lt"/>
              </a:rPr>
              <a:t>Hashing </a:t>
            </a:r>
            <a:r>
              <a:rPr lang="en-US" altLang="en-US" sz="4640" dirty="0" smtClean="0">
                <a:latin typeface="+mn-lt"/>
              </a:rPr>
              <a:t>– insertion &amp; deletion</a:t>
            </a:r>
            <a:endParaRPr lang="en-US" altLang="en-US" sz="4640" dirty="0">
              <a:latin typeface="+mn-lt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487760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>
                <a:latin typeface="+mn-lt"/>
              </a:rPr>
              <a:t>When inserting, we still probe as usual, but we remember the first deleted slot we saw.</a:t>
            </a:r>
          </a:p>
          <a:p>
            <a:pPr marL="625056">
              <a:spcBef>
                <a:spcPts val="1327"/>
              </a:spcBef>
            </a:pPr>
            <a:r>
              <a:rPr lang="en-US" altLang="en-US" sz="2400" dirty="0" smtClean="0">
                <a:latin typeface="+mn-lt"/>
              </a:rPr>
              <a:t>If </a:t>
            </a:r>
            <a:r>
              <a:rPr lang="en-US" altLang="en-US" sz="2400" dirty="0">
                <a:latin typeface="+mn-lt"/>
              </a:rPr>
              <a:t>a deleted </a:t>
            </a:r>
            <a:r>
              <a:rPr lang="en-US" altLang="en-US" sz="2400" dirty="0" smtClean="0">
                <a:latin typeface="+mn-lt"/>
              </a:rPr>
              <a:t>slot </a:t>
            </a:r>
            <a:r>
              <a:rPr lang="en-US" altLang="en-US" sz="2400" dirty="0">
                <a:latin typeface="+mn-lt"/>
              </a:rPr>
              <a:t>was found, use it over the empty slot</a:t>
            </a:r>
            <a:r>
              <a:rPr lang="en-US" altLang="en-US" sz="2400" dirty="0" smtClean="0">
                <a:latin typeface="+mn-lt"/>
              </a:rPr>
              <a:t>.</a:t>
            </a:r>
          </a:p>
          <a:p>
            <a:pPr marL="625056">
              <a:spcBef>
                <a:spcPts val="1327"/>
              </a:spcBef>
            </a:pPr>
            <a:r>
              <a:rPr lang="en-US" altLang="en-US" sz="2400" dirty="0" smtClean="0">
                <a:latin typeface="+mn-lt"/>
              </a:rPr>
              <a:t>Don’t forget to change the flag</a:t>
            </a:r>
            <a:r>
              <a:rPr lang="en-US" altLang="en-US" sz="2400" dirty="0" smtClean="0">
                <a:latin typeface="+mn-lt"/>
              </a:rPr>
              <a:t>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9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94000"/>
              </p:ext>
            </p:extLst>
          </p:nvPr>
        </p:nvGraphicFramePr>
        <p:xfrm>
          <a:off x="395536" y="908720"/>
          <a:ext cx="7777881" cy="4903963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1121505222"/>
                    </a:ext>
                  </a:extLst>
                </a:gridCol>
                <a:gridCol w="1890205">
                  <a:extLst>
                    <a:ext uri="{9D8B030D-6E8A-4147-A177-3AD203B41FA5}">
                      <a16:colId xmlns:a16="http://schemas.microsoft.com/office/drawing/2014/main" xmlns="" val="2711143246"/>
                    </a:ext>
                  </a:extLst>
                </a:gridCol>
                <a:gridCol w="1899722">
                  <a:extLst>
                    <a:ext uri="{9D8B030D-6E8A-4147-A177-3AD203B41FA5}">
                      <a16:colId xmlns:a16="http://schemas.microsoft.com/office/drawing/2014/main" xmlns="" val="2232952203"/>
                    </a:ext>
                  </a:extLst>
                </a:gridCol>
                <a:gridCol w="1899722">
                  <a:extLst>
                    <a:ext uri="{9D8B030D-6E8A-4147-A177-3AD203B41FA5}">
                      <a16:colId xmlns:a16="http://schemas.microsoft.com/office/drawing/2014/main" xmlns="" val="1198120735"/>
                    </a:ext>
                  </a:extLst>
                </a:gridCol>
              </a:tblGrid>
              <a:tr h="1364416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471104150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01237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0777574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Remove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055572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9672" y="2606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add / remove operations include search.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04872"/>
              </p:ext>
            </p:extLst>
          </p:nvPr>
        </p:nvGraphicFramePr>
        <p:xfrm>
          <a:off x="395536" y="908720"/>
          <a:ext cx="7777881" cy="500773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1121505222"/>
                    </a:ext>
                  </a:extLst>
                </a:gridCol>
                <a:gridCol w="1890205">
                  <a:extLst>
                    <a:ext uri="{9D8B030D-6E8A-4147-A177-3AD203B41FA5}">
                      <a16:colId xmlns:a16="http://schemas.microsoft.com/office/drawing/2014/main" xmlns="" val="2711143246"/>
                    </a:ext>
                  </a:extLst>
                </a:gridCol>
                <a:gridCol w="1899722">
                  <a:extLst>
                    <a:ext uri="{9D8B030D-6E8A-4147-A177-3AD203B41FA5}">
                      <a16:colId xmlns:a16="http://schemas.microsoft.com/office/drawing/2014/main" xmlns="" val="2232952203"/>
                    </a:ext>
                  </a:extLst>
                </a:gridCol>
                <a:gridCol w="1899722">
                  <a:extLst>
                    <a:ext uri="{9D8B030D-6E8A-4147-A177-3AD203B41FA5}">
                      <a16:colId xmlns:a16="http://schemas.microsoft.com/office/drawing/2014/main" xmlns="" val="1198120735"/>
                    </a:ext>
                  </a:extLst>
                </a:gridCol>
              </a:tblGrid>
              <a:tr h="1364416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471104150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01237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0777574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Remove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  <a:defRPr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055572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9672" y="2606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add / remove operations include search.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4793</TotalTime>
  <Words>1619</Words>
  <Application>Microsoft Office PowerPoint</Application>
  <PresentationFormat>On-screen Show (4:3)</PresentationFormat>
  <Paragraphs>265</Paragraphs>
  <Slides>35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SCU tempelate 2</vt:lpstr>
      <vt:lpstr>Computer Engineering 12 Class 10</vt:lpstr>
      <vt:lpstr>Hashing - DELETION</vt:lpstr>
      <vt:lpstr>Hashing - DELETION</vt:lpstr>
      <vt:lpstr>Hashing - DELETION</vt:lpstr>
      <vt:lpstr>Hashing (cont’d)</vt:lpstr>
      <vt:lpstr>Hashing (cont’d)</vt:lpstr>
      <vt:lpstr>Hashing – insertion &amp; deletion</vt:lpstr>
      <vt:lpstr>PowerPoint Presentation</vt:lpstr>
      <vt:lpstr>PowerPoint Presentation</vt:lpstr>
      <vt:lpstr>Another ADT: BAG</vt:lpstr>
      <vt:lpstr>PowerPoint Presentation</vt:lpstr>
      <vt:lpstr>PowerPoint Presentation</vt:lpstr>
      <vt:lpstr>Lab 3 (Week 1)</vt:lpstr>
      <vt:lpstr>Start</vt:lpstr>
      <vt:lpstr>List</vt:lpstr>
      <vt:lpstr>Stack - Concept</vt:lpstr>
      <vt:lpstr>Stack - Example</vt:lpstr>
      <vt:lpstr>Stack – Implementation through Array</vt:lpstr>
      <vt:lpstr>Stack – Implementation through Array</vt:lpstr>
      <vt:lpstr>Stack – Implementation through Array</vt:lpstr>
      <vt:lpstr>A Question</vt:lpstr>
      <vt:lpstr>Queue - Concept</vt:lpstr>
      <vt:lpstr>Queue – More Notes</vt:lpstr>
      <vt:lpstr>Queue - Examples</vt:lpstr>
      <vt:lpstr>Exercise</vt:lpstr>
      <vt:lpstr>Queue – Implementation through Array (Method I)</vt:lpstr>
      <vt:lpstr>Queue – Implementation through Array (Method II)</vt:lpstr>
      <vt:lpstr>Recall the Meaning of a Pointer</vt:lpstr>
      <vt:lpstr>Queue – Implementation through Array (Method II) Example</vt:lpstr>
      <vt:lpstr>Queue – Implementation through Array (Method II) Example</vt:lpstr>
      <vt:lpstr>Queue – Implementation through Array (Method II) Example</vt:lpstr>
      <vt:lpstr>Queue – Implementation through Array (Method II) Example</vt:lpstr>
      <vt:lpstr>Queue – Implementation through Array (Method II) Code</vt:lpstr>
      <vt:lpstr>Queue – Implementation through Array (Method II) Code</vt:lpstr>
      <vt:lpstr>Real Life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278</cp:revision>
  <dcterms:created xsi:type="dcterms:W3CDTF">2015-09-16T16:54:10Z</dcterms:created>
  <dcterms:modified xsi:type="dcterms:W3CDTF">2018-01-26T17:45:16Z</dcterms:modified>
</cp:coreProperties>
</file>