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8" r:id="rId3"/>
    <p:sldId id="257" r:id="rId4"/>
    <p:sldId id="262" r:id="rId5"/>
    <p:sldId id="269" r:id="rId6"/>
    <p:sldId id="258" r:id="rId7"/>
    <p:sldId id="259" r:id="rId8"/>
    <p:sldId id="306" r:id="rId9"/>
    <p:sldId id="307" r:id="rId10"/>
    <p:sldId id="260" r:id="rId11"/>
    <p:sldId id="310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308"/>
            <p14:sldId id="257"/>
            <p14:sldId id="262"/>
            <p14:sldId id="269"/>
            <p14:sldId id="258"/>
            <p14:sldId id="259"/>
            <p14:sldId id="306"/>
            <p14:sldId id="307"/>
            <p14:sldId id="260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75" autoAdjust="0"/>
  </p:normalViewPr>
  <p:slideViewPr>
    <p:cSldViewPr>
      <p:cViewPr varScale="1">
        <p:scale>
          <a:sx n="80" d="100"/>
          <a:sy n="80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Allocate</a:t>
            </a:r>
            <a:r>
              <a:rPr lang="en-US" baseline="0" dirty="0" smtClean="0"/>
              <a:t> memory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point to the new student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new student point to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7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8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smtClean="0"/>
              <a:t>Class 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96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Insertion</a:t>
            </a:r>
          </a:p>
          <a:p>
            <a:pPr lvl="1"/>
            <a:r>
              <a:rPr lang="en-US" sz="2000" dirty="0" smtClean="0"/>
              <a:t>Ordered list</a:t>
            </a:r>
          </a:p>
          <a:p>
            <a:pPr lvl="1"/>
            <a:r>
              <a:rPr lang="en-US" sz="2000" dirty="0" smtClean="0"/>
              <a:t>Random list</a:t>
            </a:r>
          </a:p>
          <a:p>
            <a:r>
              <a:rPr lang="en-US" sz="2400" dirty="0" smtClean="0"/>
              <a:t>Deletion</a:t>
            </a:r>
          </a:p>
          <a:p>
            <a:pPr lvl="1"/>
            <a:r>
              <a:rPr lang="en-US" sz="2000" dirty="0" smtClean="0"/>
              <a:t>Locate the node</a:t>
            </a:r>
          </a:p>
          <a:p>
            <a:pPr lvl="1"/>
            <a:r>
              <a:rPr lang="en-US" sz="2000" dirty="0" smtClean="0"/>
              <a:t>Remove it from the list</a:t>
            </a:r>
          </a:p>
          <a:p>
            <a:r>
              <a:rPr lang="en-US" sz="2400" dirty="0" smtClean="0"/>
              <a:t>Retrieval</a:t>
            </a:r>
          </a:p>
          <a:p>
            <a:pPr lvl="1"/>
            <a:r>
              <a:rPr lang="en-US" sz="2000" dirty="0" smtClean="0"/>
              <a:t>Locate a given node</a:t>
            </a:r>
          </a:p>
          <a:p>
            <a:r>
              <a:rPr lang="en-US" sz="2400" dirty="0" smtClean="0"/>
              <a:t>Traversal </a:t>
            </a:r>
          </a:p>
          <a:p>
            <a:pPr lvl="1"/>
            <a:r>
              <a:rPr lang="en-US" sz="2000" dirty="0" smtClean="0"/>
              <a:t>Go through each element in the list</a:t>
            </a:r>
          </a:p>
          <a:p>
            <a:pPr lvl="1"/>
            <a:endParaRPr lang="en-US" sz="2000" dirty="0"/>
          </a:p>
          <a:p>
            <a:pPr marL="457200" lvl="1" indent="0" algn="ctr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We’ll mainly work on singly linked list !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&amp;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Linked List Operations – singly linked list</a:t>
            </a:r>
          </a:p>
          <a:p>
            <a:pPr lvl="1"/>
            <a:r>
              <a:rPr lang="en-US" dirty="0" smtClean="0">
                <a:latin typeface="+mn-lt"/>
              </a:rPr>
              <a:t>Create a list</a:t>
            </a:r>
          </a:p>
          <a:p>
            <a:pPr lvl="1"/>
            <a:r>
              <a:rPr lang="en-US" dirty="0" smtClean="0">
                <a:latin typeface="+mn-lt"/>
              </a:rPr>
              <a:t>Insert a node</a:t>
            </a:r>
            <a:endParaRPr lang="en-US" dirty="0">
              <a:latin typeface="+mn-lt"/>
            </a:endParaRPr>
          </a:p>
        </p:txBody>
      </p:sp>
      <p:pic>
        <p:nvPicPr>
          <p:cNvPr id="4" name="Picture 3" descr="linked_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2976"/>
            <a:ext cx="6935499" cy="2533401"/>
          </a:xfrm>
          <a:prstGeom prst="rect">
            <a:avLst/>
          </a:prstGeom>
        </p:spPr>
      </p:pic>
      <p:pic>
        <p:nvPicPr>
          <p:cNvPr id="6" name="Picture 5" descr="Untitled-1.gif"/>
          <p:cNvPicPr>
            <a:picLocks noChangeAspect="1"/>
          </p:cNvPicPr>
          <p:nvPr/>
        </p:nvPicPr>
        <p:blipFill>
          <a:blip r:embed="rId3" cstate="print"/>
          <a:srcRect l="15866" t="16667" r="12735" b="11905"/>
          <a:stretch>
            <a:fillRect/>
          </a:stretch>
        </p:blipFill>
        <p:spPr bwMode="auto">
          <a:xfrm>
            <a:off x="1242146" y="5085184"/>
            <a:ext cx="723528" cy="9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05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1800000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 structure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177330" y="1940639"/>
            <a:ext cx="3672408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9378" y="2156663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9378" y="251670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1700808"/>
            <a:ext cx="3100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list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count;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 *head;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pic>
        <p:nvPicPr>
          <p:cNvPr id="10" name="Picture 9" descr="linked_list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8"/>
          <a:stretch/>
        </p:blipFill>
        <p:spPr>
          <a:xfrm>
            <a:off x="3518587" y="1451171"/>
            <a:ext cx="6598030" cy="14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</a:t>
            </a:r>
            <a:r>
              <a:rPr lang="en-US" sz="2400" dirty="0" smtClean="0"/>
              <a:t>node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Example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899592" y="2109049"/>
            <a:ext cx="3672408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1640" y="2325073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640" y="268511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59832" y="2325073"/>
            <a:ext cx="86409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59832" y="268511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20072" y="1940639"/>
            <a:ext cx="360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data; // we use </a:t>
            </a:r>
            <a:r>
              <a:rPr lang="en-US" dirty="0" err="1" smtClean="0"/>
              <a:t>int</a:t>
            </a:r>
            <a:r>
              <a:rPr lang="en-US" dirty="0" smtClean="0"/>
              <a:t> as example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pic>
        <p:nvPicPr>
          <p:cNvPr id="16" name="Picture 15" descr="linked_li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32" b="58040"/>
          <a:stretch/>
        </p:blipFill>
        <p:spPr>
          <a:xfrm>
            <a:off x="1265717" y="4149080"/>
            <a:ext cx="1794115" cy="10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Allocate a list and initialize it.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Code: </a:t>
            </a:r>
          </a:p>
          <a:p>
            <a:pPr lvl="1"/>
            <a:r>
              <a:rPr lang="en-US" sz="2000" dirty="0" smtClean="0"/>
              <a:t>Check out the </a:t>
            </a:r>
            <a:r>
              <a:rPr lang="en-US" sz="2000" dirty="0" err="1" smtClean="0"/>
              <a:t>pseudocode</a:t>
            </a:r>
            <a:r>
              <a:rPr lang="en-US" sz="2000" dirty="0" smtClean="0"/>
              <a:t>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from your textbook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835696" y="2204864"/>
            <a:ext cx="3672408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7744" y="2420888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27809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5936" y="2420888"/>
            <a:ext cx="864096" cy="360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95936" y="27809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68144" y="2420888"/>
            <a:ext cx="864096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8144" y="2420888"/>
            <a:ext cx="864096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92080" y="3458031"/>
            <a:ext cx="3816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list *</a:t>
            </a:r>
            <a:r>
              <a:rPr lang="en-US" dirty="0" err="1" smtClean="0"/>
              <a:t>CreateList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struct</a:t>
            </a:r>
            <a:r>
              <a:rPr lang="en-US" dirty="0" smtClean="0"/>
              <a:t> list  *</a:t>
            </a:r>
            <a:r>
              <a:rPr lang="en-US" dirty="0" err="1" smtClean="0"/>
              <a:t>pList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/>
              <a:t>pList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list));</a:t>
            </a:r>
          </a:p>
          <a:p>
            <a:r>
              <a:rPr lang="en-US" dirty="0"/>
              <a:t> </a:t>
            </a:r>
            <a:r>
              <a:rPr lang="en-US" dirty="0" smtClean="0"/>
              <a:t>      assert</a:t>
            </a:r>
            <a:r>
              <a:rPr lang="en-US" dirty="0"/>
              <a:t>(</a:t>
            </a:r>
            <a:r>
              <a:rPr lang="en-US" dirty="0" err="1"/>
              <a:t>pList</a:t>
            </a:r>
            <a:r>
              <a:rPr lang="en-US" dirty="0"/>
              <a:t>! </a:t>
            </a:r>
            <a:r>
              <a:rPr lang="en-US" dirty="0" smtClean="0"/>
              <a:t>= NULL);</a:t>
            </a:r>
          </a:p>
          <a:p>
            <a:endParaRPr lang="en-US" dirty="0"/>
          </a:p>
          <a:p>
            <a:r>
              <a:rPr lang="en-US" dirty="0" smtClean="0"/>
              <a:t>       </a:t>
            </a:r>
            <a:r>
              <a:rPr lang="en-US" dirty="0" err="1"/>
              <a:t>pList</a:t>
            </a:r>
            <a:r>
              <a:rPr lang="en-US" dirty="0"/>
              <a:t>-</a:t>
            </a:r>
            <a:r>
              <a:rPr lang="en-US" dirty="0" smtClean="0"/>
              <a:t>&gt; count = 0;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/>
              <a:t>pList</a:t>
            </a:r>
            <a:r>
              <a:rPr lang="en-US" dirty="0"/>
              <a:t>-</a:t>
            </a:r>
            <a:r>
              <a:rPr lang="en-US" dirty="0" smtClean="0"/>
              <a:t>&gt; head = NULL;</a:t>
            </a:r>
          </a:p>
          <a:p>
            <a:endParaRPr lang="en-US" dirty="0"/>
          </a:p>
          <a:p>
            <a:r>
              <a:rPr lang="en-US" dirty="0" smtClean="0"/>
              <a:t>       return </a:t>
            </a:r>
            <a:r>
              <a:rPr lang="en-US" dirty="0" err="1"/>
              <a:t>pList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8144" y="2420888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 flipV="1">
            <a:off x="4860032" y="2600908"/>
            <a:ext cx="1008112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900" y="2596262"/>
            <a:ext cx="66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pList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31640" y="278092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8229600" cy="975043"/>
          </a:xfrm>
        </p:spPr>
        <p:txBody>
          <a:bodyPr/>
          <a:lstStyle/>
          <a:p>
            <a:r>
              <a:rPr lang="en-US" dirty="0" smtClean="0"/>
              <a:t>Insert A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0017" y="342900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insert(</a:t>
            </a:r>
            <a:r>
              <a:rPr lang="en-US" dirty="0" err="1"/>
              <a:t>struct</a:t>
            </a:r>
            <a:r>
              <a:rPr lang="en-US" dirty="0"/>
              <a:t> list *</a:t>
            </a:r>
            <a:r>
              <a:rPr lang="en-US" dirty="0" err="1"/>
              <a:t>plist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>
                <a:solidFill>
                  <a:srgbClr val="FF0000"/>
                </a:solidFill>
              </a:rPr>
              <a:t>pPrev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/>
              <a:t>pNew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920" y="274638"/>
            <a:ext cx="8229600" cy="975043"/>
          </a:xfrm>
        </p:spPr>
        <p:txBody>
          <a:bodyPr/>
          <a:lstStyle/>
          <a:p>
            <a:r>
              <a:rPr lang="en-US" dirty="0" smtClean="0"/>
              <a:t>Allocate Memory for a New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132856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Code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We need to allocate memory </a:t>
            </a:r>
            <a:r>
              <a:rPr lang="en-US" sz="2400" u="sng" dirty="0" smtClean="0">
                <a:solidFill>
                  <a:srgbClr val="0000FF"/>
                </a:solidFill>
              </a:rPr>
              <a:t>every time </a:t>
            </a:r>
            <a:r>
              <a:rPr lang="en-US" sz="2400" dirty="0" smtClean="0"/>
              <a:t>when we generate a new node. It’s the same process. So we omit it in the later discussions.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58779" y="2636912"/>
            <a:ext cx="471896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node *</a:t>
            </a:r>
            <a:r>
              <a:rPr lang="en-US" sz="2400" dirty="0" err="1"/>
              <a:t>pNew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pNew</a:t>
            </a:r>
            <a:r>
              <a:rPr lang="en-US" sz="2400" dirty="0"/>
              <a:t>  = </a:t>
            </a:r>
            <a:r>
              <a:rPr lang="en-US" sz="2400" dirty="0" err="1"/>
              <a:t>malloc</a:t>
            </a:r>
            <a:r>
              <a:rPr lang="en-US" sz="2400" dirty="0"/>
              <a:t>(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struct</a:t>
            </a:r>
            <a:r>
              <a:rPr lang="en-US" sz="2400" dirty="0"/>
              <a:t> node));</a:t>
            </a:r>
          </a:p>
          <a:p>
            <a:r>
              <a:rPr lang="en-US" sz="2400" dirty="0"/>
              <a:t>assert(</a:t>
            </a:r>
            <a:r>
              <a:rPr lang="en-US" sz="2400" dirty="0" err="1"/>
              <a:t>pNew</a:t>
            </a:r>
            <a:r>
              <a:rPr lang="en-US" sz="2400" dirty="0"/>
              <a:t>!=NULL);</a:t>
            </a:r>
          </a:p>
          <a:p>
            <a:r>
              <a:rPr lang="en-US" sz="2400" dirty="0" err="1"/>
              <a:t>pNew</a:t>
            </a:r>
            <a:r>
              <a:rPr lang="en-US" sz="2400" dirty="0"/>
              <a:t> -&gt; data = </a:t>
            </a:r>
            <a:r>
              <a:rPr lang="en-US" sz="2400" dirty="0" err="1"/>
              <a:t>val</a:t>
            </a:r>
            <a:r>
              <a:rPr lang="en-US" sz="2400" dirty="0"/>
              <a:t>;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484784"/>
            <a:ext cx="144016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  next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16016" y="1484784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1484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pNew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19872" y="17008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5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the Node to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we have already created a linked list and allocated memory for the new node.</a:t>
            </a:r>
          </a:p>
          <a:p>
            <a:endParaRPr lang="en-US" sz="2400" dirty="0"/>
          </a:p>
          <a:p>
            <a:r>
              <a:rPr lang="en-US" sz="2400" dirty="0" smtClean="0"/>
              <a:t>In order to insert a node, what do you need to know?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Predecessor</a:t>
            </a:r>
          </a:p>
          <a:p>
            <a:pPr lvl="1"/>
            <a:r>
              <a:rPr lang="en-US" sz="2000" dirty="0" smtClean="0"/>
              <a:t>Successor 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347864" y="3429000"/>
            <a:ext cx="4176464" cy="1368152"/>
            <a:chOff x="1115616" y="3212976"/>
            <a:chExt cx="7079515" cy="2908920"/>
          </a:xfrm>
        </p:grpSpPr>
        <p:pic>
          <p:nvPicPr>
            <p:cNvPr id="4" name="Picture 3" descr="linked_lis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212976"/>
              <a:ext cx="6935499" cy="2533401"/>
            </a:xfrm>
            <a:prstGeom prst="rect">
              <a:avLst/>
            </a:prstGeom>
          </p:spPr>
        </p:pic>
        <p:pic>
          <p:nvPicPr>
            <p:cNvPr id="5" name="Picture 4" descr="Untitled-1.gif"/>
            <p:cNvPicPr>
              <a:picLocks noChangeAspect="1"/>
            </p:cNvPicPr>
            <p:nvPr/>
          </p:nvPicPr>
          <p:blipFill>
            <a:blip r:embed="rId3" cstate="print"/>
            <a:srcRect l="15866" t="16667" r="12735" b="11905"/>
            <a:stretch>
              <a:fillRect/>
            </a:stretch>
          </p:blipFill>
          <p:spPr bwMode="auto">
            <a:xfrm>
              <a:off x="1115616" y="5055096"/>
              <a:ext cx="8001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8076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1124744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Different situations:</a:t>
            </a:r>
            <a:endParaRPr lang="en-US" sz="2400" dirty="0"/>
          </a:p>
          <a:p>
            <a:pPr lvl="1"/>
            <a:r>
              <a:rPr lang="en-US" sz="2400" dirty="0"/>
              <a:t>Insert in </a:t>
            </a:r>
            <a:r>
              <a:rPr lang="en-US" sz="2400" dirty="0" smtClean="0"/>
              <a:t>middle </a:t>
            </a:r>
          </a:p>
          <a:p>
            <a:pPr lvl="2"/>
            <a:r>
              <a:rPr lang="en-US" sz="1000" dirty="0"/>
              <a:t>Predecessor (yes)</a:t>
            </a:r>
          </a:p>
          <a:p>
            <a:pPr lvl="2"/>
            <a:r>
              <a:rPr lang="en-US" sz="1000" dirty="0"/>
              <a:t>Successor (yes)</a:t>
            </a:r>
          </a:p>
          <a:p>
            <a:pPr lvl="1"/>
            <a:r>
              <a:rPr lang="en-US" sz="2400" dirty="0"/>
              <a:t>Insert at </a:t>
            </a:r>
            <a:r>
              <a:rPr lang="en-US" sz="2400" dirty="0" smtClean="0"/>
              <a:t>end</a:t>
            </a:r>
          </a:p>
          <a:p>
            <a:pPr lvl="2"/>
            <a:r>
              <a:rPr lang="en-US" sz="1000" dirty="0" smtClean="0"/>
              <a:t>Predecessor (yes)</a:t>
            </a:r>
          </a:p>
          <a:p>
            <a:pPr lvl="2"/>
            <a:r>
              <a:rPr lang="en-US" sz="1000" dirty="0" smtClean="0"/>
              <a:t>Successor (no)</a:t>
            </a:r>
          </a:p>
          <a:p>
            <a:pPr lvl="1"/>
            <a:r>
              <a:rPr lang="en-US" sz="2400" dirty="0" smtClean="0"/>
              <a:t>Insert into empty list</a:t>
            </a:r>
          </a:p>
          <a:p>
            <a:pPr lvl="2"/>
            <a:r>
              <a:rPr lang="en-US" sz="1000" dirty="0"/>
              <a:t>Predecessor (no)</a:t>
            </a:r>
          </a:p>
          <a:p>
            <a:pPr lvl="2"/>
            <a:r>
              <a:rPr lang="en-US" sz="1000" dirty="0"/>
              <a:t>Successor (no)</a:t>
            </a:r>
          </a:p>
          <a:p>
            <a:pPr lvl="1"/>
            <a:r>
              <a:rPr lang="en-US" sz="2400" dirty="0" smtClean="0"/>
              <a:t>Insert at beginning</a:t>
            </a:r>
          </a:p>
          <a:p>
            <a:pPr lvl="2"/>
            <a:r>
              <a:rPr lang="en-US" sz="900" dirty="0"/>
              <a:t>Predecessor (no)</a:t>
            </a:r>
          </a:p>
          <a:p>
            <a:pPr lvl="2"/>
            <a:r>
              <a:rPr lang="en-US" sz="900" dirty="0"/>
              <a:t>Successor (yes)</a:t>
            </a:r>
          </a:p>
          <a:p>
            <a:pPr lvl="1"/>
            <a:endParaRPr lang="en-US" sz="2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Be careful about the </a:t>
            </a:r>
            <a:r>
              <a:rPr lang="en-US" sz="2400" u="sng" dirty="0">
                <a:solidFill>
                  <a:srgbClr val="0000FF"/>
                </a:solidFill>
              </a:rPr>
              <a:t>pointer </a:t>
            </a:r>
            <a:r>
              <a:rPr lang="en-US" sz="2400" u="sng" dirty="0" smtClean="0">
                <a:solidFill>
                  <a:srgbClr val="0000FF"/>
                </a:solidFill>
              </a:rPr>
              <a:t>manipulations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Link the Node to the List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2375533"/>
            <a:ext cx="4176464" cy="1368152"/>
            <a:chOff x="1115616" y="3212976"/>
            <a:chExt cx="7079515" cy="2908920"/>
          </a:xfrm>
        </p:grpSpPr>
        <p:pic>
          <p:nvPicPr>
            <p:cNvPr id="5" name="Picture 4" descr="linked_lis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212976"/>
              <a:ext cx="6935499" cy="2533401"/>
            </a:xfrm>
            <a:prstGeom prst="rect">
              <a:avLst/>
            </a:prstGeom>
          </p:spPr>
        </p:pic>
        <p:pic>
          <p:nvPicPr>
            <p:cNvPr id="6" name="Picture 5" descr="Untitled-1.gif"/>
            <p:cNvPicPr>
              <a:picLocks noChangeAspect="1"/>
            </p:cNvPicPr>
            <p:nvPr/>
          </p:nvPicPr>
          <p:blipFill>
            <a:blip r:embed="rId3" cstate="print"/>
            <a:srcRect l="15866" t="16667" r="12735" b="11905"/>
            <a:stretch>
              <a:fillRect/>
            </a:stretch>
          </p:blipFill>
          <p:spPr bwMode="auto">
            <a:xfrm>
              <a:off x="1115616" y="5055096"/>
              <a:ext cx="8001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413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5796136" y="3429000"/>
            <a:ext cx="144016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  next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 Middle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67544" y="1340768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Now we have a list with several nodes, and we want to add a new node in the middle of the list.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79912" y="3419708"/>
            <a:ext cx="144016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  next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99992" y="3419708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16016" y="2708920"/>
            <a:ext cx="144016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  next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36096" y="2708920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7664" y="3419708"/>
            <a:ext cx="165618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Count       head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411760" y="3419708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3848" y="357301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516216" y="3419708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220072" y="357301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19872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pNew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139952" y="292494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15816" y="39957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pPre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491880" y="3789040"/>
            <a:ext cx="50405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7596336" y="3501008"/>
            <a:ext cx="288032" cy="360040"/>
            <a:chOff x="3347864" y="4797152"/>
            <a:chExt cx="504056" cy="369332"/>
          </a:xfrm>
        </p:grpSpPr>
        <p:grpSp>
          <p:nvGrpSpPr>
            <p:cNvPr id="87" name="Group 86"/>
            <p:cNvGrpSpPr/>
            <p:nvPr/>
          </p:nvGrpSpPr>
          <p:grpSpPr>
            <a:xfrm>
              <a:off x="3347864" y="4797152"/>
              <a:ext cx="504056" cy="360040"/>
              <a:chOff x="1979712" y="4797152"/>
              <a:chExt cx="504056" cy="360040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1979712" y="4797152"/>
                <a:ext cx="504056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2051720" y="4797152"/>
                <a:ext cx="360040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3347864" y="4797152"/>
              <a:ext cx="504056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>
            <a:off x="7236296" y="36450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809282" y="3047885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796136" y="3115248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5556" y="4869160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Manipulate two pointers:</a:t>
            </a:r>
          </a:p>
          <a:p>
            <a:r>
              <a:rPr lang="en-US" sz="2400" dirty="0" smtClean="0"/>
              <a:t>	</a:t>
            </a:r>
            <a:r>
              <a:rPr lang="en-US" sz="2400" u="sng" dirty="0" err="1" smtClean="0">
                <a:solidFill>
                  <a:srgbClr val="0000FF"/>
                </a:solidFill>
              </a:rPr>
              <a:t>pNew</a:t>
            </a:r>
            <a:r>
              <a:rPr lang="en-US" sz="2400" u="sng" dirty="0" smtClean="0">
                <a:solidFill>
                  <a:srgbClr val="0000FF"/>
                </a:solidFill>
              </a:rPr>
              <a:t>-&gt; next </a:t>
            </a:r>
            <a:r>
              <a:rPr lang="en-US" sz="2400" dirty="0"/>
              <a:t>&amp;</a:t>
            </a:r>
            <a:r>
              <a:rPr lang="en-US" sz="2400" dirty="0" smtClean="0"/>
              <a:t> </a:t>
            </a:r>
            <a:r>
              <a:rPr lang="en-US" sz="2400" u="sng" dirty="0" err="1">
                <a:solidFill>
                  <a:srgbClr val="0000FF"/>
                </a:solidFill>
              </a:rPr>
              <a:t>pPre</a:t>
            </a:r>
            <a:r>
              <a:rPr lang="en-US" sz="2400" u="sng" dirty="0">
                <a:solidFill>
                  <a:srgbClr val="0000FF"/>
                </a:solidFill>
              </a:rPr>
              <a:t>-&gt;next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33883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pList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71600" y="360437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37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274638"/>
            <a:ext cx="8229600" cy="975043"/>
          </a:xfrm>
        </p:spPr>
        <p:txBody>
          <a:bodyPr/>
          <a:lstStyle/>
          <a:p>
            <a:r>
              <a:rPr lang="en-US" dirty="0" smtClean="0"/>
              <a:t>Recall: Queue and Stack (ADT)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848872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Queue: </a:t>
            </a:r>
          </a:p>
          <a:p>
            <a:pPr marL="800100" lvl="1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– </a:t>
            </a:r>
            <a:r>
              <a:rPr lang="en-US" sz="24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-  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we’ve introduced array (possible to use others)</a:t>
            </a: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Stack: </a:t>
            </a:r>
          </a:p>
          <a:p>
            <a:pPr marL="800100" lvl="1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– push, pop and top</a:t>
            </a:r>
          </a:p>
          <a:p>
            <a:pPr marL="800100" lvl="1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– we’ve introduced array (possible to use others)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Queue only allows 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its two ends. Stacks only allows operations 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top end. 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844824"/>
            <a:ext cx="56886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pNew</a:t>
            </a:r>
            <a:r>
              <a:rPr lang="en-US" sz="2400" dirty="0" smtClean="0"/>
              <a:t>-&gt; next = </a:t>
            </a:r>
            <a:r>
              <a:rPr lang="en-US" sz="2400" dirty="0" err="1" smtClean="0"/>
              <a:t>pPre</a:t>
            </a:r>
            <a:r>
              <a:rPr lang="en-US" sz="2400" dirty="0" smtClean="0"/>
              <a:t>-&gt;next;</a:t>
            </a:r>
          </a:p>
          <a:p>
            <a:r>
              <a:rPr lang="en-US" sz="2400" dirty="0" err="1"/>
              <a:t>pPre</a:t>
            </a:r>
            <a:r>
              <a:rPr lang="en-US" sz="2400" dirty="0"/>
              <a:t>-&gt;next= </a:t>
            </a:r>
            <a:r>
              <a:rPr lang="en-US" sz="2400" dirty="0" err="1" smtClean="0"/>
              <a:t>pNew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pList</a:t>
            </a:r>
            <a:r>
              <a:rPr lang="en-US" sz="2400" dirty="0" smtClean="0"/>
              <a:t>-&gt; count++;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85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End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340768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Now we have a list with several nodes, and we want to add a new node at the end of the list.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39952" y="3347700"/>
            <a:ext cx="1440160" cy="369332"/>
          </a:xfrm>
          <a:prstGeom prst="rect">
            <a:avLst/>
          </a:prstGeom>
          <a:solidFill>
            <a:srgbClr val="CCCC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  next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860032" y="3347700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76056" y="2636912"/>
            <a:ext cx="1440160" cy="369332"/>
          </a:xfrm>
          <a:prstGeom prst="rect">
            <a:avLst/>
          </a:prstGeom>
          <a:solidFill>
            <a:srgbClr val="CCCC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  next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796136" y="2636912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07704" y="3347700"/>
            <a:ext cx="165618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Count       head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771800" y="3347700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563888" y="35010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79912" y="26369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pNew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499992" y="28529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75856" y="39237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pPrev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851920" y="3717032"/>
            <a:ext cx="50405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940152" y="3356992"/>
            <a:ext cx="288032" cy="360040"/>
            <a:chOff x="3347864" y="4797152"/>
            <a:chExt cx="504056" cy="369332"/>
          </a:xfrm>
        </p:grpSpPr>
        <p:grpSp>
          <p:nvGrpSpPr>
            <p:cNvPr id="76" name="Group 75"/>
            <p:cNvGrpSpPr/>
            <p:nvPr/>
          </p:nvGrpSpPr>
          <p:grpSpPr>
            <a:xfrm>
              <a:off x="3347864" y="4797152"/>
              <a:ext cx="504056" cy="360040"/>
              <a:chOff x="1979712" y="4797152"/>
              <a:chExt cx="504056" cy="36004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979712" y="4797152"/>
                <a:ext cx="504056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2051720" y="4797152"/>
                <a:ext cx="360040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3347864" y="4797152"/>
              <a:ext cx="504056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5580112" y="35010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26" idx="1"/>
          </p:cNvCxnSpPr>
          <p:nvPr/>
        </p:nvCxnSpPr>
        <p:spPr>
          <a:xfrm>
            <a:off x="6516216" y="2816148"/>
            <a:ext cx="288032" cy="11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217111" y="3007669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5556" y="4869160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Manipulate two pointers:</a:t>
            </a:r>
          </a:p>
          <a:p>
            <a:r>
              <a:rPr lang="en-US" sz="2400" dirty="0" smtClean="0"/>
              <a:t>	</a:t>
            </a:r>
            <a:r>
              <a:rPr lang="en-US" sz="2400" u="sng" dirty="0" err="1" smtClean="0">
                <a:solidFill>
                  <a:srgbClr val="0000FF"/>
                </a:solidFill>
              </a:rPr>
              <a:t>pNew</a:t>
            </a:r>
            <a:r>
              <a:rPr lang="en-US" sz="2400" u="sng" dirty="0" smtClean="0">
                <a:solidFill>
                  <a:srgbClr val="0000FF"/>
                </a:solidFill>
              </a:rPr>
              <a:t>-&gt; next </a:t>
            </a:r>
            <a:r>
              <a:rPr lang="en-US" sz="2400" dirty="0"/>
              <a:t>&amp;</a:t>
            </a:r>
            <a:r>
              <a:rPr lang="en-US" sz="2400" dirty="0" smtClean="0"/>
              <a:t> </a:t>
            </a:r>
            <a:r>
              <a:rPr lang="en-US" sz="2400" u="sng" dirty="0" err="1">
                <a:solidFill>
                  <a:srgbClr val="0000FF"/>
                </a:solidFill>
              </a:rPr>
              <a:t>pPre</a:t>
            </a:r>
            <a:r>
              <a:rPr lang="en-US" sz="2400" u="sng" dirty="0">
                <a:solidFill>
                  <a:srgbClr val="0000FF"/>
                </a:solidFill>
              </a:rPr>
              <a:t>-&gt;next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804248" y="2647629"/>
            <a:ext cx="288032" cy="360040"/>
            <a:chOff x="3347864" y="4797152"/>
            <a:chExt cx="504056" cy="369332"/>
          </a:xfrm>
        </p:grpSpPr>
        <p:grpSp>
          <p:nvGrpSpPr>
            <p:cNvPr id="25" name="Group 24"/>
            <p:cNvGrpSpPr/>
            <p:nvPr/>
          </p:nvGrpSpPr>
          <p:grpSpPr>
            <a:xfrm>
              <a:off x="3347864" y="4797152"/>
              <a:ext cx="504056" cy="360040"/>
              <a:chOff x="1979712" y="4797152"/>
              <a:chExt cx="504056" cy="36004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979712" y="4797152"/>
                <a:ext cx="504056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2051720" y="4797152"/>
                <a:ext cx="360040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3347864" y="4797152"/>
              <a:ext cx="504056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628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99592" y="1916832"/>
            <a:ext cx="30963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pNew</a:t>
            </a:r>
            <a:r>
              <a:rPr lang="en-US" sz="2400" dirty="0" smtClean="0"/>
              <a:t>-&gt; next = NULL;</a:t>
            </a:r>
          </a:p>
          <a:p>
            <a:r>
              <a:rPr lang="en-US" sz="2400" dirty="0" err="1"/>
              <a:t>pPre</a:t>
            </a:r>
            <a:r>
              <a:rPr lang="en-US" sz="2400" dirty="0"/>
              <a:t>-&gt;next= </a:t>
            </a:r>
            <a:r>
              <a:rPr lang="en-US" sz="2400" dirty="0" err="1" smtClean="0"/>
              <a:t>pNew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pList</a:t>
            </a:r>
            <a:r>
              <a:rPr lang="en-US" sz="2400" dirty="0" smtClean="0"/>
              <a:t>-&gt; count++;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148064" y="1916832"/>
            <a:ext cx="38884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pNew</a:t>
            </a:r>
            <a:r>
              <a:rPr lang="en-US" sz="2400" dirty="0" smtClean="0"/>
              <a:t>-&gt; next = </a:t>
            </a:r>
            <a:r>
              <a:rPr lang="en-US" sz="2400" dirty="0" err="1" smtClean="0"/>
              <a:t>pPre</a:t>
            </a:r>
            <a:r>
              <a:rPr lang="en-US" sz="2400" dirty="0" smtClean="0"/>
              <a:t>-&gt;next;</a:t>
            </a:r>
          </a:p>
          <a:p>
            <a:r>
              <a:rPr lang="en-US" sz="2400" dirty="0" err="1"/>
              <a:t>pPre</a:t>
            </a:r>
            <a:r>
              <a:rPr lang="en-US" sz="2400" dirty="0"/>
              <a:t>-&gt;next= </a:t>
            </a:r>
            <a:r>
              <a:rPr lang="en-US" sz="2400" dirty="0" err="1" smtClean="0"/>
              <a:t>pNew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pList</a:t>
            </a:r>
            <a:r>
              <a:rPr lang="en-US" sz="2400" dirty="0" smtClean="0"/>
              <a:t>-&gt; count++;</a:t>
            </a:r>
            <a:endParaRPr lang="en-US" sz="2400" dirty="0"/>
          </a:p>
        </p:txBody>
      </p:sp>
      <p:sp>
        <p:nvSpPr>
          <p:cNvPr id="37" name="Right Arrow 36"/>
          <p:cNvSpPr/>
          <p:nvPr/>
        </p:nvSpPr>
        <p:spPr>
          <a:xfrm>
            <a:off x="4067944" y="2204864"/>
            <a:ext cx="792088" cy="5760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1124744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Different situations:</a:t>
            </a:r>
            <a:endParaRPr lang="en-US" sz="2400" dirty="0"/>
          </a:p>
          <a:p>
            <a:pPr lvl="1"/>
            <a:r>
              <a:rPr lang="en-US" sz="2400" dirty="0"/>
              <a:t>Insert in </a:t>
            </a:r>
            <a:r>
              <a:rPr lang="en-US" sz="2400" dirty="0" smtClean="0"/>
              <a:t>middle </a:t>
            </a:r>
          </a:p>
          <a:p>
            <a:pPr lvl="2"/>
            <a:r>
              <a:rPr lang="en-US" sz="1000" dirty="0"/>
              <a:t>Predecessor (yes)</a:t>
            </a:r>
          </a:p>
          <a:p>
            <a:pPr lvl="2"/>
            <a:r>
              <a:rPr lang="en-US" sz="1000" dirty="0"/>
              <a:t>Successor (yes)</a:t>
            </a:r>
          </a:p>
          <a:p>
            <a:pPr lvl="1"/>
            <a:r>
              <a:rPr lang="en-US" sz="2400" dirty="0"/>
              <a:t>Insert at </a:t>
            </a:r>
            <a:r>
              <a:rPr lang="en-US" sz="2400" dirty="0" smtClean="0"/>
              <a:t>end</a:t>
            </a:r>
          </a:p>
          <a:p>
            <a:pPr lvl="2"/>
            <a:r>
              <a:rPr lang="en-US" sz="1000" dirty="0" smtClean="0"/>
              <a:t>Predecessor (yes)</a:t>
            </a:r>
          </a:p>
          <a:p>
            <a:pPr lvl="2"/>
            <a:r>
              <a:rPr lang="en-US" sz="1000" dirty="0" smtClean="0"/>
              <a:t>Successor (no)</a:t>
            </a:r>
          </a:p>
          <a:p>
            <a:pPr lvl="1"/>
            <a:r>
              <a:rPr lang="en-US" sz="2400" dirty="0" smtClean="0"/>
              <a:t>Insert into empty list</a:t>
            </a:r>
          </a:p>
          <a:p>
            <a:pPr lvl="2"/>
            <a:r>
              <a:rPr lang="en-US" sz="1000" dirty="0"/>
              <a:t>Predecessor (no)</a:t>
            </a:r>
          </a:p>
          <a:p>
            <a:pPr lvl="2"/>
            <a:r>
              <a:rPr lang="en-US" sz="1000" dirty="0"/>
              <a:t>Successor (no)</a:t>
            </a:r>
          </a:p>
          <a:p>
            <a:pPr lvl="1"/>
            <a:r>
              <a:rPr lang="en-US" sz="2400" dirty="0" smtClean="0"/>
              <a:t>Insert at beginning</a:t>
            </a:r>
          </a:p>
          <a:p>
            <a:pPr lvl="2"/>
            <a:r>
              <a:rPr lang="en-US" sz="900" dirty="0"/>
              <a:t>Predecessor (no)</a:t>
            </a:r>
          </a:p>
          <a:p>
            <a:pPr lvl="2"/>
            <a:r>
              <a:rPr lang="en-US" sz="900" dirty="0"/>
              <a:t>Successor (yes)</a:t>
            </a:r>
          </a:p>
          <a:p>
            <a:pPr lvl="1"/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38882" y="4167055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actual node before the new node!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2858" y="2729973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know the </a:t>
            </a:r>
            <a:r>
              <a:rPr lang="en-US" dirty="0">
                <a:solidFill>
                  <a:srgbClr val="0000FF"/>
                </a:solidFill>
              </a:rPr>
              <a:t>previous</a:t>
            </a:r>
            <a:r>
              <a:rPr lang="en-US" dirty="0" smtClean="0">
                <a:solidFill>
                  <a:srgbClr val="0000FF"/>
                </a:solidFill>
              </a:rPr>
              <a:t> node!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724401" y="2256262"/>
            <a:ext cx="122960" cy="124474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922858" y="3865694"/>
            <a:ext cx="144016" cy="9314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Link the Node to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we have a list with one/several node(s), and we want to add a new node at the beginning of the list.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9912" y="2442954"/>
            <a:ext cx="1440160" cy="369332"/>
          </a:xfrm>
          <a:prstGeom prst="rect">
            <a:avLst/>
          </a:prstGeom>
          <a:solidFill>
            <a:srgbClr val="CCCC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  next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9992" y="2442954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27984" y="2821578"/>
            <a:ext cx="363509" cy="278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83768" y="23802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pNew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203848" y="259626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67944" y="3100318"/>
            <a:ext cx="1440160" cy="369332"/>
          </a:xfrm>
          <a:prstGeom prst="rect">
            <a:avLst/>
          </a:prstGeom>
          <a:solidFill>
            <a:srgbClr val="CCCC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  next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788024" y="3100318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51720" y="3100318"/>
            <a:ext cx="165618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Count       head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915816" y="3100318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707904" y="3244334"/>
            <a:ext cx="360040" cy="9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868144" y="3100318"/>
            <a:ext cx="288032" cy="360040"/>
            <a:chOff x="3347864" y="4797152"/>
            <a:chExt cx="504056" cy="369332"/>
          </a:xfrm>
        </p:grpSpPr>
        <p:grpSp>
          <p:nvGrpSpPr>
            <p:cNvPr id="69" name="Group 68"/>
            <p:cNvGrpSpPr/>
            <p:nvPr/>
          </p:nvGrpSpPr>
          <p:grpSpPr>
            <a:xfrm>
              <a:off x="3347864" y="4797152"/>
              <a:ext cx="504056" cy="360040"/>
              <a:chOff x="1979712" y="4797152"/>
              <a:chExt cx="504056" cy="36004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979712" y="4797152"/>
                <a:ext cx="504056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2051720" y="4797152"/>
                <a:ext cx="360040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3347864" y="4797152"/>
              <a:ext cx="504056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5508104" y="32443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3728" y="38517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pList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411760" y="34917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347864" y="2740365"/>
            <a:ext cx="526903" cy="359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6999" y="4581128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Manipulate two pointers:</a:t>
            </a:r>
          </a:p>
          <a:p>
            <a:r>
              <a:rPr lang="en-US" sz="2400" dirty="0" smtClean="0"/>
              <a:t>	</a:t>
            </a:r>
            <a:r>
              <a:rPr lang="en-US" sz="2400" u="sng" dirty="0" err="1" smtClean="0">
                <a:solidFill>
                  <a:srgbClr val="0000FF"/>
                </a:solidFill>
              </a:rPr>
              <a:t>pNew</a:t>
            </a:r>
            <a:r>
              <a:rPr lang="en-US" sz="2400" u="sng" dirty="0" smtClean="0">
                <a:solidFill>
                  <a:srgbClr val="0000FF"/>
                </a:solidFill>
              </a:rPr>
              <a:t>-&gt; next </a:t>
            </a:r>
            <a:r>
              <a:rPr lang="en-US" sz="2400" dirty="0"/>
              <a:t>&amp;</a:t>
            </a:r>
            <a:r>
              <a:rPr lang="en-US" sz="2400" dirty="0" smtClean="0"/>
              <a:t> </a:t>
            </a:r>
            <a:r>
              <a:rPr lang="en-US" sz="2400" u="sng" dirty="0" err="1" smtClean="0">
                <a:solidFill>
                  <a:srgbClr val="0000FF"/>
                </a:solidFill>
              </a:rPr>
              <a:t>pList</a:t>
            </a:r>
            <a:r>
              <a:rPr lang="en-US" sz="2400" u="sng" dirty="0" smtClean="0">
                <a:solidFill>
                  <a:srgbClr val="0000FF"/>
                </a:solidFill>
              </a:rPr>
              <a:t>-&gt;head</a:t>
            </a:r>
            <a:endParaRPr lang="en-US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556792"/>
            <a:ext cx="56886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pNew</a:t>
            </a:r>
            <a:r>
              <a:rPr lang="en-US" sz="2400" dirty="0" smtClean="0"/>
              <a:t>-&gt; next = </a:t>
            </a:r>
            <a:r>
              <a:rPr lang="en-US" sz="2400" dirty="0" err="1" smtClean="0"/>
              <a:t>pList</a:t>
            </a:r>
            <a:r>
              <a:rPr lang="en-US" sz="2400" dirty="0" smtClean="0"/>
              <a:t>-&gt;head;</a:t>
            </a:r>
          </a:p>
          <a:p>
            <a:r>
              <a:rPr lang="en-US" sz="2400" dirty="0" err="1" smtClean="0"/>
              <a:t>pList</a:t>
            </a:r>
            <a:r>
              <a:rPr lang="en-US" sz="2400" dirty="0" smtClean="0"/>
              <a:t> -&gt;head = </a:t>
            </a:r>
            <a:r>
              <a:rPr lang="en-US" sz="2400" dirty="0" err="1" smtClean="0"/>
              <a:t>pNew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pList</a:t>
            </a:r>
            <a:r>
              <a:rPr lang="en-US" sz="2400" dirty="0" smtClean="0"/>
              <a:t>-&gt; count++;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2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empty list has the list structure only.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31740" y="2742687"/>
            <a:ext cx="1440160" cy="369332"/>
          </a:xfrm>
          <a:prstGeom prst="rect">
            <a:avLst/>
          </a:prstGeom>
          <a:solidFill>
            <a:srgbClr val="CCCC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  next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51820" y="2742687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5596" y="3976115"/>
            <a:ext cx="165618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Count       head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99692" y="3976115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203848" y="3966823"/>
            <a:ext cx="504056" cy="369332"/>
            <a:chOff x="3347864" y="4797152"/>
            <a:chExt cx="504056" cy="369332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4797152"/>
              <a:ext cx="504056" cy="360040"/>
              <a:chOff x="1979712" y="4797152"/>
              <a:chExt cx="504056" cy="36004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979712" y="4797152"/>
                <a:ext cx="504056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051720" y="4797152"/>
                <a:ext cx="360040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347864" y="4797152"/>
              <a:ext cx="504056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2627784" y="418284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217" y="47589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pList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82249" y="439887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82249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pNew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02329" y="292494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3" idx="0"/>
          </p:cNvCxnSpPr>
          <p:nvPr/>
        </p:nvCxnSpPr>
        <p:spPr>
          <a:xfrm>
            <a:off x="3203848" y="3121674"/>
            <a:ext cx="252028" cy="845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31740" y="3129443"/>
            <a:ext cx="28803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65615" y="5412125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Manipulate two pointers:</a:t>
            </a:r>
          </a:p>
          <a:p>
            <a:r>
              <a:rPr lang="en-US" sz="2400" dirty="0" smtClean="0"/>
              <a:t>	</a:t>
            </a:r>
            <a:r>
              <a:rPr lang="en-US" sz="2400" u="sng" dirty="0" err="1" smtClean="0">
                <a:solidFill>
                  <a:srgbClr val="0000FF"/>
                </a:solidFill>
              </a:rPr>
              <a:t>pNew</a:t>
            </a:r>
            <a:r>
              <a:rPr lang="en-US" sz="2400" u="sng" dirty="0" smtClean="0">
                <a:solidFill>
                  <a:srgbClr val="0000FF"/>
                </a:solidFill>
              </a:rPr>
              <a:t>-&gt; next </a:t>
            </a:r>
            <a:r>
              <a:rPr lang="en-US" sz="2400" dirty="0"/>
              <a:t>&amp;</a:t>
            </a:r>
            <a:r>
              <a:rPr lang="en-US" sz="2400" dirty="0" smtClean="0"/>
              <a:t> </a:t>
            </a:r>
            <a:r>
              <a:rPr lang="en-US" sz="2400" u="sng" dirty="0" err="1" smtClean="0">
                <a:solidFill>
                  <a:srgbClr val="0000FF"/>
                </a:solidFill>
              </a:rPr>
              <a:t>pList</a:t>
            </a:r>
            <a:r>
              <a:rPr lang="en-US" sz="2400" u="sng" dirty="0" smtClean="0">
                <a:solidFill>
                  <a:srgbClr val="0000FF"/>
                </a:solidFill>
              </a:rPr>
              <a:t>-&gt;head</a:t>
            </a:r>
            <a:endParaRPr lang="en-US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3222" y="1412776"/>
            <a:ext cx="56886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pNew</a:t>
            </a:r>
            <a:r>
              <a:rPr lang="en-US" sz="2400" dirty="0" smtClean="0"/>
              <a:t>-&gt; next = NULL;</a:t>
            </a:r>
          </a:p>
          <a:p>
            <a:r>
              <a:rPr lang="en-US" sz="2400" dirty="0" err="1" smtClean="0"/>
              <a:t>pList</a:t>
            </a:r>
            <a:r>
              <a:rPr lang="en-US" sz="2400" dirty="0" smtClean="0"/>
              <a:t> -&gt;head = </a:t>
            </a:r>
            <a:r>
              <a:rPr lang="en-US" sz="2400" dirty="0" err="1" smtClean="0"/>
              <a:t>pNew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pList</a:t>
            </a:r>
            <a:r>
              <a:rPr lang="en-US" sz="2400" dirty="0" smtClean="0"/>
              <a:t>-&gt; count++;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73222" y="3140968"/>
            <a:ext cx="56886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pNew</a:t>
            </a:r>
            <a:r>
              <a:rPr lang="en-US" sz="2400" dirty="0" smtClean="0"/>
              <a:t>-&gt; next = </a:t>
            </a:r>
            <a:r>
              <a:rPr lang="en-US" sz="2400" dirty="0" err="1" smtClean="0"/>
              <a:t>pList</a:t>
            </a:r>
            <a:r>
              <a:rPr lang="en-US" sz="2400" dirty="0" smtClean="0"/>
              <a:t>-&gt;head;</a:t>
            </a:r>
          </a:p>
          <a:p>
            <a:r>
              <a:rPr lang="en-US" sz="2400" dirty="0" err="1" smtClean="0"/>
              <a:t>pList</a:t>
            </a:r>
            <a:r>
              <a:rPr lang="en-US" sz="2400" dirty="0" smtClean="0"/>
              <a:t> -&gt;head = </a:t>
            </a:r>
            <a:r>
              <a:rPr lang="en-US" sz="2400" dirty="0" err="1" smtClean="0"/>
              <a:t>pNew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pList</a:t>
            </a:r>
            <a:r>
              <a:rPr lang="en-US" sz="2400" dirty="0" smtClean="0"/>
              <a:t>-&gt; count++;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3182" y="2727503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Is it the same as 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7596336" y="-1116795"/>
            <a:ext cx="720080" cy="360040"/>
            <a:chOff x="6151392" y="1980895"/>
            <a:chExt cx="828092" cy="37862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151392" y="1990187"/>
              <a:ext cx="828092" cy="350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151392" y="1980895"/>
              <a:ext cx="828092" cy="3786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757968" y="5085184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Yes. So we can use the same code for these two cases. Yay!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able to combine case 1 &amp; 2; </a:t>
            </a:r>
          </a:p>
          <a:p>
            <a:r>
              <a:rPr lang="en-US" dirty="0" smtClean="0"/>
              <a:t>We are able to combine case 3 &amp; 4.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YAY!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781744" y="274638"/>
            <a:ext cx="8686800" cy="975043"/>
          </a:xfrm>
          <a:ln/>
        </p:spPr>
        <p:txBody>
          <a:bodyPr>
            <a:normAutofit/>
          </a:bodyPr>
          <a:lstStyle/>
          <a:p>
            <a:r>
              <a:rPr lang="en-US" sz="4800" dirty="0" smtClean="0"/>
              <a:t>Insert Items in Linked List</a:t>
            </a:r>
            <a:endParaRPr lang="en-US" sz="48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358063" cy="4018359"/>
          </a:xfrm>
          <a:ln/>
        </p:spPr>
        <p:txBody>
          <a:bodyPr/>
          <a:lstStyle/>
          <a:p>
            <a:pPr marL="625056"/>
            <a:r>
              <a:rPr lang="en-US" sz="1600" dirty="0"/>
              <a:t>void insert(</a:t>
            </a:r>
            <a:r>
              <a:rPr lang="en-US" sz="1600" dirty="0" err="1"/>
              <a:t>struct</a:t>
            </a:r>
            <a:r>
              <a:rPr lang="en-US" sz="1600" dirty="0"/>
              <a:t> list *</a:t>
            </a:r>
            <a:r>
              <a:rPr lang="en-US" sz="1600" dirty="0" err="1"/>
              <a:t>plist</a:t>
            </a:r>
            <a:r>
              <a:rPr lang="en-US" sz="1600" dirty="0"/>
              <a:t>, </a:t>
            </a:r>
            <a:r>
              <a:rPr lang="en-US" sz="1600" dirty="0" err="1"/>
              <a:t>struct</a:t>
            </a:r>
            <a:r>
              <a:rPr lang="en-US" sz="1600" dirty="0"/>
              <a:t> node *</a:t>
            </a:r>
            <a:r>
              <a:rPr lang="en-US" sz="1600" dirty="0" err="1">
                <a:solidFill>
                  <a:srgbClr val="FF0000"/>
                </a:solidFill>
              </a:rPr>
              <a:t>pPrev</a:t>
            </a:r>
            <a:r>
              <a:rPr lang="en-US" sz="1600" dirty="0">
                <a:solidFill>
                  <a:srgbClr val="FF000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 node *</a:t>
            </a:r>
            <a:r>
              <a:rPr lang="en-US" sz="1600" dirty="0" err="1"/>
              <a:t>pNew</a:t>
            </a:r>
            <a:r>
              <a:rPr lang="en-US" sz="1600" dirty="0"/>
              <a:t>) {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>
                <a:solidFill>
                  <a:srgbClr val="FF0000"/>
                </a:solidFill>
              </a:rPr>
              <a:t>//</a:t>
            </a:r>
            <a:r>
              <a:rPr lang="en-US" sz="1600" dirty="0" err="1">
                <a:solidFill>
                  <a:srgbClr val="FF0000"/>
                </a:solidFill>
              </a:rPr>
              <a:t>pPrev</a:t>
            </a:r>
            <a:r>
              <a:rPr lang="en-US" sz="1600" dirty="0">
                <a:solidFill>
                  <a:srgbClr val="FF0000"/>
                </a:solidFill>
              </a:rPr>
              <a:t> = NULL if inserting as first node;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/>
              <a:t>if (</a:t>
            </a:r>
            <a:r>
              <a:rPr lang="en-US" sz="1600" dirty="0" err="1"/>
              <a:t>pPrev</a:t>
            </a:r>
            <a:r>
              <a:rPr lang="en-US" sz="1600" dirty="0"/>
              <a:t> == NULL) { //cases </a:t>
            </a:r>
            <a:r>
              <a:rPr lang="en-US" sz="1600" dirty="0" smtClean="0"/>
              <a:t>3 </a:t>
            </a:r>
            <a:r>
              <a:rPr lang="en-US" sz="1600" dirty="0"/>
              <a:t>&amp; </a:t>
            </a:r>
            <a:r>
              <a:rPr lang="en-US" sz="1600" dirty="0" smtClean="0"/>
              <a:t>4</a:t>
            </a:r>
            <a:endParaRPr lang="en-US" sz="1600" dirty="0"/>
          </a:p>
          <a:p>
            <a:pPr marL="1250112" lvl="2">
              <a:spcBef>
                <a:spcPts val="941"/>
              </a:spcBef>
            </a:pPr>
            <a:r>
              <a:rPr lang="en-US" sz="1600" dirty="0" err="1"/>
              <a:t>pNew</a:t>
            </a:r>
            <a:r>
              <a:rPr lang="en-US" sz="1600" dirty="0"/>
              <a:t>-&gt;next = </a:t>
            </a:r>
            <a:r>
              <a:rPr lang="en-US" sz="1600" dirty="0" err="1"/>
              <a:t>pList</a:t>
            </a:r>
            <a:r>
              <a:rPr lang="en-US" sz="1600" dirty="0"/>
              <a:t>-&gt;head;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/>
              <a:t>pList</a:t>
            </a:r>
            <a:r>
              <a:rPr lang="en-US" sz="1600" dirty="0"/>
              <a:t>-&gt;head = </a:t>
            </a:r>
            <a:r>
              <a:rPr lang="en-US" sz="1600" dirty="0" err="1"/>
              <a:t>pNew</a:t>
            </a:r>
            <a:r>
              <a:rPr lang="en-US" sz="1600" dirty="0"/>
              <a:t>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/>
              <a:t>} else {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/>
              <a:t>pNew</a:t>
            </a:r>
            <a:r>
              <a:rPr lang="en-US" sz="1600" dirty="0"/>
              <a:t>-&gt;next = </a:t>
            </a:r>
            <a:r>
              <a:rPr lang="en-US" sz="1600" dirty="0" err="1"/>
              <a:t>pPrev</a:t>
            </a:r>
            <a:r>
              <a:rPr lang="en-US" sz="1600" dirty="0"/>
              <a:t>-&gt;next;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/>
              <a:t>pPrev</a:t>
            </a:r>
            <a:r>
              <a:rPr lang="en-US" sz="1600" dirty="0"/>
              <a:t>-&gt;next = </a:t>
            </a:r>
            <a:r>
              <a:rPr lang="en-US" sz="1600" dirty="0" err="1"/>
              <a:t>pNew</a:t>
            </a:r>
            <a:r>
              <a:rPr lang="en-US" sz="1600" dirty="0"/>
              <a:t>;</a:t>
            </a:r>
          </a:p>
          <a:p>
            <a:pPr marL="937584" lvl="1">
              <a:spcBef>
                <a:spcPts val="941"/>
              </a:spcBef>
            </a:pPr>
            <a:r>
              <a:rPr lang="en-US" sz="1600" smtClean="0"/>
              <a:t>}</a:t>
            </a:r>
            <a:endParaRPr lang="en-US" sz="1600" dirty="0"/>
          </a:p>
          <a:p>
            <a:pPr marL="937584" lvl="1">
              <a:spcBef>
                <a:spcPts val="941"/>
              </a:spcBef>
            </a:pPr>
            <a:r>
              <a:rPr lang="en-US" sz="1600" dirty="0" err="1"/>
              <a:t>pList</a:t>
            </a:r>
            <a:r>
              <a:rPr lang="en-US" sz="1600" dirty="0"/>
              <a:t>-&gt;count++;</a:t>
            </a:r>
          </a:p>
          <a:p>
            <a:pPr marL="625056">
              <a:spcBef>
                <a:spcPts val="941"/>
              </a:spcBef>
            </a:pPr>
            <a:r>
              <a:rPr lang="en-US" sz="1600" dirty="0"/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5805264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missing?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37321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the big O?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537321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O(1), </a:t>
            </a:r>
            <a:r>
              <a:rPr lang="en-US" sz="2400" u="sng" dirty="0" smtClean="0">
                <a:solidFill>
                  <a:srgbClr val="0000FF"/>
                </a:solidFill>
              </a:rPr>
              <a:t>only when </a:t>
            </a:r>
            <a:r>
              <a:rPr lang="en-US" sz="2400" u="sng" dirty="0" err="1" smtClean="0">
                <a:solidFill>
                  <a:srgbClr val="0000FF"/>
                </a:solidFill>
              </a:rPr>
              <a:t>pPrev</a:t>
            </a:r>
            <a:r>
              <a:rPr lang="en-US" sz="2400" u="sng" dirty="0" smtClean="0">
                <a:solidFill>
                  <a:srgbClr val="0000FF"/>
                </a:solidFill>
              </a:rPr>
              <a:t> is given</a:t>
            </a:r>
            <a:endParaRPr lang="en-US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Linear List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general linear list: </a:t>
            </a:r>
            <a:r>
              <a:rPr lang="en-US" sz="2400" u="sng" dirty="0" smtClean="0">
                <a:solidFill>
                  <a:srgbClr val="0000FF"/>
                </a:solidFill>
              </a:rPr>
              <a:t>a list </a:t>
            </a:r>
            <a:r>
              <a:rPr lang="en-US" sz="2400" dirty="0" smtClean="0"/>
              <a:t>in which operations, such as retrievals, insertions, changes and deletions, </a:t>
            </a:r>
            <a:r>
              <a:rPr lang="en-US" sz="2400" u="sng" dirty="0" smtClean="0">
                <a:solidFill>
                  <a:srgbClr val="0000FF"/>
                </a:solidFill>
              </a:rPr>
              <a:t>can be done anywhere in the list</a:t>
            </a:r>
            <a:r>
              <a:rPr lang="en-US" sz="2400" dirty="0" smtClean="0"/>
              <a:t>, that is, at the beginning, in the middle, or at the end of the list.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053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700808"/>
            <a:ext cx="7358063" cy="4018359"/>
          </a:xfrm>
          <a:ln/>
        </p:spPr>
        <p:txBody>
          <a:bodyPr/>
          <a:lstStyle/>
          <a:p>
            <a:pPr marL="625056"/>
            <a:r>
              <a:rPr lang="en-US" sz="1600" dirty="0"/>
              <a:t>void insert(</a:t>
            </a:r>
            <a:r>
              <a:rPr lang="en-US" sz="1600" dirty="0" err="1"/>
              <a:t>struct</a:t>
            </a:r>
            <a:r>
              <a:rPr lang="en-US" sz="1600" dirty="0"/>
              <a:t> list *</a:t>
            </a:r>
            <a:r>
              <a:rPr lang="en-US" sz="1600" dirty="0" err="1" smtClean="0"/>
              <a:t>pList</a:t>
            </a:r>
            <a:r>
              <a:rPr lang="en-US" sz="1600" dirty="0"/>
              <a:t>, </a:t>
            </a:r>
            <a:r>
              <a:rPr lang="en-US" sz="1600" dirty="0" err="1"/>
              <a:t>struct</a:t>
            </a:r>
            <a:r>
              <a:rPr lang="en-US" sz="1600" dirty="0"/>
              <a:t> node *</a:t>
            </a:r>
            <a:r>
              <a:rPr lang="en-US" sz="1600" dirty="0" err="1"/>
              <a:t>pPrev</a:t>
            </a:r>
            <a:r>
              <a:rPr lang="en-US" sz="1600" dirty="0"/>
              <a:t>, </a:t>
            </a:r>
            <a:r>
              <a:rPr lang="en-US" sz="1600" dirty="0" err="1"/>
              <a:t>struct</a:t>
            </a:r>
            <a:r>
              <a:rPr lang="en-US" sz="1600" dirty="0"/>
              <a:t> node *</a:t>
            </a:r>
            <a:r>
              <a:rPr lang="en-US" sz="1600" dirty="0" err="1"/>
              <a:t>pNew</a:t>
            </a:r>
            <a:r>
              <a:rPr lang="en-US" sz="1600" dirty="0"/>
              <a:t>) {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>
                <a:solidFill>
                  <a:srgbClr val="FF2712"/>
                </a:solidFill>
              </a:rPr>
              <a:t>assert(</a:t>
            </a:r>
            <a:r>
              <a:rPr lang="en-US" sz="1600" dirty="0" err="1">
                <a:solidFill>
                  <a:srgbClr val="FF2712"/>
                </a:solidFill>
              </a:rPr>
              <a:t>pList</a:t>
            </a:r>
            <a:r>
              <a:rPr lang="en-US" sz="1600" dirty="0">
                <a:solidFill>
                  <a:srgbClr val="FF2712"/>
                </a:solidFill>
              </a:rPr>
              <a:t> != NULL &amp;&amp; </a:t>
            </a:r>
            <a:r>
              <a:rPr lang="en-US" sz="1600" dirty="0" err="1">
                <a:solidFill>
                  <a:srgbClr val="FF2712"/>
                </a:solidFill>
              </a:rPr>
              <a:t>pNew</a:t>
            </a:r>
            <a:r>
              <a:rPr lang="en-US" sz="1600" dirty="0">
                <a:solidFill>
                  <a:srgbClr val="FF2712"/>
                </a:solidFill>
              </a:rPr>
              <a:t> != NULL);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/>
              <a:t>if (</a:t>
            </a:r>
            <a:r>
              <a:rPr lang="en-US" sz="1600" dirty="0" err="1"/>
              <a:t>pPrev</a:t>
            </a:r>
            <a:r>
              <a:rPr lang="en-US" sz="1600" dirty="0"/>
              <a:t> == NULL) { /* empty list or first node */ 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>
                <a:solidFill>
                  <a:srgbClr val="0044FE"/>
                </a:solidFill>
              </a:rPr>
              <a:t>pNew</a:t>
            </a:r>
            <a:r>
              <a:rPr lang="en-US" sz="1600" dirty="0">
                <a:solidFill>
                  <a:srgbClr val="0044FE"/>
                </a:solidFill>
              </a:rPr>
              <a:t>-&gt;next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975500"/>
                </a:solidFill>
              </a:rPr>
              <a:t>pList</a:t>
            </a:r>
            <a:r>
              <a:rPr lang="en-US" sz="1600" dirty="0">
                <a:solidFill>
                  <a:srgbClr val="975500"/>
                </a:solidFill>
              </a:rPr>
              <a:t>-&gt;head</a:t>
            </a:r>
            <a:r>
              <a:rPr lang="en-US" sz="1600" dirty="0"/>
              <a:t>;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>
                <a:solidFill>
                  <a:srgbClr val="975500"/>
                </a:solidFill>
              </a:rPr>
              <a:t>pList</a:t>
            </a:r>
            <a:r>
              <a:rPr lang="en-US" sz="1600" dirty="0">
                <a:solidFill>
                  <a:srgbClr val="975500"/>
                </a:solidFill>
              </a:rPr>
              <a:t>-&gt;head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3F691E"/>
                </a:solidFill>
              </a:rPr>
              <a:t>pNew</a:t>
            </a:r>
            <a:r>
              <a:rPr lang="en-US" sz="1600" dirty="0"/>
              <a:t>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/>
              <a:t>} else { /* at end or in middle */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>
                <a:solidFill>
                  <a:srgbClr val="0044FE"/>
                </a:solidFill>
              </a:rPr>
              <a:t>pNew</a:t>
            </a:r>
            <a:r>
              <a:rPr lang="en-US" sz="1600" dirty="0">
                <a:solidFill>
                  <a:srgbClr val="0044FE"/>
                </a:solidFill>
              </a:rPr>
              <a:t>-&gt;next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722CFD"/>
                </a:solidFill>
              </a:rPr>
              <a:t>pPrev</a:t>
            </a:r>
            <a:r>
              <a:rPr lang="en-US" sz="1600" dirty="0">
                <a:solidFill>
                  <a:srgbClr val="722CFD"/>
                </a:solidFill>
              </a:rPr>
              <a:t>-&gt;next</a:t>
            </a:r>
            <a:r>
              <a:rPr lang="en-US" sz="1600" dirty="0"/>
              <a:t>;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>
                <a:solidFill>
                  <a:srgbClr val="722CFD"/>
                </a:solidFill>
              </a:rPr>
              <a:t>pPrev</a:t>
            </a:r>
            <a:r>
              <a:rPr lang="en-US" sz="1600" dirty="0">
                <a:solidFill>
                  <a:srgbClr val="722CFD"/>
                </a:solidFill>
              </a:rPr>
              <a:t>-&gt;next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3F691E"/>
                </a:solidFill>
              </a:rPr>
              <a:t>pNew</a:t>
            </a:r>
            <a:r>
              <a:rPr lang="en-US" sz="1600" dirty="0"/>
              <a:t>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/>
              <a:t>};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 err="1"/>
              <a:t>pList</a:t>
            </a:r>
            <a:r>
              <a:rPr lang="en-US" sz="1600" dirty="0"/>
              <a:t>-&gt;count++;</a:t>
            </a:r>
          </a:p>
          <a:p>
            <a:pPr marL="625056">
              <a:spcBef>
                <a:spcPts val="941"/>
              </a:spcBef>
            </a:pPr>
            <a:r>
              <a:rPr lang="en-US" sz="1600" dirty="0"/>
              <a:t>}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781744" y="274638"/>
            <a:ext cx="8686800" cy="975043"/>
          </a:xfrm>
          <a:ln/>
        </p:spPr>
        <p:txBody>
          <a:bodyPr>
            <a:normAutofit/>
          </a:bodyPr>
          <a:lstStyle/>
          <a:p>
            <a:r>
              <a:rPr lang="en-US" sz="4800" dirty="0" smtClean="0"/>
              <a:t>Insert Items in Linked List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7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76872"/>
            <a:ext cx="8229600" cy="5181600"/>
          </a:xfrm>
        </p:spPr>
        <p:txBody>
          <a:bodyPr/>
          <a:lstStyle/>
          <a:p>
            <a:r>
              <a:rPr lang="en-US" dirty="0" smtClean="0"/>
              <a:t>Can we do something even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Different data structures can be used to implement a list.</a:t>
            </a:r>
          </a:p>
          <a:p>
            <a:pPr lvl="1"/>
            <a:r>
              <a:rPr lang="en-US" sz="2000" dirty="0" smtClean="0"/>
              <a:t>E.g. array</a:t>
            </a:r>
          </a:p>
          <a:p>
            <a:r>
              <a:rPr lang="en-US" sz="2400" dirty="0" smtClean="0"/>
              <a:t>We implement linear list through linked list. </a:t>
            </a:r>
          </a:p>
          <a:p>
            <a:endParaRPr lang="en-US" sz="2400" dirty="0"/>
          </a:p>
          <a:p>
            <a:r>
              <a:rPr lang="en-US" sz="2400" u="sng" dirty="0">
                <a:solidFill>
                  <a:srgbClr val="0000FF"/>
                </a:solidFill>
              </a:rPr>
              <a:t>Linked list </a:t>
            </a:r>
            <a:r>
              <a:rPr lang="en-US" sz="2400" dirty="0"/>
              <a:t>- Linked list is a </a:t>
            </a:r>
            <a:r>
              <a:rPr lang="en-US" sz="2400" u="sng" dirty="0">
                <a:solidFill>
                  <a:srgbClr val="0000FF"/>
                </a:solidFill>
              </a:rPr>
              <a:t>dynamic</a:t>
            </a:r>
            <a:r>
              <a:rPr lang="en-US" sz="2400" dirty="0"/>
              <a:t> data structure whose length can be increased or decreased at run time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44" y="4005064"/>
            <a:ext cx="7583571" cy="2592288"/>
            <a:chOff x="467544" y="4005064"/>
            <a:chExt cx="7583571" cy="2592288"/>
          </a:xfrm>
        </p:grpSpPr>
        <p:pic>
          <p:nvPicPr>
            <p:cNvPr id="8" name="Picture 7" descr="linked_lis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005064"/>
              <a:ext cx="6935499" cy="253340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67544" y="5072063"/>
              <a:ext cx="2448272" cy="1525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920" y="293717"/>
            <a:ext cx="8229600" cy="97504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Linked List &amp; Array (Data Structures)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an array, all the elements are kept at </a:t>
            </a:r>
            <a:r>
              <a:rPr lang="en-US" sz="2400" u="sng" dirty="0">
                <a:solidFill>
                  <a:srgbClr val="0000FF"/>
                </a:solidFill>
              </a:rPr>
              <a:t>consecutive memory locations</a:t>
            </a:r>
            <a:r>
              <a:rPr lang="en-US" sz="2400" dirty="0"/>
              <a:t> while in a linked list the elements (or nodes) may be kept at </a:t>
            </a:r>
            <a:r>
              <a:rPr lang="en-US" sz="2400" u="sng" dirty="0">
                <a:solidFill>
                  <a:srgbClr val="0000FF"/>
                </a:solidFill>
              </a:rPr>
              <a:t>any location </a:t>
            </a:r>
            <a:r>
              <a:rPr lang="en-US" sz="2400" dirty="0"/>
              <a:t>but still connected to each other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Given the index </a:t>
            </a:r>
            <a:r>
              <a:rPr lang="en-US" sz="2000" dirty="0" err="1" smtClean="0"/>
              <a:t>i</a:t>
            </a:r>
            <a:r>
              <a:rPr lang="en-US" sz="2000" dirty="0" smtClean="0"/>
              <a:t>, how to access the element in an array/ a linked list?</a:t>
            </a:r>
          </a:p>
          <a:p>
            <a:pPr lvl="1"/>
            <a:endParaRPr lang="en-US" sz="2000" dirty="0" smtClean="0"/>
          </a:p>
          <a:p>
            <a:r>
              <a:rPr lang="en-US" sz="2400" dirty="0"/>
              <a:t>An array's size needs to be </a:t>
            </a:r>
            <a:r>
              <a:rPr lang="en-US" sz="2400" u="sng" dirty="0">
                <a:solidFill>
                  <a:srgbClr val="0000FF"/>
                </a:solidFill>
              </a:rPr>
              <a:t>known ahead of time</a:t>
            </a:r>
            <a:r>
              <a:rPr lang="en-US" sz="2400" dirty="0"/>
              <a:t>, or re-created when it needs to </a:t>
            </a:r>
            <a:r>
              <a:rPr lang="en-US" sz="2400" dirty="0" smtClean="0"/>
              <a:t>grow, while the length of a linked list can be </a:t>
            </a:r>
            <a:r>
              <a:rPr lang="en-US" sz="2400" u="sng" dirty="0" smtClean="0">
                <a:solidFill>
                  <a:srgbClr val="0000FF"/>
                </a:solidFill>
              </a:rPr>
              <a:t>changed dynamically</a:t>
            </a:r>
            <a:r>
              <a:rPr lang="en-US" sz="2400" dirty="0" smtClean="0"/>
              <a:t>. </a:t>
            </a:r>
            <a:endParaRPr lang="en-US" sz="2400" dirty="0"/>
          </a:p>
          <a:p>
            <a:pPr lvl="1"/>
            <a:r>
              <a:rPr lang="en-US" sz="2000" dirty="0"/>
              <a:t>Example: We want to store student names.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7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Singly linked lists</a:t>
            </a:r>
          </a:p>
          <a:p>
            <a:pPr lvl="1"/>
            <a:r>
              <a:rPr lang="en-US" sz="2000" dirty="0" smtClean="0"/>
              <a:t>A linked list structure in which each node has a pointer to its successor.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0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36912"/>
            <a:ext cx="5328594" cy="1224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3933056"/>
            <a:ext cx="813690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 Game: </a:t>
            </a:r>
          </a:p>
          <a:p>
            <a:endParaRPr lang="en-US" sz="500" dirty="0"/>
          </a:p>
          <a:p>
            <a:r>
              <a:rPr lang="en-US" sz="2400" dirty="0" smtClean="0"/>
              <a:t>The last row of </a:t>
            </a:r>
            <a:r>
              <a:rPr lang="en-US" sz="2400" dirty="0"/>
              <a:t>the students stand up. </a:t>
            </a:r>
          </a:p>
          <a:p>
            <a:r>
              <a:rPr lang="en-US" sz="2400" dirty="0"/>
              <a:t>How to construct a singly linked </a:t>
            </a:r>
            <a:r>
              <a:rPr lang="en-US" sz="2400" dirty="0" smtClean="0"/>
              <a:t>list?</a:t>
            </a:r>
          </a:p>
          <a:p>
            <a:r>
              <a:rPr lang="en-US" sz="2000" dirty="0" smtClean="0"/>
              <a:t>Do you know your successor?</a:t>
            </a:r>
          </a:p>
          <a:p>
            <a:r>
              <a:rPr lang="en-US" sz="2000" dirty="0"/>
              <a:t>Do you know your predecessor</a:t>
            </a:r>
            <a:r>
              <a:rPr lang="en-US" sz="2000" dirty="0" smtClean="0"/>
              <a:t>? 	</a:t>
            </a:r>
          </a:p>
          <a:p>
            <a:r>
              <a:rPr lang="en-US" sz="2000" dirty="0"/>
              <a:t>How to find the first node?</a:t>
            </a:r>
          </a:p>
          <a:p>
            <a:r>
              <a:rPr lang="en-US" sz="2000" dirty="0"/>
              <a:t>How to find the last node?</a:t>
            </a:r>
          </a:p>
          <a:p>
            <a:r>
              <a:rPr lang="en-US" sz="2000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Circularly linked lists</a:t>
            </a:r>
          </a:p>
          <a:p>
            <a:pPr lvl="1"/>
            <a:r>
              <a:rPr lang="en-US" sz="2000" dirty="0" smtClean="0"/>
              <a:t>A linked list structure in which the last node’s link points to the first node of the list.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36912"/>
            <a:ext cx="4043647" cy="1008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3789040"/>
            <a:ext cx="813690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 Game: </a:t>
            </a:r>
          </a:p>
          <a:p>
            <a:endParaRPr lang="en-US" sz="500" dirty="0"/>
          </a:p>
          <a:p>
            <a:r>
              <a:rPr lang="en-US" sz="2400" dirty="0" smtClean="0"/>
              <a:t>The </a:t>
            </a:r>
            <a:r>
              <a:rPr lang="en-US" sz="2400" dirty="0"/>
              <a:t>students </a:t>
            </a:r>
            <a:r>
              <a:rPr lang="en-US" sz="2400" dirty="0" smtClean="0"/>
              <a:t>in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row from last stand </a:t>
            </a:r>
            <a:r>
              <a:rPr lang="en-US" sz="2400" dirty="0"/>
              <a:t>up. </a:t>
            </a:r>
          </a:p>
          <a:p>
            <a:r>
              <a:rPr lang="en-US" sz="2400" dirty="0"/>
              <a:t>How to construct a </a:t>
            </a:r>
            <a:r>
              <a:rPr lang="en-US" sz="2400" dirty="0" smtClean="0"/>
              <a:t>circularly linked list?</a:t>
            </a:r>
          </a:p>
          <a:p>
            <a:r>
              <a:rPr lang="en-US" sz="2000" dirty="0" smtClean="0"/>
              <a:t>Do you know your successor?</a:t>
            </a:r>
          </a:p>
          <a:p>
            <a:r>
              <a:rPr lang="en-US" sz="2000" dirty="0" smtClean="0"/>
              <a:t>Do you know </a:t>
            </a:r>
            <a:r>
              <a:rPr lang="en-US" sz="2000" dirty="0"/>
              <a:t>your predecessor? </a:t>
            </a:r>
            <a:r>
              <a:rPr lang="en-US" sz="2000" dirty="0" smtClean="0"/>
              <a:t>	</a:t>
            </a:r>
          </a:p>
          <a:p>
            <a:r>
              <a:rPr lang="en-US" sz="2000" dirty="0"/>
              <a:t>How to find the first node?</a:t>
            </a:r>
          </a:p>
          <a:p>
            <a:r>
              <a:rPr lang="en-US" sz="2000" dirty="0"/>
              <a:t>How to find the last node?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5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Doubly linked lists</a:t>
            </a:r>
          </a:p>
          <a:p>
            <a:pPr lvl="1"/>
            <a:r>
              <a:rPr lang="en-US" sz="2000" dirty="0" smtClean="0"/>
              <a:t>A linked list structure in which each node has a pointer to both its successor and its predecessor. 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636912"/>
            <a:ext cx="4823792" cy="908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3789040"/>
            <a:ext cx="813690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 Game: </a:t>
            </a:r>
          </a:p>
          <a:p>
            <a:endParaRPr lang="en-US" sz="500" dirty="0"/>
          </a:p>
          <a:p>
            <a:r>
              <a:rPr lang="en-US" sz="2400" dirty="0" smtClean="0"/>
              <a:t>The </a:t>
            </a:r>
            <a:r>
              <a:rPr lang="en-US" sz="2400" dirty="0"/>
              <a:t>students </a:t>
            </a:r>
            <a:r>
              <a:rPr lang="en-US" sz="2400" dirty="0" smtClean="0"/>
              <a:t>in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row from last </a:t>
            </a:r>
            <a:r>
              <a:rPr lang="en-US" sz="2400" dirty="0"/>
              <a:t>stand up. </a:t>
            </a:r>
          </a:p>
          <a:p>
            <a:r>
              <a:rPr lang="en-US" sz="2400" dirty="0"/>
              <a:t>How to construct a </a:t>
            </a:r>
            <a:r>
              <a:rPr lang="en-US" sz="2400" dirty="0" smtClean="0"/>
              <a:t>doubly linked list?</a:t>
            </a:r>
          </a:p>
          <a:p>
            <a:r>
              <a:rPr lang="en-US" sz="2000" dirty="0" smtClean="0"/>
              <a:t>Do you know your successor?</a:t>
            </a:r>
          </a:p>
          <a:p>
            <a:r>
              <a:rPr lang="en-US" sz="2000" dirty="0" smtClean="0"/>
              <a:t>Do you know your </a:t>
            </a:r>
            <a:r>
              <a:rPr lang="en-US" sz="2000" dirty="0"/>
              <a:t>predecessor? </a:t>
            </a:r>
            <a:r>
              <a:rPr lang="en-US" sz="2000" dirty="0" smtClean="0"/>
              <a:t>			</a:t>
            </a:r>
          </a:p>
          <a:p>
            <a:r>
              <a:rPr lang="en-US" sz="2000" dirty="0"/>
              <a:t>How to find the first node?</a:t>
            </a:r>
          </a:p>
          <a:p>
            <a:r>
              <a:rPr lang="en-US" sz="2000" dirty="0"/>
              <a:t>How to find the last node?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5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Doubly linked circular list</a:t>
            </a:r>
          </a:p>
          <a:p>
            <a:pPr lvl="1"/>
            <a:r>
              <a:rPr lang="en-US" sz="2000" dirty="0" smtClean="0"/>
              <a:t>A combination of doubly linked list and circularly linked list.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33" y="2348880"/>
            <a:ext cx="3387803" cy="1296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3789040"/>
            <a:ext cx="813690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 Game: </a:t>
            </a:r>
          </a:p>
          <a:p>
            <a:endParaRPr lang="en-US" sz="500" dirty="0"/>
          </a:p>
          <a:p>
            <a:r>
              <a:rPr lang="en-US" sz="2400" dirty="0" smtClean="0"/>
              <a:t>The </a:t>
            </a:r>
            <a:r>
              <a:rPr lang="en-US" sz="2400" dirty="0"/>
              <a:t>students </a:t>
            </a:r>
            <a:r>
              <a:rPr lang="en-US" sz="2400" dirty="0" smtClean="0"/>
              <a:t>in the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row from last stand </a:t>
            </a:r>
            <a:r>
              <a:rPr lang="en-US" sz="2400" dirty="0"/>
              <a:t>up. </a:t>
            </a:r>
          </a:p>
          <a:p>
            <a:r>
              <a:rPr lang="en-US" sz="2400" dirty="0"/>
              <a:t>How to construct a </a:t>
            </a:r>
            <a:r>
              <a:rPr lang="en-US" sz="2400" dirty="0" smtClean="0"/>
              <a:t>doubly linked circular list?</a:t>
            </a:r>
          </a:p>
          <a:p>
            <a:r>
              <a:rPr lang="en-US" sz="2000" dirty="0" smtClean="0"/>
              <a:t>Do you know your successor?</a:t>
            </a:r>
          </a:p>
          <a:p>
            <a:r>
              <a:rPr lang="en-US" sz="2000" dirty="0" smtClean="0"/>
              <a:t>Do you know your </a:t>
            </a:r>
            <a:r>
              <a:rPr lang="en-US" sz="2000" dirty="0"/>
              <a:t>predecessor? </a:t>
            </a:r>
            <a:r>
              <a:rPr lang="en-US" sz="2000" dirty="0" smtClean="0"/>
              <a:t>	</a:t>
            </a:r>
          </a:p>
          <a:p>
            <a:r>
              <a:rPr lang="en-US" sz="2000" dirty="0"/>
              <a:t>How to find the first node?</a:t>
            </a:r>
          </a:p>
          <a:p>
            <a:r>
              <a:rPr lang="en-US" sz="2000" dirty="0"/>
              <a:t>How to find the last node?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6237</TotalTime>
  <Words>1446</Words>
  <Application>Microsoft Office PowerPoint</Application>
  <PresentationFormat>On-screen Show (4:3)</PresentationFormat>
  <Paragraphs>307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SCU tempelate 2</vt:lpstr>
      <vt:lpstr>Computer Engineering 12 Class 9</vt:lpstr>
      <vt:lpstr>Recall: Queue and Stack (ADT)</vt:lpstr>
      <vt:lpstr>A General Linear List (ADT)</vt:lpstr>
      <vt:lpstr>Implementation</vt:lpstr>
      <vt:lpstr>Linked List &amp; Array (Data Structures)</vt:lpstr>
      <vt:lpstr>Basic Types of Linked List</vt:lpstr>
      <vt:lpstr>Basic Types of Linked List</vt:lpstr>
      <vt:lpstr>Basic Types of Linked List</vt:lpstr>
      <vt:lpstr>Basic Types of Linked List</vt:lpstr>
      <vt:lpstr>Basic Operations</vt:lpstr>
      <vt:lpstr>Creation &amp; Insertion</vt:lpstr>
      <vt:lpstr>List Structure</vt:lpstr>
      <vt:lpstr>A Node Structure</vt:lpstr>
      <vt:lpstr>Create list</vt:lpstr>
      <vt:lpstr>Insert A Node</vt:lpstr>
      <vt:lpstr>Allocate Memory for a New Node</vt:lpstr>
      <vt:lpstr>Link the Node to the List</vt:lpstr>
      <vt:lpstr>PowerPoint Presentation</vt:lpstr>
      <vt:lpstr>Insert in Middle</vt:lpstr>
      <vt:lpstr>Code</vt:lpstr>
      <vt:lpstr>Insert at End</vt:lpstr>
      <vt:lpstr>Code</vt:lpstr>
      <vt:lpstr>PowerPoint Presentation</vt:lpstr>
      <vt:lpstr>Insert at Beginning</vt:lpstr>
      <vt:lpstr>Code</vt:lpstr>
      <vt:lpstr>Insert into Empty List</vt:lpstr>
      <vt:lpstr>Code</vt:lpstr>
      <vt:lpstr>As a Summary</vt:lpstr>
      <vt:lpstr>Insert Items in Linked List</vt:lpstr>
      <vt:lpstr>Insert Items in Linked List</vt:lpstr>
      <vt:lpstr>A New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420</cp:revision>
  <dcterms:created xsi:type="dcterms:W3CDTF">2015-09-16T16:54:10Z</dcterms:created>
  <dcterms:modified xsi:type="dcterms:W3CDTF">2018-02-01T01:21:21Z</dcterms:modified>
</cp:coreProperties>
</file>