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sldIdLst>
    <p:sldId id="256" r:id="rId2"/>
    <p:sldId id="263" r:id="rId3"/>
    <p:sldId id="280" r:id="rId4"/>
    <p:sldId id="264" r:id="rId5"/>
    <p:sldId id="257" r:id="rId6"/>
    <p:sldId id="259" r:id="rId7"/>
    <p:sldId id="265" r:id="rId8"/>
    <p:sldId id="268" r:id="rId9"/>
    <p:sldId id="269" r:id="rId10"/>
    <p:sldId id="282" r:id="rId11"/>
    <p:sldId id="270" r:id="rId12"/>
    <p:sldId id="281" r:id="rId13"/>
    <p:sldId id="271" r:id="rId14"/>
    <p:sldId id="283" r:id="rId15"/>
    <p:sldId id="276" r:id="rId16"/>
    <p:sldId id="277" r:id="rId17"/>
    <p:sldId id="278" r:id="rId18"/>
    <p:sldId id="284" r:id="rId19"/>
    <p:sldId id="279"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1732"/>
    <p:restoredTop sz="94670"/>
  </p:normalViewPr>
  <p:slideViewPr>
    <p:cSldViewPr snapToGrid="0">
      <p:cViewPr varScale="1">
        <p:scale>
          <a:sx n="96" d="100"/>
          <a:sy n="96" d="100"/>
        </p:scale>
        <p:origin x="552"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375E3C3A-A6F7-444E-B07B-0EEA262618BB}" type="datetimeFigureOut">
              <a:rPr lang="en-US" smtClean="0"/>
              <a:t>12/12/23</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3846328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9807787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12761630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88406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16525100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5E3C3A-A6F7-444E-B07B-0EEA262618BB}"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1689984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75E3C3A-A6F7-444E-B07B-0EEA262618BB}"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38741442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E3C3A-A6F7-444E-B07B-0EEA262618BB}"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38113917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E3C3A-A6F7-444E-B07B-0EEA262618BB}"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335904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5E3C3A-A6F7-444E-B07B-0EEA262618BB}"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139100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5E3C3A-A6F7-444E-B07B-0EEA262618BB}" type="datetimeFigureOut">
              <a:rPr lang="en-US" smtClean="0"/>
              <a:t>12/12/23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3012946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5834080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5E3C3A-A6F7-444E-B07B-0EEA262618BB}" type="datetimeFigureOut">
              <a:rPr lang="en-US" smtClean="0"/>
              <a:t>12/12/23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27544868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5E3C3A-A6F7-444E-B07B-0EEA262618BB}" type="datetimeFigureOut">
              <a:rPr lang="en-US" smtClean="0"/>
              <a:t>12/12/23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4644170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5E3C3A-A6F7-444E-B07B-0EEA262618BB}" type="datetimeFigureOut">
              <a:rPr lang="en-US" smtClean="0"/>
              <a:t>12/12/23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4965348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2167563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5E3C3A-A6F7-444E-B07B-0EEA262618BB}" type="datetimeFigureOut">
              <a:rPr lang="en-US" smtClean="0"/>
              <a:t>12/12/23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F4BB92-944D-864C-B26A-92C8074EA4D3}" type="slidenum">
              <a:rPr lang="en-US" smtClean="0"/>
              <a:t>‹#›</a:t>
            </a:fld>
            <a:endParaRPr lang="en-US"/>
          </a:p>
        </p:txBody>
      </p:sp>
    </p:spTree>
    <p:extLst>
      <p:ext uri="{BB962C8B-B14F-4D97-AF65-F5344CB8AC3E}">
        <p14:creationId xmlns:p14="http://schemas.microsoft.com/office/powerpoint/2010/main" val="28541915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375E3C3A-A6F7-444E-B07B-0EEA262618BB}" type="datetimeFigureOut">
              <a:rPr lang="en-US" smtClean="0"/>
              <a:t>12/12/23</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F4BB92-944D-864C-B26A-92C8074EA4D3}" type="slidenum">
              <a:rPr lang="en-US" smtClean="0"/>
              <a:t>‹#›</a:t>
            </a:fld>
            <a:endParaRPr lang="en-US"/>
          </a:p>
        </p:txBody>
      </p:sp>
    </p:spTree>
    <p:extLst>
      <p:ext uri="{BB962C8B-B14F-4D97-AF65-F5344CB8AC3E}">
        <p14:creationId xmlns:p14="http://schemas.microsoft.com/office/powerpoint/2010/main" val="2681475631"/>
      </p:ext>
    </p:extLst>
  </p:cSld>
  <p:clrMap bg1="dk1" tx1="lt1" bg2="dk2"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 id="2147483712"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hyperlink" Target="https://doi.org/10.2466/pr0.1995.77.3f.1283" TargetMode="Externa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6" Type="http://schemas.openxmlformats.org/officeDocument/2006/relationships/image" Target="../media/image6.png"/><Relationship Id="rId5" Type="http://schemas.openxmlformats.org/officeDocument/2006/relationships/image" Target="../media/image5.png"/><Relationship Id="rId4" Type="http://schemas.microsoft.com/office/2007/relationships/hdphoto" Target="../media/hdphoto1.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2D797-9169-BDCA-3426-D726057647D8}"/>
              </a:ext>
            </a:extLst>
          </p:cNvPr>
          <p:cNvSpPr>
            <a:spLocks noGrp="1"/>
          </p:cNvSpPr>
          <p:nvPr>
            <p:ph type="ctrTitle"/>
          </p:nvPr>
        </p:nvSpPr>
        <p:spPr>
          <a:xfrm>
            <a:off x="7288695" y="5461552"/>
            <a:ext cx="4625009" cy="1192695"/>
          </a:xfrm>
        </p:spPr>
        <p:txBody>
          <a:bodyPr>
            <a:normAutofit fontScale="90000"/>
          </a:bodyPr>
          <a:lstStyle/>
          <a:p>
            <a:pPr algn="ctr"/>
            <a:r>
              <a:rPr lang="en-US" sz="3200" dirty="0"/>
              <a:t>STA513 Final Project</a:t>
            </a:r>
            <a:br>
              <a:rPr lang="en-US" sz="3200" dirty="0"/>
            </a:br>
            <a:r>
              <a:rPr lang="en-US" sz="1800" dirty="0"/>
              <a:t>Musa 2023</a:t>
            </a:r>
            <a:br>
              <a:rPr lang="en-US" sz="1200" dirty="0"/>
            </a:br>
            <a:endParaRPr lang="en-US" sz="3200" dirty="0"/>
          </a:p>
        </p:txBody>
      </p:sp>
      <p:sp>
        <p:nvSpPr>
          <p:cNvPr id="3" name="Subtitle 2">
            <a:extLst>
              <a:ext uri="{FF2B5EF4-FFF2-40B4-BE49-F238E27FC236}">
                <a16:creationId xmlns:a16="http://schemas.microsoft.com/office/drawing/2014/main" id="{84395FA5-1964-4502-9B68-0F06DCB69E0D}"/>
              </a:ext>
            </a:extLst>
          </p:cNvPr>
          <p:cNvSpPr>
            <a:spLocks noGrp="1"/>
          </p:cNvSpPr>
          <p:nvPr>
            <p:ph type="subTitle" idx="1"/>
          </p:nvPr>
        </p:nvSpPr>
        <p:spPr>
          <a:xfrm>
            <a:off x="1046922" y="800100"/>
            <a:ext cx="10508974" cy="3891170"/>
          </a:xfrm>
        </p:spPr>
        <p:txBody>
          <a:bodyPr>
            <a:normAutofit/>
          </a:bodyPr>
          <a:lstStyle/>
          <a:p>
            <a:pPr algn="ctr"/>
            <a:r>
              <a:rPr lang="en-US" sz="4600" dirty="0">
                <a:solidFill>
                  <a:srgbClr val="7030A0"/>
                </a:solidFill>
                <a:latin typeface="Arial Rounded MT Bold" panose="020F0704030504030204" pitchFamily="34" charset="77"/>
              </a:rPr>
              <a:t>EXPL ANALYSIS </a:t>
            </a:r>
            <a:r>
              <a:rPr lang="en-US" sz="4600" dirty="0" err="1">
                <a:solidFill>
                  <a:srgbClr val="7030A0"/>
                </a:solidFill>
                <a:latin typeface="Arial Rounded MT Bold" panose="020F0704030504030204" pitchFamily="34" charset="77"/>
              </a:rPr>
              <a:t>WITHin</a:t>
            </a:r>
            <a:r>
              <a:rPr lang="en-US" sz="4600" dirty="0">
                <a:solidFill>
                  <a:srgbClr val="7030A0"/>
                </a:solidFill>
                <a:latin typeface="Arial Rounded MT Bold" panose="020F0704030504030204" pitchFamily="34" charset="77"/>
              </a:rPr>
              <a:t> the NIDA </a:t>
            </a:r>
            <a:r>
              <a:rPr lang="en-US" sz="4600" dirty="0" err="1">
                <a:solidFill>
                  <a:srgbClr val="7030A0"/>
                </a:solidFill>
                <a:latin typeface="Arial Rounded MT Bold" panose="020F0704030504030204" pitchFamily="34" charset="77"/>
              </a:rPr>
              <a:t>PsYchosocial</a:t>
            </a:r>
            <a:r>
              <a:rPr lang="en-US" sz="4600" dirty="0">
                <a:solidFill>
                  <a:srgbClr val="7030A0"/>
                </a:solidFill>
                <a:latin typeface="Arial Rounded MT Bold" panose="020F0704030504030204" pitchFamily="34" charset="77"/>
              </a:rPr>
              <a:t> Treatments for Cocaine </a:t>
            </a:r>
            <a:r>
              <a:rPr lang="en-US" sz="4600" dirty="0" err="1">
                <a:solidFill>
                  <a:srgbClr val="7030A0"/>
                </a:solidFill>
                <a:latin typeface="Arial Rounded MT Bold" panose="020F0704030504030204" pitchFamily="34" charset="77"/>
              </a:rPr>
              <a:t>DepedEnce</a:t>
            </a:r>
            <a:r>
              <a:rPr lang="en-US" sz="4600" dirty="0">
                <a:solidFill>
                  <a:srgbClr val="7030A0"/>
                </a:solidFill>
                <a:latin typeface="Arial Rounded MT Bold" panose="020F0704030504030204" pitchFamily="34" charset="77"/>
              </a:rPr>
              <a:t> Study </a:t>
            </a:r>
          </a:p>
          <a:p>
            <a:pPr algn="ctr"/>
            <a:r>
              <a:rPr lang="en-US" sz="4600" dirty="0">
                <a:solidFill>
                  <a:srgbClr val="7030A0"/>
                </a:solidFill>
                <a:latin typeface="Arial Rounded MT Bold" panose="020F0704030504030204" pitchFamily="34" charset="77"/>
              </a:rPr>
              <a:t>(1999, AGP/AMA)</a:t>
            </a:r>
          </a:p>
          <a:p>
            <a:endParaRPr lang="en-US" dirty="0"/>
          </a:p>
        </p:txBody>
      </p:sp>
    </p:spTree>
    <p:extLst>
      <p:ext uri="{BB962C8B-B14F-4D97-AF65-F5344CB8AC3E}">
        <p14:creationId xmlns:p14="http://schemas.microsoft.com/office/powerpoint/2010/main" val="102211069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5688AAE-3EC4-5B07-510D-69A5C168E267}"/>
              </a:ext>
            </a:extLst>
          </p:cNvPr>
          <p:cNvPicPr>
            <a:picLocks noChangeAspect="1"/>
          </p:cNvPicPr>
          <p:nvPr/>
        </p:nvPicPr>
        <p:blipFill>
          <a:blip r:embed="rId2"/>
          <a:stretch>
            <a:fillRect/>
          </a:stretch>
        </p:blipFill>
        <p:spPr>
          <a:xfrm>
            <a:off x="707922" y="1568596"/>
            <a:ext cx="6618633" cy="4956278"/>
          </a:xfrm>
          <a:prstGeom prst="rect">
            <a:avLst/>
          </a:prstGeom>
        </p:spPr>
      </p:pic>
      <p:pic>
        <p:nvPicPr>
          <p:cNvPr id="4" name="Picture 3">
            <a:extLst>
              <a:ext uri="{FF2B5EF4-FFF2-40B4-BE49-F238E27FC236}">
                <a16:creationId xmlns:a16="http://schemas.microsoft.com/office/drawing/2014/main" id="{948EEC37-2D28-8E42-550E-4E515F9F2CA5}"/>
              </a:ext>
            </a:extLst>
          </p:cNvPr>
          <p:cNvPicPr>
            <a:picLocks noChangeAspect="1"/>
          </p:cNvPicPr>
          <p:nvPr/>
        </p:nvPicPr>
        <p:blipFill>
          <a:blip r:embed="rId3"/>
          <a:stretch>
            <a:fillRect/>
          </a:stretch>
        </p:blipFill>
        <p:spPr>
          <a:xfrm>
            <a:off x="7646504" y="1576991"/>
            <a:ext cx="3837574" cy="1374653"/>
          </a:xfrm>
          <a:prstGeom prst="rect">
            <a:avLst/>
          </a:prstGeom>
        </p:spPr>
      </p:pic>
      <p:sp>
        <p:nvSpPr>
          <p:cNvPr id="5" name="Title 4">
            <a:extLst>
              <a:ext uri="{FF2B5EF4-FFF2-40B4-BE49-F238E27FC236}">
                <a16:creationId xmlns:a16="http://schemas.microsoft.com/office/drawing/2014/main" id="{4C4D2438-81C6-85B9-8D15-0C7FDF82CAC6}"/>
              </a:ext>
            </a:extLst>
          </p:cNvPr>
          <p:cNvSpPr txBox="1">
            <a:spLocks noGrp="1"/>
          </p:cNvSpPr>
          <p:nvPr>
            <p:ph type="title"/>
          </p:nvPr>
        </p:nvSpPr>
        <p:spPr>
          <a:xfrm>
            <a:off x="344556" y="281939"/>
            <a:ext cx="11502887" cy="978729"/>
          </a:xfrm>
          <a:prstGeom prst="rect">
            <a:avLst/>
          </a:prstGeom>
          <a:noFill/>
        </p:spPr>
        <p:txBody>
          <a:bodyPr wrap="square" rtlCol="0">
            <a:spAutoFit/>
          </a:bodyPr>
          <a:lstStyle/>
          <a:p>
            <a:pPr algn="ctr"/>
            <a:r>
              <a:rPr lang="en-US" sz="3200" b="1" dirty="0" err="1">
                <a:solidFill>
                  <a:schemeClr val="accent6">
                    <a:lumMod val="50000"/>
                  </a:schemeClr>
                </a:solidFill>
                <a:latin typeface="Arial Rounded MT Bold" panose="020F0704030504030204" pitchFamily="34" charset="77"/>
              </a:rPr>
              <a:t>COVARiATE</a:t>
            </a:r>
            <a:r>
              <a:rPr lang="en-US" sz="3200" b="1" dirty="0">
                <a:solidFill>
                  <a:schemeClr val="accent6">
                    <a:lumMod val="50000"/>
                  </a:schemeClr>
                </a:solidFill>
                <a:latin typeface="Arial Rounded MT Bold" panose="020F0704030504030204" pitchFamily="34" charset="77"/>
              </a:rPr>
              <a:t> In the TWO WAY ANOVA MONTH 3: PS_EXP (Baseline EXPL)</a:t>
            </a:r>
          </a:p>
        </p:txBody>
      </p:sp>
      <p:sp>
        <p:nvSpPr>
          <p:cNvPr id="6" name="TextBox 5">
            <a:extLst>
              <a:ext uri="{FF2B5EF4-FFF2-40B4-BE49-F238E27FC236}">
                <a16:creationId xmlns:a16="http://schemas.microsoft.com/office/drawing/2014/main" id="{7D11445C-792C-EEA4-C3E5-25ABA0952967}"/>
              </a:ext>
            </a:extLst>
          </p:cNvPr>
          <p:cNvSpPr txBox="1"/>
          <p:nvPr/>
        </p:nvSpPr>
        <p:spPr>
          <a:xfrm>
            <a:off x="7646505" y="3148880"/>
            <a:ext cx="3837573" cy="2308324"/>
          </a:xfrm>
          <a:prstGeom prst="rect">
            <a:avLst/>
          </a:prstGeom>
          <a:noFill/>
        </p:spPr>
        <p:txBody>
          <a:bodyPr wrap="square" rtlCol="0">
            <a:spAutoFit/>
          </a:bodyPr>
          <a:lstStyle/>
          <a:p>
            <a:r>
              <a:rPr lang="en-US" b="1" dirty="0"/>
              <a:t>Based on the available data, we do not have evidence that the on average EXPL score at month 3 across the two levels of race varies differentially across the two levels of employment when baseline EXPL is added to the model. In turn, baseline EXPL is a significant covariate. </a:t>
            </a:r>
          </a:p>
        </p:txBody>
      </p:sp>
      <p:sp>
        <p:nvSpPr>
          <p:cNvPr id="7" name="Oval 6">
            <a:extLst>
              <a:ext uri="{FF2B5EF4-FFF2-40B4-BE49-F238E27FC236}">
                <a16:creationId xmlns:a16="http://schemas.microsoft.com/office/drawing/2014/main" id="{4E519DE9-FA4F-80EE-A7B9-E79658EFA7A6}"/>
              </a:ext>
            </a:extLst>
          </p:cNvPr>
          <p:cNvSpPr/>
          <p:nvPr/>
        </p:nvSpPr>
        <p:spPr>
          <a:xfrm>
            <a:off x="7326555" y="2292626"/>
            <a:ext cx="4520888" cy="75763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9164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07ADD-2CE4-9153-12C5-BE2173D8315C}"/>
              </a:ext>
            </a:extLst>
          </p:cNvPr>
          <p:cNvSpPr>
            <a:spLocks noGrp="1"/>
          </p:cNvSpPr>
          <p:nvPr>
            <p:ph type="title"/>
          </p:nvPr>
        </p:nvSpPr>
        <p:spPr>
          <a:xfrm>
            <a:off x="0" y="0"/>
            <a:ext cx="12192000" cy="1325563"/>
          </a:xfrm>
        </p:spPr>
        <p:txBody>
          <a:bodyPr>
            <a:normAutofit/>
          </a:bodyPr>
          <a:lstStyle/>
          <a:p>
            <a:pPr algn="ctr"/>
            <a:r>
              <a:rPr lang="en-US" sz="3400" b="1" dirty="0">
                <a:solidFill>
                  <a:schemeClr val="accent3">
                    <a:lumMod val="50000"/>
                  </a:schemeClr>
                </a:solidFill>
                <a:latin typeface="Arial Rounded MT Bold" panose="020F0704030504030204" pitchFamily="34" charset="77"/>
              </a:rPr>
              <a:t>TWO way </a:t>
            </a:r>
            <a:r>
              <a:rPr lang="en-US" sz="3400" b="1" dirty="0" err="1">
                <a:solidFill>
                  <a:schemeClr val="accent3">
                    <a:lumMod val="50000"/>
                  </a:schemeClr>
                </a:solidFill>
                <a:latin typeface="Arial Rounded MT Bold" panose="020F0704030504030204" pitchFamily="34" charset="77"/>
              </a:rPr>
              <a:t>anova</a:t>
            </a:r>
            <a:r>
              <a:rPr lang="en-US" sz="3400" b="1" dirty="0">
                <a:solidFill>
                  <a:schemeClr val="accent3">
                    <a:lumMod val="50000"/>
                  </a:schemeClr>
                </a:solidFill>
                <a:latin typeface="Arial Rounded MT Bold" panose="020F0704030504030204" pitchFamily="34" charset="77"/>
              </a:rPr>
              <a:t> Month 6: race &amp; Job</a:t>
            </a:r>
          </a:p>
        </p:txBody>
      </p:sp>
      <p:pic>
        <p:nvPicPr>
          <p:cNvPr id="4" name="Picture 3">
            <a:extLst>
              <a:ext uri="{FF2B5EF4-FFF2-40B4-BE49-F238E27FC236}">
                <a16:creationId xmlns:a16="http://schemas.microsoft.com/office/drawing/2014/main" id="{71EEB49B-8921-C4CB-4DED-743A6D7FACB9}"/>
              </a:ext>
            </a:extLst>
          </p:cNvPr>
          <p:cNvPicPr>
            <a:picLocks noChangeAspect="1"/>
          </p:cNvPicPr>
          <p:nvPr/>
        </p:nvPicPr>
        <p:blipFill>
          <a:blip r:embed="rId2"/>
          <a:stretch>
            <a:fillRect/>
          </a:stretch>
        </p:blipFill>
        <p:spPr>
          <a:xfrm>
            <a:off x="8363866" y="1273365"/>
            <a:ext cx="3571697" cy="1019261"/>
          </a:xfrm>
          <a:prstGeom prst="rect">
            <a:avLst/>
          </a:prstGeom>
        </p:spPr>
      </p:pic>
      <p:pic>
        <p:nvPicPr>
          <p:cNvPr id="8" name="Picture 7">
            <a:extLst>
              <a:ext uri="{FF2B5EF4-FFF2-40B4-BE49-F238E27FC236}">
                <a16:creationId xmlns:a16="http://schemas.microsoft.com/office/drawing/2014/main" id="{F438A16C-A09F-070F-C553-D4820B7FA5C7}"/>
              </a:ext>
            </a:extLst>
          </p:cNvPr>
          <p:cNvPicPr>
            <a:picLocks noChangeAspect="1"/>
          </p:cNvPicPr>
          <p:nvPr/>
        </p:nvPicPr>
        <p:blipFill>
          <a:blip r:embed="rId3"/>
          <a:stretch>
            <a:fillRect/>
          </a:stretch>
        </p:blipFill>
        <p:spPr>
          <a:xfrm>
            <a:off x="43205" y="1571580"/>
            <a:ext cx="4527296" cy="3348093"/>
          </a:xfrm>
          <a:prstGeom prst="rect">
            <a:avLst/>
          </a:prstGeom>
        </p:spPr>
      </p:pic>
      <p:sp>
        <p:nvSpPr>
          <p:cNvPr id="3" name="TextBox 2">
            <a:extLst>
              <a:ext uri="{FF2B5EF4-FFF2-40B4-BE49-F238E27FC236}">
                <a16:creationId xmlns:a16="http://schemas.microsoft.com/office/drawing/2014/main" id="{5911652C-879C-1C60-1EAC-7D3FD36C5B57}"/>
              </a:ext>
            </a:extLst>
          </p:cNvPr>
          <p:cNvSpPr txBox="1"/>
          <p:nvPr/>
        </p:nvSpPr>
        <p:spPr>
          <a:xfrm>
            <a:off x="4570501" y="1295095"/>
            <a:ext cx="3828134" cy="3693319"/>
          </a:xfrm>
          <a:prstGeom prst="rect">
            <a:avLst/>
          </a:prstGeom>
          <a:noFill/>
        </p:spPr>
        <p:txBody>
          <a:bodyPr wrap="square" rtlCol="0">
            <a:spAutoFit/>
          </a:bodyPr>
          <a:lstStyle/>
          <a:p>
            <a:endParaRPr lang="en-US" dirty="0"/>
          </a:p>
          <a:p>
            <a:r>
              <a:rPr lang="en-US" b="1" dirty="0"/>
              <a:t>There appears to be a </a:t>
            </a:r>
            <a:r>
              <a:rPr lang="en-US" b="1" dirty="0" err="1"/>
              <a:t>disordinal</a:t>
            </a:r>
            <a:r>
              <a:rPr lang="en-US" b="1" dirty="0"/>
              <a:t> interaction between race and job when measuring EXPL. </a:t>
            </a:r>
          </a:p>
          <a:p>
            <a:endParaRPr lang="en-US" b="1" dirty="0"/>
          </a:p>
          <a:p>
            <a:r>
              <a:rPr lang="en-US" b="1" dirty="0"/>
              <a:t>Unemployed Non-Caucasians had lower on average EXPL scores  than Non-Caucasians who were employed. </a:t>
            </a:r>
          </a:p>
          <a:p>
            <a:endParaRPr lang="en-US" b="1" dirty="0"/>
          </a:p>
          <a:p>
            <a:r>
              <a:rPr lang="en-US" b="1" dirty="0"/>
              <a:t>The opposite is observed with Caucasians. Caucasians who were employed had lower on average EXPL score than unemployed Caucasians.</a:t>
            </a:r>
          </a:p>
        </p:txBody>
      </p:sp>
      <p:sp>
        <p:nvSpPr>
          <p:cNvPr id="7" name="TextBox 6">
            <a:extLst>
              <a:ext uri="{FF2B5EF4-FFF2-40B4-BE49-F238E27FC236}">
                <a16:creationId xmlns:a16="http://schemas.microsoft.com/office/drawing/2014/main" id="{24F27E2C-E058-A14D-57AC-2E01C98061C2}"/>
              </a:ext>
            </a:extLst>
          </p:cNvPr>
          <p:cNvSpPr txBox="1"/>
          <p:nvPr/>
        </p:nvSpPr>
        <p:spPr>
          <a:xfrm>
            <a:off x="667859" y="4988414"/>
            <a:ext cx="3828134" cy="1477328"/>
          </a:xfrm>
          <a:prstGeom prst="rect">
            <a:avLst/>
          </a:prstGeom>
          <a:noFill/>
        </p:spPr>
        <p:txBody>
          <a:bodyPr wrap="square" rtlCol="0">
            <a:spAutoFit/>
          </a:bodyPr>
          <a:lstStyle/>
          <a:p>
            <a:r>
              <a:rPr lang="en-US" dirty="0"/>
              <a:t>JOB: blue = unemployed</a:t>
            </a:r>
          </a:p>
          <a:p>
            <a:r>
              <a:rPr lang="en-US" dirty="0"/>
              <a:t>Red = employed</a:t>
            </a:r>
          </a:p>
          <a:p>
            <a:endParaRPr lang="en-US" dirty="0"/>
          </a:p>
          <a:p>
            <a:r>
              <a:rPr lang="en-US" dirty="0"/>
              <a:t>RACE: 0 = Non-Caucasian</a:t>
            </a:r>
          </a:p>
          <a:p>
            <a:r>
              <a:rPr lang="en-US" dirty="0"/>
              <a:t>1 = Caucasian</a:t>
            </a:r>
          </a:p>
        </p:txBody>
      </p:sp>
      <p:sp>
        <p:nvSpPr>
          <p:cNvPr id="9" name="TextBox 8">
            <a:extLst>
              <a:ext uri="{FF2B5EF4-FFF2-40B4-BE49-F238E27FC236}">
                <a16:creationId xmlns:a16="http://schemas.microsoft.com/office/drawing/2014/main" id="{678525F1-493C-A414-A954-DDEB919A1263}"/>
              </a:ext>
            </a:extLst>
          </p:cNvPr>
          <p:cNvSpPr txBox="1"/>
          <p:nvPr/>
        </p:nvSpPr>
        <p:spPr>
          <a:xfrm>
            <a:off x="8592583" y="2495424"/>
            <a:ext cx="3114261" cy="3970318"/>
          </a:xfrm>
          <a:prstGeom prst="rect">
            <a:avLst/>
          </a:prstGeom>
          <a:noFill/>
        </p:spPr>
        <p:txBody>
          <a:bodyPr wrap="square" rtlCol="0">
            <a:spAutoFit/>
          </a:bodyPr>
          <a:lstStyle/>
          <a:p>
            <a:r>
              <a:rPr lang="en-US" b="1" dirty="0"/>
              <a:t>Based on the available data, we have evidence that the on average EXPL score at month 6 across the two levels of race varies differentially across the two levels of employment. In turn, the differences in  average EXPL that varies across race depends on job. </a:t>
            </a:r>
          </a:p>
          <a:p>
            <a:endParaRPr lang="en-US" b="1" dirty="0"/>
          </a:p>
          <a:p>
            <a:r>
              <a:rPr lang="en-US" b="1" dirty="0"/>
              <a:t>When the interaction was removed from the model, the main effects were insignificant.</a:t>
            </a:r>
          </a:p>
        </p:txBody>
      </p:sp>
      <p:sp>
        <p:nvSpPr>
          <p:cNvPr id="11" name="Oval 10">
            <a:extLst>
              <a:ext uri="{FF2B5EF4-FFF2-40B4-BE49-F238E27FC236}">
                <a16:creationId xmlns:a16="http://schemas.microsoft.com/office/drawing/2014/main" id="{6FE9ABE5-73CA-A734-828D-69F3943AB3A7}"/>
              </a:ext>
            </a:extLst>
          </p:cNvPr>
          <p:cNvSpPr/>
          <p:nvPr/>
        </p:nvSpPr>
        <p:spPr>
          <a:xfrm>
            <a:off x="8253032" y="1964594"/>
            <a:ext cx="3828134" cy="32803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3965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0E4C6FB-56AD-89FB-5FE8-1009E6046FD8}"/>
              </a:ext>
            </a:extLst>
          </p:cNvPr>
          <p:cNvPicPr>
            <a:picLocks noGrp="1" noChangeAspect="1"/>
          </p:cNvPicPr>
          <p:nvPr>
            <p:ph idx="1"/>
          </p:nvPr>
        </p:nvPicPr>
        <p:blipFill>
          <a:blip r:embed="rId2"/>
          <a:stretch>
            <a:fillRect/>
          </a:stretch>
        </p:blipFill>
        <p:spPr>
          <a:xfrm>
            <a:off x="466590" y="1973817"/>
            <a:ext cx="4150345" cy="1455183"/>
          </a:xfrm>
        </p:spPr>
      </p:pic>
      <p:pic>
        <p:nvPicPr>
          <p:cNvPr id="7" name="Picture 6">
            <a:extLst>
              <a:ext uri="{FF2B5EF4-FFF2-40B4-BE49-F238E27FC236}">
                <a16:creationId xmlns:a16="http://schemas.microsoft.com/office/drawing/2014/main" id="{6930CC9A-CFEB-1DC3-84B1-1DF4A87939F9}"/>
              </a:ext>
            </a:extLst>
          </p:cNvPr>
          <p:cNvPicPr>
            <a:picLocks noChangeAspect="1"/>
          </p:cNvPicPr>
          <p:nvPr/>
        </p:nvPicPr>
        <p:blipFill>
          <a:blip r:embed="rId3"/>
          <a:stretch>
            <a:fillRect/>
          </a:stretch>
        </p:blipFill>
        <p:spPr>
          <a:xfrm>
            <a:off x="7013747" y="1239739"/>
            <a:ext cx="4153062" cy="3118051"/>
          </a:xfrm>
          <a:prstGeom prst="rect">
            <a:avLst/>
          </a:prstGeom>
        </p:spPr>
      </p:pic>
      <p:sp>
        <p:nvSpPr>
          <p:cNvPr id="10" name="Title 1">
            <a:extLst>
              <a:ext uri="{FF2B5EF4-FFF2-40B4-BE49-F238E27FC236}">
                <a16:creationId xmlns:a16="http://schemas.microsoft.com/office/drawing/2014/main" id="{7EE44746-B5B1-BF71-202C-C8F84D219144}"/>
              </a:ext>
            </a:extLst>
          </p:cNvPr>
          <p:cNvSpPr>
            <a:spLocks noGrp="1"/>
          </p:cNvSpPr>
          <p:nvPr>
            <p:ph type="title"/>
          </p:nvPr>
        </p:nvSpPr>
        <p:spPr>
          <a:xfrm>
            <a:off x="240265" y="-17655"/>
            <a:ext cx="11768968" cy="1478570"/>
          </a:xfrm>
        </p:spPr>
        <p:txBody>
          <a:bodyPr>
            <a:normAutofit/>
          </a:bodyPr>
          <a:lstStyle/>
          <a:p>
            <a:pPr algn="ctr"/>
            <a:r>
              <a:rPr lang="en-US" sz="3200" b="1" dirty="0" err="1">
                <a:solidFill>
                  <a:schemeClr val="accent3">
                    <a:lumMod val="50000"/>
                  </a:schemeClr>
                </a:solidFill>
                <a:latin typeface="Arial Rounded MT Bold" panose="020F0704030504030204" pitchFamily="34" charset="77"/>
              </a:rPr>
              <a:t>COVARiATE</a:t>
            </a:r>
            <a:r>
              <a:rPr lang="en-US" sz="3200" b="1" dirty="0">
                <a:solidFill>
                  <a:schemeClr val="accent3">
                    <a:lumMod val="50000"/>
                  </a:schemeClr>
                </a:solidFill>
                <a:latin typeface="Arial Rounded MT Bold" panose="020F0704030504030204" pitchFamily="34" charset="77"/>
              </a:rPr>
              <a:t> In the TWO WAY ANOVA MONTH 6: </a:t>
            </a:r>
            <a:br>
              <a:rPr lang="en-US" sz="3200" b="1" dirty="0">
                <a:solidFill>
                  <a:schemeClr val="accent3">
                    <a:lumMod val="50000"/>
                  </a:schemeClr>
                </a:solidFill>
                <a:latin typeface="Arial Rounded MT Bold" panose="020F0704030504030204" pitchFamily="34" charset="77"/>
              </a:rPr>
            </a:br>
            <a:r>
              <a:rPr lang="en-US" sz="3200" b="1" dirty="0">
                <a:solidFill>
                  <a:schemeClr val="accent3">
                    <a:lumMod val="50000"/>
                  </a:schemeClr>
                </a:solidFill>
                <a:latin typeface="Arial Rounded MT Bold" panose="020F0704030504030204" pitchFamily="34" charset="77"/>
              </a:rPr>
              <a:t>PS_EXP (Baseline EXPL)</a:t>
            </a:r>
            <a:endParaRPr lang="en-US" sz="3200" dirty="0">
              <a:solidFill>
                <a:schemeClr val="accent3">
                  <a:lumMod val="50000"/>
                </a:schemeClr>
              </a:solidFill>
              <a:latin typeface="Arial Rounded MT Bold" panose="020F0704030504030204" pitchFamily="34" charset="77"/>
            </a:endParaRPr>
          </a:p>
        </p:txBody>
      </p:sp>
      <p:sp>
        <p:nvSpPr>
          <p:cNvPr id="11" name="TextBox 10">
            <a:extLst>
              <a:ext uri="{FF2B5EF4-FFF2-40B4-BE49-F238E27FC236}">
                <a16:creationId xmlns:a16="http://schemas.microsoft.com/office/drawing/2014/main" id="{3DA2C628-3BD2-4DA1-A57E-DAB5EAD37D75}"/>
              </a:ext>
            </a:extLst>
          </p:cNvPr>
          <p:cNvSpPr txBox="1"/>
          <p:nvPr/>
        </p:nvSpPr>
        <p:spPr>
          <a:xfrm>
            <a:off x="466590" y="4454804"/>
            <a:ext cx="11542643" cy="1754326"/>
          </a:xfrm>
          <a:prstGeom prst="rect">
            <a:avLst/>
          </a:prstGeom>
          <a:noFill/>
        </p:spPr>
        <p:txBody>
          <a:bodyPr wrap="square" rtlCol="0">
            <a:spAutoFit/>
          </a:bodyPr>
          <a:lstStyle/>
          <a:p>
            <a:r>
              <a:rPr lang="en-US" b="1" dirty="0"/>
              <a:t>Baseline EXPL (PS_EXPL) is added to the model as a covariate for EXPL. Based on the available data, we do not have evidence that the on average EXPL score across the two levels of race varies differentially across the two levels of employment when adjusting for baseline EXPL at the 6 month time point in the study.</a:t>
            </a:r>
          </a:p>
          <a:p>
            <a:endParaRPr lang="en-US" b="1" dirty="0"/>
          </a:p>
          <a:p>
            <a:r>
              <a:rPr lang="en-US" b="1" dirty="0"/>
              <a:t>In turn, baseline EXPL </a:t>
            </a:r>
            <a:r>
              <a:rPr lang="en-US" b="1" i="0" dirty="0">
                <a:effectLst/>
              </a:rPr>
              <a:t>is, in fact, a statistically significant </a:t>
            </a:r>
            <a:r>
              <a:rPr lang="en-US" b="1" dirty="0"/>
              <a:t>covariate</a:t>
            </a:r>
            <a:r>
              <a:rPr lang="en-US" b="1" i="0" dirty="0">
                <a:effectLst/>
              </a:rPr>
              <a:t> for EXPL. </a:t>
            </a:r>
            <a:r>
              <a:rPr lang="en-US" b="1" dirty="0"/>
              <a:t>W</a:t>
            </a:r>
            <a:r>
              <a:rPr lang="en-US" b="1" i="0" dirty="0">
                <a:effectLst/>
              </a:rPr>
              <a:t>hen the data is adjusted for baseline EXPL (when the data is controlled for baseline) the interac</a:t>
            </a:r>
            <a:r>
              <a:rPr lang="en-US" b="1" dirty="0"/>
              <a:t>tion of race and job is no longer significant.</a:t>
            </a:r>
          </a:p>
        </p:txBody>
      </p:sp>
      <p:sp>
        <p:nvSpPr>
          <p:cNvPr id="15" name="Oval 14">
            <a:extLst>
              <a:ext uri="{FF2B5EF4-FFF2-40B4-BE49-F238E27FC236}">
                <a16:creationId xmlns:a16="http://schemas.microsoft.com/office/drawing/2014/main" id="{F60203E7-9B21-9CD9-A33E-1B4160245102}"/>
              </a:ext>
            </a:extLst>
          </p:cNvPr>
          <p:cNvSpPr/>
          <p:nvPr/>
        </p:nvSpPr>
        <p:spPr>
          <a:xfrm>
            <a:off x="17223" y="2701408"/>
            <a:ext cx="5049078" cy="89126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978481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CAE2E-8124-C14B-9E25-8DBB484E76C8}"/>
              </a:ext>
            </a:extLst>
          </p:cNvPr>
          <p:cNvSpPr>
            <a:spLocks noGrp="1"/>
          </p:cNvSpPr>
          <p:nvPr>
            <p:ph type="title"/>
          </p:nvPr>
        </p:nvSpPr>
        <p:spPr>
          <a:xfrm>
            <a:off x="0" y="57129"/>
            <a:ext cx="12085983" cy="1478570"/>
          </a:xfrm>
        </p:spPr>
        <p:txBody>
          <a:bodyPr/>
          <a:lstStyle/>
          <a:p>
            <a:pPr algn="ctr"/>
            <a:r>
              <a:rPr lang="en-US" b="1" dirty="0">
                <a:solidFill>
                  <a:srgbClr val="7030A0"/>
                </a:solidFill>
                <a:latin typeface="Arial Rounded MT Bold" panose="020F0704030504030204" pitchFamily="34" charset="77"/>
              </a:rPr>
              <a:t>Contrast month 3 and MONTH 6</a:t>
            </a:r>
          </a:p>
        </p:txBody>
      </p:sp>
      <p:sp>
        <p:nvSpPr>
          <p:cNvPr id="4" name="TextBox 3">
            <a:extLst>
              <a:ext uri="{FF2B5EF4-FFF2-40B4-BE49-F238E27FC236}">
                <a16:creationId xmlns:a16="http://schemas.microsoft.com/office/drawing/2014/main" id="{80E4D8DA-DD0C-7AD1-3F5A-CFA9B543022C}"/>
              </a:ext>
            </a:extLst>
          </p:cNvPr>
          <p:cNvSpPr txBox="1"/>
          <p:nvPr/>
        </p:nvSpPr>
        <p:spPr>
          <a:xfrm>
            <a:off x="4721312" y="2235414"/>
            <a:ext cx="3181381" cy="3816429"/>
          </a:xfrm>
          <a:prstGeom prst="rect">
            <a:avLst/>
          </a:prstGeom>
          <a:noFill/>
        </p:spPr>
        <p:txBody>
          <a:bodyPr wrap="square" rtlCol="0">
            <a:spAutoFit/>
          </a:bodyPr>
          <a:lstStyle/>
          <a:p>
            <a:r>
              <a:rPr lang="en-US" sz="2200" b="1" dirty="0"/>
              <a:t>Based on the available data, we do not have evidence that the on average EXPL score between month 3 and month 6 across the two levels of race varies differentially across the two levels of job with and without adjusting for baseline EXPL. </a:t>
            </a:r>
          </a:p>
        </p:txBody>
      </p:sp>
      <p:pic>
        <p:nvPicPr>
          <p:cNvPr id="7" name="Picture 6">
            <a:extLst>
              <a:ext uri="{FF2B5EF4-FFF2-40B4-BE49-F238E27FC236}">
                <a16:creationId xmlns:a16="http://schemas.microsoft.com/office/drawing/2014/main" id="{996491FE-A995-C08B-3008-08AC70EA15EF}"/>
              </a:ext>
            </a:extLst>
          </p:cNvPr>
          <p:cNvPicPr>
            <a:picLocks noChangeAspect="1"/>
          </p:cNvPicPr>
          <p:nvPr/>
        </p:nvPicPr>
        <p:blipFill>
          <a:blip r:embed="rId2"/>
          <a:stretch>
            <a:fillRect/>
          </a:stretch>
        </p:blipFill>
        <p:spPr>
          <a:xfrm>
            <a:off x="8150085" y="2227961"/>
            <a:ext cx="3688506" cy="4066007"/>
          </a:xfrm>
          <a:prstGeom prst="rect">
            <a:avLst/>
          </a:prstGeom>
        </p:spPr>
      </p:pic>
      <p:pic>
        <p:nvPicPr>
          <p:cNvPr id="9" name="Picture 8">
            <a:extLst>
              <a:ext uri="{FF2B5EF4-FFF2-40B4-BE49-F238E27FC236}">
                <a16:creationId xmlns:a16="http://schemas.microsoft.com/office/drawing/2014/main" id="{4BF37EFC-1760-78F9-A081-79F59AD9B3CB}"/>
              </a:ext>
            </a:extLst>
          </p:cNvPr>
          <p:cNvPicPr>
            <a:picLocks noChangeAspect="1"/>
          </p:cNvPicPr>
          <p:nvPr/>
        </p:nvPicPr>
        <p:blipFill>
          <a:blip r:embed="rId3"/>
          <a:stretch>
            <a:fillRect/>
          </a:stretch>
        </p:blipFill>
        <p:spPr>
          <a:xfrm>
            <a:off x="676353" y="2233833"/>
            <a:ext cx="3784600" cy="4152900"/>
          </a:xfrm>
          <a:prstGeom prst="rect">
            <a:avLst/>
          </a:prstGeom>
        </p:spPr>
      </p:pic>
      <p:sp>
        <p:nvSpPr>
          <p:cNvPr id="10" name="Oval 9">
            <a:extLst>
              <a:ext uri="{FF2B5EF4-FFF2-40B4-BE49-F238E27FC236}">
                <a16:creationId xmlns:a16="http://schemas.microsoft.com/office/drawing/2014/main" id="{5E02DD81-9F2D-F51D-D484-8B56B38799CF}"/>
              </a:ext>
            </a:extLst>
          </p:cNvPr>
          <p:cNvSpPr/>
          <p:nvPr/>
        </p:nvSpPr>
        <p:spPr>
          <a:xfrm>
            <a:off x="687644" y="5892026"/>
            <a:ext cx="3868775" cy="401942"/>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3BA4E72E-1E57-82A3-785F-B8111AEF98C7}"/>
              </a:ext>
            </a:extLst>
          </p:cNvPr>
          <p:cNvSpPr/>
          <p:nvPr/>
        </p:nvSpPr>
        <p:spPr>
          <a:xfrm>
            <a:off x="8059950" y="5829795"/>
            <a:ext cx="4026033" cy="464173"/>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4FFC5CF-382F-5020-BEFD-ACA0A26F139A}"/>
              </a:ext>
            </a:extLst>
          </p:cNvPr>
          <p:cNvSpPr txBox="1"/>
          <p:nvPr/>
        </p:nvSpPr>
        <p:spPr>
          <a:xfrm>
            <a:off x="1505379" y="1697164"/>
            <a:ext cx="2233304" cy="369332"/>
          </a:xfrm>
          <a:prstGeom prst="rect">
            <a:avLst/>
          </a:prstGeom>
          <a:noFill/>
        </p:spPr>
        <p:txBody>
          <a:bodyPr wrap="none" rtlCol="0">
            <a:spAutoFit/>
          </a:bodyPr>
          <a:lstStyle/>
          <a:p>
            <a:r>
              <a:rPr lang="en-US" dirty="0"/>
              <a:t>Without baseline EXPL</a:t>
            </a:r>
          </a:p>
        </p:txBody>
      </p:sp>
      <p:sp>
        <p:nvSpPr>
          <p:cNvPr id="13" name="TextBox 12">
            <a:extLst>
              <a:ext uri="{FF2B5EF4-FFF2-40B4-BE49-F238E27FC236}">
                <a16:creationId xmlns:a16="http://schemas.microsoft.com/office/drawing/2014/main" id="{8A019CFB-0AC1-F3FB-1812-2E6CCD7C9961}"/>
              </a:ext>
            </a:extLst>
          </p:cNvPr>
          <p:cNvSpPr txBox="1"/>
          <p:nvPr/>
        </p:nvSpPr>
        <p:spPr>
          <a:xfrm>
            <a:off x="9211519" y="1697164"/>
            <a:ext cx="1954381" cy="369332"/>
          </a:xfrm>
          <a:prstGeom prst="rect">
            <a:avLst/>
          </a:prstGeom>
          <a:noFill/>
        </p:spPr>
        <p:txBody>
          <a:bodyPr wrap="none" rtlCol="0">
            <a:spAutoFit/>
          </a:bodyPr>
          <a:lstStyle/>
          <a:p>
            <a:r>
              <a:rPr lang="en-US" dirty="0"/>
              <a:t>With baseline EXPL</a:t>
            </a:r>
          </a:p>
        </p:txBody>
      </p:sp>
    </p:spTree>
    <p:extLst>
      <p:ext uri="{BB962C8B-B14F-4D97-AF65-F5344CB8AC3E}">
        <p14:creationId xmlns:p14="http://schemas.microsoft.com/office/powerpoint/2010/main" val="1744331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BBD5-DB37-0925-F481-90C81F8952F2}"/>
              </a:ext>
            </a:extLst>
          </p:cNvPr>
          <p:cNvSpPr>
            <a:spLocks noGrp="1"/>
          </p:cNvSpPr>
          <p:nvPr>
            <p:ph type="title"/>
          </p:nvPr>
        </p:nvSpPr>
        <p:spPr>
          <a:xfrm>
            <a:off x="377687" y="879782"/>
            <a:ext cx="11436626" cy="971743"/>
          </a:xfrm>
        </p:spPr>
        <p:txBody>
          <a:bodyPr>
            <a:normAutofit fontScale="90000"/>
          </a:bodyPr>
          <a:lstStyle/>
          <a:p>
            <a:pPr algn="ctr"/>
            <a:r>
              <a:rPr lang="en-US" b="1" dirty="0">
                <a:latin typeface="Arial Rounded MT Bold" panose="020F0704030504030204" pitchFamily="34" charset="77"/>
              </a:rPr>
              <a:t>THREE way ANOVA analysis: </a:t>
            </a:r>
            <a:r>
              <a:rPr lang="en-US" b="1" dirty="0" err="1">
                <a:latin typeface="Arial Rounded MT Bold" panose="020F0704030504030204" pitchFamily="34" charset="77"/>
              </a:rPr>
              <a:t>Mar_stat</a:t>
            </a:r>
            <a:r>
              <a:rPr lang="en-US" b="1" dirty="0">
                <a:latin typeface="Arial Rounded MT Bold" panose="020F0704030504030204" pitchFamily="34" charset="77"/>
              </a:rPr>
              <a:t>, JOB, crack</a:t>
            </a:r>
          </a:p>
        </p:txBody>
      </p:sp>
      <p:sp>
        <p:nvSpPr>
          <p:cNvPr id="8" name="TextBox 7">
            <a:extLst>
              <a:ext uri="{FF2B5EF4-FFF2-40B4-BE49-F238E27FC236}">
                <a16:creationId xmlns:a16="http://schemas.microsoft.com/office/drawing/2014/main" id="{113A6B7E-50CE-5FD6-6BFB-966D9D9D2552}"/>
              </a:ext>
            </a:extLst>
          </p:cNvPr>
          <p:cNvSpPr txBox="1"/>
          <p:nvPr/>
        </p:nvSpPr>
        <p:spPr>
          <a:xfrm>
            <a:off x="5009320" y="2674947"/>
            <a:ext cx="3737114" cy="1231106"/>
          </a:xfrm>
          <a:prstGeom prst="rect">
            <a:avLst/>
          </a:prstGeom>
          <a:noFill/>
        </p:spPr>
        <p:txBody>
          <a:bodyPr wrap="square" rtlCol="0">
            <a:spAutoFit/>
          </a:bodyPr>
          <a:lstStyle/>
          <a:p>
            <a:r>
              <a:rPr lang="en-US" sz="2000" b="1" dirty="0"/>
              <a:t>JOB </a:t>
            </a:r>
          </a:p>
          <a:p>
            <a:r>
              <a:rPr lang="en-US" sz="1800" b="1" dirty="0"/>
              <a:t>	0  = Unemployed</a:t>
            </a:r>
          </a:p>
          <a:p>
            <a:r>
              <a:rPr lang="en-US" sz="1800" b="1" dirty="0"/>
              <a:t>	1 = Employed</a:t>
            </a:r>
          </a:p>
          <a:p>
            <a:endParaRPr lang="en-US" dirty="0"/>
          </a:p>
        </p:txBody>
      </p:sp>
      <p:sp>
        <p:nvSpPr>
          <p:cNvPr id="9" name="TextBox 8">
            <a:extLst>
              <a:ext uri="{FF2B5EF4-FFF2-40B4-BE49-F238E27FC236}">
                <a16:creationId xmlns:a16="http://schemas.microsoft.com/office/drawing/2014/main" id="{54A50027-2D4E-AD18-FB24-25ACD5F6164B}"/>
              </a:ext>
            </a:extLst>
          </p:cNvPr>
          <p:cNvSpPr txBox="1"/>
          <p:nvPr/>
        </p:nvSpPr>
        <p:spPr>
          <a:xfrm>
            <a:off x="1434943" y="2674947"/>
            <a:ext cx="3494865" cy="1231106"/>
          </a:xfrm>
          <a:prstGeom prst="rect">
            <a:avLst/>
          </a:prstGeom>
          <a:noFill/>
        </p:spPr>
        <p:txBody>
          <a:bodyPr wrap="square" rtlCol="0">
            <a:spAutoFit/>
          </a:bodyPr>
          <a:lstStyle/>
          <a:p>
            <a:r>
              <a:rPr lang="en-US" sz="2000" b="1" dirty="0"/>
              <a:t>MAR_STAT</a:t>
            </a:r>
            <a:endParaRPr lang="en-US" sz="1800" b="1" dirty="0"/>
          </a:p>
          <a:p>
            <a:r>
              <a:rPr lang="en-US" sz="1800" b="1" dirty="0"/>
              <a:t>	0  = Married/Cohabitation</a:t>
            </a:r>
          </a:p>
          <a:p>
            <a:r>
              <a:rPr lang="en-US" sz="1800" b="1" dirty="0"/>
              <a:t>	1 = Lives alone</a:t>
            </a:r>
          </a:p>
          <a:p>
            <a:endParaRPr lang="en-US" dirty="0"/>
          </a:p>
        </p:txBody>
      </p:sp>
      <p:sp>
        <p:nvSpPr>
          <p:cNvPr id="3" name="TextBox 2">
            <a:extLst>
              <a:ext uri="{FF2B5EF4-FFF2-40B4-BE49-F238E27FC236}">
                <a16:creationId xmlns:a16="http://schemas.microsoft.com/office/drawing/2014/main" id="{588572F3-99FF-23AE-480F-A4919CE9C9FE}"/>
              </a:ext>
            </a:extLst>
          </p:cNvPr>
          <p:cNvSpPr txBox="1"/>
          <p:nvPr/>
        </p:nvSpPr>
        <p:spPr>
          <a:xfrm>
            <a:off x="7830377" y="2674947"/>
            <a:ext cx="4134611" cy="1231106"/>
          </a:xfrm>
          <a:prstGeom prst="rect">
            <a:avLst/>
          </a:prstGeom>
          <a:noFill/>
        </p:spPr>
        <p:txBody>
          <a:bodyPr wrap="square" rtlCol="0">
            <a:spAutoFit/>
          </a:bodyPr>
          <a:lstStyle/>
          <a:p>
            <a:r>
              <a:rPr lang="en-US" sz="2000" b="1" dirty="0"/>
              <a:t>CRACK </a:t>
            </a:r>
            <a:endParaRPr lang="en-US" sz="1800" b="1" dirty="0"/>
          </a:p>
          <a:p>
            <a:r>
              <a:rPr lang="en-US" sz="1800" b="1" dirty="0"/>
              <a:t>	0  = Cocaine (IV or snort)</a:t>
            </a:r>
          </a:p>
          <a:p>
            <a:r>
              <a:rPr lang="en-US" sz="1800" b="1" dirty="0"/>
              <a:t>	1 = Crack</a:t>
            </a:r>
          </a:p>
          <a:p>
            <a:endParaRPr lang="en-US" dirty="0"/>
          </a:p>
        </p:txBody>
      </p:sp>
    </p:spTree>
    <p:extLst>
      <p:ext uri="{BB962C8B-B14F-4D97-AF65-F5344CB8AC3E}">
        <p14:creationId xmlns:p14="http://schemas.microsoft.com/office/powerpoint/2010/main" val="38289826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8B2959-8F00-6D45-6FBE-AE66B11527E3}"/>
              </a:ext>
            </a:extLst>
          </p:cNvPr>
          <p:cNvSpPr txBox="1">
            <a:spLocks/>
          </p:cNvSpPr>
          <p:nvPr/>
        </p:nvSpPr>
        <p:spPr>
          <a:xfrm>
            <a:off x="265043" y="155711"/>
            <a:ext cx="11661914" cy="535531"/>
          </a:xfrm>
          <a:prstGeom prst="rect">
            <a:avLst/>
          </a:prstGeom>
          <a:noFill/>
        </p:spPr>
        <p:txBody>
          <a:bodyPr vert="horz" wrap="square" lIns="91440" tIns="45720" rIns="91440" bIns="45720" rtlCol="0" anchor="ctr">
            <a:spAutoFit/>
          </a:bodyPr>
          <a:lst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a:lstStyle>
          <a:p>
            <a:pPr algn="ctr"/>
            <a:r>
              <a:rPr lang="en-US" sz="3200" b="1" dirty="0">
                <a:solidFill>
                  <a:schemeClr val="accent6">
                    <a:lumMod val="50000"/>
                  </a:schemeClr>
                </a:solidFill>
                <a:latin typeface="Arial Rounded MT Bold" panose="020F0704030504030204" pitchFamily="34" charset="77"/>
              </a:rPr>
              <a:t>THREE WAY ANOVA MONTH 3: </a:t>
            </a:r>
            <a:r>
              <a:rPr lang="en-US" sz="3200" b="1" dirty="0" err="1">
                <a:solidFill>
                  <a:schemeClr val="accent6">
                    <a:lumMod val="50000"/>
                  </a:schemeClr>
                </a:solidFill>
                <a:latin typeface="Arial Rounded MT Bold" panose="020F0704030504030204" pitchFamily="34" charset="77"/>
              </a:rPr>
              <a:t>Mar_Stat</a:t>
            </a:r>
            <a:r>
              <a:rPr lang="en-US" sz="3200" b="1" dirty="0">
                <a:solidFill>
                  <a:schemeClr val="accent6">
                    <a:lumMod val="50000"/>
                  </a:schemeClr>
                </a:solidFill>
                <a:latin typeface="Arial Rounded MT Bold" panose="020F0704030504030204" pitchFamily="34" charset="77"/>
              </a:rPr>
              <a:t>, Job, CRACK</a:t>
            </a:r>
          </a:p>
        </p:txBody>
      </p:sp>
      <p:pic>
        <p:nvPicPr>
          <p:cNvPr id="12" name="Picture 11">
            <a:extLst>
              <a:ext uri="{FF2B5EF4-FFF2-40B4-BE49-F238E27FC236}">
                <a16:creationId xmlns:a16="http://schemas.microsoft.com/office/drawing/2014/main" id="{71B71198-D155-1188-DA99-8FA33CD10BFE}"/>
              </a:ext>
            </a:extLst>
          </p:cNvPr>
          <p:cNvPicPr>
            <a:picLocks noChangeAspect="1"/>
          </p:cNvPicPr>
          <p:nvPr/>
        </p:nvPicPr>
        <p:blipFill>
          <a:blip r:embed="rId2"/>
          <a:stretch>
            <a:fillRect/>
          </a:stretch>
        </p:blipFill>
        <p:spPr>
          <a:xfrm>
            <a:off x="6592960" y="871407"/>
            <a:ext cx="5035826" cy="2289012"/>
          </a:xfrm>
          <a:prstGeom prst="rect">
            <a:avLst/>
          </a:prstGeom>
        </p:spPr>
      </p:pic>
      <p:pic>
        <p:nvPicPr>
          <p:cNvPr id="14" name="Picture 13">
            <a:extLst>
              <a:ext uri="{FF2B5EF4-FFF2-40B4-BE49-F238E27FC236}">
                <a16:creationId xmlns:a16="http://schemas.microsoft.com/office/drawing/2014/main" id="{F69129DB-5271-4478-EED9-0EE203DB915C}"/>
              </a:ext>
            </a:extLst>
          </p:cNvPr>
          <p:cNvPicPr>
            <a:picLocks noChangeAspect="1"/>
          </p:cNvPicPr>
          <p:nvPr/>
        </p:nvPicPr>
        <p:blipFill>
          <a:blip r:embed="rId3"/>
          <a:stretch>
            <a:fillRect/>
          </a:stretch>
        </p:blipFill>
        <p:spPr>
          <a:xfrm>
            <a:off x="377687" y="801510"/>
            <a:ext cx="5221355" cy="3879645"/>
          </a:xfrm>
          <a:prstGeom prst="rect">
            <a:avLst/>
          </a:prstGeom>
        </p:spPr>
      </p:pic>
      <p:sp>
        <p:nvSpPr>
          <p:cNvPr id="19" name="TextBox 18">
            <a:extLst>
              <a:ext uri="{FF2B5EF4-FFF2-40B4-BE49-F238E27FC236}">
                <a16:creationId xmlns:a16="http://schemas.microsoft.com/office/drawing/2014/main" id="{1A1D4EE4-B603-E5FB-BF4A-B69C3C88E1E2}"/>
              </a:ext>
            </a:extLst>
          </p:cNvPr>
          <p:cNvSpPr txBox="1"/>
          <p:nvPr/>
        </p:nvSpPr>
        <p:spPr>
          <a:xfrm>
            <a:off x="6567422" y="3429000"/>
            <a:ext cx="5221355" cy="1477328"/>
          </a:xfrm>
          <a:prstGeom prst="rect">
            <a:avLst/>
          </a:prstGeom>
          <a:noFill/>
        </p:spPr>
        <p:txBody>
          <a:bodyPr wrap="square" rtlCol="0">
            <a:spAutoFit/>
          </a:bodyPr>
          <a:lstStyle/>
          <a:p>
            <a:r>
              <a:rPr lang="en-US" b="1" dirty="0"/>
              <a:t>Based on the available data, we do not have sufficient evidence to indicate the on average EXPL score at month 3 between the two levels of marital and the two levels of employment  varies differentially across the two levels of crack. </a:t>
            </a:r>
          </a:p>
        </p:txBody>
      </p:sp>
      <p:sp>
        <p:nvSpPr>
          <p:cNvPr id="20" name="TextBox 19">
            <a:extLst>
              <a:ext uri="{FF2B5EF4-FFF2-40B4-BE49-F238E27FC236}">
                <a16:creationId xmlns:a16="http://schemas.microsoft.com/office/drawing/2014/main" id="{0C3659C4-4074-D608-BB04-A793F169299A}"/>
              </a:ext>
            </a:extLst>
          </p:cNvPr>
          <p:cNvSpPr txBox="1"/>
          <p:nvPr/>
        </p:nvSpPr>
        <p:spPr>
          <a:xfrm>
            <a:off x="1686456" y="871407"/>
            <a:ext cx="832541" cy="276999"/>
          </a:xfrm>
          <a:prstGeom prst="rect">
            <a:avLst/>
          </a:prstGeom>
          <a:solidFill>
            <a:schemeClr val="tx1">
              <a:lumMod val="95000"/>
            </a:schemeClr>
          </a:solidFill>
        </p:spPr>
        <p:txBody>
          <a:bodyPr wrap="square" rtlCol="0">
            <a:spAutoFit/>
          </a:bodyPr>
          <a:lstStyle/>
          <a:p>
            <a:pPr algn="ctr"/>
            <a:r>
              <a:rPr lang="en-US" sz="1200" b="1" dirty="0">
                <a:solidFill>
                  <a:schemeClr val="bg1"/>
                </a:solidFill>
              </a:rPr>
              <a:t>ALONE</a:t>
            </a:r>
          </a:p>
        </p:txBody>
      </p:sp>
      <p:sp>
        <p:nvSpPr>
          <p:cNvPr id="22" name="TextBox 21">
            <a:extLst>
              <a:ext uri="{FF2B5EF4-FFF2-40B4-BE49-F238E27FC236}">
                <a16:creationId xmlns:a16="http://schemas.microsoft.com/office/drawing/2014/main" id="{10AA6813-F611-7330-DA1E-946AC3050BBD}"/>
              </a:ext>
            </a:extLst>
          </p:cNvPr>
          <p:cNvSpPr txBox="1"/>
          <p:nvPr/>
        </p:nvSpPr>
        <p:spPr>
          <a:xfrm>
            <a:off x="3959205" y="861493"/>
            <a:ext cx="823741" cy="276999"/>
          </a:xfrm>
          <a:prstGeom prst="rect">
            <a:avLst/>
          </a:prstGeom>
          <a:solidFill>
            <a:schemeClr val="tx1">
              <a:lumMod val="95000"/>
            </a:schemeClr>
          </a:solidFill>
        </p:spPr>
        <p:txBody>
          <a:bodyPr wrap="square" rtlCol="0">
            <a:spAutoFit/>
          </a:bodyPr>
          <a:lstStyle/>
          <a:p>
            <a:r>
              <a:rPr lang="en-US" sz="1200" b="1" dirty="0">
                <a:solidFill>
                  <a:schemeClr val="bg1"/>
                </a:solidFill>
              </a:rPr>
              <a:t>MARRIED</a:t>
            </a:r>
          </a:p>
        </p:txBody>
      </p:sp>
      <p:sp>
        <p:nvSpPr>
          <p:cNvPr id="23" name="Oval 22">
            <a:extLst>
              <a:ext uri="{FF2B5EF4-FFF2-40B4-BE49-F238E27FC236}">
                <a16:creationId xmlns:a16="http://schemas.microsoft.com/office/drawing/2014/main" id="{B30A3D7E-C665-120C-A86D-00F9FB8DEC0B}"/>
              </a:ext>
            </a:extLst>
          </p:cNvPr>
          <p:cNvSpPr/>
          <p:nvPr/>
        </p:nvSpPr>
        <p:spPr>
          <a:xfrm>
            <a:off x="6181774" y="2746136"/>
            <a:ext cx="5745183" cy="42301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89329413-E376-EAB7-BD08-763B3951246B}"/>
              </a:ext>
            </a:extLst>
          </p:cNvPr>
          <p:cNvSpPr txBox="1"/>
          <p:nvPr/>
        </p:nvSpPr>
        <p:spPr>
          <a:xfrm>
            <a:off x="3013900" y="4644037"/>
            <a:ext cx="527812" cy="246221"/>
          </a:xfrm>
          <a:prstGeom prst="rect">
            <a:avLst/>
          </a:prstGeom>
          <a:solidFill>
            <a:schemeClr val="tx1">
              <a:lumMod val="95000"/>
            </a:schemeClr>
          </a:solidFill>
        </p:spPr>
        <p:txBody>
          <a:bodyPr wrap="square" rtlCol="0">
            <a:spAutoFit/>
          </a:bodyPr>
          <a:lstStyle/>
          <a:p>
            <a:pPr algn="ctr"/>
            <a:r>
              <a:rPr lang="en-US" sz="1000" b="1" dirty="0">
                <a:solidFill>
                  <a:schemeClr val="bg1"/>
                </a:solidFill>
              </a:rPr>
              <a:t>Crack</a:t>
            </a:r>
          </a:p>
        </p:txBody>
      </p:sp>
      <p:sp>
        <p:nvSpPr>
          <p:cNvPr id="30" name="TextBox 29">
            <a:extLst>
              <a:ext uri="{FF2B5EF4-FFF2-40B4-BE49-F238E27FC236}">
                <a16:creationId xmlns:a16="http://schemas.microsoft.com/office/drawing/2014/main" id="{F7D7A95F-9A1F-EAAE-C4AA-C248F0FA83D4}"/>
              </a:ext>
            </a:extLst>
          </p:cNvPr>
          <p:cNvSpPr txBox="1"/>
          <p:nvPr/>
        </p:nvSpPr>
        <p:spPr>
          <a:xfrm>
            <a:off x="2236373" y="4606918"/>
            <a:ext cx="715617" cy="246221"/>
          </a:xfrm>
          <a:prstGeom prst="rect">
            <a:avLst/>
          </a:prstGeom>
          <a:solidFill>
            <a:schemeClr val="tx1">
              <a:lumMod val="95000"/>
            </a:schemeClr>
          </a:solidFill>
        </p:spPr>
        <p:txBody>
          <a:bodyPr wrap="square" rtlCol="0">
            <a:spAutoFit/>
          </a:bodyPr>
          <a:lstStyle/>
          <a:p>
            <a:pPr algn="ctr"/>
            <a:r>
              <a:rPr lang="en-US" sz="1000" b="1" dirty="0">
                <a:solidFill>
                  <a:schemeClr val="bg1"/>
                </a:solidFill>
              </a:rPr>
              <a:t>Cocaine</a:t>
            </a:r>
          </a:p>
        </p:txBody>
      </p:sp>
      <p:sp>
        <p:nvSpPr>
          <p:cNvPr id="34" name="TextBox 33">
            <a:extLst>
              <a:ext uri="{FF2B5EF4-FFF2-40B4-BE49-F238E27FC236}">
                <a16:creationId xmlns:a16="http://schemas.microsoft.com/office/drawing/2014/main" id="{976873AB-27BD-EC95-026F-C9C25790161D}"/>
              </a:ext>
            </a:extLst>
          </p:cNvPr>
          <p:cNvSpPr txBox="1"/>
          <p:nvPr/>
        </p:nvSpPr>
        <p:spPr>
          <a:xfrm>
            <a:off x="658956" y="4989241"/>
            <a:ext cx="5185252" cy="1754326"/>
          </a:xfrm>
          <a:prstGeom prst="rect">
            <a:avLst/>
          </a:prstGeom>
          <a:noFill/>
        </p:spPr>
        <p:txBody>
          <a:bodyPr wrap="square" rtlCol="0">
            <a:spAutoFit/>
          </a:bodyPr>
          <a:lstStyle/>
          <a:p>
            <a:r>
              <a:rPr lang="en-US" b="1" dirty="0"/>
              <a:t>The Alone panel and Married panel have different patterns indicating a possible three way interaction. There also appears to be a  possible </a:t>
            </a:r>
            <a:r>
              <a:rPr lang="en-US" b="1" dirty="0" err="1"/>
              <a:t>disordinal</a:t>
            </a:r>
            <a:r>
              <a:rPr lang="en-US" b="1" dirty="0"/>
              <a:t> relationship between job and crack based on the plot. However, analysis indicates insignificant interactions. </a:t>
            </a:r>
          </a:p>
        </p:txBody>
      </p:sp>
      <p:sp>
        <p:nvSpPr>
          <p:cNvPr id="2" name="TextBox 1">
            <a:extLst>
              <a:ext uri="{FF2B5EF4-FFF2-40B4-BE49-F238E27FC236}">
                <a16:creationId xmlns:a16="http://schemas.microsoft.com/office/drawing/2014/main" id="{BA2B2A83-1896-4859-733F-1FA7B5F4D599}"/>
              </a:ext>
            </a:extLst>
          </p:cNvPr>
          <p:cNvSpPr txBox="1"/>
          <p:nvPr/>
        </p:nvSpPr>
        <p:spPr>
          <a:xfrm>
            <a:off x="6592960" y="5043879"/>
            <a:ext cx="4940084" cy="923330"/>
          </a:xfrm>
          <a:prstGeom prst="rect">
            <a:avLst/>
          </a:prstGeom>
          <a:noFill/>
        </p:spPr>
        <p:txBody>
          <a:bodyPr wrap="square" rtlCol="0">
            <a:spAutoFit/>
          </a:bodyPr>
          <a:lstStyle/>
          <a:p>
            <a:r>
              <a:rPr lang="en-US" b="1" dirty="0"/>
              <a:t>When the three way interaction was removed, all two way interactions were insignificant. In fact, all main effects were also insignificant.</a:t>
            </a:r>
          </a:p>
        </p:txBody>
      </p:sp>
    </p:spTree>
    <p:extLst>
      <p:ext uri="{BB962C8B-B14F-4D97-AF65-F5344CB8AC3E}">
        <p14:creationId xmlns:p14="http://schemas.microsoft.com/office/powerpoint/2010/main" val="12602097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C7EA1-1FEE-49E3-6872-CBF7B543679D}"/>
              </a:ext>
            </a:extLst>
          </p:cNvPr>
          <p:cNvSpPr>
            <a:spLocks noGrp="1"/>
          </p:cNvSpPr>
          <p:nvPr>
            <p:ph type="title"/>
          </p:nvPr>
        </p:nvSpPr>
        <p:spPr>
          <a:xfrm>
            <a:off x="359535" y="53686"/>
            <a:ext cx="7697787" cy="961292"/>
          </a:xfrm>
        </p:spPr>
        <p:txBody>
          <a:bodyPr>
            <a:normAutofit fontScale="90000"/>
          </a:bodyPr>
          <a:lstStyle/>
          <a:p>
            <a:r>
              <a:rPr lang="en-US" dirty="0">
                <a:solidFill>
                  <a:schemeClr val="accent3">
                    <a:lumMod val="50000"/>
                  </a:schemeClr>
                </a:solidFill>
                <a:latin typeface="Arial Rounded MT Bold" panose="020F0704030504030204" pitchFamily="34" charset="77"/>
              </a:rPr>
              <a:t>Three way ANOVA month 6: </a:t>
            </a:r>
            <a:r>
              <a:rPr lang="en-US" dirty="0" err="1">
                <a:solidFill>
                  <a:schemeClr val="accent3">
                    <a:lumMod val="50000"/>
                  </a:schemeClr>
                </a:solidFill>
                <a:latin typeface="Arial Rounded MT Bold" panose="020F0704030504030204" pitchFamily="34" charset="77"/>
              </a:rPr>
              <a:t>Mar_stat</a:t>
            </a:r>
            <a:r>
              <a:rPr lang="en-US" dirty="0">
                <a:solidFill>
                  <a:schemeClr val="accent3">
                    <a:lumMod val="50000"/>
                  </a:schemeClr>
                </a:solidFill>
                <a:latin typeface="Arial Rounded MT Bold" panose="020F0704030504030204" pitchFamily="34" charset="77"/>
              </a:rPr>
              <a:t>, job, crack</a:t>
            </a:r>
          </a:p>
        </p:txBody>
      </p:sp>
      <p:pic>
        <p:nvPicPr>
          <p:cNvPr id="9" name="Picture 8">
            <a:extLst>
              <a:ext uri="{FF2B5EF4-FFF2-40B4-BE49-F238E27FC236}">
                <a16:creationId xmlns:a16="http://schemas.microsoft.com/office/drawing/2014/main" id="{6C9B6C87-BED9-3C18-3815-23F9E8CDC792}"/>
              </a:ext>
            </a:extLst>
          </p:cNvPr>
          <p:cNvPicPr>
            <a:picLocks noChangeAspect="1"/>
          </p:cNvPicPr>
          <p:nvPr/>
        </p:nvPicPr>
        <p:blipFill>
          <a:blip r:embed="rId2"/>
          <a:stretch>
            <a:fillRect/>
          </a:stretch>
        </p:blipFill>
        <p:spPr>
          <a:xfrm>
            <a:off x="7178330" y="926627"/>
            <a:ext cx="4637505" cy="2099283"/>
          </a:xfrm>
          <a:prstGeom prst="rect">
            <a:avLst/>
          </a:prstGeom>
        </p:spPr>
      </p:pic>
      <p:pic>
        <p:nvPicPr>
          <p:cNvPr id="14" name="Picture 13">
            <a:extLst>
              <a:ext uri="{FF2B5EF4-FFF2-40B4-BE49-F238E27FC236}">
                <a16:creationId xmlns:a16="http://schemas.microsoft.com/office/drawing/2014/main" id="{6B59F6A5-98FA-9F1D-5930-3FBB952DCBCA}"/>
              </a:ext>
            </a:extLst>
          </p:cNvPr>
          <p:cNvPicPr>
            <a:picLocks noChangeAspect="1"/>
          </p:cNvPicPr>
          <p:nvPr/>
        </p:nvPicPr>
        <p:blipFill>
          <a:blip r:embed="rId3"/>
          <a:stretch>
            <a:fillRect/>
          </a:stretch>
        </p:blipFill>
        <p:spPr>
          <a:xfrm>
            <a:off x="809082" y="1042749"/>
            <a:ext cx="5286918" cy="3950844"/>
          </a:xfrm>
          <a:prstGeom prst="rect">
            <a:avLst/>
          </a:prstGeom>
        </p:spPr>
      </p:pic>
      <p:sp>
        <p:nvSpPr>
          <p:cNvPr id="15" name="TextBox 14">
            <a:extLst>
              <a:ext uri="{FF2B5EF4-FFF2-40B4-BE49-F238E27FC236}">
                <a16:creationId xmlns:a16="http://schemas.microsoft.com/office/drawing/2014/main" id="{A746BFB9-82E9-B6E6-D806-6F36DA3D9324}"/>
              </a:ext>
            </a:extLst>
          </p:cNvPr>
          <p:cNvSpPr txBox="1"/>
          <p:nvPr/>
        </p:nvSpPr>
        <p:spPr>
          <a:xfrm>
            <a:off x="6970645" y="3324878"/>
            <a:ext cx="5221355" cy="1477328"/>
          </a:xfrm>
          <a:prstGeom prst="rect">
            <a:avLst/>
          </a:prstGeom>
          <a:noFill/>
        </p:spPr>
        <p:txBody>
          <a:bodyPr wrap="square" rtlCol="0">
            <a:spAutoFit/>
          </a:bodyPr>
          <a:lstStyle/>
          <a:p>
            <a:r>
              <a:rPr lang="en-US" b="1" dirty="0"/>
              <a:t>Based on the available data, we do not have sufficient evidence to indicate the on average EXPL score at month 6 between the two levels of marital and the two levels of employment  varies differentially across the two levels of crack. </a:t>
            </a:r>
          </a:p>
        </p:txBody>
      </p:sp>
      <p:sp>
        <p:nvSpPr>
          <p:cNvPr id="16" name="TextBox 15">
            <a:extLst>
              <a:ext uri="{FF2B5EF4-FFF2-40B4-BE49-F238E27FC236}">
                <a16:creationId xmlns:a16="http://schemas.microsoft.com/office/drawing/2014/main" id="{31CAE2B9-69B2-9B74-2F6A-D86AC091F21B}"/>
              </a:ext>
            </a:extLst>
          </p:cNvPr>
          <p:cNvSpPr txBox="1"/>
          <p:nvPr/>
        </p:nvSpPr>
        <p:spPr>
          <a:xfrm>
            <a:off x="658819" y="5175786"/>
            <a:ext cx="5635964" cy="1477328"/>
          </a:xfrm>
          <a:prstGeom prst="rect">
            <a:avLst/>
          </a:prstGeom>
          <a:noFill/>
        </p:spPr>
        <p:txBody>
          <a:bodyPr wrap="square" rtlCol="0">
            <a:spAutoFit/>
          </a:bodyPr>
          <a:lstStyle/>
          <a:p>
            <a:r>
              <a:rPr lang="en-US" b="1" dirty="0"/>
              <a:t>The patterns across the two panels appear to differ indicating a possible three way interaction. There also appears to be a possible main effect of crack and employment for married participants. However, analysis indicates insignificant interactions. </a:t>
            </a:r>
          </a:p>
        </p:txBody>
      </p:sp>
      <p:sp>
        <p:nvSpPr>
          <p:cNvPr id="17" name="TextBox 16">
            <a:extLst>
              <a:ext uri="{FF2B5EF4-FFF2-40B4-BE49-F238E27FC236}">
                <a16:creationId xmlns:a16="http://schemas.microsoft.com/office/drawing/2014/main" id="{4CFEEE6E-A6A1-5611-389F-A56738F57AF2}"/>
              </a:ext>
            </a:extLst>
          </p:cNvPr>
          <p:cNvSpPr txBox="1"/>
          <p:nvPr/>
        </p:nvSpPr>
        <p:spPr>
          <a:xfrm>
            <a:off x="2078485" y="1089119"/>
            <a:ext cx="832541" cy="276999"/>
          </a:xfrm>
          <a:prstGeom prst="rect">
            <a:avLst/>
          </a:prstGeom>
          <a:solidFill>
            <a:schemeClr val="tx1">
              <a:lumMod val="95000"/>
            </a:schemeClr>
          </a:solidFill>
        </p:spPr>
        <p:txBody>
          <a:bodyPr wrap="square" rtlCol="0">
            <a:spAutoFit/>
          </a:bodyPr>
          <a:lstStyle/>
          <a:p>
            <a:pPr algn="ctr"/>
            <a:r>
              <a:rPr lang="en-US" sz="1200" b="1" dirty="0">
                <a:solidFill>
                  <a:schemeClr val="bg1"/>
                </a:solidFill>
              </a:rPr>
              <a:t>ALONE</a:t>
            </a:r>
          </a:p>
        </p:txBody>
      </p:sp>
      <p:sp>
        <p:nvSpPr>
          <p:cNvPr id="18" name="TextBox 17">
            <a:extLst>
              <a:ext uri="{FF2B5EF4-FFF2-40B4-BE49-F238E27FC236}">
                <a16:creationId xmlns:a16="http://schemas.microsoft.com/office/drawing/2014/main" id="{4C25401E-3330-F757-C829-5999BCF4F568}"/>
              </a:ext>
            </a:extLst>
          </p:cNvPr>
          <p:cNvSpPr txBox="1"/>
          <p:nvPr/>
        </p:nvSpPr>
        <p:spPr>
          <a:xfrm>
            <a:off x="4365387" y="1106847"/>
            <a:ext cx="823741" cy="276999"/>
          </a:xfrm>
          <a:prstGeom prst="rect">
            <a:avLst/>
          </a:prstGeom>
          <a:solidFill>
            <a:schemeClr val="tx1">
              <a:lumMod val="95000"/>
            </a:schemeClr>
          </a:solidFill>
        </p:spPr>
        <p:txBody>
          <a:bodyPr wrap="square" rtlCol="0">
            <a:spAutoFit/>
          </a:bodyPr>
          <a:lstStyle/>
          <a:p>
            <a:pPr algn="ctr"/>
            <a:r>
              <a:rPr lang="en-US" sz="1200" b="1" dirty="0">
                <a:solidFill>
                  <a:schemeClr val="bg1"/>
                </a:solidFill>
              </a:rPr>
              <a:t>MARRIED</a:t>
            </a:r>
          </a:p>
        </p:txBody>
      </p:sp>
      <p:sp>
        <p:nvSpPr>
          <p:cNvPr id="22" name="TextBox 21">
            <a:extLst>
              <a:ext uri="{FF2B5EF4-FFF2-40B4-BE49-F238E27FC236}">
                <a16:creationId xmlns:a16="http://schemas.microsoft.com/office/drawing/2014/main" id="{5C19B66B-2FAC-4640-0B0F-173E47075ACA}"/>
              </a:ext>
            </a:extLst>
          </p:cNvPr>
          <p:cNvSpPr txBox="1"/>
          <p:nvPr/>
        </p:nvSpPr>
        <p:spPr>
          <a:xfrm>
            <a:off x="2645146" y="4911823"/>
            <a:ext cx="715617" cy="246221"/>
          </a:xfrm>
          <a:prstGeom prst="rect">
            <a:avLst/>
          </a:prstGeom>
          <a:solidFill>
            <a:schemeClr val="tx1">
              <a:lumMod val="95000"/>
            </a:schemeClr>
          </a:solidFill>
        </p:spPr>
        <p:txBody>
          <a:bodyPr wrap="square" rtlCol="0">
            <a:spAutoFit/>
          </a:bodyPr>
          <a:lstStyle/>
          <a:p>
            <a:pPr algn="ctr"/>
            <a:r>
              <a:rPr lang="en-US" sz="1000" b="1" dirty="0">
                <a:solidFill>
                  <a:schemeClr val="bg1"/>
                </a:solidFill>
              </a:rPr>
              <a:t>Cocaine</a:t>
            </a:r>
          </a:p>
        </p:txBody>
      </p:sp>
      <p:sp>
        <p:nvSpPr>
          <p:cNvPr id="23" name="TextBox 22">
            <a:extLst>
              <a:ext uri="{FF2B5EF4-FFF2-40B4-BE49-F238E27FC236}">
                <a16:creationId xmlns:a16="http://schemas.microsoft.com/office/drawing/2014/main" id="{F3A90D25-9A22-CFD8-1C90-E68A02E6AFD3}"/>
              </a:ext>
            </a:extLst>
          </p:cNvPr>
          <p:cNvSpPr txBox="1"/>
          <p:nvPr/>
        </p:nvSpPr>
        <p:spPr>
          <a:xfrm>
            <a:off x="3360763" y="4920694"/>
            <a:ext cx="680213" cy="246221"/>
          </a:xfrm>
          <a:prstGeom prst="rect">
            <a:avLst/>
          </a:prstGeom>
          <a:solidFill>
            <a:schemeClr val="tx1">
              <a:lumMod val="95000"/>
            </a:schemeClr>
          </a:solidFill>
        </p:spPr>
        <p:txBody>
          <a:bodyPr wrap="square" rtlCol="0">
            <a:spAutoFit/>
          </a:bodyPr>
          <a:lstStyle/>
          <a:p>
            <a:pPr algn="ctr"/>
            <a:r>
              <a:rPr lang="en-US" sz="1000" b="1" dirty="0">
                <a:solidFill>
                  <a:schemeClr val="bg1"/>
                </a:solidFill>
              </a:rPr>
              <a:t>Crack</a:t>
            </a:r>
          </a:p>
        </p:txBody>
      </p:sp>
      <p:sp>
        <p:nvSpPr>
          <p:cNvPr id="24" name="Oval 23">
            <a:extLst>
              <a:ext uri="{FF2B5EF4-FFF2-40B4-BE49-F238E27FC236}">
                <a16:creationId xmlns:a16="http://schemas.microsoft.com/office/drawing/2014/main" id="{3765F7B2-D42F-2BFE-1635-66D69C32FA5A}"/>
              </a:ext>
            </a:extLst>
          </p:cNvPr>
          <p:cNvSpPr/>
          <p:nvPr/>
        </p:nvSpPr>
        <p:spPr>
          <a:xfrm>
            <a:off x="7013057" y="2702923"/>
            <a:ext cx="5086178" cy="423300"/>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06B3F473-891D-DE1D-C965-42E6CE15B0A1}"/>
              </a:ext>
            </a:extLst>
          </p:cNvPr>
          <p:cNvSpPr txBox="1"/>
          <p:nvPr/>
        </p:nvSpPr>
        <p:spPr>
          <a:xfrm>
            <a:off x="7010399" y="4933053"/>
            <a:ext cx="4943061" cy="923330"/>
          </a:xfrm>
          <a:prstGeom prst="rect">
            <a:avLst/>
          </a:prstGeom>
          <a:noFill/>
        </p:spPr>
        <p:txBody>
          <a:bodyPr wrap="square" rtlCol="0">
            <a:spAutoFit/>
          </a:bodyPr>
          <a:lstStyle/>
          <a:p>
            <a:r>
              <a:rPr lang="en-US" b="1" dirty="0"/>
              <a:t>When the three way interaction was removed, all two way interactions were insignificant. In fact, all main effects were also insignificant.</a:t>
            </a:r>
          </a:p>
        </p:txBody>
      </p:sp>
    </p:spTree>
    <p:extLst>
      <p:ext uri="{BB962C8B-B14F-4D97-AF65-F5344CB8AC3E}">
        <p14:creationId xmlns:p14="http://schemas.microsoft.com/office/powerpoint/2010/main" val="5711033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1A0FC-1D3C-8A5A-6852-091FE5F17763}"/>
              </a:ext>
            </a:extLst>
          </p:cNvPr>
          <p:cNvSpPr>
            <a:spLocks noGrp="1"/>
          </p:cNvSpPr>
          <p:nvPr>
            <p:ph type="title"/>
          </p:nvPr>
        </p:nvSpPr>
        <p:spPr>
          <a:xfrm>
            <a:off x="319778" y="132522"/>
            <a:ext cx="5312396" cy="1478570"/>
          </a:xfrm>
        </p:spPr>
        <p:txBody>
          <a:bodyPr>
            <a:normAutofit fontScale="90000"/>
          </a:bodyPr>
          <a:lstStyle/>
          <a:p>
            <a:pPr algn="ctr"/>
            <a:r>
              <a:rPr lang="en-US" dirty="0">
                <a:solidFill>
                  <a:schemeClr val="accent4">
                    <a:lumMod val="75000"/>
                  </a:schemeClr>
                </a:solidFill>
                <a:latin typeface="Arial Rounded MT Bold" panose="020F0704030504030204" pitchFamily="34" charset="77"/>
              </a:rPr>
              <a:t>Contrast: </a:t>
            </a:r>
            <a:r>
              <a:rPr lang="en-US" dirty="0" err="1">
                <a:solidFill>
                  <a:schemeClr val="accent4">
                    <a:lumMod val="75000"/>
                  </a:schemeClr>
                </a:solidFill>
                <a:latin typeface="Arial Rounded MT Bold" panose="020F0704030504030204" pitchFamily="34" charset="77"/>
              </a:rPr>
              <a:t>Mar_stat</a:t>
            </a:r>
            <a:r>
              <a:rPr lang="en-US" dirty="0">
                <a:solidFill>
                  <a:schemeClr val="accent4">
                    <a:lumMod val="75000"/>
                  </a:schemeClr>
                </a:solidFill>
                <a:latin typeface="Arial Rounded MT Bold" panose="020F0704030504030204" pitchFamily="34" charset="77"/>
              </a:rPr>
              <a:t>, job, crack for months 3 &amp; 6 </a:t>
            </a:r>
          </a:p>
        </p:txBody>
      </p:sp>
      <p:pic>
        <p:nvPicPr>
          <p:cNvPr id="6" name="Picture 5">
            <a:extLst>
              <a:ext uri="{FF2B5EF4-FFF2-40B4-BE49-F238E27FC236}">
                <a16:creationId xmlns:a16="http://schemas.microsoft.com/office/drawing/2014/main" id="{9878544B-C728-FDCE-0464-E61BECC65A0A}"/>
              </a:ext>
            </a:extLst>
          </p:cNvPr>
          <p:cNvPicPr>
            <a:picLocks noChangeAspect="1"/>
          </p:cNvPicPr>
          <p:nvPr/>
        </p:nvPicPr>
        <p:blipFill>
          <a:blip r:embed="rId2"/>
          <a:stretch>
            <a:fillRect/>
          </a:stretch>
        </p:blipFill>
        <p:spPr>
          <a:xfrm>
            <a:off x="5724214" y="132522"/>
            <a:ext cx="6332088" cy="6638281"/>
          </a:xfrm>
          <a:prstGeom prst="rect">
            <a:avLst/>
          </a:prstGeom>
        </p:spPr>
      </p:pic>
      <p:sp>
        <p:nvSpPr>
          <p:cNvPr id="7" name="Oval 6">
            <a:extLst>
              <a:ext uri="{FF2B5EF4-FFF2-40B4-BE49-F238E27FC236}">
                <a16:creationId xmlns:a16="http://schemas.microsoft.com/office/drawing/2014/main" id="{A76DF7D8-4E16-B963-5FFB-828C3F63B4DA}"/>
              </a:ext>
            </a:extLst>
          </p:cNvPr>
          <p:cNvSpPr/>
          <p:nvPr/>
        </p:nvSpPr>
        <p:spPr>
          <a:xfrm>
            <a:off x="6297233" y="6126839"/>
            <a:ext cx="5894767" cy="485996"/>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177CB92-E4D8-D33B-711C-0CACB001B9D4}"/>
              </a:ext>
            </a:extLst>
          </p:cNvPr>
          <p:cNvSpPr txBox="1"/>
          <p:nvPr/>
        </p:nvSpPr>
        <p:spPr>
          <a:xfrm>
            <a:off x="530086" y="2133599"/>
            <a:ext cx="4982817" cy="1631216"/>
          </a:xfrm>
          <a:prstGeom prst="rect">
            <a:avLst/>
          </a:prstGeom>
          <a:noFill/>
        </p:spPr>
        <p:txBody>
          <a:bodyPr wrap="square" rtlCol="0">
            <a:spAutoFit/>
          </a:bodyPr>
          <a:lstStyle/>
          <a:p>
            <a:r>
              <a:rPr lang="en-US" sz="2000" dirty="0"/>
              <a:t>Based on the available data, we do not have evidence that the on average EXPL score across marital status varies differentially across job status varying across crack use from month 3 to month 6 in the study. </a:t>
            </a:r>
          </a:p>
        </p:txBody>
      </p:sp>
    </p:spTree>
    <p:extLst>
      <p:ext uri="{BB962C8B-B14F-4D97-AF65-F5344CB8AC3E}">
        <p14:creationId xmlns:p14="http://schemas.microsoft.com/office/powerpoint/2010/main" val="36010214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0E652-6CCD-A3F7-F106-35BAF5E08A97}"/>
              </a:ext>
            </a:extLst>
          </p:cNvPr>
          <p:cNvSpPr>
            <a:spLocks noGrp="1"/>
          </p:cNvSpPr>
          <p:nvPr>
            <p:ph type="title"/>
          </p:nvPr>
        </p:nvSpPr>
        <p:spPr>
          <a:xfrm>
            <a:off x="1446213" y="0"/>
            <a:ext cx="9905998" cy="1219200"/>
          </a:xfrm>
        </p:spPr>
        <p:txBody>
          <a:bodyPr/>
          <a:lstStyle/>
          <a:p>
            <a:pPr algn="ctr"/>
            <a:r>
              <a:rPr lang="en-US" dirty="0">
                <a:latin typeface="Arial Rounded MT Bold" panose="020F0704030504030204" pitchFamily="34" charset="77"/>
              </a:rPr>
              <a:t>CONCLUSION</a:t>
            </a:r>
          </a:p>
        </p:txBody>
      </p:sp>
      <p:sp>
        <p:nvSpPr>
          <p:cNvPr id="3" name="TextBox 2">
            <a:extLst>
              <a:ext uri="{FF2B5EF4-FFF2-40B4-BE49-F238E27FC236}">
                <a16:creationId xmlns:a16="http://schemas.microsoft.com/office/drawing/2014/main" id="{F6DEE627-6FED-AA90-BFA0-215D52A9F242}"/>
              </a:ext>
            </a:extLst>
          </p:cNvPr>
          <p:cNvSpPr txBox="1"/>
          <p:nvPr/>
        </p:nvSpPr>
        <p:spPr>
          <a:xfrm>
            <a:off x="1326944" y="1219200"/>
            <a:ext cx="9738621" cy="4832092"/>
          </a:xfrm>
          <a:prstGeom prst="rect">
            <a:avLst/>
          </a:prstGeom>
          <a:noFill/>
        </p:spPr>
        <p:txBody>
          <a:bodyPr wrap="square" rtlCol="0">
            <a:spAutoFit/>
          </a:bodyPr>
          <a:lstStyle/>
          <a:p>
            <a:r>
              <a:rPr lang="en-US" sz="2200" dirty="0"/>
              <a:t>Most of the findings in this report are insignificant. Treatment intervention, race, job, marital status, and crack use, and interactions between some of the variables, were not significant predictors of EXPL at month 3, month 6, and contrasted between the two time points. </a:t>
            </a:r>
          </a:p>
          <a:p>
            <a:endParaRPr lang="en-US" sz="2200" dirty="0"/>
          </a:p>
          <a:p>
            <a:r>
              <a:rPr lang="en-US" sz="2200" dirty="0"/>
              <a:t>The interventions in the study are drug-based. Interpersonal problems are better treated with </a:t>
            </a:r>
            <a:r>
              <a:rPr lang="en-US" sz="2200" b="0" i="0" dirty="0">
                <a:effectLst/>
              </a:rPr>
              <a:t>Interpersonal Psychotherapy (IPT), Cognitive Behavioral Therapy (CBT),  or </a:t>
            </a:r>
            <a:r>
              <a:rPr lang="en-US" sz="2200" b="0" i="0" dirty="0" err="1">
                <a:effectLst/>
              </a:rPr>
              <a:t>Dialetical</a:t>
            </a:r>
            <a:r>
              <a:rPr lang="en-US" sz="2200" b="0" i="0" dirty="0">
                <a:effectLst/>
              </a:rPr>
              <a:t> Behavioral Therapy (DBT). </a:t>
            </a:r>
          </a:p>
          <a:p>
            <a:endParaRPr lang="en-US" sz="2200" dirty="0">
              <a:latin typeface="Google Sans"/>
            </a:endParaRPr>
          </a:p>
          <a:p>
            <a:r>
              <a:rPr lang="en-US" sz="2200" dirty="0"/>
              <a:t>Since dishonesty is associated with drug use, response bias in the data could also be impacting the analysis. </a:t>
            </a:r>
          </a:p>
          <a:p>
            <a:endParaRPr lang="en-US" sz="2200" dirty="0"/>
          </a:p>
          <a:p>
            <a:r>
              <a:rPr lang="en-US" sz="2200" dirty="0"/>
              <a:t>Lastly, due to the distribution of EXPL, stacking was observed and caused disruptions to Normality of the residuals. In turn, the findings may be not accurate. </a:t>
            </a:r>
          </a:p>
        </p:txBody>
      </p:sp>
    </p:spTree>
    <p:extLst>
      <p:ext uri="{BB962C8B-B14F-4D97-AF65-F5344CB8AC3E}">
        <p14:creationId xmlns:p14="http://schemas.microsoft.com/office/powerpoint/2010/main" val="21890746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BFB69-97C7-2F4C-D190-06D2BCABFEC2}"/>
              </a:ext>
            </a:extLst>
          </p:cNvPr>
          <p:cNvSpPr>
            <a:spLocks noGrp="1"/>
          </p:cNvSpPr>
          <p:nvPr>
            <p:ph type="title"/>
          </p:nvPr>
        </p:nvSpPr>
        <p:spPr/>
        <p:txBody>
          <a:bodyPr/>
          <a:lstStyle/>
          <a:p>
            <a:pPr algn="ctr"/>
            <a:r>
              <a:rPr lang="en-US" dirty="0">
                <a:solidFill>
                  <a:srgbClr val="0070C0"/>
                </a:solidFill>
                <a:latin typeface="Arial Rounded MT Bold" panose="020F0704030504030204" pitchFamily="34" charset="77"/>
              </a:rPr>
              <a:t>CITATIONS</a:t>
            </a:r>
          </a:p>
        </p:txBody>
      </p:sp>
      <p:sp>
        <p:nvSpPr>
          <p:cNvPr id="4" name="TextBox 3">
            <a:extLst>
              <a:ext uri="{FF2B5EF4-FFF2-40B4-BE49-F238E27FC236}">
                <a16:creationId xmlns:a16="http://schemas.microsoft.com/office/drawing/2014/main" id="{DEB2D697-549C-76DE-4CAE-B9120C811F0C}"/>
              </a:ext>
            </a:extLst>
          </p:cNvPr>
          <p:cNvSpPr txBox="1"/>
          <p:nvPr/>
        </p:nvSpPr>
        <p:spPr>
          <a:xfrm>
            <a:off x="569842" y="2093843"/>
            <a:ext cx="11317357" cy="3139321"/>
          </a:xfrm>
          <a:prstGeom prst="rect">
            <a:avLst/>
          </a:prstGeom>
          <a:noFill/>
        </p:spPr>
        <p:txBody>
          <a:bodyPr wrap="square">
            <a:spAutoFit/>
          </a:bodyPr>
          <a:lstStyle/>
          <a:p>
            <a:r>
              <a:rPr lang="en-US" sz="2200" b="1" dirty="0" err="1"/>
              <a:t>Boudewyn</a:t>
            </a:r>
            <a:r>
              <a:rPr lang="en-US" sz="2200" b="1" dirty="0"/>
              <a:t>, A. C., &amp; </a:t>
            </a:r>
            <a:r>
              <a:rPr lang="en-US" sz="2200" b="1" dirty="0" err="1"/>
              <a:t>Liem</a:t>
            </a:r>
            <a:r>
              <a:rPr lang="en-US" sz="2200" b="1" dirty="0"/>
              <a:t>, J. H. (1995). Psychological, Interpersonal, and Behavioral Correlates of Chronic Self-Destructiveness: An Exploratory Study. Psychological Reports, 77(3_suppl), 1283-1297. </a:t>
            </a:r>
            <a:r>
              <a:rPr lang="en-US" sz="2200" b="1" dirty="0">
                <a:hlinkClick r:id="rId2"/>
              </a:rPr>
              <a:t>https://doi.org/10.2466/pr0.1995.77.3f.1283</a:t>
            </a:r>
            <a:endParaRPr lang="en-US" sz="2200" b="1" dirty="0"/>
          </a:p>
          <a:p>
            <a:endParaRPr lang="en-US" sz="2200" dirty="0"/>
          </a:p>
          <a:p>
            <a:endParaRPr lang="en-US" sz="2200" dirty="0"/>
          </a:p>
          <a:p>
            <a:r>
              <a:rPr lang="en-US" sz="2200" b="1" i="0" dirty="0">
                <a:effectLst/>
                <a:latin typeface="Guardian TextSans Web"/>
              </a:rPr>
              <a:t>Crits-Christoph P, </a:t>
            </a:r>
            <a:r>
              <a:rPr lang="en-US" sz="2200" b="1" i="0" dirty="0" err="1">
                <a:effectLst/>
                <a:latin typeface="Guardian TextSans Web"/>
              </a:rPr>
              <a:t>Siqueland</a:t>
            </a:r>
            <a:r>
              <a:rPr lang="en-US" sz="2200" b="1" i="0" dirty="0">
                <a:effectLst/>
                <a:latin typeface="Guardian TextSans Web"/>
              </a:rPr>
              <a:t> L, Blaine J, et al. Psychosocial Treatments for Cocaine Dependence: National Institute on Drug Abuse Collaborative Cocaine Treatment Study. </a:t>
            </a:r>
            <a:r>
              <a:rPr lang="en-US" sz="2200" b="1" i="1" dirty="0">
                <a:effectLst/>
                <a:latin typeface="Guardian TextSans Web"/>
              </a:rPr>
              <a:t>Arch Gen Psychiatry.</a:t>
            </a:r>
            <a:r>
              <a:rPr lang="en-US" sz="2200" b="1" i="0" dirty="0">
                <a:effectLst/>
                <a:latin typeface="Guardian TextSans Web"/>
              </a:rPr>
              <a:t> 1999;56(6):493–502. doi:10-1001/</a:t>
            </a:r>
            <a:r>
              <a:rPr lang="en-US" sz="2200" b="1" i="0" dirty="0" err="1">
                <a:effectLst/>
                <a:latin typeface="Guardian TextSans Web"/>
              </a:rPr>
              <a:t>pubs.Arch</a:t>
            </a:r>
            <a:r>
              <a:rPr lang="en-US" sz="2200" b="1" i="0" dirty="0">
                <a:effectLst/>
                <a:latin typeface="Guardian TextSans Web"/>
              </a:rPr>
              <a:t> Gen Psychiatry-ISSN-0003-990x-56-6-yoa8244</a:t>
            </a:r>
            <a:endParaRPr lang="en-US" sz="2200" b="1" dirty="0"/>
          </a:p>
        </p:txBody>
      </p:sp>
    </p:spTree>
    <p:extLst>
      <p:ext uri="{BB962C8B-B14F-4D97-AF65-F5344CB8AC3E}">
        <p14:creationId xmlns:p14="http://schemas.microsoft.com/office/powerpoint/2010/main" val="728491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7B650-F412-191B-48EE-EA2430D49281}"/>
              </a:ext>
            </a:extLst>
          </p:cNvPr>
          <p:cNvSpPr>
            <a:spLocks noGrp="1"/>
          </p:cNvSpPr>
          <p:nvPr>
            <p:ph type="title"/>
          </p:nvPr>
        </p:nvSpPr>
        <p:spPr>
          <a:xfrm>
            <a:off x="362142" y="153090"/>
            <a:ext cx="11467716" cy="1325563"/>
          </a:xfrm>
        </p:spPr>
        <p:txBody>
          <a:bodyPr>
            <a:normAutofit fontScale="90000"/>
          </a:bodyPr>
          <a:lstStyle/>
          <a:p>
            <a:pPr algn="ctr"/>
            <a:r>
              <a:rPr lang="en-US" b="1" dirty="0"/>
              <a:t>The outcome ANALYZED is EXPL which is MEASURED WITHIN the Inventory of Interpersonal Problems (IIP) Exploitive Subscale</a:t>
            </a:r>
          </a:p>
        </p:txBody>
      </p:sp>
      <p:sp>
        <p:nvSpPr>
          <p:cNvPr id="3" name="TextBox 2">
            <a:extLst>
              <a:ext uri="{FF2B5EF4-FFF2-40B4-BE49-F238E27FC236}">
                <a16:creationId xmlns:a16="http://schemas.microsoft.com/office/drawing/2014/main" id="{6C91B29E-E764-6B6F-7F26-38A5F04526AB}"/>
              </a:ext>
            </a:extLst>
          </p:cNvPr>
          <p:cNvSpPr txBox="1"/>
          <p:nvPr/>
        </p:nvSpPr>
        <p:spPr>
          <a:xfrm>
            <a:off x="467140" y="1213609"/>
            <a:ext cx="11362718" cy="5355312"/>
          </a:xfrm>
          <a:prstGeom prst="rect">
            <a:avLst/>
          </a:prstGeom>
          <a:noFill/>
        </p:spPr>
        <p:txBody>
          <a:bodyPr wrap="square" rtlCol="0">
            <a:spAutoFit/>
          </a:bodyPr>
          <a:lstStyle/>
          <a:p>
            <a:endParaRPr lang="en-US" dirty="0"/>
          </a:p>
          <a:p>
            <a:r>
              <a:rPr lang="en-US" sz="2000" dirty="0">
                <a:latin typeface="Arial" panose="020B0604020202020204" pitchFamily="34" charset="0"/>
                <a:cs typeface="Arial" panose="020B0604020202020204" pitchFamily="34" charset="0"/>
              </a:rPr>
              <a:t>The inventory of interpersonal problems is </a:t>
            </a:r>
            <a:r>
              <a:rPr lang="en-US" sz="2000" b="0" i="0" dirty="0">
                <a:effectLst/>
                <a:latin typeface="Arial" panose="020B0604020202020204" pitchFamily="34" charset="0"/>
                <a:cs typeface="Arial" panose="020B0604020202020204" pitchFamily="34" charset="0"/>
              </a:rPr>
              <a:t>a self-report inventory that asks participants to rate a variety of interpersonal problems that may cause distress. Higher EXPL scores indicates a higher tendency to exploit.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The Exploitive Subscale examines the concepts of exploitation and </a:t>
            </a:r>
            <a:r>
              <a:rPr lang="en-US" sz="2000" dirty="0" err="1">
                <a:latin typeface="Arial" panose="020B0604020202020204" pitchFamily="34" charset="0"/>
                <a:cs typeface="Arial" panose="020B0604020202020204" pitchFamily="34" charset="0"/>
              </a:rPr>
              <a:t>exploitativeness</a:t>
            </a:r>
            <a:r>
              <a:rPr lang="en-US" sz="2000" dirty="0">
                <a:latin typeface="Arial" panose="020B0604020202020204" pitchFamily="34" charset="0"/>
                <a:cs typeface="Arial" panose="020B0604020202020204" pitchFamily="34" charset="0"/>
              </a:rPr>
              <a:t>, or unfairly using others for profit or advantage. </a:t>
            </a:r>
            <a:r>
              <a:rPr lang="en-US" sz="2000" b="0" i="0" dirty="0">
                <a:effectLst/>
                <a:latin typeface="Arial" panose="020B0604020202020204" pitchFamily="34" charset="0"/>
                <a:cs typeface="Arial" panose="020B0604020202020204" pitchFamily="34" charset="0"/>
              </a:rPr>
              <a:t>Much of the interest in </a:t>
            </a:r>
            <a:r>
              <a:rPr lang="en-US" sz="2000" b="0" i="0" dirty="0" err="1">
                <a:effectLst/>
                <a:latin typeface="Arial" panose="020B0604020202020204" pitchFamily="34" charset="0"/>
                <a:cs typeface="Arial" panose="020B0604020202020204" pitchFamily="34" charset="0"/>
              </a:rPr>
              <a:t>exploitativeness</a:t>
            </a:r>
            <a:r>
              <a:rPr lang="en-US" sz="2000" b="0" i="0" dirty="0">
                <a:effectLst/>
                <a:latin typeface="Arial" panose="020B0604020202020204" pitchFamily="34" charset="0"/>
                <a:cs typeface="Arial" panose="020B0604020202020204" pitchFamily="34" charset="0"/>
              </a:rPr>
              <a:t> has stemmed from its connection with narcissism. </a:t>
            </a:r>
          </a:p>
          <a:p>
            <a:endParaRPr lang="en-US" sz="2000" dirty="0">
              <a:latin typeface="Arial" panose="020B0604020202020204" pitchFamily="34" charset="0"/>
              <a:cs typeface="Arial" panose="020B0604020202020204" pitchFamily="34" charset="0"/>
            </a:endParaRPr>
          </a:p>
          <a:p>
            <a:r>
              <a:rPr lang="en-US" sz="2000" b="0" i="0" dirty="0">
                <a:effectLst/>
                <a:latin typeface="Arial" panose="020B0604020202020204" pitchFamily="34" charset="0"/>
                <a:cs typeface="Arial" panose="020B0604020202020204" pitchFamily="34" charset="0"/>
              </a:rPr>
              <a:t>In a study by </a:t>
            </a:r>
            <a:r>
              <a:rPr lang="en-US" sz="2000" dirty="0" err="1">
                <a:latin typeface="Arial" panose="020B0604020202020204" pitchFamily="34" charset="0"/>
                <a:cs typeface="Arial" panose="020B0604020202020204" pitchFamily="34" charset="0"/>
              </a:rPr>
              <a:t>Boudewyn</a:t>
            </a:r>
            <a:r>
              <a:rPr lang="en-US" sz="2000" dirty="0">
                <a:latin typeface="Arial" panose="020B0604020202020204" pitchFamily="34" charset="0"/>
                <a:cs typeface="Arial" panose="020B0604020202020204" pitchFamily="34" charset="0"/>
              </a:rPr>
              <a:t> &amp; </a:t>
            </a:r>
            <a:r>
              <a:rPr lang="en-US" sz="2000" dirty="0" err="1">
                <a:latin typeface="Arial" panose="020B0604020202020204" pitchFamily="34" charset="0"/>
                <a:cs typeface="Arial" panose="020B0604020202020204" pitchFamily="34" charset="0"/>
              </a:rPr>
              <a:t>Liem</a:t>
            </a:r>
            <a:r>
              <a:rPr lang="en-US" sz="2000" dirty="0">
                <a:latin typeface="Arial" panose="020B0604020202020204" pitchFamily="34" charset="0"/>
                <a:cs typeface="Arial" panose="020B0604020202020204" pitchFamily="34" charset="0"/>
              </a:rPr>
              <a:t>, h</a:t>
            </a:r>
            <a:r>
              <a:rPr lang="en-US" sz="2000" b="0" i="0" dirty="0">
                <a:effectLst/>
                <a:latin typeface="Arial" panose="020B0604020202020204" pitchFamily="34" charset="0"/>
                <a:cs typeface="Arial" panose="020B0604020202020204" pitchFamily="34" charset="0"/>
              </a:rPr>
              <a:t>igh scorers on a measure of chronic self-destructiveness (the tendency to perform behaviors that later reduce positive consequences and increase the probability of experiencing negative ones reported experiencing more </a:t>
            </a:r>
            <a:r>
              <a:rPr lang="en-US" sz="2000" b="1" i="0" u="sng" dirty="0">
                <a:effectLst/>
                <a:latin typeface="Arial" panose="020B0604020202020204" pitchFamily="34" charset="0"/>
                <a:cs typeface="Arial" panose="020B0604020202020204" pitchFamily="34" charset="0"/>
              </a:rPr>
              <a:t>interpersonal exploitation</a:t>
            </a:r>
            <a:r>
              <a:rPr lang="en-US" sz="2000" b="0" i="0" dirty="0">
                <a:effectLst/>
                <a:latin typeface="Arial" panose="020B0604020202020204" pitchFamily="34" charset="0"/>
                <a:cs typeface="Arial" panose="020B0604020202020204" pitchFamily="34" charset="0"/>
              </a:rPr>
              <a:t>, greater depression, lower self-esteem, more externalizing attitudes, and less control in relationships than low scorers) also engaged in more frequent acts of acute self-destructiveness. </a:t>
            </a:r>
          </a:p>
          <a:p>
            <a:endParaRPr lang="en-US" sz="2000" b="0" i="0" dirty="0">
              <a:effectLst/>
              <a:latin typeface="Arial" panose="020B0604020202020204" pitchFamily="34" charset="0"/>
              <a:cs typeface="Arial" panose="020B0604020202020204" pitchFamily="34" charset="0"/>
            </a:endParaRPr>
          </a:p>
          <a:p>
            <a:endParaRPr lang="en-US" sz="2200" dirty="0">
              <a:latin typeface="Arial" panose="020B0604020202020204" pitchFamily="34" charset="0"/>
              <a:cs typeface="Arial" panose="020B0604020202020204" pitchFamily="34" charset="0"/>
            </a:endParaRPr>
          </a:p>
          <a:p>
            <a:pPr algn="ctr"/>
            <a:r>
              <a:rPr lang="en-US" sz="2200" dirty="0">
                <a:latin typeface="Arial" panose="020B0604020202020204" pitchFamily="34" charset="0"/>
                <a:cs typeface="Arial" panose="020B0604020202020204" pitchFamily="34" charset="0"/>
              </a:rPr>
              <a:t>Drug use is self-destructive behavior. </a:t>
            </a:r>
          </a:p>
        </p:txBody>
      </p:sp>
    </p:spTree>
    <p:extLst>
      <p:ext uri="{BB962C8B-B14F-4D97-AF65-F5344CB8AC3E}">
        <p14:creationId xmlns:p14="http://schemas.microsoft.com/office/powerpoint/2010/main" val="39345775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21450-5E1C-D88D-A71B-2C0670BE4593}"/>
              </a:ext>
            </a:extLst>
          </p:cNvPr>
          <p:cNvSpPr>
            <a:spLocks noGrp="1"/>
          </p:cNvSpPr>
          <p:nvPr>
            <p:ph type="title"/>
          </p:nvPr>
        </p:nvSpPr>
        <p:spPr>
          <a:xfrm>
            <a:off x="1143001" y="133436"/>
            <a:ext cx="9905998" cy="693448"/>
          </a:xfrm>
        </p:spPr>
        <p:txBody>
          <a:bodyPr/>
          <a:lstStyle/>
          <a:p>
            <a:pPr algn="ctr"/>
            <a:r>
              <a:rPr lang="en-US" b="1" dirty="0">
                <a:latin typeface="Arial Rounded MT Bold" panose="020F0704030504030204" pitchFamily="34" charset="77"/>
              </a:rPr>
              <a:t>ABOUT THE DATA…</a:t>
            </a:r>
          </a:p>
        </p:txBody>
      </p:sp>
      <p:pic>
        <p:nvPicPr>
          <p:cNvPr id="4" name="Picture 3">
            <a:extLst>
              <a:ext uri="{FF2B5EF4-FFF2-40B4-BE49-F238E27FC236}">
                <a16:creationId xmlns:a16="http://schemas.microsoft.com/office/drawing/2014/main" id="{16865F7B-1766-5A3E-DFA4-29546A20D00B}"/>
              </a:ext>
            </a:extLst>
          </p:cNvPr>
          <p:cNvPicPr>
            <a:picLocks noChangeAspect="1"/>
          </p:cNvPicPr>
          <p:nvPr/>
        </p:nvPicPr>
        <p:blipFill>
          <a:blip r:embed="rId2"/>
          <a:stretch>
            <a:fillRect/>
          </a:stretch>
        </p:blipFill>
        <p:spPr>
          <a:xfrm>
            <a:off x="430985" y="121035"/>
            <a:ext cx="1972054" cy="3103996"/>
          </a:xfrm>
          <a:prstGeom prst="rect">
            <a:avLst/>
          </a:prstGeom>
        </p:spPr>
      </p:pic>
      <p:sp>
        <p:nvSpPr>
          <p:cNvPr id="5" name="TextBox 4">
            <a:extLst>
              <a:ext uri="{FF2B5EF4-FFF2-40B4-BE49-F238E27FC236}">
                <a16:creationId xmlns:a16="http://schemas.microsoft.com/office/drawing/2014/main" id="{AC72EF65-E9CE-4A4A-C07C-AABEE079964F}"/>
              </a:ext>
            </a:extLst>
          </p:cNvPr>
          <p:cNvSpPr txBox="1"/>
          <p:nvPr/>
        </p:nvSpPr>
        <p:spPr>
          <a:xfrm>
            <a:off x="2475783" y="968042"/>
            <a:ext cx="2933700" cy="2523768"/>
          </a:xfrm>
          <a:prstGeom prst="rect">
            <a:avLst/>
          </a:prstGeom>
          <a:noFill/>
        </p:spPr>
        <p:txBody>
          <a:bodyPr wrap="square" rtlCol="0">
            <a:spAutoFit/>
          </a:bodyPr>
          <a:lstStyle/>
          <a:p>
            <a:r>
              <a:rPr lang="en-US" sz="2000" dirty="0"/>
              <a:t>The sample size for month 3 is 298 with 52 missing data values.</a:t>
            </a:r>
          </a:p>
          <a:p>
            <a:endParaRPr lang="en-US" sz="2000" dirty="0"/>
          </a:p>
          <a:p>
            <a:r>
              <a:rPr lang="en-US" sz="2000" dirty="0"/>
              <a:t>The sample size for month 6 is 328 with 50 missing data values.</a:t>
            </a:r>
            <a:endParaRPr lang="en-US" dirty="0"/>
          </a:p>
          <a:p>
            <a:endParaRPr lang="en-US" dirty="0"/>
          </a:p>
        </p:txBody>
      </p:sp>
      <p:pic>
        <p:nvPicPr>
          <p:cNvPr id="16" name="Picture 15">
            <a:extLst>
              <a:ext uri="{FF2B5EF4-FFF2-40B4-BE49-F238E27FC236}">
                <a16:creationId xmlns:a16="http://schemas.microsoft.com/office/drawing/2014/main" id="{4D6B1254-DB3F-A975-0084-E0D1FB828A77}"/>
              </a:ext>
            </a:extLst>
          </p:cNvPr>
          <p:cNvPicPr>
            <a:picLocks noChangeAspect="1"/>
          </p:cNvPicPr>
          <p:nvPr/>
        </p:nvPicPr>
        <p:blipFill>
          <a:blip r:embed="rId3">
            <a:extLst>
              <a:ext uri="{BEBA8EAE-BF5A-486C-A8C5-ECC9F3942E4B}">
                <a14:imgProps xmlns:a14="http://schemas.microsoft.com/office/drawing/2010/main">
                  <a14:imgLayer r:embed="rId4">
                    <a14:imgEffect>
                      <a14:colorTemperature colorTemp="6426"/>
                    </a14:imgEffect>
                    <a14:imgEffect>
                      <a14:saturation sat="351000"/>
                    </a14:imgEffect>
                  </a14:imgLayer>
                </a14:imgProps>
              </a:ext>
            </a:extLst>
          </a:blip>
          <a:stretch>
            <a:fillRect/>
          </a:stretch>
        </p:blipFill>
        <p:spPr>
          <a:xfrm>
            <a:off x="7925635" y="745688"/>
            <a:ext cx="3297271" cy="2479343"/>
          </a:xfrm>
          <a:prstGeom prst="rect">
            <a:avLst/>
          </a:prstGeom>
        </p:spPr>
      </p:pic>
      <p:sp>
        <p:nvSpPr>
          <p:cNvPr id="17" name="TextBox 16">
            <a:extLst>
              <a:ext uri="{FF2B5EF4-FFF2-40B4-BE49-F238E27FC236}">
                <a16:creationId xmlns:a16="http://schemas.microsoft.com/office/drawing/2014/main" id="{867EEE16-4DAF-0ED9-4E82-7245774111E4}"/>
              </a:ext>
            </a:extLst>
          </p:cNvPr>
          <p:cNvSpPr txBox="1"/>
          <p:nvPr/>
        </p:nvSpPr>
        <p:spPr>
          <a:xfrm>
            <a:off x="7570593" y="3225031"/>
            <a:ext cx="4349421" cy="1107996"/>
          </a:xfrm>
          <a:prstGeom prst="rect">
            <a:avLst/>
          </a:prstGeom>
          <a:noFill/>
        </p:spPr>
        <p:txBody>
          <a:bodyPr wrap="square" rtlCol="0">
            <a:spAutoFit/>
          </a:bodyPr>
          <a:lstStyle/>
          <a:p>
            <a:r>
              <a:rPr lang="en-US" sz="2200" dirty="0"/>
              <a:t>The EXPL distribution is skewed right indicating most participants have lower EXPL scores. </a:t>
            </a:r>
          </a:p>
        </p:txBody>
      </p:sp>
      <p:sp>
        <p:nvSpPr>
          <p:cNvPr id="3" name="TextBox 2">
            <a:extLst>
              <a:ext uri="{FF2B5EF4-FFF2-40B4-BE49-F238E27FC236}">
                <a16:creationId xmlns:a16="http://schemas.microsoft.com/office/drawing/2014/main" id="{2D299CF6-910A-686B-F00E-5D902BADF6C8}"/>
              </a:ext>
            </a:extLst>
          </p:cNvPr>
          <p:cNvSpPr txBox="1"/>
          <p:nvPr/>
        </p:nvSpPr>
        <p:spPr>
          <a:xfrm>
            <a:off x="271986" y="3429000"/>
            <a:ext cx="7124700" cy="3816429"/>
          </a:xfrm>
          <a:prstGeom prst="rect">
            <a:avLst/>
          </a:prstGeom>
          <a:noFill/>
        </p:spPr>
        <p:txBody>
          <a:bodyPr wrap="square" rtlCol="0">
            <a:spAutoFit/>
          </a:bodyPr>
          <a:lstStyle/>
          <a:p>
            <a:pPr algn="ctr"/>
            <a:r>
              <a:rPr lang="en-US" sz="2400" b="1" u="sng" dirty="0">
                <a:latin typeface="Arial Rounded MT Bold" panose="020F0704030504030204" pitchFamily="34" charset="77"/>
              </a:rPr>
              <a:t>ASSUMPTIONS</a:t>
            </a:r>
          </a:p>
          <a:p>
            <a:endParaRPr lang="en-US" sz="2000" dirty="0"/>
          </a:p>
          <a:p>
            <a:r>
              <a:rPr lang="en-US" dirty="0"/>
              <a:t>No violation of homogeneity is found for the 3 month or 6 month cross sectional analysis. </a:t>
            </a:r>
          </a:p>
          <a:p>
            <a:endParaRPr lang="en-US" dirty="0"/>
          </a:p>
          <a:p>
            <a:r>
              <a:rPr lang="en-US" dirty="0"/>
              <a:t>The residuals are not distributed Normally (Shapiro-Wilk) at the 3 and 6 month cross sectional analysis for all of the modeling. A </a:t>
            </a:r>
            <a:r>
              <a:rPr lang="en-US" dirty="0" err="1"/>
              <a:t>Boxcox</a:t>
            </a:r>
            <a:r>
              <a:rPr lang="en-US" dirty="0"/>
              <a:t> transformation did not correct the residuals for either analysis. Therefore, any interpretation from these models should be considered with caution. Since the </a:t>
            </a:r>
            <a:r>
              <a:rPr lang="en-US" dirty="0" err="1"/>
              <a:t>Boxcox</a:t>
            </a:r>
            <a:r>
              <a:rPr lang="en-US" dirty="0"/>
              <a:t> transformation was not effective, the original data was used in the analysis. </a:t>
            </a:r>
          </a:p>
          <a:p>
            <a:endParaRPr lang="en-US" dirty="0"/>
          </a:p>
          <a:p>
            <a:endParaRPr lang="en-US" dirty="0"/>
          </a:p>
        </p:txBody>
      </p:sp>
      <p:pic>
        <p:nvPicPr>
          <p:cNvPr id="6" name="Picture 5">
            <a:extLst>
              <a:ext uri="{FF2B5EF4-FFF2-40B4-BE49-F238E27FC236}">
                <a16:creationId xmlns:a16="http://schemas.microsoft.com/office/drawing/2014/main" id="{2E63A86E-A398-91EA-F86C-C53C9D76FBB4}"/>
              </a:ext>
            </a:extLst>
          </p:cNvPr>
          <p:cNvPicPr>
            <a:picLocks noChangeAspect="1"/>
          </p:cNvPicPr>
          <p:nvPr/>
        </p:nvPicPr>
        <p:blipFill>
          <a:blip r:embed="rId5"/>
          <a:stretch>
            <a:fillRect/>
          </a:stretch>
        </p:blipFill>
        <p:spPr>
          <a:xfrm>
            <a:off x="9744344" y="5170164"/>
            <a:ext cx="1547986" cy="1478570"/>
          </a:xfrm>
          <a:prstGeom prst="rect">
            <a:avLst/>
          </a:prstGeom>
        </p:spPr>
      </p:pic>
      <p:pic>
        <p:nvPicPr>
          <p:cNvPr id="7" name="Picture 6">
            <a:extLst>
              <a:ext uri="{FF2B5EF4-FFF2-40B4-BE49-F238E27FC236}">
                <a16:creationId xmlns:a16="http://schemas.microsoft.com/office/drawing/2014/main" id="{AF579697-C1D5-31B6-AF23-26D4566A46A3}"/>
              </a:ext>
            </a:extLst>
          </p:cNvPr>
          <p:cNvPicPr>
            <a:picLocks noChangeAspect="1"/>
          </p:cNvPicPr>
          <p:nvPr/>
        </p:nvPicPr>
        <p:blipFill>
          <a:blip r:embed="rId6"/>
          <a:stretch>
            <a:fillRect/>
          </a:stretch>
        </p:blipFill>
        <p:spPr>
          <a:xfrm>
            <a:off x="7842578" y="5126680"/>
            <a:ext cx="1588368" cy="1446550"/>
          </a:xfrm>
          <a:prstGeom prst="rect">
            <a:avLst/>
          </a:prstGeom>
        </p:spPr>
      </p:pic>
    </p:spTree>
    <p:extLst>
      <p:ext uri="{BB962C8B-B14F-4D97-AF65-F5344CB8AC3E}">
        <p14:creationId xmlns:p14="http://schemas.microsoft.com/office/powerpoint/2010/main" val="3328835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FB7A6-DB92-8F46-9494-9BC318470CEF}"/>
              </a:ext>
            </a:extLst>
          </p:cNvPr>
          <p:cNvSpPr>
            <a:spLocks noGrp="1"/>
          </p:cNvSpPr>
          <p:nvPr>
            <p:ph type="title"/>
          </p:nvPr>
        </p:nvSpPr>
        <p:spPr>
          <a:xfrm>
            <a:off x="745435" y="861393"/>
            <a:ext cx="10151161" cy="954156"/>
          </a:xfrm>
        </p:spPr>
        <p:txBody>
          <a:bodyPr>
            <a:normAutofit/>
          </a:bodyPr>
          <a:lstStyle/>
          <a:p>
            <a:pPr algn="ctr"/>
            <a:r>
              <a:rPr lang="en-US" b="1" dirty="0">
                <a:latin typeface="Arial Rounded MT Bold" panose="020F0704030504030204" pitchFamily="34" charset="77"/>
              </a:rPr>
              <a:t>One Way </a:t>
            </a:r>
            <a:r>
              <a:rPr lang="en-US" b="1" dirty="0" err="1">
                <a:latin typeface="Arial Rounded MT Bold" panose="020F0704030504030204" pitchFamily="34" charset="77"/>
              </a:rPr>
              <a:t>Anova</a:t>
            </a:r>
            <a:r>
              <a:rPr lang="en-US" b="1" dirty="0">
                <a:latin typeface="Arial Rounded MT Bold" panose="020F0704030504030204" pitchFamily="34" charset="77"/>
              </a:rPr>
              <a:t> (</a:t>
            </a:r>
            <a:r>
              <a:rPr lang="en-US" b="1" dirty="0" err="1">
                <a:latin typeface="Arial Rounded MT Bold" panose="020F0704030504030204" pitchFamily="34" charset="77"/>
              </a:rPr>
              <a:t>TX_Cond</a:t>
            </a:r>
            <a:r>
              <a:rPr lang="en-US" b="1" dirty="0">
                <a:latin typeface="Arial Rounded MT Bold" panose="020F0704030504030204" pitchFamily="34" charset="77"/>
              </a:rPr>
              <a:t>) </a:t>
            </a:r>
          </a:p>
        </p:txBody>
      </p:sp>
      <p:sp>
        <p:nvSpPr>
          <p:cNvPr id="3" name="TextBox 2">
            <a:extLst>
              <a:ext uri="{FF2B5EF4-FFF2-40B4-BE49-F238E27FC236}">
                <a16:creationId xmlns:a16="http://schemas.microsoft.com/office/drawing/2014/main" id="{F6CC6C77-7138-A68E-C0CD-FAB83DB1F9A7}"/>
              </a:ext>
            </a:extLst>
          </p:cNvPr>
          <p:cNvSpPr txBox="1"/>
          <p:nvPr/>
        </p:nvSpPr>
        <p:spPr>
          <a:xfrm>
            <a:off x="1749287" y="2007827"/>
            <a:ext cx="9737033" cy="2308324"/>
          </a:xfrm>
          <a:prstGeom prst="rect">
            <a:avLst/>
          </a:prstGeom>
          <a:noFill/>
        </p:spPr>
        <p:txBody>
          <a:bodyPr wrap="square" rtlCol="0">
            <a:spAutoFit/>
          </a:bodyPr>
          <a:lstStyle/>
          <a:p>
            <a:endParaRPr lang="en-US" sz="2200" b="1" dirty="0"/>
          </a:p>
          <a:p>
            <a:r>
              <a:rPr lang="en-US" sz="2200" b="1" dirty="0"/>
              <a:t>TX_COND defines four interventions.</a:t>
            </a:r>
          </a:p>
          <a:p>
            <a:endParaRPr lang="en-US" sz="2000" b="1" dirty="0"/>
          </a:p>
          <a:p>
            <a:r>
              <a:rPr lang="en-US" sz="2000" b="1" dirty="0"/>
              <a:t>	1 = Individual Drug Counseling (IDC)</a:t>
            </a:r>
          </a:p>
          <a:p>
            <a:r>
              <a:rPr lang="en-US" sz="2000" b="1" dirty="0"/>
              <a:t>	2 = Cognitive Therapy (CT)</a:t>
            </a:r>
          </a:p>
          <a:p>
            <a:r>
              <a:rPr lang="en-US" sz="2000" b="1" dirty="0"/>
              <a:t>	3 = Supportive Expressive Psychodynamic Therapy (SE)</a:t>
            </a:r>
          </a:p>
          <a:p>
            <a:r>
              <a:rPr lang="en-US" sz="2000" b="1" dirty="0"/>
              <a:t>	4 = Group Drug Counseling (GDC)</a:t>
            </a:r>
          </a:p>
        </p:txBody>
      </p:sp>
    </p:spTree>
    <p:extLst>
      <p:ext uri="{BB962C8B-B14F-4D97-AF65-F5344CB8AC3E}">
        <p14:creationId xmlns:p14="http://schemas.microsoft.com/office/powerpoint/2010/main" val="28306375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B7DAB-A55D-3C79-3E94-CDD888490EA6}"/>
              </a:ext>
            </a:extLst>
          </p:cNvPr>
          <p:cNvSpPr>
            <a:spLocks noGrp="1"/>
          </p:cNvSpPr>
          <p:nvPr>
            <p:ph type="title"/>
          </p:nvPr>
        </p:nvSpPr>
        <p:spPr>
          <a:xfrm>
            <a:off x="701475" y="85156"/>
            <a:ext cx="10807489" cy="1135554"/>
          </a:xfrm>
        </p:spPr>
        <p:txBody>
          <a:bodyPr/>
          <a:lstStyle/>
          <a:p>
            <a:pPr algn="ctr"/>
            <a:r>
              <a:rPr lang="en-US" dirty="0">
                <a:solidFill>
                  <a:schemeClr val="accent6">
                    <a:lumMod val="50000"/>
                  </a:schemeClr>
                </a:solidFill>
                <a:latin typeface="Arial Rounded MT Bold" panose="020F0704030504030204" pitchFamily="34" charset="77"/>
              </a:rPr>
              <a:t>One way ANOVA: 3 Month Analysis</a:t>
            </a:r>
          </a:p>
        </p:txBody>
      </p:sp>
      <p:pic>
        <p:nvPicPr>
          <p:cNvPr id="5" name="Content Placeholder 4">
            <a:extLst>
              <a:ext uri="{FF2B5EF4-FFF2-40B4-BE49-F238E27FC236}">
                <a16:creationId xmlns:a16="http://schemas.microsoft.com/office/drawing/2014/main" id="{FDC91E2A-5DEA-C568-8C8D-590EDB99C19E}"/>
              </a:ext>
            </a:extLst>
          </p:cNvPr>
          <p:cNvPicPr>
            <a:picLocks noGrp="1" noChangeAspect="1"/>
          </p:cNvPicPr>
          <p:nvPr>
            <p:ph idx="1"/>
          </p:nvPr>
        </p:nvPicPr>
        <p:blipFill>
          <a:blip r:embed="rId2"/>
          <a:stretch>
            <a:fillRect/>
          </a:stretch>
        </p:blipFill>
        <p:spPr>
          <a:xfrm>
            <a:off x="298272" y="1356551"/>
            <a:ext cx="5532240" cy="4144898"/>
          </a:xfrm>
        </p:spPr>
      </p:pic>
      <p:pic>
        <p:nvPicPr>
          <p:cNvPr id="4" name="Picture 3">
            <a:extLst>
              <a:ext uri="{FF2B5EF4-FFF2-40B4-BE49-F238E27FC236}">
                <a16:creationId xmlns:a16="http://schemas.microsoft.com/office/drawing/2014/main" id="{75ACA4F3-B19A-7B3F-06B6-D8419ADE9C17}"/>
              </a:ext>
            </a:extLst>
          </p:cNvPr>
          <p:cNvPicPr>
            <a:picLocks noChangeAspect="1"/>
          </p:cNvPicPr>
          <p:nvPr/>
        </p:nvPicPr>
        <p:blipFill>
          <a:blip r:embed="rId3"/>
          <a:stretch>
            <a:fillRect/>
          </a:stretch>
        </p:blipFill>
        <p:spPr>
          <a:xfrm>
            <a:off x="6400454" y="2022678"/>
            <a:ext cx="5029200" cy="762000"/>
          </a:xfrm>
          <a:prstGeom prst="rect">
            <a:avLst/>
          </a:prstGeom>
        </p:spPr>
      </p:pic>
      <p:sp>
        <p:nvSpPr>
          <p:cNvPr id="6" name="TextBox 5">
            <a:extLst>
              <a:ext uri="{FF2B5EF4-FFF2-40B4-BE49-F238E27FC236}">
                <a16:creationId xmlns:a16="http://schemas.microsoft.com/office/drawing/2014/main" id="{22675DEF-6CEE-89AF-53A4-52C64A116CE9}"/>
              </a:ext>
            </a:extLst>
          </p:cNvPr>
          <p:cNvSpPr txBox="1"/>
          <p:nvPr/>
        </p:nvSpPr>
        <p:spPr>
          <a:xfrm>
            <a:off x="6400454" y="3160128"/>
            <a:ext cx="5638108" cy="1323439"/>
          </a:xfrm>
          <a:prstGeom prst="rect">
            <a:avLst/>
          </a:prstGeom>
          <a:noFill/>
        </p:spPr>
        <p:txBody>
          <a:bodyPr wrap="square" rtlCol="0">
            <a:spAutoFit/>
          </a:bodyPr>
          <a:lstStyle/>
          <a:p>
            <a:r>
              <a:rPr lang="en-US" sz="2000" b="1" dirty="0"/>
              <a:t>Based on the available data, we do not have evidence that EXPL varies differentially across the four levels of intervention after 3 months into the study.  </a:t>
            </a:r>
          </a:p>
        </p:txBody>
      </p:sp>
      <p:sp>
        <p:nvSpPr>
          <p:cNvPr id="8" name="Oval 7">
            <a:extLst>
              <a:ext uri="{FF2B5EF4-FFF2-40B4-BE49-F238E27FC236}">
                <a16:creationId xmlns:a16="http://schemas.microsoft.com/office/drawing/2014/main" id="{70E65DA1-B783-A7DA-ADF3-822708006BD7}"/>
              </a:ext>
            </a:extLst>
          </p:cNvPr>
          <p:cNvSpPr/>
          <p:nvPr/>
        </p:nvSpPr>
        <p:spPr>
          <a:xfrm>
            <a:off x="10739935" y="2379841"/>
            <a:ext cx="769030" cy="423124"/>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2399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4964-AE77-33A4-3A24-E406A28169E5}"/>
              </a:ext>
            </a:extLst>
          </p:cNvPr>
          <p:cNvSpPr>
            <a:spLocks noGrp="1"/>
          </p:cNvSpPr>
          <p:nvPr>
            <p:ph type="title"/>
          </p:nvPr>
        </p:nvSpPr>
        <p:spPr>
          <a:xfrm>
            <a:off x="567424" y="212118"/>
            <a:ext cx="11078135" cy="1042623"/>
          </a:xfrm>
        </p:spPr>
        <p:txBody>
          <a:bodyPr>
            <a:normAutofit/>
          </a:bodyPr>
          <a:lstStyle/>
          <a:p>
            <a:pPr algn="ctr"/>
            <a:r>
              <a:rPr lang="en-US" b="1" dirty="0">
                <a:solidFill>
                  <a:schemeClr val="accent3">
                    <a:lumMod val="75000"/>
                  </a:schemeClr>
                </a:solidFill>
                <a:latin typeface="Arial Rounded MT Bold" panose="020F0704030504030204" pitchFamily="34" charset="77"/>
              </a:rPr>
              <a:t>One way ANOVA: 6 MONTH ANALYSIS</a:t>
            </a:r>
          </a:p>
        </p:txBody>
      </p:sp>
      <p:pic>
        <p:nvPicPr>
          <p:cNvPr id="8" name="Picture 7">
            <a:extLst>
              <a:ext uri="{FF2B5EF4-FFF2-40B4-BE49-F238E27FC236}">
                <a16:creationId xmlns:a16="http://schemas.microsoft.com/office/drawing/2014/main" id="{2A97B847-D752-B2A1-C3F8-65C77BFF25AA}"/>
              </a:ext>
            </a:extLst>
          </p:cNvPr>
          <p:cNvPicPr>
            <a:picLocks noChangeAspect="1"/>
          </p:cNvPicPr>
          <p:nvPr/>
        </p:nvPicPr>
        <p:blipFill>
          <a:blip r:embed="rId2"/>
          <a:stretch>
            <a:fillRect/>
          </a:stretch>
        </p:blipFill>
        <p:spPr>
          <a:xfrm>
            <a:off x="755374" y="1352198"/>
            <a:ext cx="5499652" cy="4073180"/>
          </a:xfrm>
          <a:prstGeom prst="rect">
            <a:avLst/>
          </a:prstGeom>
        </p:spPr>
      </p:pic>
      <p:pic>
        <p:nvPicPr>
          <p:cNvPr id="5" name="Picture 4">
            <a:extLst>
              <a:ext uri="{FF2B5EF4-FFF2-40B4-BE49-F238E27FC236}">
                <a16:creationId xmlns:a16="http://schemas.microsoft.com/office/drawing/2014/main" id="{9F139BB4-70DB-431F-4467-5CB9E4CBA899}"/>
              </a:ext>
            </a:extLst>
          </p:cNvPr>
          <p:cNvPicPr>
            <a:picLocks noChangeAspect="1"/>
          </p:cNvPicPr>
          <p:nvPr/>
        </p:nvPicPr>
        <p:blipFill>
          <a:blip r:embed="rId3"/>
          <a:stretch>
            <a:fillRect/>
          </a:stretch>
        </p:blipFill>
        <p:spPr>
          <a:xfrm>
            <a:off x="6967327" y="1712436"/>
            <a:ext cx="4344623" cy="765719"/>
          </a:xfrm>
          <a:prstGeom prst="rect">
            <a:avLst/>
          </a:prstGeom>
        </p:spPr>
      </p:pic>
      <p:sp>
        <p:nvSpPr>
          <p:cNvPr id="13" name="TextBox 12">
            <a:extLst>
              <a:ext uri="{FF2B5EF4-FFF2-40B4-BE49-F238E27FC236}">
                <a16:creationId xmlns:a16="http://schemas.microsoft.com/office/drawing/2014/main" id="{2A802F7D-51FD-E51F-F35C-48BDB101EB7C}"/>
              </a:ext>
            </a:extLst>
          </p:cNvPr>
          <p:cNvSpPr txBox="1"/>
          <p:nvPr/>
        </p:nvSpPr>
        <p:spPr>
          <a:xfrm>
            <a:off x="6967327" y="2768781"/>
            <a:ext cx="4909166" cy="1323439"/>
          </a:xfrm>
          <a:prstGeom prst="rect">
            <a:avLst/>
          </a:prstGeom>
          <a:noFill/>
        </p:spPr>
        <p:txBody>
          <a:bodyPr wrap="square" rtlCol="0">
            <a:spAutoFit/>
          </a:bodyPr>
          <a:lstStyle/>
          <a:p>
            <a:r>
              <a:rPr lang="en-US" sz="2000" b="1" dirty="0"/>
              <a:t>Based on the available data, we do not have evidence that EXPL varies differentially across the four levels of intervention after 6 months into the study.  </a:t>
            </a:r>
          </a:p>
        </p:txBody>
      </p:sp>
      <p:sp>
        <p:nvSpPr>
          <p:cNvPr id="16" name="Oval 15">
            <a:extLst>
              <a:ext uri="{FF2B5EF4-FFF2-40B4-BE49-F238E27FC236}">
                <a16:creationId xmlns:a16="http://schemas.microsoft.com/office/drawing/2014/main" id="{3940520B-63C5-5293-2596-D3FA7B7A5AAE}"/>
              </a:ext>
            </a:extLst>
          </p:cNvPr>
          <p:cNvSpPr/>
          <p:nvPr/>
        </p:nvSpPr>
        <p:spPr>
          <a:xfrm>
            <a:off x="10634756" y="2055085"/>
            <a:ext cx="531421" cy="3710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80157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3D8435-C0BF-CCAE-9DA4-6024BE7A6B71}"/>
              </a:ext>
            </a:extLst>
          </p:cNvPr>
          <p:cNvSpPr>
            <a:spLocks noGrp="1"/>
          </p:cNvSpPr>
          <p:nvPr>
            <p:ph type="title"/>
          </p:nvPr>
        </p:nvSpPr>
        <p:spPr>
          <a:xfrm>
            <a:off x="344557" y="139496"/>
            <a:ext cx="11343859" cy="1119461"/>
          </a:xfrm>
        </p:spPr>
        <p:txBody>
          <a:bodyPr/>
          <a:lstStyle/>
          <a:p>
            <a:pPr algn="ctr"/>
            <a:r>
              <a:rPr lang="en-US" b="1" dirty="0" err="1">
                <a:solidFill>
                  <a:srgbClr val="7030A0"/>
                </a:solidFill>
                <a:latin typeface="Arial Rounded MT Bold" panose="020F0704030504030204" pitchFamily="34" charset="77"/>
              </a:rPr>
              <a:t>tX_COND</a:t>
            </a:r>
            <a:r>
              <a:rPr lang="en-US" b="1" dirty="0">
                <a:solidFill>
                  <a:srgbClr val="7030A0"/>
                </a:solidFill>
                <a:latin typeface="Arial Rounded MT Bold" panose="020F0704030504030204" pitchFamily="34" charset="77"/>
              </a:rPr>
              <a:t> Contrast: 3 Month vs 6 month</a:t>
            </a:r>
          </a:p>
        </p:txBody>
      </p:sp>
      <p:pic>
        <p:nvPicPr>
          <p:cNvPr id="5" name="Picture 4">
            <a:extLst>
              <a:ext uri="{FF2B5EF4-FFF2-40B4-BE49-F238E27FC236}">
                <a16:creationId xmlns:a16="http://schemas.microsoft.com/office/drawing/2014/main" id="{2819215E-3521-F9EE-3BB1-D20E0C3F4E73}"/>
              </a:ext>
            </a:extLst>
          </p:cNvPr>
          <p:cNvPicPr>
            <a:picLocks noChangeAspect="1"/>
          </p:cNvPicPr>
          <p:nvPr/>
        </p:nvPicPr>
        <p:blipFill>
          <a:blip r:embed="rId2"/>
          <a:stretch>
            <a:fillRect/>
          </a:stretch>
        </p:blipFill>
        <p:spPr>
          <a:xfrm>
            <a:off x="5460703" y="1485543"/>
            <a:ext cx="6117713" cy="4526728"/>
          </a:xfrm>
          <a:prstGeom prst="rect">
            <a:avLst/>
          </a:prstGeom>
        </p:spPr>
      </p:pic>
      <p:pic>
        <p:nvPicPr>
          <p:cNvPr id="3" name="Picture 2">
            <a:extLst>
              <a:ext uri="{FF2B5EF4-FFF2-40B4-BE49-F238E27FC236}">
                <a16:creationId xmlns:a16="http://schemas.microsoft.com/office/drawing/2014/main" id="{6BA563C1-5E2B-3989-3FFA-B2BF40C18F30}"/>
              </a:ext>
            </a:extLst>
          </p:cNvPr>
          <p:cNvPicPr>
            <a:picLocks noChangeAspect="1"/>
          </p:cNvPicPr>
          <p:nvPr/>
        </p:nvPicPr>
        <p:blipFill>
          <a:blip r:embed="rId3"/>
          <a:stretch>
            <a:fillRect/>
          </a:stretch>
        </p:blipFill>
        <p:spPr>
          <a:xfrm>
            <a:off x="474750" y="1627205"/>
            <a:ext cx="4864100" cy="419100"/>
          </a:xfrm>
          <a:prstGeom prst="rect">
            <a:avLst/>
          </a:prstGeom>
        </p:spPr>
      </p:pic>
      <p:sp>
        <p:nvSpPr>
          <p:cNvPr id="4" name="TextBox 3">
            <a:extLst>
              <a:ext uri="{FF2B5EF4-FFF2-40B4-BE49-F238E27FC236}">
                <a16:creationId xmlns:a16="http://schemas.microsoft.com/office/drawing/2014/main" id="{DEE47BC1-1AB5-57A8-045D-1B8FF5507093}"/>
              </a:ext>
            </a:extLst>
          </p:cNvPr>
          <p:cNvSpPr txBox="1"/>
          <p:nvPr/>
        </p:nvSpPr>
        <p:spPr>
          <a:xfrm>
            <a:off x="715618" y="2835965"/>
            <a:ext cx="4161182" cy="1938992"/>
          </a:xfrm>
          <a:prstGeom prst="rect">
            <a:avLst/>
          </a:prstGeom>
          <a:noFill/>
        </p:spPr>
        <p:txBody>
          <a:bodyPr wrap="square" rtlCol="0">
            <a:spAutoFit/>
          </a:bodyPr>
          <a:lstStyle/>
          <a:p>
            <a:r>
              <a:rPr lang="en-US" sz="2000" b="1" dirty="0"/>
              <a:t>Based on the available data, we do not have sufficient evidence to indicate a significant difference in EXPL scores across the four intervention arms between month 3 and month 6 in the study.</a:t>
            </a:r>
          </a:p>
        </p:txBody>
      </p:sp>
      <p:sp>
        <p:nvSpPr>
          <p:cNvPr id="6" name="Oval 5">
            <a:extLst>
              <a:ext uri="{FF2B5EF4-FFF2-40B4-BE49-F238E27FC236}">
                <a16:creationId xmlns:a16="http://schemas.microsoft.com/office/drawing/2014/main" id="{9C27DBB1-E132-F3E4-CAF9-F0C424E6265C}"/>
              </a:ext>
            </a:extLst>
          </p:cNvPr>
          <p:cNvSpPr/>
          <p:nvPr/>
        </p:nvSpPr>
        <p:spPr>
          <a:xfrm>
            <a:off x="4691673" y="1500391"/>
            <a:ext cx="769030" cy="67272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23643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CBBD5-DB37-0925-F481-90C81F8952F2}"/>
              </a:ext>
            </a:extLst>
          </p:cNvPr>
          <p:cNvSpPr>
            <a:spLocks noGrp="1"/>
          </p:cNvSpPr>
          <p:nvPr>
            <p:ph type="title"/>
          </p:nvPr>
        </p:nvSpPr>
        <p:spPr>
          <a:xfrm>
            <a:off x="418407" y="1124936"/>
            <a:ext cx="11355186" cy="971743"/>
          </a:xfrm>
        </p:spPr>
        <p:txBody>
          <a:bodyPr>
            <a:noAutofit/>
          </a:bodyPr>
          <a:lstStyle/>
          <a:p>
            <a:pPr algn="ctr"/>
            <a:r>
              <a:rPr lang="en-US" sz="4000" b="1" dirty="0">
                <a:latin typeface="Arial Rounded MT Bold" panose="020F0704030504030204" pitchFamily="34" charset="77"/>
              </a:rPr>
              <a:t>Two way ANOVA analysis: RACE &amp; JOB</a:t>
            </a:r>
          </a:p>
        </p:txBody>
      </p:sp>
      <p:sp>
        <p:nvSpPr>
          <p:cNvPr id="8" name="TextBox 7">
            <a:extLst>
              <a:ext uri="{FF2B5EF4-FFF2-40B4-BE49-F238E27FC236}">
                <a16:creationId xmlns:a16="http://schemas.microsoft.com/office/drawing/2014/main" id="{113A6B7E-50CE-5FD6-6BFB-966D9D9D2552}"/>
              </a:ext>
            </a:extLst>
          </p:cNvPr>
          <p:cNvSpPr txBox="1"/>
          <p:nvPr/>
        </p:nvSpPr>
        <p:spPr>
          <a:xfrm>
            <a:off x="6266690" y="3019327"/>
            <a:ext cx="3737114" cy="1231106"/>
          </a:xfrm>
          <a:prstGeom prst="rect">
            <a:avLst/>
          </a:prstGeom>
          <a:noFill/>
        </p:spPr>
        <p:txBody>
          <a:bodyPr wrap="square" rtlCol="0">
            <a:spAutoFit/>
          </a:bodyPr>
          <a:lstStyle/>
          <a:p>
            <a:r>
              <a:rPr lang="en-US" sz="2000" b="1" dirty="0"/>
              <a:t>JOB is defined by two levels.</a:t>
            </a:r>
            <a:endParaRPr lang="en-US" sz="1800" b="1" dirty="0"/>
          </a:p>
          <a:p>
            <a:r>
              <a:rPr lang="en-US" sz="1800" b="1" dirty="0"/>
              <a:t>	0  = Unemployed</a:t>
            </a:r>
          </a:p>
          <a:p>
            <a:r>
              <a:rPr lang="en-US" sz="1800" b="1" dirty="0"/>
              <a:t>	1 = Employed</a:t>
            </a:r>
          </a:p>
          <a:p>
            <a:endParaRPr lang="en-US" dirty="0"/>
          </a:p>
        </p:txBody>
      </p:sp>
      <p:sp>
        <p:nvSpPr>
          <p:cNvPr id="9" name="TextBox 8">
            <a:extLst>
              <a:ext uri="{FF2B5EF4-FFF2-40B4-BE49-F238E27FC236}">
                <a16:creationId xmlns:a16="http://schemas.microsoft.com/office/drawing/2014/main" id="{54A50027-2D4E-AD18-FB24-25ACD5F6164B}"/>
              </a:ext>
            </a:extLst>
          </p:cNvPr>
          <p:cNvSpPr txBox="1"/>
          <p:nvPr/>
        </p:nvSpPr>
        <p:spPr>
          <a:xfrm>
            <a:off x="1643269" y="3019327"/>
            <a:ext cx="3737114" cy="1231106"/>
          </a:xfrm>
          <a:prstGeom prst="rect">
            <a:avLst/>
          </a:prstGeom>
          <a:noFill/>
        </p:spPr>
        <p:txBody>
          <a:bodyPr wrap="square" rtlCol="0">
            <a:spAutoFit/>
          </a:bodyPr>
          <a:lstStyle/>
          <a:p>
            <a:r>
              <a:rPr lang="en-US" sz="2000" b="1" dirty="0"/>
              <a:t>RACE is defined by two levels.</a:t>
            </a:r>
            <a:endParaRPr lang="en-US" sz="1800" b="1" dirty="0"/>
          </a:p>
          <a:p>
            <a:r>
              <a:rPr lang="en-US" sz="1800" b="1" dirty="0"/>
              <a:t>	0  = Non-Caucasian</a:t>
            </a:r>
          </a:p>
          <a:p>
            <a:r>
              <a:rPr lang="en-US" sz="1800" b="1" dirty="0"/>
              <a:t>	1 = Caucasian</a:t>
            </a:r>
          </a:p>
          <a:p>
            <a:endParaRPr lang="en-US" dirty="0"/>
          </a:p>
        </p:txBody>
      </p:sp>
    </p:spTree>
    <p:extLst>
      <p:ext uri="{BB962C8B-B14F-4D97-AF65-F5344CB8AC3E}">
        <p14:creationId xmlns:p14="http://schemas.microsoft.com/office/powerpoint/2010/main" val="36195768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FFBF24-744D-14CB-DC32-94970C96B3DE}"/>
              </a:ext>
            </a:extLst>
          </p:cNvPr>
          <p:cNvSpPr txBox="1"/>
          <p:nvPr/>
        </p:nvSpPr>
        <p:spPr>
          <a:xfrm>
            <a:off x="954157" y="217807"/>
            <a:ext cx="10575233" cy="584775"/>
          </a:xfrm>
          <a:prstGeom prst="rect">
            <a:avLst/>
          </a:prstGeom>
          <a:noFill/>
        </p:spPr>
        <p:txBody>
          <a:bodyPr wrap="square" rtlCol="0">
            <a:spAutoFit/>
          </a:bodyPr>
          <a:lstStyle/>
          <a:p>
            <a:pPr algn="ctr"/>
            <a:r>
              <a:rPr lang="en-US" sz="3200" b="1" dirty="0">
                <a:solidFill>
                  <a:schemeClr val="accent6">
                    <a:lumMod val="50000"/>
                  </a:schemeClr>
                </a:solidFill>
                <a:latin typeface="Arial Rounded MT Bold" panose="020F0704030504030204" pitchFamily="34" charset="77"/>
              </a:rPr>
              <a:t>TWO WAY ANOVA MONTH 3: Race &amp; Job</a:t>
            </a:r>
          </a:p>
        </p:txBody>
      </p:sp>
      <p:pic>
        <p:nvPicPr>
          <p:cNvPr id="24" name="Picture 23">
            <a:extLst>
              <a:ext uri="{FF2B5EF4-FFF2-40B4-BE49-F238E27FC236}">
                <a16:creationId xmlns:a16="http://schemas.microsoft.com/office/drawing/2014/main" id="{0B68CF5D-E4CD-46FC-786A-38544A60A97D}"/>
              </a:ext>
            </a:extLst>
          </p:cNvPr>
          <p:cNvPicPr>
            <a:picLocks noChangeAspect="1"/>
          </p:cNvPicPr>
          <p:nvPr/>
        </p:nvPicPr>
        <p:blipFill>
          <a:blip r:embed="rId2"/>
          <a:stretch>
            <a:fillRect/>
          </a:stretch>
        </p:blipFill>
        <p:spPr>
          <a:xfrm>
            <a:off x="6764768" y="1069518"/>
            <a:ext cx="5067300" cy="1409700"/>
          </a:xfrm>
          <a:prstGeom prst="rect">
            <a:avLst/>
          </a:prstGeom>
        </p:spPr>
      </p:pic>
      <p:pic>
        <p:nvPicPr>
          <p:cNvPr id="26" name="Picture 25">
            <a:extLst>
              <a:ext uri="{FF2B5EF4-FFF2-40B4-BE49-F238E27FC236}">
                <a16:creationId xmlns:a16="http://schemas.microsoft.com/office/drawing/2014/main" id="{17979766-FC71-75B5-91C6-AD0A233E6597}"/>
              </a:ext>
            </a:extLst>
          </p:cNvPr>
          <p:cNvPicPr>
            <a:picLocks noChangeAspect="1"/>
          </p:cNvPicPr>
          <p:nvPr/>
        </p:nvPicPr>
        <p:blipFill>
          <a:blip r:embed="rId3"/>
          <a:stretch>
            <a:fillRect/>
          </a:stretch>
        </p:blipFill>
        <p:spPr>
          <a:xfrm>
            <a:off x="359932" y="929739"/>
            <a:ext cx="5884429" cy="4433977"/>
          </a:xfrm>
          <a:prstGeom prst="rect">
            <a:avLst/>
          </a:prstGeom>
        </p:spPr>
      </p:pic>
      <p:sp>
        <p:nvSpPr>
          <p:cNvPr id="12" name="TextBox 11">
            <a:extLst>
              <a:ext uri="{FF2B5EF4-FFF2-40B4-BE49-F238E27FC236}">
                <a16:creationId xmlns:a16="http://schemas.microsoft.com/office/drawing/2014/main" id="{5501F265-DE24-15EE-B239-0F23A094A396}"/>
              </a:ext>
            </a:extLst>
          </p:cNvPr>
          <p:cNvSpPr txBox="1"/>
          <p:nvPr/>
        </p:nvSpPr>
        <p:spPr>
          <a:xfrm>
            <a:off x="6930888" y="2835965"/>
            <a:ext cx="4731026" cy="2308324"/>
          </a:xfrm>
          <a:prstGeom prst="rect">
            <a:avLst/>
          </a:prstGeom>
          <a:noFill/>
        </p:spPr>
        <p:txBody>
          <a:bodyPr wrap="square" rtlCol="0">
            <a:spAutoFit/>
          </a:bodyPr>
          <a:lstStyle/>
          <a:p>
            <a:r>
              <a:rPr lang="en-US" b="1" dirty="0"/>
              <a:t>Based on the available data, we have do not have evidence that the on average EXPL score at month 3 across the two levels of race varies differentially across the two levels of employment. </a:t>
            </a:r>
          </a:p>
          <a:p>
            <a:endParaRPr lang="en-US" b="1" dirty="0"/>
          </a:p>
          <a:p>
            <a:r>
              <a:rPr lang="en-US" b="1" dirty="0"/>
              <a:t>When the two way interaction was removed, all main effects were insignificant.</a:t>
            </a:r>
          </a:p>
        </p:txBody>
      </p:sp>
      <p:sp>
        <p:nvSpPr>
          <p:cNvPr id="14" name="TextBox 13">
            <a:extLst>
              <a:ext uri="{FF2B5EF4-FFF2-40B4-BE49-F238E27FC236}">
                <a16:creationId xmlns:a16="http://schemas.microsoft.com/office/drawing/2014/main" id="{BBBBD98A-59B6-05B5-276A-F28072B64D37}"/>
              </a:ext>
            </a:extLst>
          </p:cNvPr>
          <p:cNvSpPr txBox="1"/>
          <p:nvPr/>
        </p:nvSpPr>
        <p:spPr>
          <a:xfrm>
            <a:off x="954157" y="5508598"/>
            <a:ext cx="2530921" cy="923330"/>
          </a:xfrm>
          <a:prstGeom prst="rect">
            <a:avLst/>
          </a:prstGeom>
          <a:noFill/>
        </p:spPr>
        <p:txBody>
          <a:bodyPr wrap="square" rtlCol="0">
            <a:spAutoFit/>
          </a:bodyPr>
          <a:lstStyle/>
          <a:p>
            <a:r>
              <a:rPr lang="en-US" dirty="0"/>
              <a:t>JOB: blue = unemployed</a:t>
            </a:r>
          </a:p>
          <a:p>
            <a:r>
              <a:rPr lang="en-US" dirty="0"/>
              <a:t>Red = employed</a:t>
            </a:r>
          </a:p>
          <a:p>
            <a:endParaRPr lang="en-US" dirty="0"/>
          </a:p>
        </p:txBody>
      </p:sp>
      <p:sp>
        <p:nvSpPr>
          <p:cNvPr id="15" name="TextBox 14">
            <a:extLst>
              <a:ext uri="{FF2B5EF4-FFF2-40B4-BE49-F238E27FC236}">
                <a16:creationId xmlns:a16="http://schemas.microsoft.com/office/drawing/2014/main" id="{4663C630-4F2C-78B2-5C49-AE126E02DA27}"/>
              </a:ext>
            </a:extLst>
          </p:cNvPr>
          <p:cNvSpPr txBox="1"/>
          <p:nvPr/>
        </p:nvSpPr>
        <p:spPr>
          <a:xfrm>
            <a:off x="3617945" y="5508598"/>
            <a:ext cx="2828872" cy="923330"/>
          </a:xfrm>
          <a:prstGeom prst="rect">
            <a:avLst/>
          </a:prstGeom>
          <a:noFill/>
        </p:spPr>
        <p:txBody>
          <a:bodyPr wrap="square" rtlCol="0">
            <a:spAutoFit/>
          </a:bodyPr>
          <a:lstStyle/>
          <a:p>
            <a:r>
              <a:rPr lang="en-US" dirty="0"/>
              <a:t>RACE: 0 = Non-Caucasian</a:t>
            </a:r>
          </a:p>
          <a:p>
            <a:r>
              <a:rPr lang="en-US" dirty="0"/>
              <a:t>1 = Caucasian</a:t>
            </a:r>
          </a:p>
          <a:p>
            <a:endParaRPr lang="en-US" dirty="0"/>
          </a:p>
        </p:txBody>
      </p:sp>
      <p:sp>
        <p:nvSpPr>
          <p:cNvPr id="16" name="Oval 15">
            <a:extLst>
              <a:ext uri="{FF2B5EF4-FFF2-40B4-BE49-F238E27FC236}">
                <a16:creationId xmlns:a16="http://schemas.microsoft.com/office/drawing/2014/main" id="{E776E9C0-3B2A-BBA6-6CDA-3C77EE62B9F7}"/>
              </a:ext>
            </a:extLst>
          </p:cNvPr>
          <p:cNvSpPr/>
          <p:nvPr/>
        </p:nvSpPr>
        <p:spPr>
          <a:xfrm>
            <a:off x="6446817" y="2067340"/>
            <a:ext cx="5745183" cy="596348"/>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366635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{273987E7-0688-BF4F-B497-C731E31DFCBD}tf10001122</Template>
  <TotalTime>5125</TotalTime>
  <Words>1575</Words>
  <Application>Microsoft Macintosh PowerPoint</Application>
  <PresentationFormat>Widescreen</PresentationFormat>
  <Paragraphs>118</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Google Sans</vt:lpstr>
      <vt:lpstr>Guardian TextSans Web</vt:lpstr>
      <vt:lpstr>Arial</vt:lpstr>
      <vt:lpstr>Arial Rounded MT Bold</vt:lpstr>
      <vt:lpstr>Tw Cen MT</vt:lpstr>
      <vt:lpstr>Circuit</vt:lpstr>
      <vt:lpstr>STA513 Final Project Musa 2023 </vt:lpstr>
      <vt:lpstr>The outcome ANALYZED is EXPL which is MEASURED WITHIN the Inventory of Interpersonal Problems (IIP) Exploitive Subscale</vt:lpstr>
      <vt:lpstr>ABOUT THE DATA…</vt:lpstr>
      <vt:lpstr>One Way Anova (TX_Cond) </vt:lpstr>
      <vt:lpstr>One way ANOVA: 3 Month Analysis</vt:lpstr>
      <vt:lpstr>One way ANOVA: 6 MONTH ANALYSIS</vt:lpstr>
      <vt:lpstr>tX_COND Contrast: 3 Month vs 6 month</vt:lpstr>
      <vt:lpstr>Two way ANOVA analysis: RACE &amp; JOB</vt:lpstr>
      <vt:lpstr>PowerPoint Presentation</vt:lpstr>
      <vt:lpstr>COVARiATE In the TWO WAY ANOVA MONTH 3: PS_EXP (Baseline EXPL)</vt:lpstr>
      <vt:lpstr>TWO way anova Month 6: race &amp; Job</vt:lpstr>
      <vt:lpstr>COVARiATE In the TWO WAY ANOVA MONTH 6:  PS_EXP (Baseline EXPL)</vt:lpstr>
      <vt:lpstr>Contrast month 3 and MONTH 6</vt:lpstr>
      <vt:lpstr>THREE way ANOVA analysis: Mar_stat, JOB, crack</vt:lpstr>
      <vt:lpstr>PowerPoint Presentation</vt:lpstr>
      <vt:lpstr>Three way ANOVA month 6: Mar_stat, job, crack</vt:lpstr>
      <vt:lpstr>Contrast: Mar_stat, job, crack for months 3 &amp; 6 </vt:lpstr>
      <vt:lpstr>CONCLUSION</vt:lpstr>
      <vt:lpstr>CITATIONS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STA513 Final Project</dc:title>
  <dc:creator>Joanne Musa</dc:creator>
  <cp:lastModifiedBy>Joanne Musa</cp:lastModifiedBy>
  <cp:revision>177</cp:revision>
  <dcterms:created xsi:type="dcterms:W3CDTF">2023-12-04T22:22:34Z</dcterms:created>
  <dcterms:modified xsi:type="dcterms:W3CDTF">2023-12-13T01:26:29Z</dcterms:modified>
</cp:coreProperties>
</file>