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/>
    <p:restoredTop sz="94728"/>
  </p:normalViewPr>
  <p:slideViewPr>
    <p:cSldViewPr snapToGrid="0" snapToObjects="1">
      <p:cViewPr varScale="1">
        <p:scale>
          <a:sx n="91" d="100"/>
          <a:sy n="91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3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5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33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BB186B9-9E7C-314B-B260-2D4510FC7DD3}" type="datetimeFigureOut">
              <a:rPr lang="en-US" smtClean="0"/>
              <a:t>4/21/22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4B4DF2F-6D74-D24B-8F5A-0DA4682D8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579F-AEF5-4261-28F7-2E3CFEE7D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PIZZAZ.com</a:t>
            </a:r>
            <a:r>
              <a:rPr lang="en-US" dirty="0"/>
              <a:t>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67109-03BD-2B19-A28A-24313B8C4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Joanne Musa</a:t>
            </a:r>
          </a:p>
        </p:txBody>
      </p:sp>
    </p:spTree>
    <p:extLst>
      <p:ext uri="{BB962C8B-B14F-4D97-AF65-F5344CB8AC3E}">
        <p14:creationId xmlns:p14="http://schemas.microsoft.com/office/powerpoint/2010/main" val="326064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5601-2EFD-74CD-3163-C4125DFE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Outcomes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DADA-609A-F1E8-0186-27B173F6C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1743" y="1874722"/>
            <a:ext cx="11367322" cy="3424107"/>
          </a:xfrm>
        </p:spPr>
        <p:txBody>
          <a:bodyPr>
            <a:normAutofit/>
          </a:bodyPr>
          <a:lstStyle/>
          <a:p>
            <a:r>
              <a:rPr lang="en-US" sz="2800" dirty="0"/>
              <a:t>DETERMINE BEST PREDICTORS FOR “LIKE” to optimally match couples</a:t>
            </a:r>
          </a:p>
          <a:p>
            <a:r>
              <a:rPr lang="en-US" sz="2800" dirty="0"/>
              <a:t>DETERMINE A BEST EQUATION TO PREDICT “LIKE”</a:t>
            </a:r>
          </a:p>
          <a:p>
            <a:r>
              <a:rPr lang="en-US" sz="2800" dirty="0"/>
              <a:t>DETERMINE IF AGE DIFFERENCE IS SIGNIFICANT</a:t>
            </a:r>
          </a:p>
          <a:p>
            <a:r>
              <a:rPr lang="en-US" sz="2800" dirty="0"/>
              <a:t>DETERMINE IF RACE IS SIGNIFICANT </a:t>
            </a:r>
          </a:p>
        </p:txBody>
      </p:sp>
    </p:spTree>
    <p:extLst>
      <p:ext uri="{BB962C8B-B14F-4D97-AF65-F5344CB8AC3E}">
        <p14:creationId xmlns:p14="http://schemas.microsoft.com/office/powerpoint/2010/main" val="272052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E5CD-46EA-BB2D-1F69-1682EB2C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2857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88C3-BE57-025A-13BD-D9E6861C6B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6672" y="1719619"/>
            <a:ext cx="10364451" cy="4162566"/>
          </a:xfrm>
        </p:spPr>
        <p:txBody>
          <a:bodyPr>
            <a:normAutofit/>
          </a:bodyPr>
          <a:lstStyle/>
          <a:p>
            <a:r>
              <a:rPr lang="en-US" dirty="0"/>
              <a:t>MEAN AGE OF MALES AND FEMALES IS ABOUT 26 YEARS OLD</a:t>
            </a:r>
          </a:p>
          <a:p>
            <a:r>
              <a:rPr lang="en-US" dirty="0"/>
              <a:t>THE MEAN AGE DIFFERENCE OF DATING COUPLES IS ABOUT 3.8 YEARS AND TYPICAL VARIATION OF ABOUT 3.2 YEARS.</a:t>
            </a:r>
          </a:p>
          <a:p>
            <a:r>
              <a:rPr lang="en-US" dirty="0"/>
              <a:t>MALES AND FEMALES HAVE VERY SIMILAR MEAN scores FOR almost ALL VARIABLES </a:t>
            </a:r>
          </a:p>
          <a:p>
            <a:r>
              <a:rPr lang="en-US" dirty="0"/>
              <a:t>OF THE 63 SUCCESS DATES (BOTH MALE AND FEMALE MUTUALLY WANTED TO SEE EACH OTHER AGAIN), ATTRACTIVE, SINCERE, INTELLIGENT, AND FUN HAD THE HIGHEST MEAN SCORES</a:t>
            </a:r>
          </a:p>
          <a:p>
            <a:r>
              <a:rPr lang="en-US" dirty="0"/>
              <a:t>THE HIGHEST CORRELATED VARIABLES to Like are attractive and fun</a:t>
            </a:r>
          </a:p>
          <a:p>
            <a:r>
              <a:rPr lang="en-US" dirty="0"/>
              <a:t>119 dates are of the same race, 151 dates are of different races, 6 dates are inconsistent with same race due to missing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4B9B-ED95-DB2D-40D2-D88D6F03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308" y="324136"/>
            <a:ext cx="10364451" cy="114982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BUILDING THE BEST MODEL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2C6CC-71CF-B4E9-FED4-3547E2C9ADE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5250" y="1152446"/>
                <a:ext cx="11211950" cy="4418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MALE AND FEMALE DATA are COMBINED FOR LIKE, ATTRACTIVE, SINCERE, Intelligent, FUN, AMBITIOUS, AND SHAREDINTERESTS TO CREATE A SINGLE BEST MODEL</a:t>
                </a:r>
              </a:p>
              <a:p>
                <a:r>
                  <a:rPr lang="en-US" dirty="0"/>
                  <a:t>Two additional variables are created: </a:t>
                </a:r>
                <a:r>
                  <a:rPr lang="en-US" dirty="0" err="1"/>
                  <a:t>Age_diff</a:t>
                </a:r>
                <a:r>
                  <a:rPr lang="en-US" dirty="0"/>
                  <a:t> &amp; </a:t>
                </a:r>
                <a:r>
                  <a:rPr lang="en-US" dirty="0" err="1"/>
                  <a:t>samerace</a:t>
                </a:r>
                <a:endParaRPr lang="en-US" dirty="0"/>
              </a:p>
              <a:p>
                <a:r>
                  <a:rPr lang="en-US" dirty="0"/>
                  <a:t>POLYNOMIAL terms ARE CONSIDERED TO ACCOUNT FOR ANY CURVATURE TO THE DATA </a:t>
                </a:r>
              </a:p>
              <a:p>
                <a:r>
                  <a:rPr lang="en-US" dirty="0"/>
                  <a:t>INTERACTION TERMS Are considered to determine ANY RELATIONSHIPS THAT MAY EXIST BETWEEN THE PREDICTOR VARIABLES</a:t>
                </a:r>
              </a:p>
              <a:p>
                <a:r>
                  <a:rPr lang="en-US" dirty="0"/>
                  <a:t>Four methods for fitting the best model is used: THE STEPWISE FORWARD APPROACH FITTED THE BEST MODEL</a:t>
                </a:r>
              </a:p>
              <a:p>
                <a:r>
                  <a:rPr lang="en-US" dirty="0"/>
                  <a:t>R</a:t>
                </a:r>
                <a:r>
                  <a:rPr lang="en-US" baseline="30000" dirty="0"/>
                  <a:t>2  </a:t>
                </a:r>
                <a:r>
                  <a:rPr lang="en-US" dirty="0"/>
                  <a:t>of the best model = 0.67, contains 4 variables and 5 terms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=5.69536+0.02080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+0.01401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−0.18506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+0.24564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02C6CC-71CF-B4E9-FED4-3547E2C9A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5250" y="1152446"/>
                <a:ext cx="11211950" cy="4418360"/>
              </a:xfrm>
              <a:blipFill>
                <a:blip r:embed="rId2"/>
                <a:stretch>
                  <a:fillRect l="-452" t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556B91FF-07A1-94D8-9EDA-36640E09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32ECB76-1951-9EF2-1121-FD950D69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319" y="5242621"/>
                <a:ext cx="8161361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where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</a:rPr>
                  <a:t>=</a:t>
                </a: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Predicted Like value, X</a:t>
                </a:r>
                <a:r>
                  <a:rPr kumimoji="0" lang="en-US" altLang="en-US" sz="1600" b="0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18</a:t>
                </a: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=Attractive*Fun, X</a:t>
                </a:r>
                <a:r>
                  <a:rPr kumimoji="0" lang="en-US" altLang="en-US" sz="1600" b="0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23 </a:t>
                </a: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= Sincere*Intelligent, </a:t>
                </a:r>
                <a:endPara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X</a:t>
                </a:r>
                <a:r>
                  <a:rPr kumimoji="0" lang="en-US" altLang="zh-CN" sz="1600" b="0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= Ambitious*</a:t>
                </a:r>
                <a:r>
                  <a:rPr kumimoji="0" lang="en-US" altLang="zh-CN" sz="16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SameRace</a:t>
                </a: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 X</a:t>
                </a:r>
                <a:r>
                  <a:rPr kumimoji="0" lang="en-US" altLang="zh-CN" sz="1600" b="0" i="1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42</a:t>
                </a: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= </a:t>
                </a:r>
                <a:r>
                  <a:rPr kumimoji="0" lang="en-US" altLang="zh-CN" sz="16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SharedInterests</a:t>
                </a: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*</a:t>
                </a:r>
                <a:r>
                  <a:rPr kumimoji="0" lang="en-US" altLang="zh-CN" sz="16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SameRace</a:t>
                </a: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32ECB76-1951-9EF2-1121-FD950D69F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5319" y="5242621"/>
                <a:ext cx="8161361" cy="830997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2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A3C-637F-E320-FFD5-7DA3666B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9209"/>
            <a:ext cx="10364451" cy="126487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CC70-CCE3-70AD-5DD2-D72C4060D3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0001" y="1848477"/>
            <a:ext cx="10528224" cy="4391006"/>
          </a:xfrm>
        </p:spPr>
        <p:txBody>
          <a:bodyPr/>
          <a:lstStyle/>
          <a:p>
            <a:r>
              <a:rPr lang="en-US" dirty="0"/>
              <a:t>DATA ERRORS: NO DATA ENTRY ERRORS APPARENT, SAMPLE SIZE = 276, MISSING DATA ARE LISTED (TABLE 3)</a:t>
            </a:r>
          </a:p>
          <a:p>
            <a:r>
              <a:rPr lang="en-US" dirty="0"/>
              <a:t>OUTLIERS: JACKKNIFE RESIDUALS &amp; BOXPLOT METHODS EMPLOYED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BOXPLOT: OBSERVATIONS </a:t>
            </a:r>
            <a:r>
              <a:rPr lang="en-US" sz="1400" b="1" dirty="0">
                <a:solidFill>
                  <a:srgbClr val="FF0000"/>
                </a:solidFill>
              </a:rPr>
              <a:t>116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151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252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260</a:t>
            </a:r>
            <a:r>
              <a:rPr lang="en-US" sz="1400" dirty="0"/>
              <a:t> ARE IDENTIFIED AS OUTLIERS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JACKKNIFE RESIDUALS: OBSERVATIONS 50, 62, 97, </a:t>
            </a:r>
            <a:r>
              <a:rPr lang="en-US" sz="1400" b="1" dirty="0">
                <a:solidFill>
                  <a:srgbClr val="FF0000"/>
                </a:solidFill>
              </a:rPr>
              <a:t>116</a:t>
            </a:r>
            <a:r>
              <a:rPr lang="en-US" sz="1400" dirty="0"/>
              <a:t>, 133, </a:t>
            </a:r>
            <a:r>
              <a:rPr lang="en-US" sz="1400" b="1" dirty="0">
                <a:solidFill>
                  <a:srgbClr val="FF0000"/>
                </a:solidFill>
              </a:rPr>
              <a:t>151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252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260</a:t>
            </a:r>
            <a:r>
              <a:rPr lang="en-US" sz="1400" dirty="0"/>
              <a:t> ARE IDENTIFIED AS OUTLIERS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high outliers: observations 62, 97, and 133 are high outliers identified by jackknife residuals only; investigation of these observations may be considered due to concerns of inflated scores </a:t>
            </a:r>
          </a:p>
          <a:p>
            <a:r>
              <a:rPr lang="en-US" dirty="0"/>
              <a:t>ASSUMPTIONS: NORMALITY, E(E</a:t>
            </a:r>
            <a:r>
              <a:rPr lang="en-US" baseline="-25000" dirty="0"/>
              <a:t>O</a:t>
            </a:r>
            <a:r>
              <a:rPr lang="en-US" dirty="0"/>
              <a:t>) = 0, HOMOGENEITY, AND INDEPENDENCE ARE ALL SATISTIFIED</a:t>
            </a:r>
          </a:p>
          <a:p>
            <a:r>
              <a:rPr lang="en-US" dirty="0"/>
              <a:t>COLLINEARITY: NO COLLINEARITY PROBLEMS WITH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8467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4169-6DDA-6911-5D16-AA243319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0103B-55AB-0807-3140-17499E7BF3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SPLIT SAMPLE ANAYSIS (CROSS VALIDATION) is used to assess reliability of the model.</a:t>
            </a:r>
          </a:p>
          <a:p>
            <a:r>
              <a:rPr lang="en-US" dirty="0"/>
              <a:t>Results of this process confirmed that the Best MODEL IS RELIABLE </a:t>
            </a:r>
          </a:p>
        </p:txBody>
      </p:sp>
    </p:spTree>
    <p:extLst>
      <p:ext uri="{BB962C8B-B14F-4D97-AF65-F5344CB8AC3E}">
        <p14:creationId xmlns:p14="http://schemas.microsoft.com/office/powerpoint/2010/main" val="256654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B457-A0AF-E3A9-835C-F2D78E72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465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F7517-89D5-8C45-AC6A-372E6032BF1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665028"/>
                <a:ext cx="10363826" cy="41261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best model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=5.69536+0.02080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+0.01401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−0.18506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+0.24564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Age difference is not significant</a:t>
                </a:r>
              </a:p>
              <a:p>
                <a:r>
                  <a:rPr lang="en-US" dirty="0"/>
                  <a:t>Optimizing matches for fun, attractive, sincere, and intelligent will increased predicted like</a:t>
                </a:r>
              </a:p>
              <a:p>
                <a:r>
                  <a:rPr lang="en-US" dirty="0"/>
                  <a:t>Same Race is significant, but not independently: </a:t>
                </a:r>
                <a:r>
                  <a:rPr lang="en-US" dirty="0" err="1"/>
                  <a:t>SameRace</a:t>
                </a:r>
                <a:r>
                  <a:rPr lang="en-US" dirty="0"/>
                  <a:t> interacts with ambitious and </a:t>
                </a:r>
                <a:r>
                  <a:rPr lang="en-US" dirty="0" err="1"/>
                  <a:t>sharedinterests</a:t>
                </a:r>
                <a:endParaRPr lang="en-US" dirty="0"/>
              </a:p>
              <a:p>
                <a:r>
                  <a:rPr lang="en-US" dirty="0"/>
                  <a:t>Optimizing same race matches in conjunction with optimizing </a:t>
                </a:r>
                <a:r>
                  <a:rPr lang="en-US" dirty="0" err="1"/>
                  <a:t>sharedinterests</a:t>
                </a:r>
                <a:r>
                  <a:rPr lang="en-US" dirty="0"/>
                  <a:t> will increase predicted like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F7517-89D5-8C45-AC6A-372E6032B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665028"/>
                <a:ext cx="10363826" cy="4126171"/>
              </a:xfrm>
              <a:blipFill>
                <a:blip r:embed="rId2"/>
                <a:stretch>
                  <a:fillRect l="-490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023D0B-A81D-758F-0C6F-D816FE98149F}"/>
                  </a:ext>
                </a:extLst>
              </p:cNvPr>
              <p:cNvSpPr/>
              <p:nvPr/>
            </p:nvSpPr>
            <p:spPr>
              <a:xfrm>
                <a:off x="1451211" y="2220555"/>
                <a:ext cx="968536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i="1" dirty="0">
                    <a:latin typeface="Arial" panose="020B0604020202020204" pitchFamily="34" charset="0"/>
                  </a:rPr>
                  <a:t>where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i="1" dirty="0">
                    <a:latin typeface="Arial" panose="020B0604020202020204" pitchFamily="34" charset="0"/>
                    <a:ea typeface="Cambria Math" panose="02040503050406030204" pitchFamily="18" charset="0"/>
                  </a:rPr>
                  <a:t>=</a:t>
                </a:r>
                <a:r>
                  <a:rPr lang="en-US" altLang="en-US" i="1" dirty="0">
                    <a:latin typeface="Arial" panose="020B0604020202020204" pitchFamily="34" charset="0"/>
                  </a:rPr>
                  <a:t> Predicted Like value, X</a:t>
                </a:r>
                <a:r>
                  <a:rPr lang="en-US" altLang="en-US" i="1" baseline="-30000" dirty="0">
                    <a:latin typeface="Arial" panose="020B0604020202020204" pitchFamily="34" charset="0"/>
                  </a:rPr>
                  <a:t>18</a:t>
                </a:r>
                <a:r>
                  <a:rPr lang="en-US" altLang="en-US" i="1" dirty="0">
                    <a:latin typeface="Arial" panose="020B0604020202020204" pitchFamily="34" charset="0"/>
                  </a:rPr>
                  <a:t> =Attractive*Fun, X</a:t>
                </a:r>
                <a:r>
                  <a:rPr lang="en-US" altLang="en-US" i="1" baseline="-30000" dirty="0">
                    <a:latin typeface="Arial" panose="020B0604020202020204" pitchFamily="34" charset="0"/>
                  </a:rPr>
                  <a:t>23 </a:t>
                </a:r>
                <a:r>
                  <a:rPr lang="en-US" altLang="en-US" i="1" dirty="0">
                    <a:latin typeface="Arial" panose="020B0604020202020204" pitchFamily="34" charset="0"/>
                  </a:rPr>
                  <a:t>= Sincere*Intelligent, </a:t>
                </a:r>
                <a:endParaRPr lang="en-US" altLang="zh-CN" i="1" dirty="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X</a:t>
                </a:r>
                <a:r>
                  <a:rPr lang="en-US" altLang="zh-CN" i="1" baseline="-30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  <a:r>
                  <a:rPr lang="en-US" altLang="zh-CN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 = Ambitious*</a:t>
                </a:r>
                <a:r>
                  <a:rPr lang="en-US" altLang="zh-CN" i="1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SameRace</a:t>
                </a:r>
                <a:r>
                  <a:rPr lang="en-US" altLang="zh-CN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, X</a:t>
                </a:r>
                <a:r>
                  <a:rPr lang="en-US" altLang="zh-CN" i="1" baseline="-300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42</a:t>
                </a:r>
                <a:r>
                  <a:rPr lang="en-US" altLang="zh-CN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= </a:t>
                </a:r>
                <a:r>
                  <a:rPr lang="en-US" altLang="zh-CN" i="1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SharedInterests</a:t>
                </a:r>
                <a:r>
                  <a:rPr lang="en-US" altLang="zh-CN" i="1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*</a:t>
                </a:r>
                <a:r>
                  <a:rPr lang="en-US" altLang="zh-CN" i="1" dirty="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SameRace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>
                  <a:latin typeface="Arial" panose="020B0604020202020204" pitchFamily="34" charset="0"/>
                </a:endParaRPr>
              </a:p>
              <a:p>
                <a:pPr lvl="0"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023D0B-A81D-758F-0C6F-D816FE981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11" y="2220555"/>
                <a:ext cx="9685361" cy="1200329"/>
              </a:xfrm>
              <a:prstGeom prst="rect">
                <a:avLst/>
              </a:prstGeom>
              <a:blipFill>
                <a:blip r:embed="rId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7236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{ED5E8C1A-08B0-2041-8A5E-C028E3CC7610}tf10001073</Template>
  <TotalTime>138</TotalTime>
  <Words>550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Courier New</vt:lpstr>
      <vt:lpstr>Tw Cen MT</vt:lpstr>
      <vt:lpstr>Droplet</vt:lpstr>
      <vt:lpstr>PIZZAZ.com data analysis</vt:lpstr>
      <vt:lpstr>Outcomes </vt:lpstr>
      <vt:lpstr>DESCRIPTIVE STATISTICS</vt:lpstr>
      <vt:lpstr>BUILDING THE BEST MODEL </vt:lpstr>
      <vt:lpstr>DIAGNOSTICS</vt:lpstr>
      <vt:lpstr>RELIABILITY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PIZZAZ.com data analysis</dc:title>
  <dc:creator>Joanne Musa</dc:creator>
  <cp:lastModifiedBy>Joanne Musa</cp:lastModifiedBy>
  <cp:revision>31</cp:revision>
  <dcterms:created xsi:type="dcterms:W3CDTF">2022-04-18T15:10:42Z</dcterms:created>
  <dcterms:modified xsi:type="dcterms:W3CDTF">2022-04-21T22:09:14Z</dcterms:modified>
</cp:coreProperties>
</file>