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D3B6E-2450-4E74-9C6B-A5D7F4A5A7D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956F75-057E-45FE-9BBA-B677BA36C2D7}">
      <dgm:prSet custT="1"/>
      <dgm:spPr/>
      <dgm:t>
        <a:bodyPr/>
        <a:lstStyle/>
        <a:p>
          <a:r>
            <a:rPr lang="en-US" sz="2000" b="1" dirty="0"/>
            <a:t>Reduction in interest rates </a:t>
          </a:r>
          <a:r>
            <a:rPr lang="en-US" sz="2000" dirty="0"/>
            <a:t>which incentivizes low-cost borrowing</a:t>
          </a:r>
        </a:p>
      </dgm:t>
    </dgm:pt>
    <dgm:pt modelId="{C90928F2-E2C6-4098-ADBC-CD0152CB0372}" type="parTrans" cxnId="{456B0B45-C9AC-4CEE-9A43-8E95EA0CE85A}">
      <dgm:prSet/>
      <dgm:spPr/>
      <dgm:t>
        <a:bodyPr/>
        <a:lstStyle/>
        <a:p>
          <a:endParaRPr lang="en-US" sz="2000"/>
        </a:p>
      </dgm:t>
    </dgm:pt>
    <dgm:pt modelId="{DB7D233A-46ED-406F-BA44-6B6BE70471D3}" type="sibTrans" cxnId="{456B0B45-C9AC-4CEE-9A43-8E95EA0CE85A}">
      <dgm:prSet/>
      <dgm:spPr/>
      <dgm:t>
        <a:bodyPr/>
        <a:lstStyle/>
        <a:p>
          <a:endParaRPr lang="en-US" sz="2000"/>
        </a:p>
      </dgm:t>
    </dgm:pt>
    <dgm:pt modelId="{C0A72642-1763-400D-B18C-D17EBC445BC9}">
      <dgm:prSet custT="1"/>
      <dgm:spPr/>
      <dgm:t>
        <a:bodyPr/>
        <a:lstStyle/>
        <a:p>
          <a:r>
            <a:rPr lang="en-US" sz="2000" b="1" dirty="0"/>
            <a:t>Increase in money supply</a:t>
          </a:r>
        </a:p>
      </dgm:t>
    </dgm:pt>
    <dgm:pt modelId="{1159760D-4EFF-4F65-837F-45D9C8FCD433}" type="parTrans" cxnId="{8BB679E6-DFA8-4EA7-A803-11E760DA046D}">
      <dgm:prSet/>
      <dgm:spPr/>
      <dgm:t>
        <a:bodyPr/>
        <a:lstStyle/>
        <a:p>
          <a:endParaRPr lang="en-US" sz="2000"/>
        </a:p>
      </dgm:t>
    </dgm:pt>
    <dgm:pt modelId="{F8B654B4-A5C6-4607-A51C-7ECB906614E8}" type="sibTrans" cxnId="{8BB679E6-DFA8-4EA7-A803-11E760DA046D}">
      <dgm:prSet/>
      <dgm:spPr/>
      <dgm:t>
        <a:bodyPr/>
        <a:lstStyle/>
        <a:p>
          <a:endParaRPr lang="en-US" sz="2000"/>
        </a:p>
      </dgm:t>
    </dgm:pt>
    <dgm:pt modelId="{7CA37962-7B23-4E43-B855-9AD25751E7B8}">
      <dgm:prSet custT="1"/>
      <dgm:spPr/>
      <dgm:t>
        <a:bodyPr/>
        <a:lstStyle/>
        <a:p>
          <a:r>
            <a:rPr lang="en-US" sz="2000" b="1" dirty="0"/>
            <a:t>Increase in oil prices </a:t>
          </a:r>
          <a:r>
            <a:rPr lang="en-US" sz="2000" dirty="0"/>
            <a:t>which is closely linked to economic activity because oil is vital for producing and transporting goods</a:t>
          </a:r>
        </a:p>
      </dgm:t>
    </dgm:pt>
    <dgm:pt modelId="{08749826-9BAC-453A-BFCB-CE5F323C8522}" type="parTrans" cxnId="{7E13CB98-DADE-4C04-B937-81D0126ED583}">
      <dgm:prSet/>
      <dgm:spPr/>
      <dgm:t>
        <a:bodyPr/>
        <a:lstStyle/>
        <a:p>
          <a:endParaRPr lang="en-US" sz="2000"/>
        </a:p>
      </dgm:t>
    </dgm:pt>
    <dgm:pt modelId="{43487CDB-9023-4046-BCBB-51FFA0B66355}" type="sibTrans" cxnId="{7E13CB98-DADE-4C04-B937-81D0126ED583}">
      <dgm:prSet/>
      <dgm:spPr/>
      <dgm:t>
        <a:bodyPr/>
        <a:lstStyle/>
        <a:p>
          <a:endParaRPr lang="en-US" sz="2000"/>
        </a:p>
      </dgm:t>
    </dgm:pt>
    <dgm:pt modelId="{A2A84F75-2632-4C60-A113-67C867A65FB0}">
      <dgm:prSet custT="1"/>
      <dgm:spPr/>
      <dgm:t>
        <a:bodyPr/>
        <a:lstStyle/>
        <a:p>
          <a:r>
            <a:rPr lang="en-US" sz="2000" b="1" dirty="0"/>
            <a:t>Increase in cost of imported goods </a:t>
          </a:r>
          <a:r>
            <a:rPr lang="en-US" sz="2000" dirty="0"/>
            <a:t>which leads to an increase in domestic demand</a:t>
          </a:r>
        </a:p>
      </dgm:t>
    </dgm:pt>
    <dgm:pt modelId="{4B86439F-177F-4406-9558-957B4EA3DEF3}" type="parTrans" cxnId="{9024070E-3BC0-486F-9E7C-9F428CE25717}">
      <dgm:prSet/>
      <dgm:spPr/>
      <dgm:t>
        <a:bodyPr/>
        <a:lstStyle/>
        <a:p>
          <a:endParaRPr lang="en-US" sz="2000"/>
        </a:p>
      </dgm:t>
    </dgm:pt>
    <dgm:pt modelId="{DA3373CD-B6DD-42B9-BD85-6CAD3DF26B2F}" type="sibTrans" cxnId="{9024070E-3BC0-486F-9E7C-9F428CE25717}">
      <dgm:prSet/>
      <dgm:spPr/>
      <dgm:t>
        <a:bodyPr/>
        <a:lstStyle/>
        <a:p>
          <a:endParaRPr lang="en-US" sz="2000"/>
        </a:p>
      </dgm:t>
    </dgm:pt>
    <dgm:pt modelId="{03A013B5-CDDC-45AD-8726-4BA385D6D45C}">
      <dgm:prSet custT="1"/>
      <dgm:spPr/>
      <dgm:t>
        <a:bodyPr/>
        <a:lstStyle/>
        <a:p>
          <a:r>
            <a:rPr lang="en-US" sz="2000" b="1" dirty="0"/>
            <a:t>Increase in wages </a:t>
          </a:r>
          <a:r>
            <a:rPr lang="en-US" sz="2000" dirty="0"/>
            <a:t>which results in an increase of disposable income</a:t>
          </a:r>
        </a:p>
      </dgm:t>
    </dgm:pt>
    <dgm:pt modelId="{DFD70ED3-FB04-4D3D-916F-FB65207688F1}" type="parTrans" cxnId="{6EEFA908-082F-44FB-ABCE-32C0F4FD0C3A}">
      <dgm:prSet/>
      <dgm:spPr/>
      <dgm:t>
        <a:bodyPr/>
        <a:lstStyle/>
        <a:p>
          <a:endParaRPr lang="en-US" sz="2000"/>
        </a:p>
      </dgm:t>
    </dgm:pt>
    <dgm:pt modelId="{EB736405-6B3F-48A3-8D5C-B00D0F4862C0}" type="sibTrans" cxnId="{6EEFA908-082F-44FB-ABCE-32C0F4FD0C3A}">
      <dgm:prSet/>
      <dgm:spPr/>
      <dgm:t>
        <a:bodyPr/>
        <a:lstStyle/>
        <a:p>
          <a:endParaRPr lang="en-US" sz="2000"/>
        </a:p>
      </dgm:t>
    </dgm:pt>
    <dgm:pt modelId="{E89AC2F9-68C5-2F43-B77F-0215BCEC69A9}" type="pres">
      <dgm:prSet presAssocID="{50ED3B6E-2450-4E74-9C6B-A5D7F4A5A7DF}" presName="diagram" presStyleCnt="0">
        <dgm:presLayoutVars>
          <dgm:dir/>
          <dgm:resizeHandles val="exact"/>
        </dgm:presLayoutVars>
      </dgm:prSet>
      <dgm:spPr/>
    </dgm:pt>
    <dgm:pt modelId="{E1070ABC-5516-884F-9818-F6A5D6F66025}" type="pres">
      <dgm:prSet presAssocID="{3F956F75-057E-45FE-9BBA-B677BA36C2D7}" presName="node" presStyleLbl="node1" presStyleIdx="0" presStyleCnt="5">
        <dgm:presLayoutVars>
          <dgm:bulletEnabled val="1"/>
        </dgm:presLayoutVars>
      </dgm:prSet>
      <dgm:spPr/>
    </dgm:pt>
    <dgm:pt modelId="{6AA78F7D-EA70-0D42-B379-37B6EF712ED8}" type="pres">
      <dgm:prSet presAssocID="{DB7D233A-46ED-406F-BA44-6B6BE70471D3}" presName="sibTrans" presStyleCnt="0"/>
      <dgm:spPr/>
    </dgm:pt>
    <dgm:pt modelId="{46AA6E3F-C75A-ED4B-8CF4-972B26EA1F1F}" type="pres">
      <dgm:prSet presAssocID="{C0A72642-1763-400D-B18C-D17EBC445BC9}" presName="node" presStyleLbl="node1" presStyleIdx="1" presStyleCnt="5">
        <dgm:presLayoutVars>
          <dgm:bulletEnabled val="1"/>
        </dgm:presLayoutVars>
      </dgm:prSet>
      <dgm:spPr/>
    </dgm:pt>
    <dgm:pt modelId="{803CE39C-02A0-F94A-9D29-EB19BA3D7713}" type="pres">
      <dgm:prSet presAssocID="{F8B654B4-A5C6-4607-A51C-7ECB906614E8}" presName="sibTrans" presStyleCnt="0"/>
      <dgm:spPr/>
    </dgm:pt>
    <dgm:pt modelId="{E09B06F0-142A-724E-B5F0-37EAC17C8B7E}" type="pres">
      <dgm:prSet presAssocID="{7CA37962-7B23-4E43-B855-9AD25751E7B8}" presName="node" presStyleLbl="node1" presStyleIdx="2" presStyleCnt="5">
        <dgm:presLayoutVars>
          <dgm:bulletEnabled val="1"/>
        </dgm:presLayoutVars>
      </dgm:prSet>
      <dgm:spPr/>
    </dgm:pt>
    <dgm:pt modelId="{CBEC1476-F441-FA40-B913-963B2AC8EBCE}" type="pres">
      <dgm:prSet presAssocID="{43487CDB-9023-4046-BCBB-51FFA0B66355}" presName="sibTrans" presStyleCnt="0"/>
      <dgm:spPr/>
    </dgm:pt>
    <dgm:pt modelId="{705ADC2A-9BED-2B47-8399-CF33D03F58A5}" type="pres">
      <dgm:prSet presAssocID="{A2A84F75-2632-4C60-A113-67C867A65FB0}" presName="node" presStyleLbl="node1" presStyleIdx="3" presStyleCnt="5">
        <dgm:presLayoutVars>
          <dgm:bulletEnabled val="1"/>
        </dgm:presLayoutVars>
      </dgm:prSet>
      <dgm:spPr/>
    </dgm:pt>
    <dgm:pt modelId="{5F85B847-9064-2C48-AD50-AECDBDE2A579}" type="pres">
      <dgm:prSet presAssocID="{DA3373CD-B6DD-42B9-BD85-6CAD3DF26B2F}" presName="sibTrans" presStyleCnt="0"/>
      <dgm:spPr/>
    </dgm:pt>
    <dgm:pt modelId="{B129E130-D21C-144B-91C8-0F3089A233E7}" type="pres">
      <dgm:prSet presAssocID="{03A013B5-CDDC-45AD-8726-4BA385D6D45C}" presName="node" presStyleLbl="node1" presStyleIdx="4" presStyleCnt="5">
        <dgm:presLayoutVars>
          <dgm:bulletEnabled val="1"/>
        </dgm:presLayoutVars>
      </dgm:prSet>
      <dgm:spPr/>
    </dgm:pt>
  </dgm:ptLst>
  <dgm:cxnLst>
    <dgm:cxn modelId="{EDAD1F08-42DD-C14B-8E38-4D1A36B21168}" type="presOf" srcId="{50ED3B6E-2450-4E74-9C6B-A5D7F4A5A7DF}" destId="{E89AC2F9-68C5-2F43-B77F-0215BCEC69A9}" srcOrd="0" destOrd="0" presId="urn:microsoft.com/office/officeart/2005/8/layout/default"/>
    <dgm:cxn modelId="{6EEFA908-082F-44FB-ABCE-32C0F4FD0C3A}" srcId="{50ED3B6E-2450-4E74-9C6B-A5D7F4A5A7DF}" destId="{03A013B5-CDDC-45AD-8726-4BA385D6D45C}" srcOrd="4" destOrd="0" parTransId="{DFD70ED3-FB04-4D3D-916F-FB65207688F1}" sibTransId="{EB736405-6B3F-48A3-8D5C-B00D0F4862C0}"/>
    <dgm:cxn modelId="{E16FF30B-F899-5F4E-B3EE-D8C6E5EC1408}" type="presOf" srcId="{C0A72642-1763-400D-B18C-D17EBC445BC9}" destId="{46AA6E3F-C75A-ED4B-8CF4-972B26EA1F1F}" srcOrd="0" destOrd="0" presId="urn:microsoft.com/office/officeart/2005/8/layout/default"/>
    <dgm:cxn modelId="{9024070E-3BC0-486F-9E7C-9F428CE25717}" srcId="{50ED3B6E-2450-4E74-9C6B-A5D7F4A5A7DF}" destId="{A2A84F75-2632-4C60-A113-67C867A65FB0}" srcOrd="3" destOrd="0" parTransId="{4B86439F-177F-4406-9558-957B4EA3DEF3}" sibTransId="{DA3373CD-B6DD-42B9-BD85-6CAD3DF26B2F}"/>
    <dgm:cxn modelId="{456B0B45-C9AC-4CEE-9A43-8E95EA0CE85A}" srcId="{50ED3B6E-2450-4E74-9C6B-A5D7F4A5A7DF}" destId="{3F956F75-057E-45FE-9BBA-B677BA36C2D7}" srcOrd="0" destOrd="0" parTransId="{C90928F2-E2C6-4098-ADBC-CD0152CB0372}" sibTransId="{DB7D233A-46ED-406F-BA44-6B6BE70471D3}"/>
    <dgm:cxn modelId="{B12FB478-B59F-C14C-BE7D-4A93E3F0BFB0}" type="presOf" srcId="{03A013B5-CDDC-45AD-8726-4BA385D6D45C}" destId="{B129E130-D21C-144B-91C8-0F3089A233E7}" srcOrd="0" destOrd="0" presId="urn:microsoft.com/office/officeart/2005/8/layout/default"/>
    <dgm:cxn modelId="{7E13CB98-DADE-4C04-B937-81D0126ED583}" srcId="{50ED3B6E-2450-4E74-9C6B-A5D7F4A5A7DF}" destId="{7CA37962-7B23-4E43-B855-9AD25751E7B8}" srcOrd="2" destOrd="0" parTransId="{08749826-9BAC-453A-BFCB-CE5F323C8522}" sibTransId="{43487CDB-9023-4046-BCBB-51FFA0B66355}"/>
    <dgm:cxn modelId="{C3F284C3-5A9B-A34B-BE2E-B70644241D17}" type="presOf" srcId="{7CA37962-7B23-4E43-B855-9AD25751E7B8}" destId="{E09B06F0-142A-724E-B5F0-37EAC17C8B7E}" srcOrd="0" destOrd="0" presId="urn:microsoft.com/office/officeart/2005/8/layout/default"/>
    <dgm:cxn modelId="{129E1FC5-F37B-B14D-B422-81B2B2CB9F77}" type="presOf" srcId="{3F956F75-057E-45FE-9BBA-B677BA36C2D7}" destId="{E1070ABC-5516-884F-9818-F6A5D6F66025}" srcOrd="0" destOrd="0" presId="urn:microsoft.com/office/officeart/2005/8/layout/default"/>
    <dgm:cxn modelId="{D6D80BDE-A3EB-5746-8E92-65821748CA71}" type="presOf" srcId="{A2A84F75-2632-4C60-A113-67C867A65FB0}" destId="{705ADC2A-9BED-2B47-8399-CF33D03F58A5}" srcOrd="0" destOrd="0" presId="urn:microsoft.com/office/officeart/2005/8/layout/default"/>
    <dgm:cxn modelId="{8BB679E6-DFA8-4EA7-A803-11E760DA046D}" srcId="{50ED3B6E-2450-4E74-9C6B-A5D7F4A5A7DF}" destId="{C0A72642-1763-400D-B18C-D17EBC445BC9}" srcOrd="1" destOrd="0" parTransId="{1159760D-4EFF-4F65-837F-45D9C8FCD433}" sibTransId="{F8B654B4-A5C6-4607-A51C-7ECB906614E8}"/>
    <dgm:cxn modelId="{66E42506-05CB-FB42-9737-3CC1C6035535}" type="presParOf" srcId="{E89AC2F9-68C5-2F43-B77F-0215BCEC69A9}" destId="{E1070ABC-5516-884F-9818-F6A5D6F66025}" srcOrd="0" destOrd="0" presId="urn:microsoft.com/office/officeart/2005/8/layout/default"/>
    <dgm:cxn modelId="{A7A38A66-3A60-F746-A5E3-05A15915F0E9}" type="presParOf" srcId="{E89AC2F9-68C5-2F43-B77F-0215BCEC69A9}" destId="{6AA78F7D-EA70-0D42-B379-37B6EF712ED8}" srcOrd="1" destOrd="0" presId="urn:microsoft.com/office/officeart/2005/8/layout/default"/>
    <dgm:cxn modelId="{C179E9A0-3678-2A40-BF2C-5A84E9C274CC}" type="presParOf" srcId="{E89AC2F9-68C5-2F43-B77F-0215BCEC69A9}" destId="{46AA6E3F-C75A-ED4B-8CF4-972B26EA1F1F}" srcOrd="2" destOrd="0" presId="urn:microsoft.com/office/officeart/2005/8/layout/default"/>
    <dgm:cxn modelId="{297629E4-FF59-7F48-A288-CEDB4A040B1C}" type="presParOf" srcId="{E89AC2F9-68C5-2F43-B77F-0215BCEC69A9}" destId="{803CE39C-02A0-F94A-9D29-EB19BA3D7713}" srcOrd="3" destOrd="0" presId="urn:microsoft.com/office/officeart/2005/8/layout/default"/>
    <dgm:cxn modelId="{25835FF6-A522-564B-AB12-41AF07281EF0}" type="presParOf" srcId="{E89AC2F9-68C5-2F43-B77F-0215BCEC69A9}" destId="{E09B06F0-142A-724E-B5F0-37EAC17C8B7E}" srcOrd="4" destOrd="0" presId="urn:microsoft.com/office/officeart/2005/8/layout/default"/>
    <dgm:cxn modelId="{08509452-50F7-6C4D-B4F4-0D87F31C16FB}" type="presParOf" srcId="{E89AC2F9-68C5-2F43-B77F-0215BCEC69A9}" destId="{CBEC1476-F441-FA40-B913-963B2AC8EBCE}" srcOrd="5" destOrd="0" presId="urn:microsoft.com/office/officeart/2005/8/layout/default"/>
    <dgm:cxn modelId="{B65B8FBA-822B-924B-B62E-41C6BB30CBAD}" type="presParOf" srcId="{E89AC2F9-68C5-2F43-B77F-0215BCEC69A9}" destId="{705ADC2A-9BED-2B47-8399-CF33D03F58A5}" srcOrd="6" destOrd="0" presId="urn:microsoft.com/office/officeart/2005/8/layout/default"/>
    <dgm:cxn modelId="{ECC1D8A7-0571-DB47-A0CC-2170F1EB0719}" type="presParOf" srcId="{E89AC2F9-68C5-2F43-B77F-0215BCEC69A9}" destId="{5F85B847-9064-2C48-AD50-AECDBDE2A579}" srcOrd="7" destOrd="0" presId="urn:microsoft.com/office/officeart/2005/8/layout/default"/>
    <dgm:cxn modelId="{C2764B16-A59E-D646-AA51-2142ACD1F558}" type="presParOf" srcId="{E89AC2F9-68C5-2F43-B77F-0215BCEC69A9}" destId="{B129E130-D21C-144B-91C8-0F3089A233E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64421-3347-491A-8906-5C70B2D693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7E3851-4DA3-4443-9766-43BD4CB23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Define Trading Strategy: When </a:t>
          </a:r>
          <a:r>
            <a:rPr lang="en-US" b="1" dirty="0"/>
            <a:t>actual returns</a:t>
          </a:r>
          <a:r>
            <a:rPr lang="en-US" dirty="0"/>
            <a:t> are </a:t>
          </a:r>
          <a:r>
            <a:rPr lang="en-US" b="1" dirty="0"/>
            <a:t>greater than or equal to 0</a:t>
          </a:r>
          <a:r>
            <a:rPr lang="en-US" dirty="0"/>
            <a:t>, </a:t>
          </a:r>
          <a:r>
            <a:rPr lang="en-US" b="1" dirty="0"/>
            <a:t>buy</a:t>
          </a:r>
          <a:r>
            <a:rPr lang="en-US" dirty="0"/>
            <a:t> </a:t>
          </a:r>
          <a:r>
            <a:rPr lang="en-US" b="1" dirty="0"/>
            <a:t>stock</a:t>
          </a:r>
          <a:r>
            <a:rPr lang="en-US" dirty="0"/>
            <a:t> long but if </a:t>
          </a:r>
          <a:r>
            <a:rPr lang="en-US" b="1" dirty="0"/>
            <a:t>actual returns are less than 0</a:t>
          </a:r>
          <a:r>
            <a:rPr lang="en-US" dirty="0"/>
            <a:t>, </a:t>
          </a:r>
          <a:r>
            <a:rPr lang="en-US" b="1" dirty="0"/>
            <a:t>sell stock </a:t>
          </a:r>
          <a:r>
            <a:rPr lang="en-US" dirty="0"/>
            <a:t>short.</a:t>
          </a:r>
        </a:p>
      </dgm:t>
    </dgm:pt>
    <dgm:pt modelId="{C0F58035-7B2C-43B8-8FD6-A343377E3E33}" type="parTrans" cxnId="{B6310853-6429-4B44-9F6D-BCAB6952FBF5}">
      <dgm:prSet/>
      <dgm:spPr/>
      <dgm:t>
        <a:bodyPr/>
        <a:lstStyle/>
        <a:p>
          <a:endParaRPr lang="en-US"/>
        </a:p>
      </dgm:t>
    </dgm:pt>
    <dgm:pt modelId="{77497AD6-DCBB-49E9-BEE9-20DF307A8362}" type="sibTrans" cxnId="{B6310853-6429-4B44-9F6D-BCAB6952FBF5}">
      <dgm:prSet/>
      <dgm:spPr/>
      <dgm:t>
        <a:bodyPr/>
        <a:lstStyle/>
        <a:p>
          <a:endParaRPr lang="en-US"/>
        </a:p>
      </dgm:t>
    </dgm:pt>
    <dgm:pt modelId="{567AE6A9-A4D0-4F1D-B12A-D770DB4FFFA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E7E799F-73DD-4EB5-87D7-03D9769FA690}" type="parTrans" cxnId="{A9FFBBBA-5B65-40EE-B143-D2D6CE1B4E29}">
      <dgm:prSet/>
      <dgm:spPr/>
      <dgm:t>
        <a:bodyPr/>
        <a:lstStyle/>
        <a:p>
          <a:endParaRPr lang="en-US"/>
        </a:p>
      </dgm:t>
    </dgm:pt>
    <dgm:pt modelId="{5C5A57C1-1712-49FC-9AD6-4A9F7F553690}" type="sibTrans" cxnId="{A9FFBBBA-5B65-40EE-B143-D2D6CE1B4E29}">
      <dgm:prSet/>
      <dgm:spPr/>
      <dgm:t>
        <a:bodyPr/>
        <a:lstStyle/>
        <a:p>
          <a:endParaRPr lang="en-US"/>
        </a:p>
      </dgm:t>
    </dgm:pt>
    <dgm:pt modelId="{B4750144-3899-43EB-BE01-CD583904D9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Create </a:t>
          </a:r>
          <a:r>
            <a:rPr lang="en-US" b="1" dirty="0"/>
            <a:t>trading signals </a:t>
          </a:r>
          <a:r>
            <a:rPr lang="en-US" dirty="0"/>
            <a:t>for actual returns and strategy returns </a:t>
          </a:r>
        </a:p>
      </dgm:t>
    </dgm:pt>
    <dgm:pt modelId="{B57C0DAA-5127-41F5-B7E4-9330640CD687}" type="parTrans" cxnId="{6F8AC2F6-0264-4FE5-8D0C-959622DE2BAC}">
      <dgm:prSet/>
      <dgm:spPr/>
      <dgm:t>
        <a:bodyPr/>
        <a:lstStyle/>
        <a:p>
          <a:endParaRPr lang="en-US"/>
        </a:p>
      </dgm:t>
    </dgm:pt>
    <dgm:pt modelId="{235F853F-F079-443E-B659-D4D4AE5BF163}" type="sibTrans" cxnId="{6F8AC2F6-0264-4FE5-8D0C-959622DE2BAC}">
      <dgm:prSet/>
      <dgm:spPr/>
      <dgm:t>
        <a:bodyPr/>
        <a:lstStyle/>
        <a:p>
          <a:endParaRPr lang="en-US"/>
        </a:p>
      </dgm:t>
    </dgm:pt>
    <dgm:pt modelId="{76F22F39-B867-4E12-9D70-A36E53E8D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Use the </a:t>
          </a:r>
          <a:r>
            <a:rPr lang="en-US" b="1" dirty="0"/>
            <a:t>linear regression </a:t>
          </a:r>
          <a:r>
            <a:rPr lang="en-US" dirty="0"/>
            <a:t>to </a:t>
          </a:r>
          <a:r>
            <a:rPr lang="en-US" b="1" dirty="0"/>
            <a:t>predict</a:t>
          </a:r>
          <a:r>
            <a:rPr lang="en-US" dirty="0"/>
            <a:t> the returns and analyze these returns</a:t>
          </a:r>
        </a:p>
      </dgm:t>
    </dgm:pt>
    <dgm:pt modelId="{74C2EEE2-BDBD-451D-ABDA-4CBF4077DFBF}" type="parTrans" cxnId="{B23EDBD4-C18F-4AB6-AC62-C075AC9E012E}">
      <dgm:prSet/>
      <dgm:spPr/>
      <dgm:t>
        <a:bodyPr/>
        <a:lstStyle/>
        <a:p>
          <a:endParaRPr lang="en-US"/>
        </a:p>
      </dgm:t>
    </dgm:pt>
    <dgm:pt modelId="{272D5174-D486-4ACF-A92F-CA4220AA6851}" type="sibTrans" cxnId="{B23EDBD4-C18F-4AB6-AC62-C075AC9E012E}">
      <dgm:prSet/>
      <dgm:spPr/>
      <dgm:t>
        <a:bodyPr/>
        <a:lstStyle/>
        <a:p>
          <a:endParaRPr lang="en-US"/>
        </a:p>
      </dgm:t>
    </dgm:pt>
    <dgm:pt modelId="{BBCC63A7-F6A8-4EE9-8FA9-9F8D71DEF661}" type="pres">
      <dgm:prSet presAssocID="{6DF64421-3347-491A-8906-5C70B2D693CE}" presName="root" presStyleCnt="0">
        <dgm:presLayoutVars>
          <dgm:dir/>
          <dgm:resizeHandles val="exact"/>
        </dgm:presLayoutVars>
      </dgm:prSet>
      <dgm:spPr/>
    </dgm:pt>
    <dgm:pt modelId="{706EF88F-2814-4071-957B-C56F0E69FBB2}" type="pres">
      <dgm:prSet presAssocID="{197E3851-4DA3-4443-9766-43BD4CB23FB4}" presName="compNode" presStyleCnt="0"/>
      <dgm:spPr/>
    </dgm:pt>
    <dgm:pt modelId="{2A4CD6D5-F897-4219-BA01-938DF0829582}" type="pres">
      <dgm:prSet presAssocID="{197E3851-4DA3-4443-9766-43BD4CB23FB4}" presName="bgRect" presStyleLbl="bgShp" presStyleIdx="0" presStyleCnt="3"/>
      <dgm:spPr/>
    </dgm:pt>
    <dgm:pt modelId="{822BBFE8-548A-49FA-9D33-6475885405C2}" type="pres">
      <dgm:prSet presAssocID="{197E3851-4DA3-4443-9766-43BD4CB23F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CDCF335-5325-4F5E-AF82-9051FE1808EE}" type="pres">
      <dgm:prSet presAssocID="{197E3851-4DA3-4443-9766-43BD4CB23FB4}" presName="spaceRect" presStyleCnt="0"/>
      <dgm:spPr/>
    </dgm:pt>
    <dgm:pt modelId="{D863242F-DE1C-45AE-8093-1148E507D023}" type="pres">
      <dgm:prSet presAssocID="{197E3851-4DA3-4443-9766-43BD4CB23FB4}" presName="parTx" presStyleLbl="revTx" presStyleIdx="0" presStyleCnt="4" custScaleX="162575" custLinFactNeighborX="25285" custLinFactNeighborY="-8">
        <dgm:presLayoutVars>
          <dgm:chMax val="0"/>
          <dgm:chPref val="0"/>
        </dgm:presLayoutVars>
      </dgm:prSet>
      <dgm:spPr/>
    </dgm:pt>
    <dgm:pt modelId="{6C2E7CEF-FE42-47FE-A2F7-EFC9837A1C3A}" type="pres">
      <dgm:prSet presAssocID="{197E3851-4DA3-4443-9766-43BD4CB23FB4}" presName="desTx" presStyleLbl="revTx" presStyleIdx="1" presStyleCnt="4" custLinFactNeighborX="-66827" custLinFactNeighborY="5232">
        <dgm:presLayoutVars/>
      </dgm:prSet>
      <dgm:spPr/>
    </dgm:pt>
    <dgm:pt modelId="{5BB115FE-E418-4E95-A8D4-BAFEE42DE92A}" type="pres">
      <dgm:prSet presAssocID="{77497AD6-DCBB-49E9-BEE9-20DF307A8362}" presName="sibTrans" presStyleCnt="0"/>
      <dgm:spPr/>
    </dgm:pt>
    <dgm:pt modelId="{07615BC4-F87B-4BBC-AC14-CA09CAC4267D}" type="pres">
      <dgm:prSet presAssocID="{B4750144-3899-43EB-BE01-CD583904D9A8}" presName="compNode" presStyleCnt="0"/>
      <dgm:spPr/>
    </dgm:pt>
    <dgm:pt modelId="{70CC0D79-B3BD-4898-9B23-3C84F917B6AD}" type="pres">
      <dgm:prSet presAssocID="{B4750144-3899-43EB-BE01-CD583904D9A8}" presName="bgRect" presStyleLbl="bgShp" presStyleIdx="1" presStyleCnt="3"/>
      <dgm:spPr/>
    </dgm:pt>
    <dgm:pt modelId="{BACC0BD6-1642-48E2-B009-E836E149B1DB}" type="pres">
      <dgm:prSet presAssocID="{B4750144-3899-43EB-BE01-CD583904D9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DE42FA11-E7D0-491B-A882-EFBBF7E1D001}" type="pres">
      <dgm:prSet presAssocID="{B4750144-3899-43EB-BE01-CD583904D9A8}" presName="spaceRect" presStyleCnt="0"/>
      <dgm:spPr/>
    </dgm:pt>
    <dgm:pt modelId="{7C1C4834-6538-4E0D-B243-610F1B4D3801}" type="pres">
      <dgm:prSet presAssocID="{B4750144-3899-43EB-BE01-CD583904D9A8}" presName="parTx" presStyleLbl="revTx" presStyleIdx="2" presStyleCnt="4">
        <dgm:presLayoutVars>
          <dgm:chMax val="0"/>
          <dgm:chPref val="0"/>
        </dgm:presLayoutVars>
      </dgm:prSet>
      <dgm:spPr/>
    </dgm:pt>
    <dgm:pt modelId="{250F0937-C82E-4445-93F9-047CB0DD5397}" type="pres">
      <dgm:prSet presAssocID="{235F853F-F079-443E-B659-D4D4AE5BF163}" presName="sibTrans" presStyleCnt="0"/>
      <dgm:spPr/>
    </dgm:pt>
    <dgm:pt modelId="{F04D30B3-328F-459F-BF49-83B5F32990F8}" type="pres">
      <dgm:prSet presAssocID="{76F22F39-B867-4E12-9D70-A36E53E8D5ED}" presName="compNode" presStyleCnt="0"/>
      <dgm:spPr/>
    </dgm:pt>
    <dgm:pt modelId="{9E74D187-F9C1-4C0C-A271-A73137145CC6}" type="pres">
      <dgm:prSet presAssocID="{76F22F39-B867-4E12-9D70-A36E53E8D5ED}" presName="bgRect" presStyleLbl="bgShp" presStyleIdx="2" presStyleCnt="3"/>
      <dgm:spPr/>
    </dgm:pt>
    <dgm:pt modelId="{B4DECCF4-99B0-472F-9A25-FBFD1B19D915}" type="pres">
      <dgm:prSet presAssocID="{76F22F39-B867-4E12-9D70-A36E53E8D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658A996-7B8B-4C2A-A032-E0040F9F2966}" type="pres">
      <dgm:prSet presAssocID="{76F22F39-B867-4E12-9D70-A36E53E8D5ED}" presName="spaceRect" presStyleCnt="0"/>
      <dgm:spPr/>
    </dgm:pt>
    <dgm:pt modelId="{CD991F6F-FF6D-44D4-956D-8F21C47FEA0C}" type="pres">
      <dgm:prSet presAssocID="{76F22F39-B867-4E12-9D70-A36E53E8D5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577E26-B5D9-442C-A287-753053B4A5EB}" type="presOf" srcId="{B4750144-3899-43EB-BE01-CD583904D9A8}" destId="{7C1C4834-6538-4E0D-B243-610F1B4D3801}" srcOrd="0" destOrd="0" presId="urn:microsoft.com/office/officeart/2018/2/layout/IconVerticalSolidList"/>
    <dgm:cxn modelId="{F754E12B-4370-453B-B0A6-045E9E8705F0}" type="presOf" srcId="{197E3851-4DA3-4443-9766-43BD4CB23FB4}" destId="{D863242F-DE1C-45AE-8093-1148E507D023}" srcOrd="0" destOrd="0" presId="urn:microsoft.com/office/officeart/2018/2/layout/IconVerticalSolidList"/>
    <dgm:cxn modelId="{B6310853-6429-4B44-9F6D-BCAB6952FBF5}" srcId="{6DF64421-3347-491A-8906-5C70B2D693CE}" destId="{197E3851-4DA3-4443-9766-43BD4CB23FB4}" srcOrd="0" destOrd="0" parTransId="{C0F58035-7B2C-43B8-8FD6-A343377E3E33}" sibTransId="{77497AD6-DCBB-49E9-BEE9-20DF307A8362}"/>
    <dgm:cxn modelId="{E3211A8E-0DDD-44D2-B7EE-5E5E79AB0143}" type="presOf" srcId="{567AE6A9-A4D0-4F1D-B12A-D770DB4FFFAB}" destId="{6C2E7CEF-FE42-47FE-A2F7-EFC9837A1C3A}" srcOrd="0" destOrd="0" presId="urn:microsoft.com/office/officeart/2018/2/layout/IconVerticalSolidList"/>
    <dgm:cxn modelId="{A9FFBBBA-5B65-40EE-B143-D2D6CE1B4E29}" srcId="{197E3851-4DA3-4443-9766-43BD4CB23FB4}" destId="{567AE6A9-A4D0-4F1D-B12A-D770DB4FFFAB}" srcOrd="0" destOrd="0" parTransId="{7E7E799F-73DD-4EB5-87D7-03D9769FA690}" sibTransId="{5C5A57C1-1712-49FC-9AD6-4A9F7F553690}"/>
    <dgm:cxn modelId="{B23EDBD4-C18F-4AB6-AC62-C075AC9E012E}" srcId="{6DF64421-3347-491A-8906-5C70B2D693CE}" destId="{76F22F39-B867-4E12-9D70-A36E53E8D5ED}" srcOrd="2" destOrd="0" parTransId="{74C2EEE2-BDBD-451D-ABDA-4CBF4077DFBF}" sibTransId="{272D5174-D486-4ACF-A92F-CA4220AA6851}"/>
    <dgm:cxn modelId="{CD4F70DB-5615-44CC-AFF7-0818AC8877AE}" type="presOf" srcId="{6DF64421-3347-491A-8906-5C70B2D693CE}" destId="{BBCC63A7-F6A8-4EE9-8FA9-9F8D71DEF661}" srcOrd="0" destOrd="0" presId="urn:microsoft.com/office/officeart/2018/2/layout/IconVerticalSolidList"/>
    <dgm:cxn modelId="{8D64BBDE-4E4F-4A3F-A195-52D3B4635A15}" type="presOf" srcId="{76F22F39-B867-4E12-9D70-A36E53E8D5ED}" destId="{CD991F6F-FF6D-44D4-956D-8F21C47FEA0C}" srcOrd="0" destOrd="0" presId="urn:microsoft.com/office/officeart/2018/2/layout/IconVerticalSolidList"/>
    <dgm:cxn modelId="{6F8AC2F6-0264-4FE5-8D0C-959622DE2BAC}" srcId="{6DF64421-3347-491A-8906-5C70B2D693CE}" destId="{B4750144-3899-43EB-BE01-CD583904D9A8}" srcOrd="1" destOrd="0" parTransId="{B57C0DAA-5127-41F5-B7E4-9330640CD687}" sibTransId="{235F853F-F079-443E-B659-D4D4AE5BF163}"/>
    <dgm:cxn modelId="{3320A8CC-5B41-4009-923C-B689D9B2A76F}" type="presParOf" srcId="{BBCC63A7-F6A8-4EE9-8FA9-9F8D71DEF661}" destId="{706EF88F-2814-4071-957B-C56F0E69FBB2}" srcOrd="0" destOrd="0" presId="urn:microsoft.com/office/officeart/2018/2/layout/IconVerticalSolidList"/>
    <dgm:cxn modelId="{45B2BEBE-894A-431B-BDCE-D10824EE6865}" type="presParOf" srcId="{706EF88F-2814-4071-957B-C56F0E69FBB2}" destId="{2A4CD6D5-F897-4219-BA01-938DF0829582}" srcOrd="0" destOrd="0" presId="urn:microsoft.com/office/officeart/2018/2/layout/IconVerticalSolidList"/>
    <dgm:cxn modelId="{D9FB006F-E3A6-43A9-98AD-5D7F4C184A61}" type="presParOf" srcId="{706EF88F-2814-4071-957B-C56F0E69FBB2}" destId="{822BBFE8-548A-49FA-9D33-6475885405C2}" srcOrd="1" destOrd="0" presId="urn:microsoft.com/office/officeart/2018/2/layout/IconVerticalSolidList"/>
    <dgm:cxn modelId="{C7249D71-E98C-4901-9E1E-ACCA89892E39}" type="presParOf" srcId="{706EF88F-2814-4071-957B-C56F0E69FBB2}" destId="{DCDCF335-5325-4F5E-AF82-9051FE1808EE}" srcOrd="2" destOrd="0" presId="urn:microsoft.com/office/officeart/2018/2/layout/IconVerticalSolidList"/>
    <dgm:cxn modelId="{FC60C80F-69EF-4FF1-9154-F81FDF62C4B3}" type="presParOf" srcId="{706EF88F-2814-4071-957B-C56F0E69FBB2}" destId="{D863242F-DE1C-45AE-8093-1148E507D023}" srcOrd="3" destOrd="0" presId="urn:microsoft.com/office/officeart/2018/2/layout/IconVerticalSolidList"/>
    <dgm:cxn modelId="{3F193A52-155E-44E9-AB98-31B071837F8B}" type="presParOf" srcId="{706EF88F-2814-4071-957B-C56F0E69FBB2}" destId="{6C2E7CEF-FE42-47FE-A2F7-EFC9837A1C3A}" srcOrd="4" destOrd="0" presId="urn:microsoft.com/office/officeart/2018/2/layout/IconVerticalSolidList"/>
    <dgm:cxn modelId="{89E9D6C6-E3F9-4046-B2AC-777B354810B0}" type="presParOf" srcId="{BBCC63A7-F6A8-4EE9-8FA9-9F8D71DEF661}" destId="{5BB115FE-E418-4E95-A8D4-BAFEE42DE92A}" srcOrd="1" destOrd="0" presId="urn:microsoft.com/office/officeart/2018/2/layout/IconVerticalSolidList"/>
    <dgm:cxn modelId="{B3BDEF6F-EB7E-4D5B-A6D3-D156121793EE}" type="presParOf" srcId="{BBCC63A7-F6A8-4EE9-8FA9-9F8D71DEF661}" destId="{07615BC4-F87B-4BBC-AC14-CA09CAC4267D}" srcOrd="2" destOrd="0" presId="urn:microsoft.com/office/officeart/2018/2/layout/IconVerticalSolidList"/>
    <dgm:cxn modelId="{E9554130-56D0-4DD4-8CE7-0C959D6DFE93}" type="presParOf" srcId="{07615BC4-F87B-4BBC-AC14-CA09CAC4267D}" destId="{70CC0D79-B3BD-4898-9B23-3C84F917B6AD}" srcOrd="0" destOrd="0" presId="urn:microsoft.com/office/officeart/2018/2/layout/IconVerticalSolidList"/>
    <dgm:cxn modelId="{3D219AAB-64E5-43C4-8145-87EB634CF35A}" type="presParOf" srcId="{07615BC4-F87B-4BBC-AC14-CA09CAC4267D}" destId="{BACC0BD6-1642-48E2-B009-E836E149B1DB}" srcOrd="1" destOrd="0" presId="urn:microsoft.com/office/officeart/2018/2/layout/IconVerticalSolidList"/>
    <dgm:cxn modelId="{BBF57EC0-3D4E-446F-B58C-DE0FC143F98E}" type="presParOf" srcId="{07615BC4-F87B-4BBC-AC14-CA09CAC4267D}" destId="{DE42FA11-E7D0-491B-A882-EFBBF7E1D001}" srcOrd="2" destOrd="0" presId="urn:microsoft.com/office/officeart/2018/2/layout/IconVerticalSolidList"/>
    <dgm:cxn modelId="{C24D39A4-531E-425B-864C-2661D88B0F97}" type="presParOf" srcId="{07615BC4-F87B-4BBC-AC14-CA09CAC4267D}" destId="{7C1C4834-6538-4E0D-B243-610F1B4D3801}" srcOrd="3" destOrd="0" presId="urn:microsoft.com/office/officeart/2018/2/layout/IconVerticalSolidList"/>
    <dgm:cxn modelId="{E2713B58-EF41-4027-A21A-1FA7550A9F5A}" type="presParOf" srcId="{BBCC63A7-F6A8-4EE9-8FA9-9F8D71DEF661}" destId="{250F0937-C82E-4445-93F9-047CB0DD5397}" srcOrd="3" destOrd="0" presId="urn:microsoft.com/office/officeart/2018/2/layout/IconVerticalSolidList"/>
    <dgm:cxn modelId="{A51C903F-5F80-416A-8511-84F75395E924}" type="presParOf" srcId="{BBCC63A7-F6A8-4EE9-8FA9-9F8D71DEF661}" destId="{F04D30B3-328F-459F-BF49-83B5F32990F8}" srcOrd="4" destOrd="0" presId="urn:microsoft.com/office/officeart/2018/2/layout/IconVerticalSolidList"/>
    <dgm:cxn modelId="{45554A6C-1AB2-4737-AA9A-FB3AF2FD8B52}" type="presParOf" srcId="{F04D30B3-328F-459F-BF49-83B5F32990F8}" destId="{9E74D187-F9C1-4C0C-A271-A73137145CC6}" srcOrd="0" destOrd="0" presId="urn:microsoft.com/office/officeart/2018/2/layout/IconVerticalSolidList"/>
    <dgm:cxn modelId="{763C9BC8-88D6-47E9-8557-BBED45CF0F78}" type="presParOf" srcId="{F04D30B3-328F-459F-BF49-83B5F32990F8}" destId="{B4DECCF4-99B0-472F-9A25-FBFD1B19D915}" srcOrd="1" destOrd="0" presId="urn:microsoft.com/office/officeart/2018/2/layout/IconVerticalSolidList"/>
    <dgm:cxn modelId="{5D9A8A55-130B-4A78-B16C-877A5DB9CAE4}" type="presParOf" srcId="{F04D30B3-328F-459F-BF49-83B5F32990F8}" destId="{3658A996-7B8B-4C2A-A032-E0040F9F2966}" srcOrd="2" destOrd="0" presId="urn:microsoft.com/office/officeart/2018/2/layout/IconVerticalSolidList"/>
    <dgm:cxn modelId="{3431F255-9B41-455F-82C2-4A81A91BFFBE}" type="presParOf" srcId="{F04D30B3-328F-459F-BF49-83B5F32990F8}" destId="{CD991F6F-FF6D-44D4-956D-8F21C47FEA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A5038-144F-404D-B210-97B24DFF53D7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B53165-CF06-4223-9667-309EDB54AE77}">
      <dgm:prSet custT="1"/>
      <dgm:spPr/>
      <dgm:t>
        <a:bodyPr/>
        <a:lstStyle/>
        <a:p>
          <a:r>
            <a:rPr lang="en-US" sz="2000" dirty="0"/>
            <a:t>Out of the three RMSE scores,  </a:t>
          </a:r>
          <a:r>
            <a:rPr lang="en-US" sz="2000" b="1" dirty="0"/>
            <a:t>the out-of-sample RMSE is the lowest</a:t>
          </a:r>
          <a:r>
            <a:rPr lang="en-US" sz="2000" dirty="0"/>
            <a:t>. In this case, it is better to use out-of-sample data that the model hasn't seen before </a:t>
          </a:r>
          <a:r>
            <a:rPr lang="en-US" sz="2000" b="1" dirty="0"/>
            <a:t>because it gives us a higher accuracy in our predictions</a:t>
          </a:r>
          <a:r>
            <a:rPr lang="en-US" sz="2000" dirty="0"/>
            <a:t>. This makes sense if we factor in how </a:t>
          </a:r>
          <a:r>
            <a:rPr lang="en-US" sz="2000" b="1" dirty="0"/>
            <a:t>inflation is constantly changing and unpredictable.</a:t>
          </a:r>
        </a:p>
      </dgm:t>
    </dgm:pt>
    <dgm:pt modelId="{05B58E15-1CCA-447E-944E-602831E83BFD}" type="parTrans" cxnId="{742AEB4D-56ED-41F1-A199-6A8C16522C1B}">
      <dgm:prSet/>
      <dgm:spPr/>
      <dgm:t>
        <a:bodyPr/>
        <a:lstStyle/>
        <a:p>
          <a:endParaRPr lang="en-US" sz="2000"/>
        </a:p>
      </dgm:t>
    </dgm:pt>
    <dgm:pt modelId="{68C49C4E-DC3F-4BBE-A521-90A707CBE68E}" type="sibTrans" cxnId="{742AEB4D-56ED-41F1-A199-6A8C16522C1B}">
      <dgm:prSet/>
      <dgm:spPr/>
      <dgm:t>
        <a:bodyPr/>
        <a:lstStyle/>
        <a:p>
          <a:endParaRPr lang="en-US" sz="2000"/>
        </a:p>
      </dgm:t>
    </dgm:pt>
    <dgm:pt modelId="{7B81EFDD-5681-40F4-80F2-9195734077E4}">
      <dgm:prSet custT="1"/>
      <dgm:spPr/>
      <dgm:t>
        <a:bodyPr/>
        <a:lstStyle/>
        <a:p>
          <a:r>
            <a:rPr lang="en-US" sz="2000" dirty="0"/>
            <a:t>Based on the </a:t>
          </a:r>
          <a:r>
            <a:rPr lang="en-US" sz="2000" b="1" dirty="0"/>
            <a:t>baseline performance and predicted returns</a:t>
          </a:r>
          <a:r>
            <a:rPr lang="en-US" sz="2000" dirty="0"/>
            <a:t>, I would advise the investor to </a:t>
          </a:r>
          <a:r>
            <a:rPr lang="en-US" sz="2000" b="1" dirty="0"/>
            <a:t>buy the stocks </a:t>
          </a:r>
          <a:r>
            <a:rPr lang="en-US" sz="2000" dirty="0"/>
            <a:t>as the model shows the </a:t>
          </a:r>
          <a:r>
            <a:rPr lang="en-US" sz="2000" b="1" dirty="0"/>
            <a:t>predicted results will be higher. </a:t>
          </a:r>
        </a:p>
      </dgm:t>
    </dgm:pt>
    <dgm:pt modelId="{2CAE02D7-F93D-4780-977B-8B44CC7C0C18}" type="parTrans" cxnId="{0FCA2916-05A3-4CEC-ABB8-A03281EA0AC4}">
      <dgm:prSet/>
      <dgm:spPr/>
      <dgm:t>
        <a:bodyPr/>
        <a:lstStyle/>
        <a:p>
          <a:endParaRPr lang="en-US" sz="2000"/>
        </a:p>
      </dgm:t>
    </dgm:pt>
    <dgm:pt modelId="{FA8AECBD-C43B-4E96-AA88-C632D26BA050}" type="sibTrans" cxnId="{0FCA2916-05A3-4CEC-ABB8-A03281EA0AC4}">
      <dgm:prSet/>
      <dgm:spPr/>
      <dgm:t>
        <a:bodyPr/>
        <a:lstStyle/>
        <a:p>
          <a:endParaRPr lang="en-US" sz="2000"/>
        </a:p>
      </dgm:t>
    </dgm:pt>
    <dgm:pt modelId="{EACCFC6D-5A9F-4F83-A62A-6691F050B3DE}">
      <dgm:prSet custT="1"/>
      <dgm:spPr/>
      <dgm:t>
        <a:bodyPr/>
        <a:lstStyle/>
        <a:p>
          <a:r>
            <a:rPr lang="en-US" sz="2000" dirty="0"/>
            <a:t>Overall, the investor is </a:t>
          </a:r>
          <a:r>
            <a:rPr lang="en-US" sz="2000" b="1" dirty="0"/>
            <a:t>risk tolerant</a:t>
          </a:r>
          <a:r>
            <a:rPr lang="en-US" sz="2000" dirty="0"/>
            <a:t> and this investment is a </a:t>
          </a:r>
          <a:r>
            <a:rPr lang="en-US" sz="2000" b="1" dirty="0"/>
            <a:t>hedging strategy in times of high inflation</a:t>
          </a:r>
          <a:r>
            <a:rPr lang="en-US" sz="2000" dirty="0"/>
            <a:t>, so the </a:t>
          </a:r>
          <a:r>
            <a:rPr lang="en-US" sz="2000" b="1" dirty="0"/>
            <a:t>volatility and its performance </a:t>
          </a:r>
          <a:r>
            <a:rPr lang="en-US" sz="2000" dirty="0"/>
            <a:t>are not  </a:t>
          </a:r>
          <a:r>
            <a:rPr lang="en-US" sz="2000" b="1" dirty="0"/>
            <a:t>deterrents</a:t>
          </a:r>
          <a:r>
            <a:rPr lang="en-US" sz="2000" dirty="0"/>
            <a:t>. </a:t>
          </a:r>
        </a:p>
      </dgm:t>
    </dgm:pt>
    <dgm:pt modelId="{BE9745F5-7F32-44B6-9E8C-64C9D0AF1F7C}" type="parTrans" cxnId="{8A2E6929-8AD8-4B25-B193-22CAA2688589}">
      <dgm:prSet/>
      <dgm:spPr/>
      <dgm:t>
        <a:bodyPr/>
        <a:lstStyle/>
        <a:p>
          <a:endParaRPr lang="en-US" sz="2000"/>
        </a:p>
      </dgm:t>
    </dgm:pt>
    <dgm:pt modelId="{C4023F2F-32C1-40E9-B012-053B77E33F5B}" type="sibTrans" cxnId="{8A2E6929-8AD8-4B25-B193-22CAA2688589}">
      <dgm:prSet/>
      <dgm:spPr/>
      <dgm:t>
        <a:bodyPr/>
        <a:lstStyle/>
        <a:p>
          <a:endParaRPr lang="en-US" sz="2000"/>
        </a:p>
      </dgm:t>
    </dgm:pt>
    <dgm:pt modelId="{810AD3B8-2DAD-B84D-A1CF-08D3FE38E229}" type="pres">
      <dgm:prSet presAssocID="{A58A5038-144F-404D-B210-97B24DFF53D7}" presName="linear" presStyleCnt="0">
        <dgm:presLayoutVars>
          <dgm:animLvl val="lvl"/>
          <dgm:resizeHandles val="exact"/>
        </dgm:presLayoutVars>
      </dgm:prSet>
      <dgm:spPr/>
    </dgm:pt>
    <dgm:pt modelId="{5C6AC5A4-0F96-F947-9EFF-A343FCD2F450}" type="pres">
      <dgm:prSet presAssocID="{66B53165-CF06-4223-9667-309EDB54AE77}" presName="parentText" presStyleLbl="node1" presStyleIdx="0" presStyleCnt="3" custScaleY="175827">
        <dgm:presLayoutVars>
          <dgm:chMax val="0"/>
          <dgm:bulletEnabled val="1"/>
        </dgm:presLayoutVars>
      </dgm:prSet>
      <dgm:spPr/>
    </dgm:pt>
    <dgm:pt modelId="{8962B725-93E8-A84E-A33A-8B130510872C}" type="pres">
      <dgm:prSet presAssocID="{68C49C4E-DC3F-4BBE-A521-90A707CBE68E}" presName="spacer" presStyleCnt="0"/>
      <dgm:spPr/>
    </dgm:pt>
    <dgm:pt modelId="{784399CD-E817-C04F-B735-4459E6CDC974}" type="pres">
      <dgm:prSet presAssocID="{7B81EFDD-5681-40F4-80F2-9195734077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5FF71F-62A4-B44E-8245-D454FDF81DF3}" type="pres">
      <dgm:prSet presAssocID="{FA8AECBD-C43B-4E96-AA88-C632D26BA050}" presName="spacer" presStyleCnt="0"/>
      <dgm:spPr/>
    </dgm:pt>
    <dgm:pt modelId="{C06A7DC4-8EF9-2B49-84B7-72AE421C3993}" type="pres">
      <dgm:prSet presAssocID="{EACCFC6D-5A9F-4F83-A62A-6691F050B3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CA2916-05A3-4CEC-ABB8-A03281EA0AC4}" srcId="{A58A5038-144F-404D-B210-97B24DFF53D7}" destId="{7B81EFDD-5681-40F4-80F2-9195734077E4}" srcOrd="1" destOrd="0" parTransId="{2CAE02D7-F93D-4780-977B-8B44CC7C0C18}" sibTransId="{FA8AECBD-C43B-4E96-AA88-C632D26BA050}"/>
    <dgm:cxn modelId="{51491A26-62FE-344F-93D6-D0246674F1F2}" type="presOf" srcId="{7B81EFDD-5681-40F4-80F2-9195734077E4}" destId="{784399CD-E817-C04F-B735-4459E6CDC974}" srcOrd="0" destOrd="0" presId="urn:microsoft.com/office/officeart/2005/8/layout/vList2"/>
    <dgm:cxn modelId="{8A2E6929-8AD8-4B25-B193-22CAA2688589}" srcId="{A58A5038-144F-404D-B210-97B24DFF53D7}" destId="{EACCFC6D-5A9F-4F83-A62A-6691F050B3DE}" srcOrd="2" destOrd="0" parTransId="{BE9745F5-7F32-44B6-9E8C-64C9D0AF1F7C}" sibTransId="{C4023F2F-32C1-40E9-B012-053B77E33F5B}"/>
    <dgm:cxn modelId="{EA98E13C-F979-274E-A1A7-267E3A1CBB90}" type="presOf" srcId="{EACCFC6D-5A9F-4F83-A62A-6691F050B3DE}" destId="{C06A7DC4-8EF9-2B49-84B7-72AE421C3993}" srcOrd="0" destOrd="0" presId="urn:microsoft.com/office/officeart/2005/8/layout/vList2"/>
    <dgm:cxn modelId="{742AEB4D-56ED-41F1-A199-6A8C16522C1B}" srcId="{A58A5038-144F-404D-B210-97B24DFF53D7}" destId="{66B53165-CF06-4223-9667-309EDB54AE77}" srcOrd="0" destOrd="0" parTransId="{05B58E15-1CCA-447E-944E-602831E83BFD}" sibTransId="{68C49C4E-DC3F-4BBE-A521-90A707CBE68E}"/>
    <dgm:cxn modelId="{16F2228B-C412-1A40-859B-FB6F9D32EBA6}" type="presOf" srcId="{66B53165-CF06-4223-9667-309EDB54AE77}" destId="{5C6AC5A4-0F96-F947-9EFF-A343FCD2F450}" srcOrd="0" destOrd="0" presId="urn:microsoft.com/office/officeart/2005/8/layout/vList2"/>
    <dgm:cxn modelId="{C09000C5-A34C-7143-A379-101ED0F16C7E}" type="presOf" srcId="{A58A5038-144F-404D-B210-97B24DFF53D7}" destId="{810AD3B8-2DAD-B84D-A1CF-08D3FE38E229}" srcOrd="0" destOrd="0" presId="urn:microsoft.com/office/officeart/2005/8/layout/vList2"/>
    <dgm:cxn modelId="{E3A4B4AD-5BCE-BD4A-8448-542CB521FE25}" type="presParOf" srcId="{810AD3B8-2DAD-B84D-A1CF-08D3FE38E229}" destId="{5C6AC5A4-0F96-F947-9EFF-A343FCD2F450}" srcOrd="0" destOrd="0" presId="urn:microsoft.com/office/officeart/2005/8/layout/vList2"/>
    <dgm:cxn modelId="{CA56E26B-85A2-DB4D-8EEA-4163BAEBE7A0}" type="presParOf" srcId="{810AD3B8-2DAD-B84D-A1CF-08D3FE38E229}" destId="{8962B725-93E8-A84E-A33A-8B130510872C}" srcOrd="1" destOrd="0" presId="urn:microsoft.com/office/officeart/2005/8/layout/vList2"/>
    <dgm:cxn modelId="{83F46536-A56D-B948-9114-136D82077669}" type="presParOf" srcId="{810AD3B8-2DAD-B84D-A1CF-08D3FE38E229}" destId="{784399CD-E817-C04F-B735-4459E6CDC974}" srcOrd="2" destOrd="0" presId="urn:microsoft.com/office/officeart/2005/8/layout/vList2"/>
    <dgm:cxn modelId="{80353F0E-CED6-7241-AAB6-D2DFB76BA82F}" type="presParOf" srcId="{810AD3B8-2DAD-B84D-A1CF-08D3FE38E229}" destId="{EA5FF71F-62A4-B44E-8245-D454FDF81DF3}" srcOrd="3" destOrd="0" presId="urn:microsoft.com/office/officeart/2005/8/layout/vList2"/>
    <dgm:cxn modelId="{A8509848-797C-5948-8003-27878392CA2B}" type="presParOf" srcId="{810AD3B8-2DAD-B84D-A1CF-08D3FE38E229}" destId="{C06A7DC4-8EF9-2B49-84B7-72AE421C39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0ABC-5516-884F-9818-F6A5D6F66025}">
      <dsp:nvSpPr>
        <dsp:cNvPr id="0" name=""/>
        <dsp:cNvSpPr/>
      </dsp:nvSpPr>
      <dsp:spPr>
        <a:xfrm>
          <a:off x="274614" y="2760"/>
          <a:ext cx="2966820" cy="17800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Reduction in interest rates </a:t>
          </a:r>
          <a:r>
            <a:rPr lang="en-US" sz="2000" kern="1200" dirty="0"/>
            <a:t>which incentivizes low-cost borrowing</a:t>
          </a:r>
        </a:p>
      </dsp:txBody>
      <dsp:txXfrm>
        <a:off x="274614" y="2760"/>
        <a:ext cx="2966820" cy="1780092"/>
      </dsp:txXfrm>
    </dsp:sp>
    <dsp:sp modelId="{46AA6E3F-C75A-ED4B-8CF4-972B26EA1F1F}">
      <dsp:nvSpPr>
        <dsp:cNvPr id="0" name=""/>
        <dsp:cNvSpPr/>
      </dsp:nvSpPr>
      <dsp:spPr>
        <a:xfrm>
          <a:off x="3538116" y="2760"/>
          <a:ext cx="2966820" cy="17800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Increase in money supply</a:t>
          </a:r>
        </a:p>
      </dsp:txBody>
      <dsp:txXfrm>
        <a:off x="3538116" y="2760"/>
        <a:ext cx="2966820" cy="1780092"/>
      </dsp:txXfrm>
    </dsp:sp>
    <dsp:sp modelId="{E09B06F0-142A-724E-B5F0-37EAC17C8B7E}">
      <dsp:nvSpPr>
        <dsp:cNvPr id="0" name=""/>
        <dsp:cNvSpPr/>
      </dsp:nvSpPr>
      <dsp:spPr>
        <a:xfrm>
          <a:off x="6801619" y="2760"/>
          <a:ext cx="2966820" cy="17800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Increase in oil prices </a:t>
          </a:r>
          <a:r>
            <a:rPr lang="en-US" sz="2000" kern="1200" dirty="0"/>
            <a:t>which is closely linked to economic activity because oil is vital for producing and transporting goods</a:t>
          </a:r>
        </a:p>
      </dsp:txBody>
      <dsp:txXfrm>
        <a:off x="6801619" y="2760"/>
        <a:ext cx="2966820" cy="1780092"/>
      </dsp:txXfrm>
    </dsp:sp>
    <dsp:sp modelId="{705ADC2A-9BED-2B47-8399-CF33D03F58A5}">
      <dsp:nvSpPr>
        <dsp:cNvPr id="0" name=""/>
        <dsp:cNvSpPr/>
      </dsp:nvSpPr>
      <dsp:spPr>
        <a:xfrm>
          <a:off x="1906365" y="2079535"/>
          <a:ext cx="2966820" cy="17800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Increase in cost of imported goods </a:t>
          </a:r>
          <a:r>
            <a:rPr lang="en-US" sz="2000" kern="1200" dirty="0"/>
            <a:t>which leads to an increase in domestic demand</a:t>
          </a:r>
        </a:p>
      </dsp:txBody>
      <dsp:txXfrm>
        <a:off x="1906365" y="2079535"/>
        <a:ext cx="2966820" cy="1780092"/>
      </dsp:txXfrm>
    </dsp:sp>
    <dsp:sp modelId="{B129E130-D21C-144B-91C8-0F3089A233E7}">
      <dsp:nvSpPr>
        <dsp:cNvPr id="0" name=""/>
        <dsp:cNvSpPr/>
      </dsp:nvSpPr>
      <dsp:spPr>
        <a:xfrm>
          <a:off x="5169868" y="2079535"/>
          <a:ext cx="2966820" cy="178009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Increase in wages </a:t>
          </a:r>
          <a:r>
            <a:rPr lang="en-US" sz="2000" kern="1200" dirty="0"/>
            <a:t>which results in an increase of disposable income</a:t>
          </a:r>
        </a:p>
      </dsp:txBody>
      <dsp:txXfrm>
        <a:off x="5169868" y="2079535"/>
        <a:ext cx="2966820" cy="1780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CD6D5-F897-4219-BA01-938DF0829582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BBFE8-548A-49FA-9D33-6475885405C2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3242F-DE1C-45AE-8093-1148E507D023}">
      <dsp:nvSpPr>
        <dsp:cNvPr id="0" name=""/>
        <dsp:cNvSpPr/>
      </dsp:nvSpPr>
      <dsp:spPr>
        <a:xfrm>
          <a:off x="1558347" y="520"/>
          <a:ext cx="4675776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Define Trading Strategy: When </a:t>
          </a:r>
          <a:r>
            <a:rPr lang="en-US" sz="1700" b="1" kern="1200" dirty="0"/>
            <a:t>actual returns</a:t>
          </a:r>
          <a:r>
            <a:rPr lang="en-US" sz="1700" kern="1200" dirty="0"/>
            <a:t> are </a:t>
          </a:r>
          <a:r>
            <a:rPr lang="en-US" sz="1700" b="1" kern="1200" dirty="0"/>
            <a:t>greater than or equal to 0</a:t>
          </a:r>
          <a:r>
            <a:rPr lang="en-US" sz="1700" kern="1200" dirty="0"/>
            <a:t>, </a:t>
          </a:r>
          <a:r>
            <a:rPr lang="en-US" sz="1700" b="1" kern="1200" dirty="0"/>
            <a:t>buy</a:t>
          </a:r>
          <a:r>
            <a:rPr lang="en-US" sz="1700" kern="1200" dirty="0"/>
            <a:t> </a:t>
          </a:r>
          <a:r>
            <a:rPr lang="en-US" sz="1700" b="1" kern="1200" dirty="0"/>
            <a:t>stock</a:t>
          </a:r>
          <a:r>
            <a:rPr lang="en-US" sz="1700" kern="1200" dirty="0"/>
            <a:t> long but if </a:t>
          </a:r>
          <a:r>
            <a:rPr lang="en-US" sz="1700" b="1" kern="1200" dirty="0"/>
            <a:t>actual returns are less than 0</a:t>
          </a:r>
          <a:r>
            <a:rPr lang="en-US" sz="1700" kern="1200" dirty="0"/>
            <a:t>, </a:t>
          </a:r>
          <a:r>
            <a:rPr lang="en-US" sz="1700" b="1" kern="1200" dirty="0"/>
            <a:t>sell stock </a:t>
          </a:r>
          <a:r>
            <a:rPr lang="en-US" sz="1700" kern="1200" dirty="0"/>
            <a:t>short.</a:t>
          </a:r>
        </a:p>
      </dsp:txBody>
      <dsp:txXfrm>
        <a:off x="1558347" y="520"/>
        <a:ext cx="4675776" cy="1498687"/>
      </dsp:txXfrm>
    </dsp:sp>
    <dsp:sp modelId="{6C2E7CEF-FE42-47FE-A2F7-EFC9837A1C3A}">
      <dsp:nvSpPr>
        <dsp:cNvPr id="0" name=""/>
        <dsp:cNvSpPr/>
      </dsp:nvSpPr>
      <dsp:spPr>
        <a:xfrm>
          <a:off x="3414718" y="79051"/>
          <a:ext cx="1784217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414718" y="79051"/>
        <a:ext cx="1784217" cy="1498687"/>
      </dsp:txXfrm>
    </dsp:sp>
    <dsp:sp modelId="{70CC0D79-B3BD-4898-9B23-3C84F917B6AD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C0BD6-1642-48E2-B009-E836E149B1DB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C4834-6538-4E0D-B243-610F1B4D3801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Create </a:t>
          </a:r>
          <a:r>
            <a:rPr lang="en-US" sz="1700" b="1" kern="1200" dirty="0"/>
            <a:t>trading signals </a:t>
          </a:r>
          <a:r>
            <a:rPr lang="en-US" sz="1700" kern="1200" dirty="0"/>
            <a:t>for actual returns and strategy returns </a:t>
          </a:r>
        </a:p>
      </dsp:txBody>
      <dsp:txXfrm>
        <a:off x="1730984" y="1873999"/>
        <a:ext cx="4660290" cy="1498687"/>
      </dsp:txXfrm>
    </dsp:sp>
    <dsp:sp modelId="{9E74D187-F9C1-4C0C-A271-A73137145CC6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ECCF4-99B0-472F-9A25-FBFD1B19D915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91F6F-FF6D-44D4-956D-8F21C47FEA0C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Use the </a:t>
          </a:r>
          <a:r>
            <a:rPr lang="en-US" sz="1700" b="1" kern="1200" dirty="0"/>
            <a:t>linear regression </a:t>
          </a:r>
          <a:r>
            <a:rPr lang="en-US" sz="1700" kern="1200" dirty="0"/>
            <a:t>to </a:t>
          </a:r>
          <a:r>
            <a:rPr lang="en-US" sz="1700" b="1" kern="1200" dirty="0"/>
            <a:t>predict</a:t>
          </a:r>
          <a:r>
            <a:rPr lang="en-US" sz="1700" kern="1200" dirty="0"/>
            <a:t> the returns and analyze these returns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AC5A4-0F96-F947-9EFF-A343FCD2F450}">
      <dsp:nvSpPr>
        <dsp:cNvPr id="0" name=""/>
        <dsp:cNvSpPr/>
      </dsp:nvSpPr>
      <dsp:spPr>
        <a:xfrm>
          <a:off x="0" y="2490"/>
          <a:ext cx="9625383" cy="181666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of the three RMSE scores,  </a:t>
          </a:r>
          <a:r>
            <a:rPr lang="en-US" sz="2000" b="1" kern="1200" dirty="0"/>
            <a:t>the out-of-sample RMSE is the lowest</a:t>
          </a:r>
          <a:r>
            <a:rPr lang="en-US" sz="2000" kern="1200" dirty="0"/>
            <a:t>. In this case, it is better to use out-of-sample data that the model hasn't seen before </a:t>
          </a:r>
          <a:r>
            <a:rPr lang="en-US" sz="2000" b="1" kern="1200" dirty="0"/>
            <a:t>because it gives us a higher accuracy in our predictions</a:t>
          </a:r>
          <a:r>
            <a:rPr lang="en-US" sz="2000" kern="1200" dirty="0"/>
            <a:t>. This makes sense if we factor in how </a:t>
          </a:r>
          <a:r>
            <a:rPr lang="en-US" sz="2000" b="1" kern="1200" dirty="0"/>
            <a:t>inflation is constantly changing and unpredictable.</a:t>
          </a:r>
        </a:p>
      </dsp:txBody>
      <dsp:txXfrm>
        <a:off x="88682" y="91172"/>
        <a:ext cx="9448019" cy="1639299"/>
      </dsp:txXfrm>
    </dsp:sp>
    <dsp:sp modelId="{784399CD-E817-C04F-B735-4459E6CDC974}">
      <dsp:nvSpPr>
        <dsp:cNvPr id="0" name=""/>
        <dsp:cNvSpPr/>
      </dsp:nvSpPr>
      <dsp:spPr>
        <a:xfrm>
          <a:off x="0" y="1827746"/>
          <a:ext cx="9625383" cy="10332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Based on the </a:t>
          </a:r>
          <a:r>
            <a:rPr lang="en-US" sz="2000" b="1" kern="1200" dirty="0"/>
            <a:t>baseline performance and predicted returns</a:t>
          </a:r>
          <a:r>
            <a:rPr lang="en-US" sz="2000" kern="1200" dirty="0"/>
            <a:t>, I would advise the investor to </a:t>
          </a:r>
          <a:r>
            <a:rPr lang="en-US" sz="2000" b="1" kern="1200" dirty="0"/>
            <a:t>buy the stocks </a:t>
          </a:r>
          <a:r>
            <a:rPr lang="en-US" sz="2000" kern="1200" dirty="0"/>
            <a:t>as the model shows the </a:t>
          </a:r>
          <a:r>
            <a:rPr lang="en-US" sz="2000" b="1" kern="1200" dirty="0"/>
            <a:t>predicted results will be higher. </a:t>
          </a:r>
        </a:p>
      </dsp:txBody>
      <dsp:txXfrm>
        <a:off x="50437" y="1878183"/>
        <a:ext cx="9524509" cy="932336"/>
      </dsp:txXfrm>
    </dsp:sp>
    <dsp:sp modelId="{C06A7DC4-8EF9-2B49-84B7-72AE421C3993}">
      <dsp:nvSpPr>
        <dsp:cNvPr id="0" name=""/>
        <dsp:cNvSpPr/>
      </dsp:nvSpPr>
      <dsp:spPr>
        <a:xfrm>
          <a:off x="0" y="2869548"/>
          <a:ext cx="9625383" cy="10332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Overall, the investor is </a:t>
          </a:r>
          <a:r>
            <a:rPr lang="en-US" sz="2000" b="1" kern="1200" dirty="0"/>
            <a:t>risk tolerant</a:t>
          </a:r>
          <a:r>
            <a:rPr lang="en-US" sz="2000" kern="1200" dirty="0"/>
            <a:t> and this investment is a </a:t>
          </a:r>
          <a:r>
            <a:rPr lang="en-US" sz="2000" b="1" kern="1200" dirty="0"/>
            <a:t>hedging strategy in times of high inflation</a:t>
          </a:r>
          <a:r>
            <a:rPr lang="en-US" sz="2000" kern="1200" dirty="0"/>
            <a:t>, so the </a:t>
          </a:r>
          <a:r>
            <a:rPr lang="en-US" sz="2000" b="1" kern="1200" dirty="0"/>
            <a:t>volatility and its performance </a:t>
          </a:r>
          <a:r>
            <a:rPr lang="en-US" sz="2000" kern="1200" dirty="0"/>
            <a:t>are not  </a:t>
          </a:r>
          <a:r>
            <a:rPr lang="en-US" sz="2000" b="1" kern="1200" dirty="0"/>
            <a:t>deterrents</a:t>
          </a:r>
          <a:r>
            <a:rPr lang="en-US" sz="2000" kern="1200" dirty="0"/>
            <a:t>. </a:t>
          </a:r>
        </a:p>
      </dsp:txBody>
      <dsp:txXfrm>
        <a:off x="50437" y="2919985"/>
        <a:ext cx="9524509" cy="932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FB835D-13DB-FD4F-9058-6EB761079E4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9E36A0-7AAD-D84B-9F4B-54CD2DC0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040A-E64C-8E44-94F3-346E25E5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354" y="2530792"/>
            <a:ext cx="9794985" cy="2836546"/>
          </a:xfrm>
        </p:spPr>
        <p:txBody>
          <a:bodyPr/>
          <a:lstStyle/>
          <a:p>
            <a:pPr algn="ctr"/>
            <a:r>
              <a:rPr lang="en-US" dirty="0"/>
              <a:t>Project 2:</a:t>
            </a:r>
            <a:br>
              <a:rPr lang="en-US" dirty="0"/>
            </a:br>
            <a:r>
              <a:rPr lang="en-US" u="sng" dirty="0"/>
              <a:t>Inflation News Market Influence &amp; Stock Prediction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1415-9CE9-9B46-AA52-270D06CD5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105" y="4620218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done BY: Janet </a:t>
            </a:r>
            <a:r>
              <a:rPr lang="en-US" sz="2500" dirty="0" err="1"/>
              <a:t>mushava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55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787866-43C9-9046-9C45-C8A5899F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>
                <a:solidFill>
                  <a:srgbClr val="EBEBEB"/>
                </a:solidFill>
              </a:rPr>
              <a:t>Build an algorithmic trading bot to create trading signals for USO</a:t>
            </a:r>
            <a:br>
              <a:rPr lang="en-US" u="sng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C4E2BDE-9660-4039-A868-D270A8E5D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02213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9EA48-AE35-B14B-998D-399CEF4452E9}"/>
              </a:ext>
            </a:extLst>
          </p:cNvPr>
          <p:cNvSpPr txBox="1"/>
          <p:nvPr/>
        </p:nvSpPr>
        <p:spPr>
          <a:xfrm>
            <a:off x="649975" y="4517136"/>
            <a:ext cx="9453911" cy="1174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u="sng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000C4-9CEB-E645-BE70-CFEA9EEA4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" r="20071" b="2"/>
          <a:stretch/>
        </p:blipFill>
        <p:spPr>
          <a:xfrm>
            <a:off x="524838" y="1018863"/>
            <a:ext cx="3865572" cy="319710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382D502D-D088-BC4B-A96F-13D8744D4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9" r="5424" b="-4"/>
          <a:stretch/>
        </p:blipFill>
        <p:spPr>
          <a:xfrm>
            <a:off x="7649195" y="3624701"/>
            <a:ext cx="4013835" cy="270311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78B86F9-678A-C445-99EC-5642B1FBDE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0" r="3476" b="3"/>
          <a:stretch/>
        </p:blipFill>
        <p:spPr>
          <a:xfrm>
            <a:off x="4535223" y="672942"/>
            <a:ext cx="4315324" cy="2910469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E58959-4C54-614F-85DE-CCD8D9D14F37}"/>
              </a:ext>
            </a:extLst>
          </p:cNvPr>
          <p:cNvSpPr txBox="1"/>
          <p:nvPr/>
        </p:nvSpPr>
        <p:spPr>
          <a:xfrm>
            <a:off x="771078" y="873529"/>
            <a:ext cx="3249643" cy="29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u="sng" dirty="0">
                <a:solidFill>
                  <a:schemeClr val="bg1"/>
                </a:solidFill>
              </a:rPr>
              <a:t>Actual Returns vs Strategy Returns Plot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C163F-10CA-1C4B-8B5C-3A298E66AC0A}"/>
              </a:ext>
            </a:extLst>
          </p:cNvPr>
          <p:cNvSpPr txBox="1"/>
          <p:nvPr/>
        </p:nvSpPr>
        <p:spPr>
          <a:xfrm>
            <a:off x="5018172" y="538063"/>
            <a:ext cx="3510871" cy="29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u="sng" dirty="0">
                <a:solidFill>
                  <a:schemeClr val="bg1"/>
                </a:solidFill>
              </a:rPr>
              <a:t>Actual Returns vs Predicted Returns Plot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F39528-393A-2549-859C-4C546BE6DCB5}"/>
              </a:ext>
            </a:extLst>
          </p:cNvPr>
          <p:cNvSpPr txBox="1"/>
          <p:nvPr/>
        </p:nvSpPr>
        <p:spPr>
          <a:xfrm>
            <a:off x="8413387" y="3286153"/>
            <a:ext cx="3249643" cy="4924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u="sng" dirty="0">
                <a:solidFill>
                  <a:schemeClr val="bg1"/>
                </a:solidFill>
              </a:rPr>
              <a:t>Actual Returns vs Out of Sample Predictions Plot</a:t>
            </a:r>
          </a:p>
        </p:txBody>
      </p:sp>
    </p:spTree>
    <p:extLst>
      <p:ext uri="{BB962C8B-B14F-4D97-AF65-F5344CB8AC3E}">
        <p14:creationId xmlns:p14="http://schemas.microsoft.com/office/powerpoint/2010/main" val="30551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039DBE-F9F3-B449-B270-AD3935E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F623126-B779-4509-908C-506D01C58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667404"/>
              </p:ext>
            </p:extLst>
          </p:nvPr>
        </p:nvGraphicFramePr>
        <p:xfrm>
          <a:off x="1286934" y="2324100"/>
          <a:ext cx="9625383" cy="390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8044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66C208-E34D-4EFA-ADFF-6057EB21D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7247" t="4082" r="-2" b="2288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F0080-079F-E646-A612-2530736C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 for your time!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Any Questions? </a:t>
            </a:r>
            <a:r>
              <a:rPr lang="en-US" sz="5400" dirty="0">
                <a:sym typeface="Wingdings" pitchFamily="2" charset="2"/>
              </a:rPr>
              <a:t></a:t>
            </a:r>
            <a:endParaRPr lang="en-US" sz="5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30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9601-CCF0-B64B-96BD-5AB8FA9F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960120"/>
            <a:ext cx="10789920" cy="902970"/>
          </a:xfrm>
        </p:spPr>
        <p:txBody>
          <a:bodyPr/>
          <a:lstStyle/>
          <a:p>
            <a:r>
              <a:rPr lang="en-US" sz="2800" u="sng" dirty="0"/>
              <a:t>What effect (if any) has inflation news had on the stock market and has this news influenced investor’s trading decisions?</a:t>
            </a:r>
            <a:br>
              <a:rPr lang="en-US" sz="2800" u="sng" dirty="0"/>
            </a:br>
            <a:endParaRPr lang="en-US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ECF-48B9-AD4A-BA12-934E1333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inflation and why is it such a relevant market indicator?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/>
              <a:t>Inflation</a:t>
            </a:r>
            <a:r>
              <a:rPr lang="en-US" sz="2000" dirty="0"/>
              <a:t> is the </a:t>
            </a:r>
            <a:r>
              <a:rPr lang="en-US" sz="2000" b="1" dirty="0"/>
              <a:t>rise in the price of goods and services </a:t>
            </a:r>
            <a:r>
              <a:rPr lang="en-US" sz="2000" dirty="0"/>
              <a:t>which results in the </a:t>
            </a:r>
            <a:r>
              <a:rPr lang="en-US" sz="2000" b="1" dirty="0"/>
              <a:t>decline of purchasing power </a:t>
            </a:r>
            <a:r>
              <a:rPr lang="en-US" sz="2000" dirty="0"/>
              <a:t>of a given </a:t>
            </a:r>
            <a:r>
              <a:rPr lang="en-US" sz="2000" b="1" dirty="0"/>
              <a:t>currency over time</a:t>
            </a:r>
            <a:r>
              <a:rPr lang="en-US" sz="2000" dirty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/>
              <a:t>Inflation</a:t>
            </a:r>
            <a:r>
              <a:rPr lang="en-US" sz="2000" dirty="0"/>
              <a:t> is a </a:t>
            </a:r>
            <a:r>
              <a:rPr lang="en-US" sz="2000" b="1" dirty="0"/>
              <a:t>relevant market indicator </a:t>
            </a:r>
            <a:r>
              <a:rPr lang="en-US" sz="2000" dirty="0"/>
              <a:t>because a </a:t>
            </a:r>
            <a:r>
              <a:rPr lang="en-US" sz="2000" b="1" dirty="0"/>
              <a:t>decrease in purchasing power impacts the general cost of living </a:t>
            </a:r>
            <a:r>
              <a:rPr lang="en-US" sz="2000" dirty="0"/>
              <a:t>for the common public which ultimately </a:t>
            </a:r>
            <a:r>
              <a:rPr lang="en-US" sz="2000" b="1" dirty="0"/>
              <a:t>leads to a deceleration in economic growth.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8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0A120-BFC0-6E47-88E4-28AF6C9F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973668"/>
            <a:ext cx="9780586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u="sng" dirty="0">
                <a:solidFill>
                  <a:srgbClr val="FFFFFF"/>
                </a:solidFill>
              </a:rPr>
              <a:t>What are the main factors that contribute to a rise in inflation?</a:t>
            </a:r>
            <a:br>
              <a:rPr lang="en-US" sz="3000" u="sng" dirty="0">
                <a:solidFill>
                  <a:srgbClr val="FFFFFF"/>
                </a:solidFill>
              </a:rPr>
            </a:br>
            <a:endParaRPr lang="en-US" sz="3000" u="sng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BE012D-DC96-40D9-9134-ABDF063CE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99192"/>
              </p:ext>
            </p:extLst>
          </p:nvPr>
        </p:nvGraphicFramePr>
        <p:xfrm>
          <a:off x="1286934" y="2324100"/>
          <a:ext cx="10043054" cy="386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47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2D3E4-8658-AE42-89C9-8472724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rgbClr val="EBEBEB"/>
                </a:solidFill>
              </a:rPr>
              <a:t>What are investor market sentiments when inflation rises?</a:t>
            </a:r>
            <a:br>
              <a:rPr lang="en-US" sz="4000" dirty="0">
                <a:solidFill>
                  <a:srgbClr val="EBEBEB"/>
                </a:solidFill>
              </a:rPr>
            </a:b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CFEF-E747-0645-9DF5-D83E6C61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6" y="437513"/>
            <a:ext cx="5659863" cy="5954325"/>
          </a:xfrm>
        </p:spPr>
        <p:txBody>
          <a:bodyPr anchor="ctr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300" dirty="0"/>
              <a:t>Investors often turn to investments like </a:t>
            </a:r>
            <a:r>
              <a:rPr lang="en-US" sz="2300" b="1" dirty="0"/>
              <a:t>gold and gold stocks</a:t>
            </a:r>
            <a:r>
              <a:rPr lang="en-US" sz="2300" dirty="0"/>
              <a:t> because gold is considered to be a safe haven during periods of economic instability.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Investors turn to the </a:t>
            </a:r>
            <a:r>
              <a:rPr lang="en-US" sz="2300" b="1" dirty="0"/>
              <a:t>utilities sector </a:t>
            </a:r>
            <a:r>
              <a:rPr lang="en-US" sz="2300" dirty="0"/>
              <a:t>because we all still need electricity, heat, gas, etc. regardless of the inflationary environment. 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Investors turn to the </a:t>
            </a:r>
            <a:r>
              <a:rPr lang="en-US" sz="2300" b="1" dirty="0"/>
              <a:t>real estate sector</a:t>
            </a:r>
            <a:r>
              <a:rPr lang="en-US" sz="2300" dirty="0"/>
              <a:t> because </a:t>
            </a:r>
            <a:r>
              <a:rPr lang="en-US" sz="2300" b="1" dirty="0"/>
              <a:t>property prices </a:t>
            </a:r>
            <a:r>
              <a:rPr lang="en-US" sz="2300" dirty="0"/>
              <a:t>and </a:t>
            </a:r>
            <a:r>
              <a:rPr lang="en-US" sz="2300" b="1" dirty="0"/>
              <a:t>rental incomes </a:t>
            </a:r>
            <a:r>
              <a:rPr lang="en-US" sz="2300" dirty="0"/>
              <a:t>tend to rise </a:t>
            </a:r>
            <a:r>
              <a:rPr lang="en-US" sz="2300" b="1" dirty="0"/>
              <a:t>when inflation rises</a:t>
            </a:r>
            <a:r>
              <a:rPr lang="en-US" sz="2300" dirty="0"/>
              <a:t>. Also, Real Estate Investment Trusts (REITs) are often a hedge against inflation.</a:t>
            </a:r>
          </a:p>
        </p:txBody>
      </p:sp>
    </p:spTree>
    <p:extLst>
      <p:ext uri="{BB962C8B-B14F-4D97-AF65-F5344CB8AC3E}">
        <p14:creationId xmlns:p14="http://schemas.microsoft.com/office/powerpoint/2010/main" val="35397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AA8CB-7924-4049-8DDC-D5CF6E12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EBEBEB"/>
                </a:solidFill>
              </a:rPr>
              <a:t>Based on typical investor sentiments, conduct a performance analysis to see if rising inflation news affects the stock market </a:t>
            </a:r>
            <a:br>
              <a:rPr lang="en-US" sz="3000">
                <a:solidFill>
                  <a:srgbClr val="EBEBEB"/>
                </a:solidFill>
              </a:rPr>
            </a:br>
            <a:endParaRPr lang="en-US" sz="300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0748-56FF-404E-84BF-FB1E5DE21A3E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typical investor sentiments, analyze: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SPY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(Overall)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GLD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(Commodity)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XLRE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(Real Estate)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(Oil)</a:t>
            </a:r>
          </a:p>
        </p:txBody>
      </p:sp>
    </p:spTree>
    <p:extLst>
      <p:ext uri="{BB962C8B-B14F-4D97-AF65-F5344CB8AC3E}">
        <p14:creationId xmlns:p14="http://schemas.microsoft.com/office/powerpoint/2010/main" val="37915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437A-BA04-9543-AD75-BFCBDB477B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404" y="419100"/>
            <a:ext cx="3941185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i="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did the market respond to changes in inflation?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64BB98-189B-134B-BE28-FAB15FA0235B}"/>
              </a:ext>
            </a:extLst>
          </p:cNvPr>
          <p:cNvSpPr txBox="1"/>
          <p:nvPr/>
        </p:nvSpPr>
        <p:spPr>
          <a:xfrm>
            <a:off x="454894" y="2895600"/>
            <a:ext cx="3624696" cy="355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Oil (USO)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outperformed SPY, gold (GLD) and real estate (XLRE) stocks. This is not surprising because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oil has a strong relationship with inflation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Oil is vital for producing and transporting goods therefore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inflation rises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so does the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 and price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goods and services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2D57F211-61C7-9F48-83C9-E6788247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772"/>
            <a:ext cx="6936506" cy="341622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D5659965-AD53-E247-A2C7-12858E0B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61" y="3523148"/>
            <a:ext cx="6465045" cy="329717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1514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9E86C-2A05-F641-A8A8-6BD29BFB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04" y="963376"/>
            <a:ext cx="2621734" cy="43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Create a portfolio simulation based on performance analysis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68EF3-FE56-E742-8E0A-68F26A8A6573}"/>
              </a:ext>
            </a:extLst>
          </p:cNvPr>
          <p:cNvSpPr txBox="1"/>
          <p:nvPr/>
        </p:nvSpPr>
        <p:spPr>
          <a:xfrm>
            <a:off x="3734637" y="930923"/>
            <a:ext cx="6122270" cy="289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/>
              <a:t>Investor profile</a:t>
            </a:r>
          </a:p>
          <a:p>
            <a:pPr marL="914400" lvl="1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3000" dirty="0"/>
              <a:t>Risk tolerance- high</a:t>
            </a:r>
          </a:p>
          <a:p>
            <a:pPr marL="914400" lvl="1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3000" dirty="0"/>
              <a:t>Age- 30</a:t>
            </a:r>
          </a:p>
          <a:p>
            <a:pPr marL="914400" lvl="1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3000" dirty="0"/>
              <a:t>Time horizon- 30 years</a:t>
            </a:r>
          </a:p>
          <a:p>
            <a:pPr marL="914400" lvl="1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3000" dirty="0"/>
              <a:t>Asset type- various</a:t>
            </a:r>
          </a:p>
          <a:p>
            <a:pPr marL="914400" lvl="1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3000" dirty="0"/>
              <a:t>Investment amount- $100,000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84631-E2BA-5E47-B2BD-AB713B86C2B8}"/>
              </a:ext>
            </a:extLst>
          </p:cNvPr>
          <p:cNvSpPr txBox="1"/>
          <p:nvPr/>
        </p:nvSpPr>
        <p:spPr>
          <a:xfrm>
            <a:off x="4191000" y="5431282"/>
            <a:ext cx="70980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Because the investor is optimistic about the market, create a long-position algorithm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D4246C-6F3C-0C4B-9333-2B7051134890}"/>
              </a:ext>
            </a:extLst>
          </p:cNvPr>
          <p:cNvCxnSpPr>
            <a:cxnSpLocks/>
          </p:cNvCxnSpPr>
          <p:nvPr/>
        </p:nvCxnSpPr>
        <p:spPr>
          <a:xfrm>
            <a:off x="3634740" y="651510"/>
            <a:ext cx="0" cy="443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86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EB24-9BCE-F64A-95F9-4FE3CEE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54" y="710778"/>
            <a:ext cx="9863566" cy="1209462"/>
          </a:xfrm>
        </p:spPr>
        <p:txBody>
          <a:bodyPr/>
          <a:lstStyle/>
          <a:p>
            <a:r>
              <a:rPr lang="en-US" sz="4000" u="sng" dirty="0"/>
              <a:t>Long-Position Algorithm</a:t>
            </a:r>
            <a:br>
              <a:rPr lang="en-US" sz="4000" u="sng" dirty="0"/>
            </a:br>
            <a:endParaRPr lang="en-US" sz="4000" u="sng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B0F65D9-1AE2-2E4D-8615-8732416D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2326005"/>
            <a:ext cx="10846593" cy="4338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4C089-DEE3-B34A-99C6-82BA979FD7B6}"/>
              </a:ext>
            </a:extLst>
          </p:cNvPr>
          <p:cNvSpPr txBox="1"/>
          <p:nvPr/>
        </p:nvSpPr>
        <p:spPr>
          <a:xfrm>
            <a:off x="9742169" y="2174379"/>
            <a:ext cx="22479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trade was </a:t>
            </a:r>
            <a:r>
              <a:rPr lang="en-US" sz="1600" b="1" dirty="0"/>
              <a:t>entered</a:t>
            </a:r>
            <a:r>
              <a:rPr lang="en-US" sz="1600" dirty="0"/>
              <a:t> when the </a:t>
            </a:r>
            <a:r>
              <a:rPr lang="en-US" sz="1600" b="1" dirty="0"/>
              <a:t>“SMA50” value crossed above the “SMA100” </a:t>
            </a:r>
            <a:r>
              <a:rPr lang="en-US" sz="1600" dirty="0"/>
              <a:t>value, and the trade was </a:t>
            </a:r>
            <a:r>
              <a:rPr lang="en-US" sz="1600" b="1" dirty="0"/>
              <a:t>exited</a:t>
            </a:r>
            <a:r>
              <a:rPr lang="en-US" sz="1600" dirty="0"/>
              <a:t> when the </a:t>
            </a:r>
            <a:r>
              <a:rPr lang="en-US" sz="1600" b="1" dirty="0"/>
              <a:t>“SMA50” value crossed below the “SMA100” </a:t>
            </a:r>
            <a:r>
              <a:rPr lang="en-US" sz="1600" dirty="0"/>
              <a:t>value.</a:t>
            </a:r>
          </a:p>
          <a:p>
            <a:pPr algn="ctr"/>
            <a:r>
              <a:rPr lang="en-US" sz="1600" dirty="0"/>
              <a:t>The investor makes a profit using the </a:t>
            </a:r>
            <a:r>
              <a:rPr lang="en-US" sz="1600" b="1" dirty="0"/>
              <a:t>“buy low, sell high” </a:t>
            </a:r>
            <a:r>
              <a:rPr lang="en-US" sz="1600" dirty="0"/>
              <a:t>strategy.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438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B2C60-D903-7B4E-B8E7-9E7F2B59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8" y="1124049"/>
            <a:ext cx="8761413" cy="7069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i="0" u="sng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Backtesting</a:t>
            </a:r>
            <a:r>
              <a:rPr lang="en-US" sz="40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the Long-Position </a:t>
            </a:r>
            <a:r>
              <a:rPr lang="en-US" sz="4000" u="sng" dirty="0">
                <a:solidFill>
                  <a:srgbClr val="EBEBEB"/>
                </a:solidFill>
              </a:rPr>
              <a:t>A</a:t>
            </a:r>
            <a:r>
              <a:rPr lang="en-US" sz="40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lgorithm </a:t>
            </a:r>
            <a:br>
              <a:rPr lang="en-US" sz="40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000" b="0" i="0" u="sng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14AEA-1AC8-D14A-BEF8-34DDFD767266}"/>
              </a:ext>
            </a:extLst>
          </p:cNvPr>
          <p:cNvSpPr txBox="1"/>
          <p:nvPr/>
        </p:nvSpPr>
        <p:spPr>
          <a:xfrm>
            <a:off x="-470654" y="266700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trading algorithm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about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$2,520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the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backtesting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period. However, the loss was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consistent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portfolio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fluctuated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gained $5,800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our investor is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tolerant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has a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long-term time horizon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 would still recommend this stock for their portfolio. If nothing else, this stock provides a good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hedging strategy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32ED223-1643-7546-8FCE-1864A94C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20" y="3242103"/>
            <a:ext cx="8784633" cy="34736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DC270AD-090D-9E4E-8220-566079E7B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687" y="488950"/>
            <a:ext cx="2768600" cy="2374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56778-75C8-EC4B-B36A-273B6AE4B3D0}"/>
              </a:ext>
            </a:extLst>
          </p:cNvPr>
          <p:cNvSpPr txBox="1"/>
          <p:nvPr/>
        </p:nvSpPr>
        <p:spPr>
          <a:xfrm>
            <a:off x="10509170" y="2775706"/>
            <a:ext cx="15803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Annual volatility </a:t>
            </a:r>
            <a:r>
              <a:rPr lang="en-US" sz="1700" dirty="0"/>
              <a:t>has a spread of about </a:t>
            </a:r>
            <a:r>
              <a:rPr lang="en-US" sz="1700" b="1" dirty="0"/>
              <a:t>7.20%</a:t>
            </a:r>
            <a:r>
              <a:rPr lang="en-US" sz="1700" dirty="0"/>
              <a:t> surrounding the </a:t>
            </a:r>
            <a:r>
              <a:rPr lang="en-US" sz="1700" b="1" dirty="0"/>
              <a:t>annualized return </a:t>
            </a:r>
          </a:p>
        </p:txBody>
      </p:sp>
    </p:spTree>
    <p:extLst>
      <p:ext uri="{BB962C8B-B14F-4D97-AF65-F5344CB8AC3E}">
        <p14:creationId xmlns:p14="http://schemas.microsoft.com/office/powerpoint/2010/main" val="13969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{5D2CFA18-9C12-F84F-9A95-980A97DC3E5D}tf10001076</Template>
  <TotalTime>297</TotalTime>
  <Words>794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Project 2: Inflation News Market Influence &amp; Stock Prediction </vt:lpstr>
      <vt:lpstr>What effect (if any) has inflation news had on the stock market and has this news influenced investor’s trading decisions? </vt:lpstr>
      <vt:lpstr>What are the main factors that contribute to a rise in inflation? </vt:lpstr>
      <vt:lpstr>What are investor market sentiments when inflation rises? </vt:lpstr>
      <vt:lpstr>Based on typical investor sentiments, conduct a performance analysis to see if rising inflation news affects the stock market  </vt:lpstr>
      <vt:lpstr>How did the market respond to changes in inflation?</vt:lpstr>
      <vt:lpstr>Create a portfolio simulation based on performance analysis </vt:lpstr>
      <vt:lpstr>Long-Position Algorithm </vt:lpstr>
      <vt:lpstr>Backtesting the Long-Position Algorithm  </vt:lpstr>
      <vt:lpstr>Build an algorithmic trading bot to create trading signals for USO </vt:lpstr>
      <vt:lpstr>PowerPoint Presentation</vt:lpstr>
      <vt:lpstr>Conclusion</vt:lpstr>
      <vt:lpstr>Thank you for your time!  Any Questions?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Performance Analysis &amp; Recommendation</dc:title>
  <dc:creator>ladytee.mushava@gmail.com</dc:creator>
  <cp:lastModifiedBy>ladytee.mushava@gmail.com</cp:lastModifiedBy>
  <cp:revision>16</cp:revision>
  <dcterms:created xsi:type="dcterms:W3CDTF">2021-12-18T04:29:55Z</dcterms:created>
  <dcterms:modified xsi:type="dcterms:W3CDTF">2021-12-18T16:52:08Z</dcterms:modified>
</cp:coreProperties>
</file>