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3" r:id="rId2"/>
    <p:sldId id="262" r:id="rId3"/>
    <p:sldId id="268" r:id="rId4"/>
    <p:sldId id="275" r:id="rId5"/>
    <p:sldId id="271" r:id="rId6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66258-6416-456F-B3F3-3C8AF85D18BA}" v="61" dt="2024-09-14T00:36:34.256"/>
  </p1510:revLst>
</p1510:revInfo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3297" autoAdjust="0"/>
  </p:normalViewPr>
  <p:slideViewPr>
    <p:cSldViewPr snapToGrid="0" snapToObjects="1">
      <p:cViewPr varScale="1">
        <p:scale>
          <a:sx n="85" d="100"/>
          <a:sy n="85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C3A67C-F3FB-4D68-EE7A-C037CFB15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4A8B4-E6ED-FB16-9CB3-6EB34171E2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46B14C8-3C2A-445E-AA1C-9FC9D6FD2029}" type="datetimeFigureOut">
              <a:rPr lang="en-US"/>
              <a:pPr>
                <a:defRPr/>
              </a:pPr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3FD1E-B072-DFBA-FD3D-E9A71314F8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045C-F73E-A89A-FEEA-F80906F89F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CDE7254-4C8A-4C95-8187-9F8E1AA3AA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5674D9-851E-52EF-1DBE-9C25FA3083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18B5E-4EB9-9602-56D4-D2D910D8B2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366111-A7EF-4A1B-8B72-7E06FF8E5843}" type="datetimeFigureOut">
              <a:rPr lang="en-US"/>
              <a:pPr>
                <a:defRPr/>
              </a:pPr>
              <a:t>1/10/2025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C29517-6738-1659-72FB-EAC3F7D6C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9FA998-3FDF-7353-DDDA-335B927C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7AB1F-530A-0BFA-3F32-7AA64B29F0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7FFE8-9DDA-EE55-BA82-52A1A6214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AE25DE7-5914-4DEA-8419-84ED3B51A36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6E0976D0-B352-E79C-A328-0E92D5A422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529D96AA-2E4C-6C86-9F15-7166953F90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Caroline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F37F097C-56DD-4F7E-A306-D15F8A08D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FCA77CB8-3861-4AFA-875A-5ABD387501DD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0165E6E4-BF46-0758-3FF2-4128DEED36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C6EB4BBD-7422-2468-6F5E-4A0622E13B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Daim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C438A355-41E7-927E-052E-C16BA2683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68D96EF-E6C1-467B-9A21-B95CD9BAB241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29B85813-E1DD-8C2A-A284-8A5B0E2817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32003B80-9510-8F45-B993-E85B24577D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Caroline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DEB7120-CE13-1834-C8A0-69F793D5A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B3B56DA-F0E6-4173-B47C-12D532E4188E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746F7355-76BB-B056-0676-91B72BC6E1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0E387581-BE0D-CDBD-8D36-4DD2828D69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Caroline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B72A35F-0A16-1D8A-4231-FDF4245AE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9F3EFB6-8351-41DC-B4EB-92AD27D7FB56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896EF56F-8699-8C31-F20A-A90DD0EC7C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19CB1E10-609D-5051-B120-AFD6F471AF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Sohum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E2613C88-31AA-2C9F-F7C4-8336B2E74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7E66B1F-899B-4739-8598-715FE5B0FF5D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4A199-A6D0-DC9D-96CB-1F8B522A84F7}"/>
              </a:ext>
            </a:extLst>
          </p:cNvPr>
          <p:cNvSpPr/>
          <p:nvPr/>
        </p:nvSpPr>
        <p:spPr>
          <a:xfrm>
            <a:off x="334963" y="3086100"/>
            <a:ext cx="8447087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/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anchor="t"/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3F4DC00-290F-F05A-74B6-86F4AE3A2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EBE29F8-DAFC-42BB-BE7A-5F18037751E2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5F681E-1AAB-E156-9F7F-33486586C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706976-30E8-37F3-EAA4-8F6260AA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450" y="5956300"/>
            <a:ext cx="762000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1838D4E5-0C31-488E-8FA3-6DC70421D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6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4B6570-B00E-FBA6-46F9-DEB5509B311D}"/>
              </a:ext>
            </a:extLst>
          </p:cNvPr>
          <p:cNvSpPr>
            <a:spLocks noChangeAspect="1"/>
          </p:cNvSpPr>
          <p:nvPr/>
        </p:nvSpPr>
        <p:spPr>
          <a:xfrm>
            <a:off x="330200" y="614363"/>
            <a:ext cx="8482013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348B2-23E6-2F63-C2EA-0861F511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021839-B9EB-40F0-AE6E-4B66A076FC45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82D73-AA3D-26D0-FFA5-7F8963E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CA869-C852-605A-3DE2-54549DF6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0B105-B9DB-4F55-9AA6-9782DB5882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93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B876-BE57-BEBA-3109-7A9FB6E7F7D3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179638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AA499A-22CF-CAFF-5F99-27444ACA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95362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A066975A-F823-428D-8BD1-50308ACC3962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B4A132-E4F1-0C29-B082-79FBE5A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7A76AC-839D-13BC-AA6B-AAFADA27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34313" y="5956300"/>
            <a:ext cx="873125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55BE5400-5613-4C5A-8330-F3A5D2EDD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77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87D255-7070-BE38-EA15-917143838611}"/>
              </a:ext>
            </a:extLst>
          </p:cNvPr>
          <p:cNvSpPr>
            <a:spLocks noChangeAspect="1"/>
          </p:cNvSpPr>
          <p:nvPr/>
        </p:nvSpPr>
        <p:spPr>
          <a:xfrm>
            <a:off x="330200" y="614363"/>
            <a:ext cx="8482013" cy="11890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2180497"/>
            <a:ext cx="8272211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231908-4F40-8CE5-B0EC-0746CE23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9BFC85F-6D8A-4C1C-9076-7C836EA128BD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0229620-4E72-27D7-A646-D7FA8D55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108555-F53A-CD89-E93E-5C4DF6B4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5063A-311D-441A-8740-A0341BA10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43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E52716-BF28-98E6-5964-EC32B74975C1}"/>
              </a:ext>
            </a:extLst>
          </p:cNvPr>
          <p:cNvSpPr>
            <a:spLocks noChangeAspect="1"/>
          </p:cNvSpPr>
          <p:nvPr/>
        </p:nvSpPr>
        <p:spPr>
          <a:xfrm>
            <a:off x="336550" y="5141913"/>
            <a:ext cx="84677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/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/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FD4D8C-99B9-8521-8DB7-6572416B9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073C45F-4EB0-4F33-ABD4-159A68D7C999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9665B8A-1A2D-1DB6-092C-D049FF16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8DB3D7-B39F-2B59-1370-F7A2B2C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481B189D-3DEA-426C-93E2-16AC8F88E7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73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964A50-2CFF-AF98-5E1F-C916B0F098FD}"/>
              </a:ext>
            </a:extLst>
          </p:cNvPr>
          <p:cNvSpPr>
            <a:spLocks noChangeAspect="1"/>
          </p:cNvSpPr>
          <p:nvPr/>
        </p:nvSpPr>
        <p:spPr>
          <a:xfrm>
            <a:off x="334963" y="606425"/>
            <a:ext cx="847407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2228004"/>
            <a:ext cx="4066793" cy="363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2228004"/>
            <a:ext cx="4066794" cy="363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CFD3AE4-D6F2-2CF5-CCA7-1B511AF4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20E0D2-343F-4EEA-988A-7FDF71BA3411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B1D08DB-780A-E509-935D-F33412AE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626795-076A-3074-31F4-C115A0DE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07028-74F5-473C-8979-A655226E7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04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1B568-FDBC-47E2-9C20-B992C66939A6}"/>
              </a:ext>
            </a:extLst>
          </p:cNvPr>
          <p:cNvSpPr>
            <a:spLocks noChangeAspect="1"/>
          </p:cNvSpPr>
          <p:nvPr/>
        </p:nvSpPr>
        <p:spPr>
          <a:xfrm>
            <a:off x="334963" y="606425"/>
            <a:ext cx="847407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2250893"/>
            <a:ext cx="3815306" cy="536005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926053"/>
            <a:ext cx="4044825" cy="293499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2250893"/>
            <a:ext cx="3815305" cy="553373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3"/>
            <a:ext cx="4044825" cy="293499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75F8E-7F8F-7AF7-CF3B-531689AC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237426-018D-4839-8E3A-3AF8949D5EA9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18E9C-F538-AE4C-285C-60B96A86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0609F-0280-9FB0-1EB4-65463169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3DFE-FBB3-4A7F-9D36-E6FAFC6969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03B48A-D8E2-A3FF-0175-54FF6391282C}"/>
              </a:ext>
            </a:extLst>
          </p:cNvPr>
          <p:cNvSpPr>
            <a:spLocks noChangeAspect="1"/>
          </p:cNvSpPr>
          <p:nvPr/>
        </p:nvSpPr>
        <p:spPr>
          <a:xfrm>
            <a:off x="330200" y="606425"/>
            <a:ext cx="8475663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729658"/>
            <a:ext cx="8272212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53037-2F66-8B93-35C9-11817AA3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D84945-E303-4E4E-8BD5-3D4068AC1355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046FF-FA11-5453-EB02-F6D22F92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5061D-6BA6-236D-65FF-2BEF29D4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05372-32B2-4E4E-B947-C6358D443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7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C04A72C-FDBF-6269-00DC-AE12C18D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A68FC-DE5E-4305-9108-56E505250B32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0443190-D46B-6E12-25E2-3A517465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6470BB-CFC9-E221-AB35-A100D142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D28C8-C455-4B3A-8781-EF8DC2A0BF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94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0B775A-5A5F-D5F8-110C-37F207BC72DA}"/>
              </a:ext>
            </a:extLst>
          </p:cNvPr>
          <p:cNvSpPr>
            <a:spLocks noChangeAspect="1"/>
          </p:cNvSpPr>
          <p:nvPr/>
        </p:nvSpPr>
        <p:spPr>
          <a:xfrm>
            <a:off x="336550" y="5141913"/>
            <a:ext cx="8472488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/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/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9622D19-D17D-97BE-5CD3-C1DEA3B0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FFCB475F-B182-4B1E-B221-7EC04B2E92C6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966A13-9EFC-0941-581D-802118A3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2B21142-5A30-E66B-9C7B-7F7579A3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fld id="{D01FB7A3-A5B4-4C94-90F6-05AEA8D053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0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/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/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53F801-3A75-CA79-E9BC-7B36312F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9EB8-3B45-402A-ABF8-216B7935FFC7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801D5A-84E1-0FAF-DCF2-3BACE7F0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547333-1B1F-605F-692F-E3816009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28843-30FE-4E3E-A1D6-82A1C6B10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26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EE498-3813-6BF5-BCBD-11DDB3EB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63" y="704850"/>
            <a:ext cx="8270875" cy="11890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C5EFDC6-BDFD-A656-A43F-0F93D7172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6563" y="2335213"/>
            <a:ext cx="827087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B628B-AC10-7505-A05A-7FE82A701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03888" y="59563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fld id="{B7539AAC-D01C-4276-9515-3581B2DF12EB}" type="datetime1">
              <a:rPr lang="en-CA"/>
              <a:pPr>
                <a:defRPr/>
              </a:pPr>
              <a:t>2025-01-10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E509-971A-B306-EC20-80C0645BB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6563" y="5951538"/>
            <a:ext cx="5187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cap="all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8BF5-0C43-3708-D76C-EE921D057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450" y="5956300"/>
            <a:ext cx="7889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accent2"/>
                </a:solidFill>
              </a:defRPr>
            </a:lvl1pPr>
          </a:lstStyle>
          <a:p>
            <a:fld id="{01F79E13-43E8-4432-B305-30583452703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1427D-5D4E-AEE0-FC80-133EF6352D0F}"/>
              </a:ext>
            </a:extLst>
          </p:cNvPr>
          <p:cNvSpPr/>
          <p:nvPr/>
        </p:nvSpPr>
        <p:spPr>
          <a:xfrm>
            <a:off x="334963" y="457200"/>
            <a:ext cx="2778125" cy="95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3A78D2-44AA-8BAB-320E-E9AD5BE63DC9}"/>
              </a:ext>
            </a:extLst>
          </p:cNvPr>
          <p:cNvSpPr/>
          <p:nvPr/>
        </p:nvSpPr>
        <p:spPr>
          <a:xfrm>
            <a:off x="6030913" y="454025"/>
            <a:ext cx="2778125" cy="984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6D7CA8-42B9-D802-AD82-ED06152CF60A}"/>
              </a:ext>
            </a:extLst>
          </p:cNvPr>
          <p:cNvSpPr/>
          <p:nvPr/>
        </p:nvSpPr>
        <p:spPr>
          <a:xfrm>
            <a:off x="3181350" y="457200"/>
            <a:ext cx="2778125" cy="920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89" r:id="rId7"/>
    <p:sldLayoutId id="2147483697" r:id="rId8"/>
    <p:sldLayoutId id="2147483690" r:id="rId9"/>
    <p:sldLayoutId id="2147483698" r:id="rId10"/>
    <p:sldLayoutId id="2147483699" r:id="rId11"/>
  </p:sldLayoutIdLst>
  <p:hf sldNum="0" hdr="0" ftr="0" dt="0"/>
  <p:txStyles>
    <p:titleStyle>
      <a:lvl1pPr algn="l" defTabSz="342900" rtl="0" eaLnBrk="0" fontAlgn="base" hangingPunct="0">
        <a:spcBef>
          <a:spcPct val="0"/>
        </a:spcBef>
        <a:spcAft>
          <a:spcPct val="0"/>
        </a:spcAft>
        <a:defRPr sz="21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342900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Gill Sans MT" panose="020B0502020104020203" pitchFamily="34" charset="77"/>
        </a:defRPr>
      </a:lvl2pPr>
      <a:lvl3pPr algn="l" defTabSz="342900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Gill Sans MT" panose="020B0502020104020203" pitchFamily="34" charset="77"/>
        </a:defRPr>
      </a:lvl3pPr>
      <a:lvl4pPr algn="l" defTabSz="342900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Gill Sans MT" panose="020B0502020104020203" pitchFamily="34" charset="77"/>
        </a:defRPr>
      </a:lvl4pPr>
      <a:lvl5pPr algn="l" defTabSz="342900" rtl="0" eaLnBrk="0" fontAlgn="base" hangingPunct="0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Gill Sans MT" panose="020B0502020104020203" pitchFamily="34" charset="77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342900" rtl="0" eaLnBrk="0" fontAlgn="base" hangingPunct="0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2"/>
          </a:solidFill>
          <a:latin typeface="+mn-lt"/>
          <a:ea typeface="+mn-ea"/>
          <a:cs typeface="+mn-cs"/>
        </a:defRPr>
      </a:lvl1pPr>
      <a:lvl2pPr marL="471488" indent="-228600" algn="l" defTabSz="342900" rtl="0" eaLnBrk="0" fontAlgn="base" hangingPunct="0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4688" indent="-201613" algn="l" defTabSz="342900" rtl="0" eaLnBrk="0" fontAlgn="base" hangingPunct="0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00" kern="1200">
          <a:solidFill>
            <a:schemeClr val="tx2"/>
          </a:solidFill>
          <a:latin typeface="+mn-lt"/>
          <a:ea typeface="+mn-ea"/>
          <a:cs typeface="+mn-cs"/>
        </a:defRPr>
      </a:lvl3pPr>
      <a:lvl4pPr marL="930275" indent="-174625" algn="l" defTabSz="342900" rtl="0" eaLnBrk="0" fontAlgn="base" hangingPunct="0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0150" indent="-174625" algn="l" defTabSz="342900" rtl="0" eaLnBrk="0" fontAlgn="base" hangingPunct="0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5DC42D-0A1C-84AC-5F3B-97F3F1762331}"/>
              </a:ext>
            </a:extLst>
          </p:cNvPr>
          <p:cNvSpPr/>
          <p:nvPr/>
        </p:nvSpPr>
        <p:spPr>
          <a:xfrm>
            <a:off x="336550" y="449263"/>
            <a:ext cx="2779713" cy="1000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8C35C9-2785-C178-2D69-297B07268CA5}"/>
              </a:ext>
            </a:extLst>
          </p:cNvPr>
          <p:cNvSpPr/>
          <p:nvPr/>
        </p:nvSpPr>
        <p:spPr>
          <a:xfrm>
            <a:off x="3181350" y="449263"/>
            <a:ext cx="2779713" cy="1000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73464-BA1D-0880-EE9F-9FE8736C74C5}"/>
              </a:ext>
            </a:extLst>
          </p:cNvPr>
          <p:cNvSpPr/>
          <p:nvPr/>
        </p:nvSpPr>
        <p:spPr>
          <a:xfrm>
            <a:off x="6027738" y="449263"/>
            <a:ext cx="2779712" cy="100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3B5BD7-445C-F386-DB2E-515AC1F6AA1E}"/>
              </a:ext>
            </a:extLst>
          </p:cNvPr>
          <p:cNvSpPr txBox="1">
            <a:spLocks/>
          </p:cNvSpPr>
          <p:nvPr/>
        </p:nvSpPr>
        <p:spPr>
          <a:xfrm>
            <a:off x="436563" y="2053796"/>
            <a:ext cx="8243887" cy="1474788"/>
          </a:xfrm>
          <a:prstGeom prst="rect">
            <a:avLst/>
          </a:prstGeom>
        </p:spPr>
        <p:txBody>
          <a:bodyPr/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2pPr>
            <a:lvl3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3pPr>
            <a:lvl4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4pPr>
            <a:lvl5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s.A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(NASDAQ: OEC) </a:t>
            </a:r>
            <a:r>
              <a:rPr lang="mr-IN" dirty="0">
                <a:solidFill>
                  <a:schemeClr val="accent5">
                    <a:lumMod val="50000"/>
                  </a:schemeClr>
                </a:solidFill>
              </a:rPr>
              <a:t>–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Proposal for a purchase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C08A04-A5CE-EF6E-D791-ECC88063355C}"/>
              </a:ext>
            </a:extLst>
          </p:cNvPr>
          <p:cNvSpPr txBox="1">
            <a:spLocks/>
          </p:cNvSpPr>
          <p:nvPr/>
        </p:nvSpPr>
        <p:spPr>
          <a:xfrm>
            <a:off x="436562" y="3680984"/>
            <a:ext cx="8243887" cy="1474788"/>
          </a:xfrm>
          <a:prstGeom prst="rect">
            <a:avLst/>
          </a:prstGeom>
        </p:spPr>
        <p:txBody>
          <a:bodyPr/>
          <a:lstStyle>
            <a:lvl1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2pPr>
            <a:lvl3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3pPr>
            <a:lvl4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4pPr>
            <a:lvl5pPr algn="l" defTabSz="342900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bg1"/>
                </a:solidFill>
                <a:latin typeface="Gill Sans MT" panose="020B0502020104020203" pitchFamily="34" charset="77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Pitch by Joseph Muslu</a:t>
            </a:r>
          </a:p>
        </p:txBody>
      </p:sp>
      <p:pic>
        <p:nvPicPr>
          <p:cNvPr id="25639" name="Picture 39" descr="Orion S.A. leads industry with four carbon black plants awarded ISCC PLUS |  Woodlands Online">
            <a:extLst>
              <a:ext uri="{FF2B5EF4-FFF2-40B4-BE49-F238E27FC236}">
                <a16:creationId xmlns:a16="http://schemas.microsoft.com/office/drawing/2014/main" id="{3F0DC9EE-6612-4DFB-DFE1-ED4367F17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5" b="31988"/>
          <a:stretch/>
        </p:blipFill>
        <p:spPr bwMode="auto">
          <a:xfrm>
            <a:off x="164098" y="701675"/>
            <a:ext cx="8814216" cy="12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0E8E-52E6-1945-DD1E-1CF6E91F0651}"/>
              </a:ext>
            </a:extLst>
          </p:cNvPr>
          <p:cNvSpPr txBox="1">
            <a:spLocks/>
          </p:cNvSpPr>
          <p:nvPr/>
        </p:nvSpPr>
        <p:spPr>
          <a:xfrm>
            <a:off x="341313" y="-7938"/>
            <a:ext cx="8494712" cy="76041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Investment thesis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22438B-DDEF-BC49-45D8-45DD2CFED0F7}"/>
              </a:ext>
            </a:extLst>
          </p:cNvPr>
          <p:cNvSpPr txBox="1">
            <a:spLocks/>
          </p:cNvSpPr>
          <p:nvPr/>
        </p:nvSpPr>
        <p:spPr>
          <a:xfrm>
            <a:off x="452438" y="727075"/>
            <a:ext cx="8272462" cy="1123950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ORION SA (NYSE: OEC) recent partnerships and expansions and specialty earnings recovery signal a potential increase that has been under looked</a:t>
            </a:r>
          </a:p>
        </p:txBody>
      </p:sp>
      <p:sp>
        <p:nvSpPr>
          <p:cNvPr id="17411" name="TextBox 4">
            <a:extLst>
              <a:ext uri="{FF2B5EF4-FFF2-40B4-BE49-F238E27FC236}">
                <a16:creationId xmlns:a16="http://schemas.microsoft.com/office/drawing/2014/main" id="{9FF02C66-E62F-8C0D-B4D2-43C9DD4F8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851025"/>
            <a:ext cx="8616950" cy="3698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/>
            <a:r>
              <a:rPr lang="en-US" altLang="en-US" dirty="0"/>
              <a:t>Recommendation: Buy   FY 2024 Beg Price: $16.35  Price Target: $24.32 (48.8% upside)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6D5D4-3945-B15B-7131-F00F908B5260}"/>
              </a:ext>
            </a:extLst>
          </p:cNvPr>
          <p:cNvSpPr txBox="1"/>
          <p:nvPr/>
        </p:nvSpPr>
        <p:spPr>
          <a:xfrm>
            <a:off x="341313" y="5114925"/>
            <a:ext cx="8494712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01285-AD34-3045-E76D-4B10989DBA8E}"/>
              </a:ext>
            </a:extLst>
          </p:cNvPr>
          <p:cNvSpPr txBox="1"/>
          <p:nvPr/>
        </p:nvSpPr>
        <p:spPr>
          <a:xfrm>
            <a:off x="341313" y="2611438"/>
            <a:ext cx="8494712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CATALYSTS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9FFBAC-C6F4-F9DD-CEA9-5DB4446C6E9D}"/>
              </a:ext>
            </a:extLst>
          </p:cNvPr>
          <p:cNvSpPr/>
          <p:nvPr/>
        </p:nvSpPr>
        <p:spPr>
          <a:xfrm>
            <a:off x="336550" y="449263"/>
            <a:ext cx="2779713" cy="1000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8AB889-4EEC-7F6C-2BD1-FF0AA43E88E4}"/>
              </a:ext>
            </a:extLst>
          </p:cNvPr>
          <p:cNvSpPr/>
          <p:nvPr/>
        </p:nvSpPr>
        <p:spPr>
          <a:xfrm>
            <a:off x="3181350" y="449263"/>
            <a:ext cx="2779713" cy="1000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E8F13-81FF-A1B0-25FB-845CEE9E4E1E}"/>
              </a:ext>
            </a:extLst>
          </p:cNvPr>
          <p:cNvSpPr/>
          <p:nvPr/>
        </p:nvSpPr>
        <p:spPr>
          <a:xfrm>
            <a:off x="6027738" y="449263"/>
            <a:ext cx="2779712" cy="100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DF8347-DF23-C3A8-428A-A8C91565CCEC}"/>
              </a:ext>
            </a:extLst>
          </p:cNvPr>
          <p:cNvSpPr txBox="1"/>
          <p:nvPr/>
        </p:nvSpPr>
        <p:spPr>
          <a:xfrm>
            <a:off x="550863" y="2960823"/>
            <a:ext cx="8256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The company broke ground on a new facility for acetylene black that will become operational Q2 2025 in Texas that will be the only plant of its kind in the US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Partnership with Alpha Carbone to become exclusive customer of tire pyrolysis oil and improve facilities in the process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dirty="0">
              <a:latin typeface="+mn-lt"/>
            </a:endParaRPr>
          </a:p>
        </p:txBody>
      </p:sp>
      <p:pic>
        <p:nvPicPr>
          <p:cNvPr id="3" name="Picture 2" descr="A black and blue logo&#10;&#10;Description automatically generated">
            <a:extLst>
              <a:ext uri="{FF2B5EF4-FFF2-40B4-BE49-F238E27FC236}">
                <a16:creationId xmlns:a16="http://schemas.microsoft.com/office/drawing/2014/main" id="{C1847C9D-05E4-AD29-457C-784ACE337C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11" b="34136"/>
          <a:stretch/>
        </p:blipFill>
        <p:spPr>
          <a:xfrm>
            <a:off x="7331180" y="6499"/>
            <a:ext cx="1261644" cy="42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B12A55-F045-F217-416B-4E465CA4DA74}"/>
              </a:ext>
            </a:extLst>
          </p:cNvPr>
          <p:cNvSpPr txBox="1"/>
          <p:nvPr/>
        </p:nvSpPr>
        <p:spPr>
          <a:xfrm>
            <a:off x="324682" y="5530760"/>
            <a:ext cx="8256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dirty="0">
                <a:latin typeface="+mn-lt"/>
              </a:rPr>
              <a:t>Large debt burden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1E43-382B-1881-EABA-73E2A7BCD429}"/>
              </a:ext>
            </a:extLst>
          </p:cNvPr>
          <p:cNvSpPr txBox="1">
            <a:spLocks/>
          </p:cNvSpPr>
          <p:nvPr/>
        </p:nvSpPr>
        <p:spPr>
          <a:xfrm>
            <a:off x="341313" y="-7938"/>
            <a:ext cx="8494712" cy="76041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Company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738DD-03B3-4407-D815-CC3554D8D608}"/>
              </a:ext>
            </a:extLst>
          </p:cNvPr>
          <p:cNvSpPr txBox="1"/>
          <p:nvPr/>
        </p:nvSpPr>
        <p:spPr>
          <a:xfrm>
            <a:off x="328613" y="3638550"/>
            <a:ext cx="4186237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BUSINESS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487F1-4522-8718-6668-5990B127CC95}"/>
              </a:ext>
            </a:extLst>
          </p:cNvPr>
          <p:cNvSpPr txBox="1"/>
          <p:nvPr/>
        </p:nvSpPr>
        <p:spPr>
          <a:xfrm>
            <a:off x="336550" y="698500"/>
            <a:ext cx="4178300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E26DF-18B5-3505-2019-1343FCFF3349}"/>
              </a:ext>
            </a:extLst>
          </p:cNvPr>
          <p:cNvSpPr/>
          <p:nvPr/>
        </p:nvSpPr>
        <p:spPr>
          <a:xfrm>
            <a:off x="336550" y="449263"/>
            <a:ext cx="2779713" cy="1000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7FCE-79AC-0550-CD8A-C93B0A113469}"/>
              </a:ext>
            </a:extLst>
          </p:cNvPr>
          <p:cNvSpPr/>
          <p:nvPr/>
        </p:nvSpPr>
        <p:spPr>
          <a:xfrm>
            <a:off x="3181350" y="449263"/>
            <a:ext cx="2779713" cy="1000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973C2-26A1-5987-7E06-1673C2643494}"/>
              </a:ext>
            </a:extLst>
          </p:cNvPr>
          <p:cNvSpPr/>
          <p:nvPr/>
        </p:nvSpPr>
        <p:spPr>
          <a:xfrm>
            <a:off x="6027738" y="449263"/>
            <a:ext cx="2779712" cy="100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890CD6A-DC81-A234-137B-88A55AB6AFAF}"/>
              </a:ext>
            </a:extLst>
          </p:cNvPr>
          <p:cNvSpPr txBox="1">
            <a:spLocks/>
          </p:cNvSpPr>
          <p:nvPr/>
        </p:nvSpPr>
        <p:spPr>
          <a:xfrm>
            <a:off x="336550" y="1143000"/>
            <a:ext cx="4311650" cy="2235200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Specialized chemical company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Market leader in developing and manufacturing specialty carbon black and additives for batteries, tires, coating systems, rubber and polymers, ink and other specialty applications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  <a:p>
            <a:pPr marL="0" indent="0" fontAlgn="auto">
              <a:buClr>
                <a:schemeClr val="accent5">
                  <a:lumMod val="50000"/>
                </a:schemeClr>
              </a:buClr>
              <a:buNone/>
              <a:defRPr/>
            </a:pPr>
            <a:endParaRPr lang="en-US" sz="1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B83E47-1A85-0E39-E9DD-2DC0A7F2B6AB}"/>
              </a:ext>
            </a:extLst>
          </p:cNvPr>
          <p:cNvSpPr txBox="1">
            <a:spLocks/>
          </p:cNvSpPr>
          <p:nvPr/>
        </p:nvSpPr>
        <p:spPr>
          <a:xfrm>
            <a:off x="336550" y="4070350"/>
            <a:ext cx="4311650" cy="2235200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Strategic expansions moving towards higher growth markets while keeping partnerships and investments in plants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Operational efficiency and sustainability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</p:txBody>
      </p:sp>
      <p:pic>
        <p:nvPicPr>
          <p:cNvPr id="3" name="Picture 2" descr="A black and blue logo&#10;&#10;Description automatically generated">
            <a:extLst>
              <a:ext uri="{FF2B5EF4-FFF2-40B4-BE49-F238E27FC236}">
                <a16:creationId xmlns:a16="http://schemas.microsoft.com/office/drawing/2014/main" id="{8CCD604C-0740-E7F0-407D-F361A1E7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11" b="34136"/>
          <a:stretch/>
        </p:blipFill>
        <p:spPr>
          <a:xfrm>
            <a:off x="7331180" y="6499"/>
            <a:ext cx="1261644" cy="4220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82954B-D4AE-C27D-FAC7-DCF2C9CD5AAE}"/>
              </a:ext>
            </a:extLst>
          </p:cNvPr>
          <p:cNvSpPr txBox="1"/>
          <p:nvPr/>
        </p:nvSpPr>
        <p:spPr>
          <a:xfrm>
            <a:off x="4624387" y="704043"/>
            <a:ext cx="4178300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anchor="ctr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solidFill>
                  <a:schemeClr val="bg1"/>
                </a:solidFill>
                <a:latin typeface="+mn-lt"/>
              </a:rPr>
              <a:t>STRATEGIC INITIATIVES</a:t>
            </a:r>
            <a:endParaRPr lang="en-US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ED0E1A-04AE-EE93-281D-4B81962199C2}"/>
              </a:ext>
            </a:extLst>
          </p:cNvPr>
          <p:cNvSpPr txBox="1">
            <a:spLocks/>
          </p:cNvSpPr>
          <p:nvPr/>
        </p:nvSpPr>
        <p:spPr>
          <a:xfrm>
            <a:off x="4281174" y="1185212"/>
            <a:ext cx="4311650" cy="2235200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Sustainability focused and first major producer using 100% tire pyrolysis oil for carbon black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Four innovation centers for R&amp;D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  <a:p>
            <a:pPr marL="0" indent="0" fontAlgn="auto">
              <a:buClr>
                <a:schemeClr val="accent5">
                  <a:lumMod val="50000"/>
                </a:schemeClr>
              </a:buClr>
              <a:buNone/>
              <a:defRPr/>
            </a:pPr>
            <a:endParaRPr lang="en-US" sz="1800" dirty="0"/>
          </a:p>
          <a:p>
            <a:pPr marL="0" indent="0" fontAlgn="auto">
              <a:buClr>
                <a:schemeClr val="accent5">
                  <a:lumMod val="50000"/>
                </a:schemeClr>
              </a:buClr>
              <a:buNone/>
              <a:defRPr/>
            </a:pP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3F887-4902-0F45-1ABC-5562DA742F78}"/>
              </a:ext>
            </a:extLst>
          </p:cNvPr>
          <p:cNvSpPr txBox="1"/>
          <p:nvPr/>
        </p:nvSpPr>
        <p:spPr>
          <a:xfrm>
            <a:off x="4648200" y="3636962"/>
            <a:ext cx="4186237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KEY FINANCIALS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375280-FD4B-31AC-1F7D-B270335FD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7846"/>
              </p:ext>
            </p:extLst>
          </p:nvPr>
        </p:nvGraphicFramePr>
        <p:xfrm>
          <a:off x="5351461" y="4288149"/>
          <a:ext cx="2779713" cy="2109786"/>
        </p:xfrm>
        <a:graphic>
          <a:graphicData uri="http://schemas.openxmlformats.org/drawingml/2006/table">
            <a:tbl>
              <a:tblPr>
                <a:noFill/>
                <a:tableStyleId>{35758FB7-9AC5-4552-8A53-C91805E547FA}</a:tableStyleId>
              </a:tblPr>
              <a:tblGrid>
                <a:gridCol w="2000921">
                  <a:extLst>
                    <a:ext uri="{9D8B030D-6E8A-4147-A177-3AD203B41FA5}">
                      <a16:colId xmlns:a16="http://schemas.microsoft.com/office/drawing/2014/main" val="705787485"/>
                    </a:ext>
                  </a:extLst>
                </a:gridCol>
                <a:gridCol w="778792">
                  <a:extLst>
                    <a:ext uri="{9D8B030D-6E8A-4147-A177-3AD203B41FA5}">
                      <a16:colId xmlns:a16="http://schemas.microsoft.com/office/drawing/2014/main" val="3701319204"/>
                    </a:ext>
                  </a:extLst>
                </a:gridCol>
              </a:tblGrid>
              <a:tr h="351631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+mn-lt"/>
                        </a:rPr>
                        <a:t>Market Cap ($USD)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 dirty="0">
                          <a:effectLst/>
                        </a:rPr>
                        <a:t>986.9M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75742"/>
                  </a:ext>
                </a:extLst>
              </a:tr>
              <a:tr h="351631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+mn-lt"/>
                        </a:rPr>
                        <a:t>Enterprise Value ($USD)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1" dirty="0">
                          <a:effectLst/>
                        </a:rPr>
                        <a:t>1.75B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02297"/>
                  </a:ext>
                </a:extLst>
              </a:tr>
              <a:tr h="351631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+mn-lt"/>
                        </a:rPr>
                        <a:t>Revenue (TTM)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1.91B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50775"/>
                  </a:ext>
                </a:extLst>
              </a:tr>
              <a:tr h="351631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+mn-lt"/>
                        </a:rPr>
                        <a:t>EBIDTA (TTM)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291.1M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85600"/>
                  </a:ext>
                </a:extLst>
              </a:tr>
              <a:tr h="351631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  <a:latin typeface="+mn-lt"/>
                        </a:rPr>
                        <a:t>Price/Earnings (TTM)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12.29</a:t>
                      </a:r>
                      <a:endParaRPr lang="hr-HR" sz="1200" b="1" dirty="0">
                        <a:effectLst/>
                      </a:endParaRP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488494"/>
                  </a:ext>
                </a:extLst>
              </a:tr>
              <a:tr h="351631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  <a:latin typeface="+mn-lt"/>
                        </a:rPr>
                        <a:t>Forward P/E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7.45</a:t>
                      </a:r>
                      <a:r>
                        <a:rPr lang="hr-HR" sz="1200" b="1" dirty="0">
                          <a:effectLst/>
                        </a:rPr>
                        <a:t> </a:t>
                      </a:r>
                    </a:p>
                  </a:txBody>
                  <a:tcPr marL="91438" marR="91438" marT="45736" marB="45736" anchor="ctr">
                    <a:lnL w="12700" cap="rnd" cmpd="sng" algn="ctr">
                      <a:noFill/>
                      <a:prstDash val="solid"/>
                    </a:lnL>
                    <a:lnR w="12700" cap="rnd" cmpd="sng" algn="ctr">
                      <a:noFill/>
                      <a:prstDash val="solid"/>
                    </a:lnR>
                    <a:lnT w="12700" cap="rnd" cmpd="sng" algn="ctr">
                      <a:noFill/>
                      <a:prstDash val="solid"/>
                    </a:lnT>
                    <a:lnB w="12700" cap="rnd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012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3CED-443C-F073-9B1A-22788999D4A7}"/>
              </a:ext>
            </a:extLst>
          </p:cNvPr>
          <p:cNvSpPr txBox="1">
            <a:spLocks/>
          </p:cNvSpPr>
          <p:nvPr/>
        </p:nvSpPr>
        <p:spPr>
          <a:xfrm>
            <a:off x="341313" y="-7938"/>
            <a:ext cx="8494712" cy="76041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Industry and RELATIVE 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C486A-9385-4C32-1870-C0729B132A16}"/>
              </a:ext>
            </a:extLst>
          </p:cNvPr>
          <p:cNvSpPr txBox="1"/>
          <p:nvPr/>
        </p:nvSpPr>
        <p:spPr>
          <a:xfrm>
            <a:off x="341313" y="700088"/>
            <a:ext cx="8494712" cy="30638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SPECIALTY CHEMICALS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1C126-981F-2B80-CC5D-C3916E4B0FF4}"/>
              </a:ext>
            </a:extLst>
          </p:cNvPr>
          <p:cNvSpPr/>
          <p:nvPr/>
        </p:nvSpPr>
        <p:spPr>
          <a:xfrm>
            <a:off x="336550" y="449263"/>
            <a:ext cx="2779713" cy="1000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F1F41-677F-ECF1-E30E-04ACAE60A9E4}"/>
              </a:ext>
            </a:extLst>
          </p:cNvPr>
          <p:cNvSpPr/>
          <p:nvPr/>
        </p:nvSpPr>
        <p:spPr>
          <a:xfrm>
            <a:off x="3181350" y="449263"/>
            <a:ext cx="2779713" cy="1000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D4A807-2379-1A61-F33A-0D5251B7A34C}"/>
              </a:ext>
            </a:extLst>
          </p:cNvPr>
          <p:cNvSpPr/>
          <p:nvPr/>
        </p:nvSpPr>
        <p:spPr>
          <a:xfrm>
            <a:off x="6027738" y="449263"/>
            <a:ext cx="2779712" cy="100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pic>
        <p:nvPicPr>
          <p:cNvPr id="3" name="Picture 2" descr="A black and blue logo&#10;&#10;Description automatically generated">
            <a:extLst>
              <a:ext uri="{FF2B5EF4-FFF2-40B4-BE49-F238E27FC236}">
                <a16:creationId xmlns:a16="http://schemas.microsoft.com/office/drawing/2014/main" id="{9CDAE7C5-7BAC-33C8-0F9B-C220DA12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11" b="34136"/>
          <a:stretch/>
        </p:blipFill>
        <p:spPr>
          <a:xfrm>
            <a:off x="7331180" y="6499"/>
            <a:ext cx="1261644" cy="4220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ACEE504-C570-C8FB-B91C-6119CA0D9AFF}"/>
              </a:ext>
            </a:extLst>
          </p:cNvPr>
          <p:cNvSpPr txBox="1">
            <a:spLocks/>
          </p:cNvSpPr>
          <p:nvPr/>
        </p:nvSpPr>
        <p:spPr>
          <a:xfrm>
            <a:off x="336549" y="1143000"/>
            <a:ext cx="8499475" cy="2235200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High differentiation market: products are often customized for specific end users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Innovation-driven: continuous R&amp;D needed to expand markets and remain competitive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Customer centric: close relationships with customers needed to maintain sales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Raw material price fluctuations can impact margins and prices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  <a:p>
            <a:pPr marL="0" indent="0" fontAlgn="auto">
              <a:buClr>
                <a:schemeClr val="accent5">
                  <a:lumMod val="50000"/>
                </a:schemeClr>
              </a:buClr>
              <a:buNone/>
              <a:defRPr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A06D3-4AE7-40C8-EBE8-1AA720CCFAE2}"/>
              </a:ext>
            </a:extLst>
          </p:cNvPr>
          <p:cNvSpPr txBox="1"/>
          <p:nvPr/>
        </p:nvSpPr>
        <p:spPr>
          <a:xfrm>
            <a:off x="493713" y="3099020"/>
            <a:ext cx="8494712" cy="30638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COMPETITORS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A313B2-1E74-E46C-D181-F20C51956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48874"/>
              </p:ext>
            </p:extLst>
          </p:nvPr>
        </p:nvGraphicFramePr>
        <p:xfrm>
          <a:off x="1416570" y="4057754"/>
          <a:ext cx="6202635" cy="2225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01581">
                  <a:extLst>
                    <a:ext uri="{9D8B030D-6E8A-4147-A177-3AD203B41FA5}">
                      <a16:colId xmlns:a16="http://schemas.microsoft.com/office/drawing/2014/main" val="2131248104"/>
                    </a:ext>
                  </a:extLst>
                </a:gridCol>
                <a:gridCol w="1079473">
                  <a:extLst>
                    <a:ext uri="{9D8B030D-6E8A-4147-A177-3AD203B41FA5}">
                      <a16:colId xmlns:a16="http://schemas.microsoft.com/office/drawing/2014/main" val="3147217450"/>
                    </a:ext>
                  </a:extLst>
                </a:gridCol>
                <a:gridCol w="1240527">
                  <a:extLst>
                    <a:ext uri="{9D8B030D-6E8A-4147-A177-3AD203B41FA5}">
                      <a16:colId xmlns:a16="http://schemas.microsoft.com/office/drawing/2014/main" val="2363162080"/>
                    </a:ext>
                  </a:extLst>
                </a:gridCol>
                <a:gridCol w="1240527">
                  <a:extLst>
                    <a:ext uri="{9D8B030D-6E8A-4147-A177-3AD203B41FA5}">
                      <a16:colId xmlns:a16="http://schemas.microsoft.com/office/drawing/2014/main" val="4169430973"/>
                    </a:ext>
                  </a:extLst>
                </a:gridCol>
                <a:gridCol w="1240527">
                  <a:extLst>
                    <a:ext uri="{9D8B030D-6E8A-4147-A177-3AD203B41FA5}">
                      <a16:colId xmlns:a16="http://schemas.microsoft.com/office/drawing/2014/main" val="3767560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EV/EBITA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EV/SALES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Orion (OEC)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79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Cabot (CBT)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Albemarle (ALB)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4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AdvanSix</a:t>
                      </a:r>
                      <a:r>
                        <a:rPr lang="en-US" dirty="0"/>
                        <a:t> (ASIX)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Industry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11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DB8D-4621-6CAF-58D6-9E195440ED00}"/>
              </a:ext>
            </a:extLst>
          </p:cNvPr>
          <p:cNvSpPr txBox="1">
            <a:spLocks/>
          </p:cNvSpPr>
          <p:nvPr/>
        </p:nvSpPr>
        <p:spPr>
          <a:xfrm>
            <a:off x="341313" y="-7938"/>
            <a:ext cx="8494712" cy="760413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Valuation (Discounted cash flow)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4A63-229C-C7E7-642B-67D819CBFB4E}"/>
              </a:ext>
            </a:extLst>
          </p:cNvPr>
          <p:cNvSpPr txBox="1"/>
          <p:nvPr/>
        </p:nvSpPr>
        <p:spPr>
          <a:xfrm>
            <a:off x="341313" y="649288"/>
            <a:ext cx="8494712" cy="3079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COST OF CAPITAL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F95D9-43F3-B2F5-D959-BAA268C994C0}"/>
              </a:ext>
            </a:extLst>
          </p:cNvPr>
          <p:cNvSpPr/>
          <p:nvPr/>
        </p:nvSpPr>
        <p:spPr>
          <a:xfrm>
            <a:off x="336550" y="449263"/>
            <a:ext cx="2779713" cy="1000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1FE967-2326-BEA0-BF1F-5A1FD4C4881B}"/>
              </a:ext>
            </a:extLst>
          </p:cNvPr>
          <p:cNvSpPr/>
          <p:nvPr/>
        </p:nvSpPr>
        <p:spPr>
          <a:xfrm>
            <a:off x="3181350" y="449263"/>
            <a:ext cx="2779713" cy="10001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0FD0FE-578F-6C51-FED4-64A29FE19585}"/>
              </a:ext>
            </a:extLst>
          </p:cNvPr>
          <p:cNvSpPr/>
          <p:nvPr/>
        </p:nvSpPr>
        <p:spPr>
          <a:xfrm>
            <a:off x="6027738" y="449263"/>
            <a:ext cx="2779712" cy="100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noFill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CE7A26-D639-8048-586A-38D35ACBAE43}"/>
              </a:ext>
            </a:extLst>
          </p:cNvPr>
          <p:cNvSpPr txBox="1">
            <a:spLocks/>
          </p:cNvSpPr>
          <p:nvPr/>
        </p:nvSpPr>
        <p:spPr>
          <a:xfrm>
            <a:off x="412231" y="1206500"/>
            <a:ext cx="8731770" cy="3214688"/>
          </a:xfrm>
          <a:prstGeom prst="rect">
            <a:avLst/>
          </a:prstGeom>
        </p:spPr>
        <p:txBody>
          <a:bodyPr/>
          <a:lstStyle>
            <a:lvl1pPr marL="229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3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72500" indent="-229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5000" indent="-202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3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01500" indent="-17550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42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65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5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2-stage DCF model base case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Using Gordon Growth method and 5-year projections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Weighted average cost of capital of 6.25%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Terminal Growth Rate of 2%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r>
              <a:rPr lang="en-US" sz="1800" dirty="0"/>
              <a:t>Sensitivity can be adjusted with Excel (in email)</a:t>
            </a:r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  <a:p>
            <a:pPr marL="0" indent="0" fontAlgn="auto">
              <a:buClr>
                <a:schemeClr val="accent5">
                  <a:lumMod val="50000"/>
                </a:schemeClr>
              </a:buClr>
              <a:buNone/>
              <a:defRPr/>
            </a:pPr>
            <a:endParaRPr lang="en-US" sz="1800" dirty="0"/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  <a:p>
            <a:pPr fontAlgn="auto">
              <a:buClr>
                <a:schemeClr val="accent5">
                  <a:lumMod val="50000"/>
                </a:schemeClr>
              </a:buClr>
              <a:buFont typeface="Arial" charset="0"/>
              <a:buChar char="•"/>
              <a:defRPr/>
            </a:pPr>
            <a:endParaRPr lang="en-US" sz="18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59E625-46A9-F0F1-9BE5-B9BECF75A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0" t="12381" r="6559" b="471"/>
          <a:stretch/>
        </p:blipFill>
        <p:spPr>
          <a:xfrm>
            <a:off x="674557" y="3429000"/>
            <a:ext cx="7202774" cy="2017364"/>
          </a:xfrm>
          <a:prstGeom prst="rect">
            <a:avLst/>
          </a:prstGeom>
        </p:spPr>
      </p:pic>
      <p:pic>
        <p:nvPicPr>
          <p:cNvPr id="7" name="Picture 6" descr="A black and blue logo&#10;&#10;Description automatically generated">
            <a:extLst>
              <a:ext uri="{FF2B5EF4-FFF2-40B4-BE49-F238E27FC236}">
                <a16:creationId xmlns:a16="http://schemas.microsoft.com/office/drawing/2014/main" id="{571BED64-8B95-7921-DCF0-987E437023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411" b="34136"/>
          <a:stretch/>
        </p:blipFill>
        <p:spPr>
          <a:xfrm>
            <a:off x="7574381" y="9633"/>
            <a:ext cx="1261644" cy="422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1018</TotalTime>
  <Words>389</Words>
  <Application>Microsoft Office PowerPoint</Application>
  <PresentationFormat>On-screen Show (4:3)</PresentationFormat>
  <Paragraphs>91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IXYS Corporation (NASDAQ: IXYS) – the case for shorting</dc:title>
  <dc:creator>Ajay Patel</dc:creator>
  <cp:lastModifiedBy>Joseph Muslu</cp:lastModifiedBy>
  <cp:revision>156</cp:revision>
  <dcterms:created xsi:type="dcterms:W3CDTF">2017-04-16T20:26:15Z</dcterms:created>
  <dcterms:modified xsi:type="dcterms:W3CDTF">2025-01-10T18:15:07Z</dcterms:modified>
</cp:coreProperties>
</file>