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SU\Spring2024\CSE557\FinalProject\runtim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Sample Per Pixel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8"/>
                <c:pt idx="0">
                  <c:v>single threaded</c:v>
                </c:pt>
                <c:pt idx="1">
                  <c:v>x: static</c:v>
                </c:pt>
                <c:pt idx="2">
                  <c:v>x: static,1</c:v>
                </c:pt>
                <c:pt idx="3">
                  <c:v>x: static,SCR_WIDTH/16</c:v>
                </c:pt>
                <c:pt idx="4">
                  <c:v>x: dynamic</c:v>
                </c:pt>
                <c:pt idx="5">
                  <c:v>y: dynamic </c:v>
                </c:pt>
                <c:pt idx="6">
                  <c:v>sample: dynamic</c:v>
                </c:pt>
                <c:pt idx="7">
                  <c:v>x: dynamic + sample: dynamic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71.168667999999997</c:v>
                </c:pt>
                <c:pt idx="1">
                  <c:v>10.837975</c:v>
                </c:pt>
                <c:pt idx="2">
                  <c:v>9.9688060000000007</c:v>
                </c:pt>
                <c:pt idx="3">
                  <c:v>10.926553999999999</c:v>
                </c:pt>
                <c:pt idx="4">
                  <c:v>7.6140800000000004</c:v>
                </c:pt>
                <c:pt idx="5">
                  <c:v>7.5789600000000004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B-4423-8EF5-8F107BA35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Samples Per Pixel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8"/>
                <c:pt idx="0">
                  <c:v>single threaded</c:v>
                </c:pt>
                <c:pt idx="1">
                  <c:v>x: static</c:v>
                </c:pt>
                <c:pt idx="2">
                  <c:v>x: static,1</c:v>
                </c:pt>
                <c:pt idx="3">
                  <c:v>x: static,SCR_WIDTH/16</c:v>
                </c:pt>
                <c:pt idx="4">
                  <c:v>x: dynamic</c:v>
                </c:pt>
                <c:pt idx="5">
                  <c:v>y: dynamic </c:v>
                </c:pt>
                <c:pt idx="6">
                  <c:v>sample: dynamic</c:v>
                </c:pt>
                <c:pt idx="7">
                  <c:v>x: dynamic + sample: dynamic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2068.521745</c:v>
                </c:pt>
                <c:pt idx="1">
                  <c:v>299.280416</c:v>
                </c:pt>
                <c:pt idx="2">
                  <c:v>238.55069900000001</c:v>
                </c:pt>
                <c:pt idx="3">
                  <c:v>298.05494299999998</c:v>
                </c:pt>
                <c:pt idx="4">
                  <c:v>215.29402200000001</c:v>
                </c:pt>
                <c:pt idx="5">
                  <c:v>216.39317500000001</c:v>
                </c:pt>
                <c:pt idx="6">
                  <c:v>427.81455699999998</c:v>
                </c:pt>
                <c:pt idx="7">
                  <c:v>229.991739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B-4423-8EF5-8F107BA35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956048"/>
        <c:axId val="309960368"/>
      </c:barChart>
      <c:catAx>
        <c:axId val="30995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Pragma</a:t>
                </a:r>
                <a:r>
                  <a:rPr lang="en-US" baseline="0"/>
                  <a:t> Usage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60368"/>
        <c:crosses val="autoZero"/>
        <c:auto val="1"/>
        <c:lblAlgn val="ctr"/>
        <c:lblOffset val="100"/>
        <c:noMultiLvlLbl val="0"/>
      </c:catAx>
      <c:valAx>
        <c:axId val="309960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9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0.61159</cdr:x>
      <cdr:y>0.73328</cdr:y>
    </cdr:from>
    <cdr:to>
      <cdr:x>0.66454</cdr:x>
      <cdr:y>0.79335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309FF6-A418-BF11-530F-2BE4A521006E}"/>
            </a:ext>
          </a:extLst>
        </cdr:cNvPr>
        <cdr:cNvSpPr txBox="1"/>
      </cdr:nvSpPr>
      <cdr:spPr>
        <a:xfrm xmlns:a="http://schemas.openxmlformats.org/drawingml/2006/main">
          <a:off x="6530378" y="5028831"/>
          <a:ext cx="565383" cy="411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N/A</a:t>
          </a:r>
        </a:p>
      </cdr:txBody>
    </cdr:sp>
  </cdr:relSizeAnchor>
  <cdr:relSizeAnchor xmlns:cdr="http://schemas.openxmlformats.org/drawingml/2006/chartDrawing">
    <cdr:from>
      <cdr:x>0.70387</cdr:x>
      <cdr:y>0.73475</cdr:y>
    </cdr:from>
    <cdr:to>
      <cdr:x>0.75891</cdr:x>
      <cdr:y>0.78043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A821FC7-35CA-4A45-648E-B0C4DE0072CF}"/>
            </a:ext>
          </a:extLst>
        </cdr:cNvPr>
        <cdr:cNvSpPr txBox="1"/>
      </cdr:nvSpPr>
      <cdr:spPr>
        <a:xfrm xmlns:a="http://schemas.openxmlformats.org/drawingml/2006/main">
          <a:off x="7515713" y="5038911"/>
          <a:ext cx="587700" cy="3132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N/A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9BE0-01C2-EA00-89BB-F44242C5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B782-B913-61E1-3216-59F0948B6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EA04-ECD4-8F9F-77AE-4493DFE7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9449-46D3-824E-26FE-656B1D9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887A-9269-C202-BCAC-1523900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78D5-96BB-FB73-C40D-300EAC8C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E0D6D-6E83-FC0F-F8B3-54744F32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2B90-9495-2ADC-C58D-4EA1D1C4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7928-D5CA-64A5-0F0B-60283B00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7C7A-E658-46B7-6CFF-E6879F87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C3485-E504-EA5F-9015-59C38C415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7EA5-4B42-6079-FC8E-8A63E48C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553-15E8-A6BA-F9BC-C224F6D5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A2BE-14CB-FABC-4B81-C4E1AAF2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8733-16B7-5AA5-8C93-CF632199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FABA-6BA5-9B3D-1176-4F2CF6AD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B362-1158-425C-DC12-126D70B0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C760-47D2-CEDB-1610-636F764E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F65C-3717-D56C-D414-7D44EAC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E23B9-6115-5DA8-650B-95977BC8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4A4F-A818-A639-BB5A-A3BB072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269D-5E7E-A0EF-0D8E-2B866744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7727-6C1A-408E-63BA-A1619F5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9264-A682-DBBA-B546-640E6036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3AB3-B96E-1338-8D73-5259271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19EF-58FB-7601-3F3E-AD03ADF8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191E-A54A-6F08-3DB1-75EDEC64D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183D-7AD4-5C55-78BC-5CB705CB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D764-49CF-61CE-BE7A-2F3DD05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5BAE-4FC3-B7B4-D9E7-E922E64F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DD18-3EE1-F2AC-A0FC-DE16F11F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72F3-AD28-EDA9-4EA6-0379D4E6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5D06-5949-A408-25F5-8C17E19C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1107B-5F70-C211-A5D9-0A3F1AED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D3C9F-AC07-20B3-BD98-2D228B6D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0234E-39D1-5090-F181-7CCFAA634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982C4-9DB3-3F0B-DF36-DC9B62DC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F5B50-8AF2-1679-601D-76BA4709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32DE6-DBF6-006D-C835-EBAF81E7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A57A-42BD-4CBC-BA93-1273070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7A961-4AA0-3EA1-A2BB-D2F2F23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1C2B-7199-8E19-38C7-891263DD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5732-BB86-208A-0DFC-27D5E34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3EB79-B540-20F5-1EDA-A99D0CE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BC113-FA26-E719-8CAE-CB4427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2CE36-EA5F-047E-147B-205B9DA2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955-F6A5-7D07-91F6-DDD5EBDD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98D5-FB7D-0B02-8FC6-93485F7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F0C30-4699-25DD-BF93-1BB14AA0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7CA41-8F89-F90E-A9AE-7BD12ED1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B89E-237E-1173-FE27-C53B1959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258E-090B-5E2A-2BE7-1DFD284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F6F-08F6-3031-29E1-46ECADD8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BB6EF-CFE4-0809-FFD8-C53587F93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F1D9-F7A1-10B6-2A03-933BD501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51B6-5FCF-F477-EBB8-0DF3AB09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B6604-30CB-3FFF-8148-3225D9D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0C7E-AC04-F992-832C-BA93CBCD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8617C-A3A6-7B6A-144A-E2D73C95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ABB6-C5EF-0FDA-46DA-B47673FC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7387-96B9-91F9-DA81-9599B393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FE82B-DB8C-44A7-8369-21D66EA87CC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87FD-4B9F-A826-A070-99E4CA790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F326-616A-6BAF-23CC-9830A05F0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15D2A-DFC7-44B9-8216-DAEEBCBB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F3C3-4187-DD31-2963-C64F7EAD3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557 Final Project:</a:t>
            </a:r>
            <a:br>
              <a:rPr lang="en-US" dirty="0"/>
            </a:br>
            <a:r>
              <a:rPr lang="en-US" dirty="0"/>
              <a:t>Parallelization of Ray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0F98B-4E22-9481-52AD-22AAB124B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Jamin Valick</a:t>
            </a:r>
          </a:p>
        </p:txBody>
      </p:sp>
    </p:spTree>
    <p:extLst>
      <p:ext uri="{BB962C8B-B14F-4D97-AF65-F5344CB8AC3E}">
        <p14:creationId xmlns:p14="http://schemas.microsoft.com/office/powerpoint/2010/main" val="41578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DF83-1343-925B-15E7-52C62497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pic>
        <p:nvPicPr>
          <p:cNvPr id="5" name="Picture 4" descr="A diagram of a sun&#10;&#10;Description automatically generated">
            <a:extLst>
              <a:ext uri="{FF2B5EF4-FFF2-40B4-BE49-F238E27FC236}">
                <a16:creationId xmlns:a16="http://schemas.microsoft.com/office/drawing/2014/main" id="{ECE379C6-A4B8-65F7-C10F-80C8271B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1" y="1919376"/>
            <a:ext cx="6048198" cy="40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F08C-8A53-75B4-EFC4-B695BAA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9F06-656B-1DCE-0174-8A4D7F79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pixel:</a:t>
            </a:r>
          </a:p>
          <a:p>
            <a:pPr lvl="1"/>
            <a:r>
              <a:rPr lang="en-US" dirty="0"/>
              <a:t>Test intersection (most of the math)</a:t>
            </a:r>
          </a:p>
          <a:p>
            <a:pPr lvl="1"/>
            <a:r>
              <a:rPr lang="en-US" dirty="0"/>
              <a:t>Get ambient color and texture color (optional) of intersected object</a:t>
            </a:r>
          </a:p>
          <a:p>
            <a:pPr lvl="1"/>
            <a:r>
              <a:rPr lang="en-US" dirty="0"/>
              <a:t>Get diffuse and specular color of intersected object</a:t>
            </a:r>
          </a:p>
          <a:p>
            <a:pPr lvl="1"/>
            <a:r>
              <a:rPr lang="en-US" dirty="0"/>
              <a:t>Get color of reflected and refracted ray with recursion</a:t>
            </a:r>
          </a:p>
        </p:txBody>
      </p:sp>
      <p:pic>
        <p:nvPicPr>
          <p:cNvPr id="5" name="Picture 4" descr="A diagram of refraction and refraction&#10;&#10;Description automatically generated">
            <a:extLst>
              <a:ext uri="{FF2B5EF4-FFF2-40B4-BE49-F238E27FC236}">
                <a16:creationId xmlns:a16="http://schemas.microsoft.com/office/drawing/2014/main" id="{20B95D23-EAA3-D595-E5FD-DC77D9FBC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61"/>
          <a:stretch/>
        </p:blipFill>
        <p:spPr>
          <a:xfrm>
            <a:off x="6096000" y="4018558"/>
            <a:ext cx="4941861" cy="2400300"/>
          </a:xfrm>
          <a:prstGeom prst="rect">
            <a:avLst/>
          </a:prstGeom>
        </p:spPr>
      </p:pic>
      <p:pic>
        <p:nvPicPr>
          <p:cNvPr id="9" name="Picture 8" descr="A diagram of different light sources&#10;&#10;Description automatically generated">
            <a:extLst>
              <a:ext uri="{FF2B5EF4-FFF2-40B4-BE49-F238E27FC236}">
                <a16:creationId xmlns:a16="http://schemas.microsoft.com/office/drawing/2014/main" id="{89C19066-A3A2-DA8D-D29A-5DC2B796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53" y="4001294"/>
            <a:ext cx="3240034" cy="2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circle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A934383-878E-CB47-505B-55378E088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t="46914" r="17556" b="23394"/>
          <a:stretch/>
        </p:blipFill>
        <p:spPr>
          <a:xfrm>
            <a:off x="664495" y="360949"/>
            <a:ext cx="10863010" cy="56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ticks with black text&#10;&#10;Description automatically generated">
            <a:extLst>
              <a:ext uri="{FF2B5EF4-FFF2-40B4-BE49-F238E27FC236}">
                <a16:creationId xmlns:a16="http://schemas.microsoft.com/office/drawing/2014/main" id="{0FF6E6ED-5234-C0A2-21D4-39A98DC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19" y="4475748"/>
            <a:ext cx="4701459" cy="2207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CD2EA-C562-34D2-C9D7-6CAEB4A9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8835-C431-2930-F27C-D5713605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9354"/>
          </a:xfrm>
        </p:spPr>
        <p:txBody>
          <a:bodyPr/>
          <a:lstStyle/>
          <a:p>
            <a:r>
              <a:rPr lang="en-US" dirty="0"/>
              <a:t>Taking multiple samples per pixel and averaging the colors reduces aliasing </a:t>
            </a:r>
          </a:p>
          <a:p>
            <a:r>
              <a:rPr lang="en-US" dirty="0"/>
              <a:t>Taking multiple shadow rays for each pixel adds soft shadows and smoothing</a:t>
            </a:r>
          </a:p>
          <a:p>
            <a:r>
              <a:rPr lang="en-US" dirty="0"/>
              <a:t>Side Effects:</a:t>
            </a:r>
          </a:p>
          <a:p>
            <a:pPr lvl="1"/>
            <a:r>
              <a:rPr lang="en-US" dirty="0"/>
              <a:t>Increases work and runtime</a:t>
            </a:r>
          </a:p>
          <a:p>
            <a:pPr lvl="1"/>
            <a:r>
              <a:rPr lang="en-US" dirty="0"/>
              <a:t>Adds noise</a:t>
            </a:r>
          </a:p>
        </p:txBody>
      </p:sp>
      <p:pic>
        <p:nvPicPr>
          <p:cNvPr id="9" name="Picture 8" descr="A comparison of a cylinder&#10;&#10;Description automatically generated">
            <a:extLst>
              <a:ext uri="{FF2B5EF4-FFF2-40B4-BE49-F238E27FC236}">
                <a16:creationId xmlns:a16="http://schemas.microsoft.com/office/drawing/2014/main" id="{32EBF155-676F-6A40-FD5E-448B6A328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81" y="3568666"/>
            <a:ext cx="3884018" cy="19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alls in a room&#10;&#10;Description automatically generated">
            <a:extLst>
              <a:ext uri="{FF2B5EF4-FFF2-40B4-BE49-F238E27FC236}">
                <a16:creationId xmlns:a16="http://schemas.microsoft.com/office/drawing/2014/main" id="{44959627-A9D7-18D0-3EBC-38025828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6096000" cy="3429000"/>
          </a:xfrm>
        </p:spPr>
      </p:pic>
      <p:pic>
        <p:nvPicPr>
          <p:cNvPr id="7" name="Picture 6" descr="A group of spheres in a room&#10;&#10;Description automatically generated">
            <a:extLst>
              <a:ext uri="{FF2B5EF4-FFF2-40B4-BE49-F238E27FC236}">
                <a16:creationId xmlns:a16="http://schemas.microsoft.com/office/drawing/2014/main" id="{C50EB198-D579-CE59-8E01-1299AB59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500"/>
            <a:ext cx="6096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B5615-882B-1091-3226-B37F3CC493E1}"/>
              </a:ext>
            </a:extLst>
          </p:cNvPr>
          <p:cNvSpPr txBox="1"/>
          <p:nvPr/>
        </p:nvSpPr>
        <p:spPr>
          <a:xfrm>
            <a:off x="1153026" y="5282976"/>
            <a:ext cx="37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sample and 1 shadow ray per pixel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0C86-C432-C250-BAA9-8B96CD2D5E7A}"/>
              </a:ext>
            </a:extLst>
          </p:cNvPr>
          <p:cNvSpPr txBox="1"/>
          <p:nvPr/>
        </p:nvSpPr>
        <p:spPr>
          <a:xfrm>
            <a:off x="7054516" y="5282976"/>
            <a:ext cx="417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samples and 8 shadow rays per pixel</a:t>
            </a:r>
          </a:p>
        </p:txBody>
      </p:sp>
    </p:spTree>
    <p:extLst>
      <p:ext uri="{BB962C8B-B14F-4D97-AF65-F5344CB8AC3E}">
        <p14:creationId xmlns:p14="http://schemas.microsoft.com/office/powerpoint/2010/main" val="45800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73C-4DCD-7462-9711-B5D5F7FF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F9BF-85E2-909D-3D70-3F1D4436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821"/>
            <a:ext cx="10515600" cy="1664954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0; y &lt; SCR_HEIGHT; y++)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0; x &lt; SCR_WIDTH; x++)</a:t>
            </a: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SAMPLES_PER_PIXEL; sample++)</a:t>
            </a: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myScene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rayTrace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(eye, direction, 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436C17-2E8C-8545-2F09-555685281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029239"/>
              </p:ext>
            </p:extLst>
          </p:nvPr>
        </p:nvGraphicFramePr>
        <p:xfrm>
          <a:off x="757162" y="0"/>
          <a:ext cx="1067767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4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Cascadia Mono</vt:lpstr>
      <vt:lpstr>Office Theme</vt:lpstr>
      <vt:lpstr>CSE 557 Final Project: Parallelization of Ray Tracing</vt:lpstr>
      <vt:lpstr>Ray Tracing</vt:lpstr>
      <vt:lpstr>Algorithm</vt:lpstr>
      <vt:lpstr>PowerPoint Presentation</vt:lpstr>
      <vt:lpstr>Increasing Samples</vt:lpstr>
      <vt:lpstr>PowerPoint Presentation</vt:lpstr>
      <vt:lpstr>Parallelization Opportunities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557 Final Project: Parallelization of Ray Tracing</dc:title>
  <dc:creator>Valick, Jamin Morris</dc:creator>
  <cp:lastModifiedBy>Valick, Jamin Morris</cp:lastModifiedBy>
  <cp:revision>3</cp:revision>
  <dcterms:created xsi:type="dcterms:W3CDTF">2024-04-23T01:08:32Z</dcterms:created>
  <dcterms:modified xsi:type="dcterms:W3CDTF">2024-04-23T17:17:28Z</dcterms:modified>
</cp:coreProperties>
</file>