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ebo"/>
      <p:regular r:id="rId22"/>
      <p:bold r:id="rId23"/>
    </p:embeddedFont>
    <p:embeddedFont>
      <p:font typeface="Maven Pro"/>
      <p:regular r:id="rId24"/>
      <p:bold r:id="rId25"/>
    </p:embeddedFont>
    <p:embeddedFont>
      <p:font typeface="Crimson Pro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ebo-regular.fntdata"/><Relationship Id="rId21" Type="http://schemas.openxmlformats.org/officeDocument/2006/relationships/slide" Target="slides/slide15.xml"/><Relationship Id="rId24" Type="http://schemas.openxmlformats.org/officeDocument/2006/relationships/font" Target="fonts/MavenPro-regular.fntdata"/><Relationship Id="rId23" Type="http://schemas.openxmlformats.org/officeDocument/2006/relationships/font" Target="fonts/Heeb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rimsonProSemiBold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CrimsonProSemiBold-italic.fntdata"/><Relationship Id="rId27" Type="http://schemas.openxmlformats.org/officeDocument/2006/relationships/font" Target="fonts/CrimsonPro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rimsonPro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6eec327f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6eec327f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6d8d7da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6d8d7d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6d8d7da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6d8d7da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ac3023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6ac3023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6ac3023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6ac3023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6d8d7da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6d8d7da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6d8d7da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6d8d7da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e3176553_1_0:notes"/>
          <p:cNvSpPr txBox="1"/>
          <p:nvPr>
            <p:ph idx="1" type="body"/>
          </p:nvPr>
        </p:nvSpPr>
        <p:spPr>
          <a:xfrm>
            <a:off x="571500" y="2714625"/>
            <a:ext cx="4572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9850" lIns="69850" spcFirstLastPara="1" rIns="69850" wrap="square" tIns="6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b="0" i="0" lang="es" sz="9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Welcome to our presentation on data science and visualization services. We specialize in transforming complex data into actionable insights that drive strategic decision-making for organizations across various sectors. Our expert team combines advanced analytical methods with powerful visualization techniques to help you discover patterns, trends, and opportunities hidden in your data.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C4C4D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b="0" i="0" lang="es" sz="9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Throughout this presentation, we'll explore our comprehensive service offerings, showcase successful client projects, and demonstrate how our data-driven solutions can address your specific business challenges.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66e3176553_1_0:notes"/>
          <p:cNvSpPr/>
          <p:nvPr>
            <p:ph idx="2" type="sldImg"/>
          </p:nvPr>
        </p:nvSpPr>
        <p:spPr>
          <a:xfrm>
            <a:off x="317500" y="428625"/>
            <a:ext cx="5079900" cy="21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6e3176553_1_122:notes"/>
          <p:cNvSpPr/>
          <p:nvPr>
            <p:ph idx="2" type="sldImg"/>
          </p:nvPr>
        </p:nvSpPr>
        <p:spPr>
          <a:xfrm>
            <a:off x="0" y="0"/>
            <a:ext cx="1875000" cy="187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366e3176553_1_122:notes"/>
          <p:cNvSpPr txBox="1"/>
          <p:nvPr>
            <p:ph idx="1" type="body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66e3176553_1_122:notes"/>
          <p:cNvSpPr txBox="1"/>
          <p:nvPr>
            <p:ph idx="12" type="sldNum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e3176553_1_187:notes"/>
          <p:cNvSpPr/>
          <p:nvPr>
            <p:ph idx="2" type="sldImg"/>
          </p:nvPr>
        </p:nvSpPr>
        <p:spPr>
          <a:xfrm>
            <a:off x="0" y="0"/>
            <a:ext cx="1875000" cy="187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366e3176553_1_187:notes"/>
          <p:cNvSpPr txBox="1"/>
          <p:nvPr>
            <p:ph idx="1" type="body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66e3176553_1_187:notes"/>
          <p:cNvSpPr txBox="1"/>
          <p:nvPr>
            <p:ph idx="12" type="sldNum"/>
          </p:nvPr>
        </p:nvSpPr>
        <p:spPr>
          <a:xfrm>
            <a:off x="0" y="0"/>
            <a:ext cx="24999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ac302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ac302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6ac3023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6ac3023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6ac3023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6ac3023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ac3023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ac3023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0" type="dt"/>
          </p:nvPr>
        </p:nvSpPr>
        <p:spPr>
          <a:xfrm>
            <a:off x="0" y="0"/>
            <a:ext cx="18750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0" y="0"/>
            <a:ext cx="18750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0" y="0"/>
            <a:ext cx="18750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6" name="Google Shape;86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0" name="Google Shape;90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4" name="Google Shape;94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37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Vision RAG: Embeddings Multimodales</a:t>
            </a:r>
            <a:endParaRPr b="1"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088" y="1017725"/>
            <a:ext cx="5297825" cy="3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5"/>
          <p:cNvSpPr txBox="1"/>
          <p:nvPr/>
        </p:nvSpPr>
        <p:spPr>
          <a:xfrm>
            <a:off x="2865375" y="4758300"/>
            <a:ext cx="608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source: https://towardsdatascience.com/multimodal-embeddings-an-introduction-5dc36975966f/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Vision RAG: Embeddings Multimodales</a:t>
            </a:r>
            <a:endParaRPr b="1"/>
          </a:p>
        </p:txBody>
      </p:sp>
      <p:sp>
        <p:nvSpPr>
          <p:cNvPr id="188" name="Google Shape;188;p36"/>
          <p:cNvSpPr txBox="1"/>
          <p:nvPr/>
        </p:nvSpPr>
        <p:spPr>
          <a:xfrm>
            <a:off x="471875" y="1108900"/>
            <a:ext cx="80142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La gran ventaja de los embeddings multimodales es que podemos crear una correspondencia entre un elemento inicial (texto, </a:t>
            </a:r>
            <a:r>
              <a:rPr lang="es" sz="1600">
                <a:solidFill>
                  <a:schemeClr val="dk2"/>
                </a:solidFill>
              </a:rPr>
              <a:t>imagen</a:t>
            </a:r>
            <a:r>
              <a:rPr lang="es" sz="1600">
                <a:solidFill>
                  <a:schemeClr val="dk2"/>
                </a:solidFill>
              </a:rPr>
              <a:t>, audio) a un elemento final (texto, </a:t>
            </a:r>
            <a:r>
              <a:rPr lang="es" sz="1600">
                <a:solidFill>
                  <a:schemeClr val="dk2"/>
                </a:solidFill>
              </a:rPr>
              <a:t>imagen</a:t>
            </a:r>
            <a:r>
              <a:rPr lang="es" sz="1600">
                <a:solidFill>
                  <a:schemeClr val="dk2"/>
                </a:solidFill>
              </a:rPr>
              <a:t>, audio) sin que ambos deban ser del mismo tipo.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1639" l="-2649" r="2649" t="-1640"/>
          <a:stretch/>
        </p:blipFill>
        <p:spPr>
          <a:xfrm>
            <a:off x="745950" y="2233575"/>
            <a:ext cx="3260525" cy="2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275" y="2165650"/>
            <a:ext cx="3029076" cy="27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/>
        </p:nvSpPr>
        <p:spPr>
          <a:xfrm>
            <a:off x="4446650" y="3232375"/>
            <a:ext cx="574200" cy="4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>
            <a:off x="5300800" y="4600825"/>
            <a:ext cx="1950300" cy="2673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3934950" y="4891825"/>
            <a:ext cx="608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source: https://towardsdatascience.com/multimodal-embeddings-an-introduction-5dc36975966f/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15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Vision RAG: ColPali/ColQwen</a:t>
            </a:r>
            <a:endParaRPr b="1" sz="200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200" y="726750"/>
            <a:ext cx="6556151" cy="40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4847275" y="4804800"/>
            <a:ext cx="608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source: </a:t>
            </a:r>
            <a:r>
              <a:rPr lang="es" sz="1000">
                <a:solidFill>
                  <a:schemeClr val="dk2"/>
                </a:solidFill>
              </a:rPr>
              <a:t>https://huggingface.co/blog/manu/colpali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Vision RAG: Aproximación</a:t>
            </a:r>
            <a:endParaRPr b="1"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imágen (.png, .jpg…) a través de procesamiento por redes neuronales (PyTorch) la transformamos directamente a información numérica en embedding multimodal.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algoritmo de ColQwen genera un tensor de tipo: torch.Tensor([1, 731, 128]), es decir, genera 731 particiones en cada imágen y a cada cuál le asigna un embedding multimodal de 128 componentes.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proceso, abstrae y simplifica todo el proceso del RAG Tradicional del OCR, extracción de la información por chunks, organización de la información, decisión del indexado…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Menos propensión a errores en la pipeline a cambio de saber controlar y manejar los procesos de PyTorch y modelos de visión.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6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Vision LLM</a:t>
            </a:r>
            <a:endParaRPr b="1"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725" y="1178000"/>
            <a:ext cx="4530541" cy="34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24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Project Pipeline</a:t>
            </a:r>
            <a:endParaRPr b="1" sz="200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75" y="907625"/>
            <a:ext cx="8399226" cy="395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7"/>
          <p:cNvPicPr preferRelativeResize="0"/>
          <p:nvPr/>
        </p:nvPicPr>
        <p:blipFill rotWithShape="1">
          <a:blip r:embed="rId3">
            <a:alphaModFix/>
          </a:blip>
          <a:srcRect b="24524" l="0" r="0" t="24530"/>
          <a:stretch/>
        </p:blipFill>
        <p:spPr>
          <a:xfrm>
            <a:off x="1143000" y="642938"/>
            <a:ext cx="6858000" cy="1736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/>
        </p:nvSpPr>
        <p:spPr>
          <a:xfrm>
            <a:off x="1927800" y="3239732"/>
            <a:ext cx="51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 Science and Visualization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7"/>
          <p:cNvSpPr txBox="1"/>
          <p:nvPr/>
        </p:nvSpPr>
        <p:spPr>
          <a:xfrm>
            <a:off x="1036350" y="3964782"/>
            <a:ext cx="6964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available data-driven insights for decision making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63" y="2571750"/>
            <a:ext cx="1397834" cy="49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4" name="Google Shape;1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772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/>
          <p:nvPr/>
        </p:nvSpPr>
        <p:spPr>
          <a:xfrm>
            <a:off x="496119" y="2131726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800"/>
              <a:buFont typeface="Crimson Pro SemiBold"/>
              <a:buNone/>
            </a:pPr>
            <a:r>
              <a:rPr b="1" lang="es" sz="28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Our Services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6" name="Google Shape;1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119" y="293451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/>
          <p:nvPr/>
        </p:nvSpPr>
        <p:spPr>
          <a:xfrm>
            <a:off x="992237" y="2993901"/>
            <a:ext cx="14088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lang="es" sz="14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Statistical Analysis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850487" y="3633688"/>
            <a:ext cx="14088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s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</a:t>
            </a:r>
            <a:r>
              <a:rPr lang="es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patial data analysis and mapping tools that reveal geographical insights.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9" name="Google Shape;11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8299" y="293451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/>
          <p:nvPr/>
        </p:nvSpPr>
        <p:spPr>
          <a:xfrm>
            <a:off x="3074417" y="2993901"/>
            <a:ext cx="1408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lang="es" sz="14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Big Data Processing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8"/>
          <p:cNvSpPr/>
          <p:nvPr/>
        </p:nvSpPr>
        <p:spPr>
          <a:xfrm>
            <a:off x="3003567" y="3633700"/>
            <a:ext cx="1408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s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Expert programming in R and Python for statistical analysis and management.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2" name="Google Shape;12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0552" y="293451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/>
          <p:nvPr/>
        </p:nvSpPr>
        <p:spPr>
          <a:xfrm>
            <a:off x="5156671" y="2993901"/>
            <a:ext cx="1408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lang="es" sz="14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Decision Support Tools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5121246" y="3633694"/>
            <a:ext cx="14088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s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Custom interactive dashboards that facilitate data-driven decision making.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5" name="Google Shape;125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42807" y="293451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/>
          <p:nvPr/>
        </p:nvSpPr>
        <p:spPr>
          <a:xfrm>
            <a:off x="7238926" y="2993901"/>
            <a:ext cx="14088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lang="es" sz="14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Training &amp; Hackathons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7238926" y="3594694"/>
            <a:ext cx="14088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s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Specialized hackathons  to promote innovation and </a:t>
            </a:r>
            <a:r>
              <a:rPr lang="es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entrepreneurship.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7891700" y="4658575"/>
            <a:ext cx="1218600" cy="44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2201191" y="202684"/>
            <a:ext cx="653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300"/>
              <a:buFont typeface="Crimson Pro SemiBold"/>
              <a:buNone/>
            </a:pPr>
            <a:r>
              <a:rPr b="1" lang="es" sz="23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Investment Decision Support Tool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419993" y="1005036"/>
            <a:ext cx="15003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1200"/>
              <a:buFont typeface="Crimson Pro SemiBold"/>
              <a:buNone/>
            </a:pPr>
            <a:r>
              <a:rPr b="1" lang="es" sz="12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Challenge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419993" y="1312515"/>
            <a:ext cx="25725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s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Creating accurate spatial indicators of broadband demand from global open data sources for Africa and Asia to guide investment decisions.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419993" y="2188443"/>
            <a:ext cx="2572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s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Traditional approaches lacked granularity and regional variation insights.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3289994" y="1005036"/>
            <a:ext cx="15003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1200"/>
              <a:buFont typeface="Crimson Pro SemiBold"/>
              <a:buNone/>
            </a:pPr>
            <a:r>
              <a:rPr b="1" lang="es" sz="12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Our Approach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9"/>
          <p:cNvSpPr/>
          <p:nvPr/>
        </p:nvSpPr>
        <p:spPr>
          <a:xfrm>
            <a:off x="3289994" y="1312515"/>
            <a:ext cx="257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s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Implemented sophisticated dasymetric algorithms to downscale country-level data to subnational levels for 2020 and 2030.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3289994" y="1996455"/>
            <a:ext cx="2572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s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Incorporated rural/urban distinctions and gender-specific factors.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6159996" y="1005036"/>
            <a:ext cx="15003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1200"/>
              <a:buFont typeface="Crimson Pro SemiBold"/>
              <a:buNone/>
            </a:pPr>
            <a:r>
              <a:rPr b="1" lang="es" sz="12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Results Delivered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6159996" y="1312515"/>
            <a:ext cx="2572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s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Produced detailed spatial indicators covering fixed broadband by speed, mobile usage, demographics, and affordability metrics.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6159996" y="1996455"/>
            <a:ext cx="2572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s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Provided precise geographic insights for high-potential investment opportunities.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4" name="Google Shape;1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93" y="2815382"/>
            <a:ext cx="4478090" cy="2000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381" y="2640136"/>
            <a:ext cx="3566790" cy="217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311708" y="140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Visión</a:t>
            </a:r>
            <a:r>
              <a:rPr b="1" lang="es">
                <a:latin typeface="Calibri"/>
                <a:ea typeface="Calibri"/>
                <a:cs typeface="Calibri"/>
                <a:sym typeface="Calibri"/>
              </a:rPr>
              <a:t> RAG: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Calibri"/>
                <a:ea typeface="Calibri"/>
                <a:cs typeface="Calibri"/>
                <a:sym typeface="Calibri"/>
              </a:rPr>
              <a:t>Un nuevo enfoque basado en imágenes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413" y="4166775"/>
            <a:ext cx="1397834" cy="49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651450" y="487650"/>
            <a:ext cx="78411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Definiciones Previas </a:t>
            </a:r>
            <a:r>
              <a:rPr b="1" lang="es" sz="1800">
                <a:solidFill>
                  <a:schemeClr val="dk2"/>
                </a:solidFill>
              </a:rPr>
              <a:t>RAG Tradicional</a:t>
            </a:r>
            <a:r>
              <a:rPr lang="es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RAG</a:t>
            </a:r>
            <a:r>
              <a:rPr lang="es" sz="1800">
                <a:solidFill>
                  <a:schemeClr val="dk2"/>
                </a:solidFill>
              </a:rPr>
              <a:t>: Siglas de </a:t>
            </a:r>
            <a:r>
              <a:rPr i="1" lang="es" sz="1800">
                <a:solidFill>
                  <a:schemeClr val="dk2"/>
                </a:solidFill>
              </a:rPr>
              <a:t>“</a:t>
            </a:r>
            <a:r>
              <a:rPr b="1" i="1" lang="es" sz="1800">
                <a:solidFill>
                  <a:schemeClr val="dk2"/>
                </a:solidFill>
              </a:rPr>
              <a:t>Retrieval Augmented Generation</a:t>
            </a:r>
            <a:r>
              <a:rPr i="1" lang="es" sz="1800">
                <a:solidFill>
                  <a:schemeClr val="dk2"/>
                </a:solidFill>
              </a:rPr>
              <a:t>”</a:t>
            </a:r>
            <a:r>
              <a:rPr lang="es" sz="1800">
                <a:solidFill>
                  <a:schemeClr val="dk2"/>
                </a:solidFill>
              </a:rPr>
              <a:t>, es una técnica para incluir contenido de documentos propios al contexto de un LLM.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Embedding</a:t>
            </a:r>
            <a:r>
              <a:rPr lang="es" sz="1800">
                <a:solidFill>
                  <a:schemeClr val="dk2"/>
                </a:solidFill>
              </a:rPr>
              <a:t>: Representación numérica de un texto, </a:t>
            </a:r>
            <a:r>
              <a:rPr lang="es" sz="1800">
                <a:solidFill>
                  <a:schemeClr val="dk2"/>
                </a:solidFill>
              </a:rPr>
              <a:t>imagen</a:t>
            </a:r>
            <a:r>
              <a:rPr lang="es" sz="1800">
                <a:solidFill>
                  <a:schemeClr val="dk2"/>
                </a:solidFill>
              </a:rPr>
              <a:t> o audio.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OCR</a:t>
            </a:r>
            <a:r>
              <a:rPr lang="es" sz="1800">
                <a:solidFill>
                  <a:schemeClr val="dk2"/>
                </a:solidFill>
              </a:rPr>
              <a:t>: Siglas de </a:t>
            </a:r>
            <a:r>
              <a:rPr i="1" lang="es" sz="1800">
                <a:solidFill>
                  <a:schemeClr val="dk2"/>
                </a:solidFill>
              </a:rPr>
              <a:t>“Optical Character Recognition”</a:t>
            </a:r>
            <a:r>
              <a:rPr lang="es" sz="1800">
                <a:solidFill>
                  <a:schemeClr val="dk2"/>
                </a:solidFill>
              </a:rPr>
              <a:t>, es un método que usa diferentes framework y/o técnicas para la extracción de textos, tablas e imágenes de documentos.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Chunks</a:t>
            </a:r>
            <a:r>
              <a:rPr lang="es" sz="1800">
                <a:solidFill>
                  <a:schemeClr val="dk2"/>
                </a:solidFill>
              </a:rPr>
              <a:t>: “Pedazos” de información de los documentos (textos, tablas, imágenes…) </a:t>
            </a:r>
            <a:r>
              <a:rPr lang="es" sz="1800">
                <a:solidFill>
                  <a:schemeClr val="dk2"/>
                </a:solidFill>
              </a:rPr>
              <a:t>extraídos</a:t>
            </a:r>
            <a:r>
              <a:rPr lang="es" sz="1800">
                <a:solidFill>
                  <a:schemeClr val="dk2"/>
                </a:solidFill>
              </a:rPr>
              <a:t> mediante OCR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2"/>
          <p:cNvPicPr preferRelativeResize="0"/>
          <p:nvPr/>
        </p:nvPicPr>
        <p:blipFill rotWithShape="1">
          <a:blip r:embed="rId3">
            <a:alphaModFix/>
          </a:blip>
          <a:srcRect b="-3109" l="0" r="0" t="3110"/>
          <a:stretch/>
        </p:blipFill>
        <p:spPr>
          <a:xfrm>
            <a:off x="1128700" y="364750"/>
            <a:ext cx="6886575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/>
        </p:nvSpPr>
        <p:spPr>
          <a:xfrm>
            <a:off x="4768625" y="4758300"/>
            <a:ext cx="608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source: https://www.multimodal.dev/post/how-to-chunk-documents-for-rag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4768625" y="4758300"/>
            <a:ext cx="608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source: https://www.multimodal.dev/post/how-to-chunk-documents-for-rag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63" y="210425"/>
            <a:ext cx="6750273" cy="44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Vision RAG: Embeddings Monomodales</a:t>
            </a:r>
            <a:endParaRPr b="1"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38" y="1162250"/>
            <a:ext cx="7097925" cy="32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/>
        </p:nvSpPr>
        <p:spPr>
          <a:xfrm>
            <a:off x="2865375" y="4758300"/>
            <a:ext cx="6087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source: </a:t>
            </a:r>
            <a:r>
              <a:rPr lang="es" sz="1000">
                <a:solidFill>
                  <a:schemeClr val="dk2"/>
                </a:solidFill>
              </a:rPr>
              <a:t>https://towardsdatascience.com/multimodal-embeddings-an-introduction-5dc36975966f/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