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sldIdLst>
    <p:sldId id="256" r:id="rId2"/>
    <p:sldId id="257" r:id="rId3"/>
    <p:sldId id="258" r:id="rId4"/>
    <p:sldId id="259" r:id="rId5"/>
    <p:sldId id="260" r:id="rId6"/>
    <p:sldId id="261" r:id="rId7"/>
    <p:sldId id="262" r:id="rId8"/>
    <p:sldId id="268" r:id="rId9"/>
    <p:sldId id="269" r:id="rId10"/>
    <p:sldId id="270" r:id="rId11"/>
    <p:sldId id="271" r:id="rId12"/>
    <p:sldId id="272" r:id="rId13"/>
    <p:sldId id="273" r:id="rId14"/>
    <p:sldId id="274" r:id="rId15"/>
    <p:sldId id="284" r:id="rId16"/>
    <p:sldId id="275" r:id="rId17"/>
    <p:sldId id="276" r:id="rId18"/>
    <p:sldId id="277" r:id="rId19"/>
    <p:sldId id="278" r:id="rId20"/>
    <p:sldId id="279" r:id="rId21"/>
    <p:sldId id="280" r:id="rId22"/>
    <p:sldId id="281" r:id="rId23"/>
    <p:sldId id="282" r:id="rId24"/>
    <p:sldId id="267" r:id="rId25"/>
    <p:sldId id="266" r:id="rId26"/>
    <p:sldId id="285" r:id="rId27"/>
    <p:sldId id="287" r:id="rId28"/>
    <p:sldId id="28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81" d="100"/>
          <a:sy n="81" d="100"/>
        </p:scale>
        <p:origin x="-1038" y="-84"/>
      </p:cViewPr>
      <p:guideLst>
        <p:guide orient="horz" pos="210"/>
        <p:guide pos="295"/>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90068177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804863"/>
            <a:ext cx="7391400" cy="947737"/>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a:xfrm>
            <a:off x="838200" y="1981200"/>
            <a:ext cx="7391400" cy="3352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xmlns="" val="255328749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763000" y="6160217"/>
            <a:ext cx="381000" cy="365125"/>
          </a:xfrm>
          <a:prstGeom prst="rect">
            <a:avLst/>
          </a:prstGeom>
        </p:spPr>
        <p:txBody>
          <a:bodyPr vert="horz" lIns="91440" tIns="45720" rIns="91440" bIns="45720" rtlCol="0" anchor="ctr"/>
          <a:lstStyle>
            <a:lvl1pPr algn="l">
              <a:defRPr sz="1200" b="0">
                <a:solidFill>
                  <a:schemeClr val="tx2">
                    <a:lumMod val="60000"/>
                    <a:lumOff val="40000"/>
                  </a:schemeClr>
                </a:solidFill>
              </a:defRPr>
            </a:lvl1pPr>
          </a:lstStyle>
          <a:p>
            <a:fld id="{DCCC4F7A-DB87-40B2-A4EA-A1F094F8F2A7}" type="slidenum">
              <a:rPr lang="en-GB" smtClean="0"/>
              <a:pPr/>
              <a:t>‹#›</a:t>
            </a:fld>
            <a:endParaRPr lang="en-GB"/>
          </a:p>
        </p:txBody>
      </p:sp>
      <p:grpSp>
        <p:nvGrpSpPr>
          <p:cNvPr id="7" name="Group 6"/>
          <p:cNvGrpSpPr/>
          <p:nvPr userDrawn="1"/>
        </p:nvGrpSpPr>
        <p:grpSpPr>
          <a:xfrm>
            <a:off x="-1" y="0"/>
            <a:ext cx="9144001" cy="6858000"/>
            <a:chOff x="-1" y="0"/>
            <a:chExt cx="9144001" cy="6858000"/>
          </a:xfrm>
        </p:grpSpPr>
        <p:grpSp>
          <p:nvGrpSpPr>
            <p:cNvPr id="10" name="Group 9"/>
            <p:cNvGrpSpPr/>
            <p:nvPr userDrawn="1"/>
          </p:nvGrpSpPr>
          <p:grpSpPr>
            <a:xfrm>
              <a:off x="0" y="116632"/>
              <a:ext cx="9144000" cy="216024"/>
              <a:chOff x="0" y="44624"/>
              <a:chExt cx="9144000" cy="144016"/>
            </a:xfrm>
          </p:grpSpPr>
          <p:cxnSp>
            <p:nvCxnSpPr>
              <p:cNvPr id="11" name="Straight Connector 10"/>
              <p:cNvCxnSpPr/>
              <p:nvPr/>
            </p:nvCxnSpPr>
            <p:spPr>
              <a:xfrm>
                <a:off x="0" y="188640"/>
                <a:ext cx="9144000" cy="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44624"/>
                <a:ext cx="9144000"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0" y="116632"/>
                <a:ext cx="9144000"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userDrawn="1"/>
          </p:nvGrpSpPr>
          <p:grpSpPr>
            <a:xfrm rot="10800000">
              <a:off x="28103" y="6525342"/>
              <a:ext cx="9115897" cy="216025"/>
              <a:chOff x="0" y="44624"/>
              <a:chExt cx="9144000" cy="144016"/>
            </a:xfrm>
          </p:grpSpPr>
          <p:cxnSp>
            <p:nvCxnSpPr>
              <p:cNvPr id="18" name="Straight Connector 17"/>
              <p:cNvCxnSpPr/>
              <p:nvPr/>
            </p:nvCxnSpPr>
            <p:spPr>
              <a:xfrm>
                <a:off x="0" y="188640"/>
                <a:ext cx="9144000" cy="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0" y="44624"/>
                <a:ext cx="9144000"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0" y="116632"/>
                <a:ext cx="9144000"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13" name="Rectangle 12"/>
            <p:cNvSpPr/>
            <p:nvPr/>
          </p:nvSpPr>
          <p:spPr>
            <a:xfrm>
              <a:off x="-1" y="0"/>
              <a:ext cx="468313" cy="6858000"/>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6200000" scaled="1"/>
              <a:tileRect/>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innerShdw blurRad="63500" dist="50800" dir="18900000">
                    <a:prstClr val="black">
                      <a:alpha val="50000"/>
                    </a:prstClr>
                  </a:innerShdw>
                </a:effectLst>
              </a:endParaRPr>
            </a:p>
          </p:txBody>
        </p:sp>
      </p:grpSp>
      <p:sp>
        <p:nvSpPr>
          <p:cNvPr id="21" name="Rectangle 20"/>
          <p:cNvSpPr/>
          <p:nvPr userDrawn="1"/>
        </p:nvSpPr>
        <p:spPr>
          <a:xfrm>
            <a:off x="1907704" y="1916832"/>
            <a:ext cx="5789598" cy="2232248"/>
          </a:xfrm>
          <a:prstGeom prst="rect">
            <a:avLst/>
          </a:prstGeom>
          <a:noFill/>
          <a:ln>
            <a:noFill/>
          </a:ln>
          <a:effectLst/>
          <a:scene3d>
            <a:camera prst="orthographicFront">
              <a:rot lat="0" lon="300000" rev="0"/>
            </a:camera>
            <a:lightRig rig="threePt" dir="t"/>
          </a:scene3d>
        </p:spPr>
        <p:txBody>
          <a:bodyPr wrap="none" lIns="91440" tIns="45720" rIns="91440" bIns="45720">
            <a:prstTxWarp prst="textArchUp">
              <a:avLst>
                <a:gd name="adj" fmla="val 6975107"/>
              </a:avLst>
            </a:prstTxWarp>
            <a:spAutoFit/>
          </a:bodyPr>
          <a:lstStyle/>
          <a:p>
            <a:pPr algn="ctr"/>
            <a:r>
              <a:rPr lang="en-US" sz="5400" b="1" cap="none" spc="50" dirty="0" smtClean="0">
                <a:ln w="13500">
                  <a:solidFill>
                    <a:schemeClr val="accent1">
                      <a:shade val="2500"/>
                      <a:alpha val="6500"/>
                    </a:schemeClr>
                  </a:solidFill>
                  <a:prstDash val="solid"/>
                </a:ln>
                <a:noFill/>
                <a:effectLst>
                  <a:innerShdw blurRad="50900" dist="38500" dir="13500000">
                    <a:srgbClr val="000000">
                      <a:alpha val="60000"/>
                    </a:srgbClr>
                  </a:innerShdw>
                </a:effectLst>
              </a:rPr>
              <a:t>GARDEN CITY</a:t>
            </a:r>
            <a:endParaRPr lang="en-US" sz="5400" b="1" cap="none" spc="50" dirty="0">
              <a:ln w="13500">
                <a:solidFill>
                  <a:schemeClr val="accent1">
                    <a:shade val="2500"/>
                    <a:alpha val="6500"/>
                  </a:schemeClr>
                </a:solidFill>
                <a:prstDash val="solid"/>
              </a:ln>
              <a:noFill/>
              <a:effectLst>
                <a:innerShdw blurRad="50900" dist="38500" dir="13500000">
                  <a:srgbClr val="000000">
                    <a:alpha val="60000"/>
                  </a:srgbClr>
                </a:innerShdw>
              </a:effectLst>
            </a:endParaRPr>
          </a:p>
        </p:txBody>
      </p:sp>
      <p:sp>
        <p:nvSpPr>
          <p:cNvPr id="22" name="Rectangle 21"/>
          <p:cNvSpPr/>
          <p:nvPr userDrawn="1"/>
        </p:nvSpPr>
        <p:spPr>
          <a:xfrm>
            <a:off x="827585" y="1556792"/>
            <a:ext cx="7704856" cy="3168352"/>
          </a:xfrm>
          <a:prstGeom prst="rect">
            <a:avLst/>
          </a:prstGeom>
          <a:noFill/>
          <a:ln>
            <a:solidFill>
              <a:schemeClr val="bg1"/>
            </a:solidFill>
          </a:ln>
          <a:scene3d>
            <a:camera prst="orthographicFront"/>
            <a:lightRig rig="threePt" dir="t"/>
          </a:scene3d>
        </p:spPr>
        <p:txBody>
          <a:bodyPr wrap="none" lIns="91440" tIns="45720" rIns="91440" bIns="45720">
            <a:prstTxWarp prst="textArchDown">
              <a:avLst>
                <a:gd name="adj" fmla="val 16291945"/>
              </a:avLst>
            </a:prstTxWarp>
            <a:spAutoFit/>
          </a:bodyPr>
          <a:lstStyle/>
          <a:p>
            <a:pPr algn="ctr"/>
            <a:r>
              <a:rPr lang="en-US" sz="5400" b="1" cap="none" spc="50" dirty="0" smtClean="0">
                <a:ln w="13500">
                  <a:solidFill>
                    <a:schemeClr val="accent1">
                      <a:shade val="2500"/>
                      <a:alpha val="6500"/>
                    </a:schemeClr>
                  </a:solidFill>
                  <a:prstDash val="solid"/>
                </a:ln>
                <a:noFill/>
                <a:effectLst>
                  <a:innerShdw blurRad="50900" dist="38500" dir="13500000">
                    <a:srgbClr val="000000">
                      <a:alpha val="60000"/>
                    </a:srgbClr>
                  </a:innerShdw>
                </a:effectLst>
              </a:rPr>
              <a:t>      UNIVERSITY</a:t>
            </a:r>
            <a:r>
              <a:rPr lang="en-US" sz="5400" b="1" cap="none" spc="50" baseline="0" dirty="0" smtClean="0">
                <a:ln w="13500">
                  <a:solidFill>
                    <a:schemeClr val="accent1">
                      <a:shade val="2500"/>
                      <a:alpha val="6500"/>
                    </a:schemeClr>
                  </a:solidFill>
                  <a:prstDash val="solid"/>
                </a:ln>
                <a:noFill/>
                <a:effectLst>
                  <a:innerShdw blurRad="50900" dist="38500" dir="13500000">
                    <a:srgbClr val="000000">
                      <a:alpha val="60000"/>
                    </a:srgbClr>
                  </a:innerShdw>
                </a:effectLst>
              </a:rPr>
              <a:t> COLLEGE</a:t>
            </a:r>
            <a:endParaRPr lang="en-US" sz="5400" b="1" cap="none" spc="50" dirty="0">
              <a:ln w="13500">
                <a:solidFill>
                  <a:schemeClr val="accent1">
                    <a:shade val="2500"/>
                    <a:alpha val="6500"/>
                  </a:schemeClr>
                </a:solidFill>
                <a:prstDash val="solid"/>
              </a:ln>
              <a:noFill/>
              <a:effectLst>
                <a:innerShdw blurRad="50900" dist="38500" dir="13500000">
                  <a:srgbClr val="000000">
                    <a:alpha val="60000"/>
                  </a:srgbClr>
                </a:innerShdw>
              </a:effectLst>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Lst>
  <p:timing>
    <p:tnLst>
      <p:par>
        <p:cTn id="1" dur="indefinite" restart="never" nodeType="tmRoot"/>
      </p:par>
    </p:tnLst>
  </p:timing>
  <p:txStyles>
    <p:titleStyle>
      <a:lvl1pPr algn="l" defTabSz="914400" rtl="0" eaLnBrk="1" latinLnBrk="0" hangingPunct="1">
        <a:spcBef>
          <a:spcPct val="0"/>
        </a:spcBef>
        <a:buNone/>
        <a:defRPr sz="7200" b="1" kern="1200">
          <a:ln w="12700">
            <a:solidFill>
              <a:schemeClr val="tx2"/>
            </a:solidFill>
          </a:ln>
          <a:solidFill>
            <a:schemeClr val="bg1"/>
          </a:solidFill>
          <a:effectLst>
            <a:outerShdw blurRad="50800" dist="38100" dir="8100000" algn="tr" rotWithShape="0">
              <a:prstClr val="black">
                <a:alpha val="40000"/>
              </a:prstClr>
            </a:outerShd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2"/>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Clr>
          <a:schemeClr val="tx1"/>
        </a:buClr>
        <a:buFont typeface="Calibri" pitchFamily="34" charset="0"/>
        <a:buChar char="&g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00023" y="2852936"/>
            <a:ext cx="3344185" cy="830997"/>
          </a:xfrm>
          <a:prstGeom prst="rect">
            <a:avLst/>
          </a:prstGeom>
        </p:spPr>
        <p:txBody>
          <a:bodyPr wrap="none">
            <a:spAutoFit/>
          </a:bodyPr>
          <a:lstStyle/>
          <a:p>
            <a:r>
              <a:rPr lang="en-GB" sz="4800" dirty="0" smtClean="0">
                <a:solidFill>
                  <a:schemeClr val="bg2">
                    <a:lumMod val="10000"/>
                  </a:schemeClr>
                </a:solidFill>
              </a:rPr>
              <a:t>Data Models</a:t>
            </a:r>
            <a:endParaRPr lang="en-GB" sz="4800" dirty="0">
              <a:solidFill>
                <a:schemeClr val="bg2">
                  <a:lumMod val="10000"/>
                </a:schemeClr>
              </a:solidFill>
            </a:endParaRPr>
          </a:p>
        </p:txBody>
      </p:sp>
    </p:spTree>
    <p:extLst>
      <p:ext uri="{BB962C8B-B14F-4D97-AF65-F5344CB8AC3E}">
        <p14:creationId xmlns:p14="http://schemas.microsoft.com/office/powerpoint/2010/main" xmlns="" val="14295868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404664"/>
            <a:ext cx="8352928" cy="3416320"/>
          </a:xfrm>
          <a:prstGeom prst="rect">
            <a:avLst/>
          </a:prstGeom>
        </p:spPr>
        <p:txBody>
          <a:bodyPr wrap="square">
            <a:spAutoFit/>
          </a:bodyPr>
          <a:lstStyle/>
          <a:p>
            <a:r>
              <a:rPr lang="en-GB" sz="2400" dirty="0">
                <a:solidFill>
                  <a:schemeClr val="bg2">
                    <a:lumMod val="10000"/>
                  </a:schemeClr>
                </a:solidFill>
              </a:rPr>
              <a:t>The vast majority of relationships are binary, like the "Customers buy </a:t>
            </a:r>
            <a:r>
              <a:rPr lang="en-GB" sz="2400" dirty="0" smtClean="0">
                <a:solidFill>
                  <a:schemeClr val="bg2">
                    <a:lumMod val="10000"/>
                  </a:schemeClr>
                </a:solidFill>
              </a:rPr>
              <a:t>products“</a:t>
            </a:r>
          </a:p>
          <a:p>
            <a:endParaRPr lang="en-GB" sz="2400" dirty="0">
              <a:solidFill>
                <a:schemeClr val="bg2">
                  <a:lumMod val="10000"/>
                </a:schemeClr>
              </a:solidFill>
            </a:endParaRPr>
          </a:p>
          <a:p>
            <a:r>
              <a:rPr lang="en-GB" sz="2400" dirty="0" smtClean="0">
                <a:solidFill>
                  <a:schemeClr val="bg2">
                    <a:lumMod val="10000"/>
                  </a:schemeClr>
                </a:solidFill>
              </a:rPr>
              <a:t>Ternary </a:t>
            </a:r>
            <a:r>
              <a:rPr lang="en-GB" sz="2400" dirty="0">
                <a:solidFill>
                  <a:schemeClr val="bg2">
                    <a:lumMod val="10000"/>
                  </a:schemeClr>
                </a:solidFill>
              </a:rPr>
              <a:t>relationships, those with three participants, are also common. </a:t>
            </a:r>
            <a:endParaRPr lang="en-GB" sz="2400" dirty="0" smtClean="0">
              <a:solidFill>
                <a:schemeClr val="bg2">
                  <a:lumMod val="10000"/>
                </a:schemeClr>
              </a:solidFill>
            </a:endParaRPr>
          </a:p>
          <a:p>
            <a:endParaRPr lang="en-GB" sz="2400" dirty="0">
              <a:solidFill>
                <a:schemeClr val="bg2">
                  <a:lumMod val="10000"/>
                </a:schemeClr>
              </a:solidFill>
            </a:endParaRPr>
          </a:p>
          <a:p>
            <a:r>
              <a:rPr lang="en-GB" sz="2400" dirty="0" smtClean="0">
                <a:solidFill>
                  <a:schemeClr val="bg2">
                    <a:lumMod val="10000"/>
                  </a:schemeClr>
                </a:solidFill>
              </a:rPr>
              <a:t>Given </a:t>
            </a:r>
            <a:r>
              <a:rPr lang="en-GB" sz="2400" dirty="0">
                <a:solidFill>
                  <a:schemeClr val="bg2">
                    <a:lumMod val="10000"/>
                  </a:schemeClr>
                </a:solidFill>
              </a:rPr>
              <a:t>the binary relationships "Employees sell products" and "Customers buy products," there is an implicit ternary relationship "Employees sell products to customers."</a:t>
            </a:r>
          </a:p>
        </p:txBody>
      </p:sp>
      <p:pic>
        <p:nvPicPr>
          <p:cNvPr id="1026" name="Picture 1"/>
          <p:cNvPicPr>
            <a:picLocks noChangeAspect="1" noChangeArrowheads="1"/>
          </p:cNvPicPr>
          <p:nvPr/>
        </p:nvPicPr>
        <p:blipFill>
          <a:blip r:embed="rId2">
            <a:extLst>
              <a:ext uri="{28A0092B-C50C-407E-A947-70E740481C1C}">
                <a14:useLocalDpi xmlns:a14="http://schemas.microsoft.com/office/drawing/2010/main" xmlns="" val="0"/>
              </a:ext>
            </a:extLst>
          </a:blip>
          <a:srcRect l="28716" t="17178" r="24408" b="67313"/>
          <a:stretch>
            <a:fillRect/>
          </a:stretch>
        </p:blipFill>
        <p:spPr bwMode="auto">
          <a:xfrm>
            <a:off x="899592" y="4221088"/>
            <a:ext cx="7554112" cy="18722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589072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4"/>
          <p:cNvPicPr>
            <a:picLocks noChangeAspect="1" noChangeArrowheads="1"/>
          </p:cNvPicPr>
          <p:nvPr/>
        </p:nvPicPr>
        <p:blipFill>
          <a:blip r:embed="rId2">
            <a:extLst>
              <a:ext uri="{28A0092B-C50C-407E-A947-70E740481C1C}">
                <a14:useLocalDpi xmlns:a14="http://schemas.microsoft.com/office/drawing/2010/main" xmlns="" val="0"/>
              </a:ext>
            </a:extLst>
          </a:blip>
          <a:srcRect l="28716" t="35742" r="24408" b="37796"/>
          <a:stretch>
            <a:fillRect/>
          </a:stretch>
        </p:blipFill>
        <p:spPr bwMode="auto">
          <a:xfrm>
            <a:off x="755576" y="980728"/>
            <a:ext cx="7980625" cy="33843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8539510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404664"/>
            <a:ext cx="8208912" cy="6001643"/>
          </a:xfrm>
          <a:prstGeom prst="rect">
            <a:avLst/>
          </a:prstGeom>
        </p:spPr>
        <p:txBody>
          <a:bodyPr wrap="square">
            <a:spAutoFit/>
          </a:bodyPr>
          <a:lstStyle/>
          <a:p>
            <a:r>
              <a:rPr lang="en-GB" sz="2400" b="1" dirty="0">
                <a:solidFill>
                  <a:schemeClr val="bg2">
                    <a:lumMod val="10000"/>
                  </a:schemeClr>
                </a:solidFill>
              </a:rPr>
              <a:t>Cardinality and Modality</a:t>
            </a:r>
            <a:endParaRPr lang="en-GB" sz="2400" dirty="0">
              <a:solidFill>
                <a:schemeClr val="bg2">
                  <a:lumMod val="10000"/>
                </a:schemeClr>
              </a:solidFill>
            </a:endParaRPr>
          </a:p>
          <a:p>
            <a:r>
              <a:rPr lang="en-GB" sz="2400" b="1" dirty="0">
                <a:solidFill>
                  <a:schemeClr val="bg2">
                    <a:lumMod val="10000"/>
                  </a:schemeClr>
                </a:solidFill>
              </a:rPr>
              <a:t> </a:t>
            </a:r>
            <a:endParaRPr lang="en-GB" sz="2400" dirty="0">
              <a:solidFill>
                <a:schemeClr val="bg2">
                  <a:lumMod val="10000"/>
                </a:schemeClr>
              </a:solidFill>
            </a:endParaRPr>
          </a:p>
          <a:p>
            <a:r>
              <a:rPr lang="en-GB" sz="2400" dirty="0">
                <a:solidFill>
                  <a:schemeClr val="bg2">
                    <a:lumMod val="10000"/>
                  </a:schemeClr>
                </a:solidFill>
              </a:rPr>
              <a:t>The elements of data modelling: data objects, attributes, and relationships provide the basis for understanding the information domain of a problem. </a:t>
            </a:r>
            <a:endParaRPr lang="en-GB" sz="2400" dirty="0" smtClean="0">
              <a:solidFill>
                <a:schemeClr val="bg2">
                  <a:lumMod val="10000"/>
                </a:schemeClr>
              </a:solidFill>
            </a:endParaRPr>
          </a:p>
          <a:p>
            <a:endParaRPr lang="en-GB" sz="2400" dirty="0">
              <a:solidFill>
                <a:schemeClr val="bg2">
                  <a:lumMod val="10000"/>
                </a:schemeClr>
              </a:solidFill>
            </a:endParaRPr>
          </a:p>
          <a:p>
            <a:r>
              <a:rPr lang="en-GB" sz="2400" dirty="0" smtClean="0">
                <a:solidFill>
                  <a:schemeClr val="bg2">
                    <a:lumMod val="10000"/>
                  </a:schemeClr>
                </a:solidFill>
              </a:rPr>
              <a:t>However</a:t>
            </a:r>
            <a:r>
              <a:rPr lang="en-GB" sz="2400" dirty="0">
                <a:solidFill>
                  <a:schemeClr val="bg2">
                    <a:lumMod val="10000"/>
                  </a:schemeClr>
                </a:solidFill>
              </a:rPr>
              <a:t>, additional information related to these basic elements must also be understood. </a:t>
            </a:r>
            <a:endParaRPr lang="en-GB" sz="2400" dirty="0" smtClean="0">
              <a:solidFill>
                <a:schemeClr val="bg2">
                  <a:lumMod val="10000"/>
                </a:schemeClr>
              </a:solidFill>
            </a:endParaRPr>
          </a:p>
          <a:p>
            <a:endParaRPr lang="en-GB" sz="2400" dirty="0">
              <a:solidFill>
                <a:schemeClr val="bg2">
                  <a:lumMod val="10000"/>
                </a:schemeClr>
              </a:solidFill>
            </a:endParaRPr>
          </a:p>
          <a:p>
            <a:r>
              <a:rPr lang="en-GB" sz="2400" dirty="0" smtClean="0">
                <a:solidFill>
                  <a:schemeClr val="bg2">
                    <a:lumMod val="10000"/>
                  </a:schemeClr>
                </a:solidFill>
              </a:rPr>
              <a:t>For </a:t>
            </a:r>
            <a:r>
              <a:rPr lang="en-GB" sz="2400" dirty="0">
                <a:solidFill>
                  <a:schemeClr val="bg2">
                    <a:lumMod val="10000"/>
                  </a:schemeClr>
                </a:solidFill>
              </a:rPr>
              <a:t>instance, a simple pair that states: </a:t>
            </a:r>
            <a:r>
              <a:rPr lang="en-GB" sz="2400" b="1" dirty="0">
                <a:solidFill>
                  <a:schemeClr val="bg2">
                    <a:lumMod val="10000"/>
                  </a:schemeClr>
                </a:solidFill>
              </a:rPr>
              <a:t>object X </a:t>
            </a:r>
            <a:r>
              <a:rPr lang="en-GB" sz="2400" i="1" dirty="0">
                <a:solidFill>
                  <a:schemeClr val="bg2">
                    <a:lumMod val="10000"/>
                  </a:schemeClr>
                </a:solidFill>
              </a:rPr>
              <a:t>relates </a:t>
            </a:r>
            <a:r>
              <a:rPr lang="en-GB" sz="2400" dirty="0">
                <a:solidFill>
                  <a:schemeClr val="bg2">
                    <a:lumMod val="10000"/>
                  </a:schemeClr>
                </a:solidFill>
              </a:rPr>
              <a:t>to </a:t>
            </a:r>
            <a:r>
              <a:rPr lang="en-GB" sz="2400" b="1" dirty="0">
                <a:solidFill>
                  <a:schemeClr val="bg2">
                    <a:lumMod val="10000"/>
                  </a:schemeClr>
                </a:solidFill>
              </a:rPr>
              <a:t>object Y </a:t>
            </a:r>
            <a:r>
              <a:rPr lang="en-GB" sz="2400" dirty="0">
                <a:solidFill>
                  <a:schemeClr val="bg2">
                    <a:lumMod val="10000"/>
                  </a:schemeClr>
                </a:solidFill>
              </a:rPr>
              <a:t>does not provide enough information for software engineering purposes. </a:t>
            </a:r>
            <a:endParaRPr lang="en-GB" sz="2400" dirty="0" smtClean="0">
              <a:solidFill>
                <a:schemeClr val="bg2">
                  <a:lumMod val="10000"/>
                </a:schemeClr>
              </a:solidFill>
            </a:endParaRPr>
          </a:p>
          <a:p>
            <a:endParaRPr lang="en-GB" sz="2400" dirty="0">
              <a:solidFill>
                <a:schemeClr val="bg2">
                  <a:lumMod val="10000"/>
                </a:schemeClr>
              </a:solidFill>
            </a:endParaRPr>
          </a:p>
          <a:p>
            <a:r>
              <a:rPr lang="en-GB" sz="2400" dirty="0" smtClean="0">
                <a:solidFill>
                  <a:schemeClr val="bg2">
                    <a:lumMod val="10000"/>
                  </a:schemeClr>
                </a:solidFill>
              </a:rPr>
              <a:t>We </a:t>
            </a:r>
            <a:r>
              <a:rPr lang="en-GB" sz="2400" dirty="0">
                <a:solidFill>
                  <a:schemeClr val="bg2">
                    <a:lumMod val="10000"/>
                  </a:schemeClr>
                </a:solidFill>
              </a:rPr>
              <a:t>must understand how many occurrences of </a:t>
            </a:r>
            <a:r>
              <a:rPr lang="en-GB" sz="2400" b="1" dirty="0">
                <a:solidFill>
                  <a:schemeClr val="bg2">
                    <a:lumMod val="10000"/>
                  </a:schemeClr>
                </a:solidFill>
              </a:rPr>
              <a:t>object X </a:t>
            </a:r>
            <a:r>
              <a:rPr lang="en-GB" sz="2400" dirty="0">
                <a:solidFill>
                  <a:schemeClr val="bg2">
                    <a:lumMod val="10000"/>
                  </a:schemeClr>
                </a:solidFill>
              </a:rPr>
              <a:t>are related to how many occurrences of </a:t>
            </a:r>
            <a:r>
              <a:rPr lang="en-GB" sz="2400" b="1" dirty="0">
                <a:solidFill>
                  <a:schemeClr val="bg2">
                    <a:lumMod val="10000"/>
                  </a:schemeClr>
                </a:solidFill>
              </a:rPr>
              <a:t>object Y. </a:t>
            </a:r>
            <a:r>
              <a:rPr lang="en-GB" sz="2400" dirty="0">
                <a:solidFill>
                  <a:schemeClr val="bg2">
                    <a:lumMod val="10000"/>
                  </a:schemeClr>
                </a:solidFill>
              </a:rPr>
              <a:t>This leads to a data modelling concept called </a:t>
            </a:r>
            <a:r>
              <a:rPr lang="en-GB" sz="2400" i="1" dirty="0">
                <a:solidFill>
                  <a:schemeClr val="bg2">
                    <a:lumMod val="10000"/>
                  </a:schemeClr>
                </a:solidFill>
              </a:rPr>
              <a:t>cardinality.</a:t>
            </a:r>
            <a:endParaRPr lang="en-GB" sz="2400" dirty="0">
              <a:solidFill>
                <a:schemeClr val="bg2">
                  <a:lumMod val="10000"/>
                </a:schemeClr>
              </a:solidFill>
            </a:endParaRPr>
          </a:p>
        </p:txBody>
      </p:sp>
    </p:spTree>
    <p:extLst>
      <p:ext uri="{BB962C8B-B14F-4D97-AF65-F5344CB8AC3E}">
        <p14:creationId xmlns:p14="http://schemas.microsoft.com/office/powerpoint/2010/main" xmlns="" val="27531558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404664"/>
            <a:ext cx="8424936" cy="5632311"/>
          </a:xfrm>
          <a:prstGeom prst="rect">
            <a:avLst/>
          </a:prstGeom>
        </p:spPr>
        <p:txBody>
          <a:bodyPr wrap="square">
            <a:spAutoFit/>
          </a:bodyPr>
          <a:lstStyle/>
          <a:p>
            <a:r>
              <a:rPr lang="en-GB" sz="2400" b="1" dirty="0">
                <a:solidFill>
                  <a:schemeClr val="bg2">
                    <a:lumMod val="10000"/>
                  </a:schemeClr>
                </a:solidFill>
              </a:rPr>
              <a:t>Cardinality: </a:t>
            </a:r>
            <a:r>
              <a:rPr lang="en-GB" sz="2400" dirty="0">
                <a:solidFill>
                  <a:schemeClr val="bg2">
                    <a:lumMod val="10000"/>
                  </a:schemeClr>
                </a:solidFill>
              </a:rPr>
              <a:t>The data model must be capable of representing the number of occurrences objects in a given relationship. </a:t>
            </a:r>
            <a:endParaRPr lang="en-GB" sz="2400" dirty="0" smtClean="0">
              <a:solidFill>
                <a:schemeClr val="bg2">
                  <a:lumMod val="10000"/>
                </a:schemeClr>
              </a:solidFill>
            </a:endParaRPr>
          </a:p>
          <a:p>
            <a:endParaRPr lang="en-GB" sz="2400" dirty="0">
              <a:solidFill>
                <a:schemeClr val="bg2">
                  <a:lumMod val="10000"/>
                </a:schemeClr>
              </a:solidFill>
            </a:endParaRPr>
          </a:p>
          <a:p>
            <a:r>
              <a:rPr lang="en-GB" sz="2400" dirty="0" smtClean="0">
                <a:solidFill>
                  <a:schemeClr val="bg2">
                    <a:lumMod val="10000"/>
                  </a:schemeClr>
                </a:solidFill>
              </a:rPr>
              <a:t>Cardinality </a:t>
            </a:r>
            <a:r>
              <a:rPr lang="en-GB" sz="2400" dirty="0">
                <a:solidFill>
                  <a:schemeClr val="bg2">
                    <a:lumMod val="10000"/>
                  </a:schemeClr>
                </a:solidFill>
              </a:rPr>
              <a:t>is the specification of the number of occurrences of one [object] that can be related to the number of occurrences of another [object]. </a:t>
            </a:r>
            <a:endParaRPr lang="en-GB" sz="2400" dirty="0" smtClean="0">
              <a:solidFill>
                <a:schemeClr val="bg2">
                  <a:lumMod val="10000"/>
                </a:schemeClr>
              </a:solidFill>
            </a:endParaRPr>
          </a:p>
          <a:p>
            <a:endParaRPr lang="en-GB" sz="2400" dirty="0">
              <a:solidFill>
                <a:schemeClr val="bg2">
                  <a:lumMod val="10000"/>
                </a:schemeClr>
              </a:solidFill>
            </a:endParaRPr>
          </a:p>
          <a:p>
            <a:r>
              <a:rPr lang="en-GB" sz="2400" dirty="0" smtClean="0">
                <a:solidFill>
                  <a:schemeClr val="bg2">
                    <a:lumMod val="10000"/>
                  </a:schemeClr>
                </a:solidFill>
              </a:rPr>
              <a:t>Cardinality </a:t>
            </a:r>
            <a:r>
              <a:rPr lang="en-GB" sz="2400" dirty="0">
                <a:solidFill>
                  <a:schemeClr val="bg2">
                    <a:lumMod val="10000"/>
                  </a:schemeClr>
                </a:solidFill>
              </a:rPr>
              <a:t>is usually expressed as simply 'one' or 'many.' </a:t>
            </a:r>
            <a:endParaRPr lang="en-GB" sz="2400" dirty="0" smtClean="0">
              <a:solidFill>
                <a:schemeClr val="bg2">
                  <a:lumMod val="10000"/>
                </a:schemeClr>
              </a:solidFill>
            </a:endParaRPr>
          </a:p>
          <a:p>
            <a:endParaRPr lang="en-GB" sz="2400" dirty="0">
              <a:solidFill>
                <a:schemeClr val="bg2">
                  <a:lumMod val="10000"/>
                </a:schemeClr>
              </a:solidFill>
            </a:endParaRPr>
          </a:p>
          <a:p>
            <a:r>
              <a:rPr lang="en-GB" sz="2400" dirty="0" smtClean="0">
                <a:solidFill>
                  <a:schemeClr val="bg2">
                    <a:lumMod val="10000"/>
                  </a:schemeClr>
                </a:solidFill>
              </a:rPr>
              <a:t>For </a:t>
            </a:r>
            <a:r>
              <a:rPr lang="en-GB" sz="2400" dirty="0">
                <a:solidFill>
                  <a:schemeClr val="bg2">
                    <a:lumMod val="10000"/>
                  </a:schemeClr>
                </a:solidFill>
              </a:rPr>
              <a:t>example, a husband can have only one wife (in most cultures), while a parent can have many children. </a:t>
            </a:r>
            <a:endParaRPr lang="en-GB" sz="2400" dirty="0" smtClean="0">
              <a:solidFill>
                <a:schemeClr val="bg2">
                  <a:lumMod val="10000"/>
                </a:schemeClr>
              </a:solidFill>
            </a:endParaRPr>
          </a:p>
          <a:p>
            <a:endParaRPr lang="en-GB" sz="2400" dirty="0">
              <a:solidFill>
                <a:schemeClr val="bg2">
                  <a:lumMod val="10000"/>
                </a:schemeClr>
              </a:solidFill>
            </a:endParaRPr>
          </a:p>
          <a:p>
            <a:r>
              <a:rPr lang="en-GB" sz="2400" dirty="0">
                <a:solidFill>
                  <a:schemeClr val="bg2">
                    <a:lumMod val="10000"/>
                  </a:schemeClr>
                </a:solidFill>
              </a:rPr>
              <a:t>One-to-one (</a:t>
            </a:r>
            <a:r>
              <a:rPr lang="en-GB" sz="2400" dirty="0" err="1" smtClean="0">
                <a:solidFill>
                  <a:schemeClr val="bg2">
                    <a:lumMod val="10000"/>
                  </a:schemeClr>
                </a:solidFill>
              </a:rPr>
              <a:t>l:l</a:t>
            </a:r>
            <a:r>
              <a:rPr lang="en-GB" sz="2400" dirty="0" smtClean="0">
                <a:solidFill>
                  <a:schemeClr val="bg2">
                    <a:lumMod val="10000"/>
                  </a:schemeClr>
                </a:solidFill>
              </a:rPr>
              <a:t>): An </a:t>
            </a:r>
            <a:r>
              <a:rPr lang="en-GB" sz="2400" dirty="0">
                <a:solidFill>
                  <a:schemeClr val="bg2">
                    <a:lumMod val="10000"/>
                  </a:schemeClr>
                </a:solidFill>
              </a:rPr>
              <a:t>occurrence of [object] 'A' can relate to one and only one occurrence of [object] 'B,' and an occurrence of 'B' can relate to only one occurrence of 'A</a:t>
            </a:r>
            <a:r>
              <a:rPr lang="en-GB" sz="2400" dirty="0" smtClean="0">
                <a:solidFill>
                  <a:schemeClr val="bg2">
                    <a:lumMod val="10000"/>
                  </a:schemeClr>
                </a:solidFill>
              </a:rPr>
              <a:t>.'</a:t>
            </a:r>
            <a:endParaRPr lang="en-GB" sz="2400" dirty="0">
              <a:solidFill>
                <a:schemeClr val="bg2">
                  <a:lumMod val="10000"/>
                </a:schemeClr>
              </a:solidFill>
            </a:endParaRPr>
          </a:p>
        </p:txBody>
      </p:sp>
    </p:spTree>
    <p:extLst>
      <p:ext uri="{BB962C8B-B14F-4D97-AF65-F5344CB8AC3E}">
        <p14:creationId xmlns:p14="http://schemas.microsoft.com/office/powerpoint/2010/main" xmlns="" val="7090519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476672"/>
            <a:ext cx="8280920" cy="4893647"/>
          </a:xfrm>
          <a:prstGeom prst="rect">
            <a:avLst/>
          </a:prstGeom>
        </p:spPr>
        <p:txBody>
          <a:bodyPr wrap="square">
            <a:spAutoFit/>
          </a:bodyPr>
          <a:lstStyle/>
          <a:p>
            <a:r>
              <a:rPr lang="en-GB" sz="2400" dirty="0">
                <a:solidFill>
                  <a:schemeClr val="bg2">
                    <a:lumMod val="10000"/>
                  </a:schemeClr>
                </a:solidFill>
              </a:rPr>
              <a:t>One-to-many (</a:t>
            </a:r>
            <a:r>
              <a:rPr lang="en-GB" sz="2400" dirty="0" err="1">
                <a:solidFill>
                  <a:schemeClr val="bg2">
                    <a:lumMod val="10000"/>
                  </a:schemeClr>
                </a:solidFill>
              </a:rPr>
              <a:t>l:N</a:t>
            </a:r>
            <a:r>
              <a:rPr lang="en-GB" sz="2400" dirty="0">
                <a:solidFill>
                  <a:schemeClr val="bg2">
                    <a:lumMod val="10000"/>
                  </a:schemeClr>
                </a:solidFill>
              </a:rPr>
              <a:t>)—One occurrence of [object] 'A' can relate to one or many occurrences of [object] 'B,' but an occurrence of 'B' can relate to only one occurrence of 'A.' </a:t>
            </a:r>
            <a:endParaRPr lang="en-GB" sz="2400" dirty="0" smtClean="0">
              <a:solidFill>
                <a:schemeClr val="bg2">
                  <a:lumMod val="10000"/>
                </a:schemeClr>
              </a:solidFill>
            </a:endParaRPr>
          </a:p>
          <a:p>
            <a:endParaRPr lang="en-GB" sz="2400" dirty="0">
              <a:solidFill>
                <a:schemeClr val="bg2">
                  <a:lumMod val="10000"/>
                </a:schemeClr>
              </a:solidFill>
            </a:endParaRPr>
          </a:p>
          <a:p>
            <a:r>
              <a:rPr lang="en-GB" sz="2400" dirty="0" smtClean="0">
                <a:solidFill>
                  <a:schemeClr val="bg2">
                    <a:lumMod val="10000"/>
                  </a:schemeClr>
                </a:solidFill>
              </a:rPr>
              <a:t>For </a:t>
            </a:r>
            <a:r>
              <a:rPr lang="en-GB" sz="2400" dirty="0">
                <a:solidFill>
                  <a:schemeClr val="bg2">
                    <a:lumMod val="10000"/>
                  </a:schemeClr>
                </a:solidFill>
              </a:rPr>
              <a:t>example, a mother can have many children, but a child can have only one mother.</a:t>
            </a:r>
          </a:p>
          <a:p>
            <a:r>
              <a:rPr lang="en-GB" sz="2400" dirty="0">
                <a:solidFill>
                  <a:schemeClr val="bg2">
                    <a:lumMod val="10000"/>
                  </a:schemeClr>
                </a:solidFill>
              </a:rPr>
              <a:t> </a:t>
            </a:r>
          </a:p>
          <a:p>
            <a:r>
              <a:rPr lang="en-GB" sz="2400" dirty="0">
                <a:solidFill>
                  <a:schemeClr val="bg2">
                    <a:lumMod val="10000"/>
                  </a:schemeClr>
                </a:solidFill>
              </a:rPr>
              <a:t>Many-to-many (M:N)—An occurrence of [object] 'A' can relate to one or more occurrences of 'B,' while an occurrence of 'B' can relate to one or more occurrences of 'A.'</a:t>
            </a:r>
          </a:p>
          <a:p>
            <a:endParaRPr lang="en-GB" sz="2400" dirty="0" smtClean="0">
              <a:solidFill>
                <a:schemeClr val="bg2">
                  <a:lumMod val="10000"/>
                </a:schemeClr>
              </a:solidFill>
            </a:endParaRPr>
          </a:p>
          <a:p>
            <a:r>
              <a:rPr lang="en-GB" sz="2400" dirty="0" smtClean="0">
                <a:solidFill>
                  <a:schemeClr val="bg2">
                    <a:lumMod val="10000"/>
                  </a:schemeClr>
                </a:solidFill>
              </a:rPr>
              <a:t>For </a:t>
            </a:r>
            <a:r>
              <a:rPr lang="en-GB" sz="2400" dirty="0">
                <a:solidFill>
                  <a:schemeClr val="bg2">
                    <a:lumMod val="10000"/>
                  </a:schemeClr>
                </a:solidFill>
              </a:rPr>
              <a:t>example, an uncle can have many nephews, while a nephew can have many uncles.</a:t>
            </a:r>
          </a:p>
        </p:txBody>
      </p:sp>
    </p:spTree>
    <p:extLst>
      <p:ext uri="{BB962C8B-B14F-4D97-AF65-F5344CB8AC3E}">
        <p14:creationId xmlns:p14="http://schemas.microsoft.com/office/powerpoint/2010/main" xmlns="" val="32578067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extLst>
              <a:ext uri="{28A0092B-C50C-407E-A947-70E740481C1C}">
                <a14:useLocalDpi xmlns:a14="http://schemas.microsoft.com/office/drawing/2010/main" xmlns="" val="0"/>
              </a:ext>
            </a:extLst>
          </a:blip>
          <a:srcRect l="1154" t="6154" r="1154" b="5641"/>
          <a:stretch>
            <a:fillRect/>
          </a:stretch>
        </p:blipFill>
        <p:spPr bwMode="auto">
          <a:xfrm>
            <a:off x="1117600" y="825500"/>
            <a:ext cx="6958013" cy="4711700"/>
          </a:xfrm>
          <a:prstGeom prst="rect">
            <a:avLst/>
          </a:prstGeom>
          <a:noFill/>
          <a:ln w="76200" cmpd="tri">
            <a:solidFill>
              <a:schemeClr val="tx2"/>
            </a:solidFill>
            <a:miter lim="800000"/>
            <a:headEnd/>
            <a:tailEnd/>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000295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404664"/>
            <a:ext cx="8280920" cy="5632311"/>
          </a:xfrm>
          <a:prstGeom prst="rect">
            <a:avLst/>
          </a:prstGeom>
        </p:spPr>
        <p:txBody>
          <a:bodyPr wrap="square">
            <a:spAutoFit/>
          </a:bodyPr>
          <a:lstStyle/>
          <a:p>
            <a:r>
              <a:rPr lang="en-GB" sz="2400" b="1" dirty="0">
                <a:solidFill>
                  <a:schemeClr val="bg2">
                    <a:lumMod val="10000"/>
                  </a:schemeClr>
                </a:solidFill>
              </a:rPr>
              <a:t>Modality: </a:t>
            </a:r>
            <a:r>
              <a:rPr lang="en-GB" sz="2400" dirty="0">
                <a:solidFill>
                  <a:schemeClr val="bg2">
                    <a:lumMod val="10000"/>
                  </a:schemeClr>
                </a:solidFill>
              </a:rPr>
              <a:t>The </a:t>
            </a:r>
            <a:r>
              <a:rPr lang="en-GB" sz="2400" i="1" dirty="0">
                <a:solidFill>
                  <a:schemeClr val="bg2">
                    <a:lumMod val="10000"/>
                  </a:schemeClr>
                </a:solidFill>
              </a:rPr>
              <a:t>modality </a:t>
            </a:r>
            <a:r>
              <a:rPr lang="en-GB" sz="2400" dirty="0">
                <a:solidFill>
                  <a:schemeClr val="bg2">
                    <a:lumMod val="10000"/>
                  </a:schemeClr>
                </a:solidFill>
              </a:rPr>
              <a:t>of a relationship is </a:t>
            </a:r>
            <a:r>
              <a:rPr lang="en-GB" sz="2400" b="1" dirty="0">
                <a:solidFill>
                  <a:schemeClr val="bg2">
                    <a:lumMod val="10000"/>
                  </a:schemeClr>
                </a:solidFill>
              </a:rPr>
              <a:t>0</a:t>
            </a:r>
            <a:r>
              <a:rPr lang="en-GB" sz="2400" dirty="0">
                <a:solidFill>
                  <a:schemeClr val="bg2">
                    <a:lumMod val="10000"/>
                  </a:schemeClr>
                </a:solidFill>
              </a:rPr>
              <a:t> if there is no explicit need for the relationship to occur or the relationship is </a:t>
            </a:r>
            <a:r>
              <a:rPr lang="en-GB" sz="2400" i="1" u="sng" dirty="0">
                <a:solidFill>
                  <a:schemeClr val="bg2">
                    <a:lumMod val="10000"/>
                  </a:schemeClr>
                </a:solidFill>
              </a:rPr>
              <a:t>optional</a:t>
            </a:r>
            <a:r>
              <a:rPr lang="en-GB" sz="2400" dirty="0">
                <a:solidFill>
                  <a:schemeClr val="bg2">
                    <a:lumMod val="10000"/>
                  </a:schemeClr>
                </a:solidFill>
              </a:rPr>
              <a:t>. The modality is </a:t>
            </a:r>
            <a:r>
              <a:rPr lang="en-GB" sz="2400" b="1" dirty="0">
                <a:solidFill>
                  <a:schemeClr val="bg2">
                    <a:lumMod val="10000"/>
                  </a:schemeClr>
                </a:solidFill>
              </a:rPr>
              <a:t>1</a:t>
            </a:r>
            <a:r>
              <a:rPr lang="en-GB" sz="2400" dirty="0">
                <a:solidFill>
                  <a:schemeClr val="bg2">
                    <a:lumMod val="10000"/>
                  </a:schemeClr>
                </a:solidFill>
              </a:rPr>
              <a:t> if an occurrence of the relationship is </a:t>
            </a:r>
            <a:r>
              <a:rPr lang="en-GB" sz="2400" i="1" u="sng" dirty="0">
                <a:solidFill>
                  <a:schemeClr val="bg2">
                    <a:lumMod val="10000"/>
                  </a:schemeClr>
                </a:solidFill>
              </a:rPr>
              <a:t>mandatory</a:t>
            </a:r>
            <a:r>
              <a:rPr lang="en-GB" sz="2400" dirty="0">
                <a:solidFill>
                  <a:schemeClr val="bg2">
                    <a:lumMod val="10000"/>
                  </a:schemeClr>
                </a:solidFill>
              </a:rPr>
              <a:t>. </a:t>
            </a:r>
            <a:endParaRPr lang="en-GB" sz="2400" dirty="0" smtClean="0">
              <a:solidFill>
                <a:schemeClr val="bg2">
                  <a:lumMod val="10000"/>
                </a:schemeClr>
              </a:solidFill>
            </a:endParaRPr>
          </a:p>
          <a:p>
            <a:endParaRPr lang="en-GB" sz="2400" dirty="0">
              <a:solidFill>
                <a:schemeClr val="bg2">
                  <a:lumMod val="10000"/>
                </a:schemeClr>
              </a:solidFill>
            </a:endParaRPr>
          </a:p>
          <a:p>
            <a:r>
              <a:rPr lang="en-GB" sz="2400" dirty="0" smtClean="0">
                <a:solidFill>
                  <a:schemeClr val="bg2">
                    <a:lumMod val="10000"/>
                  </a:schemeClr>
                </a:solidFill>
              </a:rPr>
              <a:t>To </a:t>
            </a:r>
            <a:r>
              <a:rPr lang="en-GB" sz="2400" dirty="0">
                <a:solidFill>
                  <a:schemeClr val="bg2">
                    <a:lumMod val="10000"/>
                  </a:schemeClr>
                </a:solidFill>
              </a:rPr>
              <a:t>illustrate, consider software that is used by a local telephone company to process requests for field service. </a:t>
            </a:r>
            <a:endParaRPr lang="en-GB" sz="2400" dirty="0" smtClean="0">
              <a:solidFill>
                <a:schemeClr val="bg2">
                  <a:lumMod val="10000"/>
                </a:schemeClr>
              </a:solidFill>
            </a:endParaRPr>
          </a:p>
          <a:p>
            <a:endParaRPr lang="en-GB" sz="2400" dirty="0">
              <a:solidFill>
                <a:schemeClr val="bg2">
                  <a:lumMod val="10000"/>
                </a:schemeClr>
              </a:solidFill>
            </a:endParaRPr>
          </a:p>
          <a:p>
            <a:r>
              <a:rPr lang="en-GB" sz="2400" dirty="0" smtClean="0">
                <a:solidFill>
                  <a:schemeClr val="bg2">
                    <a:lumMod val="10000"/>
                  </a:schemeClr>
                </a:solidFill>
              </a:rPr>
              <a:t>A </a:t>
            </a:r>
            <a:r>
              <a:rPr lang="en-GB" sz="2400" dirty="0">
                <a:solidFill>
                  <a:schemeClr val="bg2">
                    <a:lumMod val="10000"/>
                  </a:schemeClr>
                </a:solidFill>
              </a:rPr>
              <a:t>customer indicates that there is a problem. </a:t>
            </a:r>
            <a:endParaRPr lang="en-GB" sz="2400" dirty="0" smtClean="0">
              <a:solidFill>
                <a:schemeClr val="bg2">
                  <a:lumMod val="10000"/>
                </a:schemeClr>
              </a:solidFill>
            </a:endParaRPr>
          </a:p>
          <a:p>
            <a:endParaRPr lang="en-GB" sz="2400" dirty="0">
              <a:solidFill>
                <a:schemeClr val="bg2">
                  <a:lumMod val="10000"/>
                </a:schemeClr>
              </a:solidFill>
            </a:endParaRPr>
          </a:p>
          <a:p>
            <a:r>
              <a:rPr lang="en-GB" sz="2400" dirty="0" smtClean="0">
                <a:solidFill>
                  <a:schemeClr val="bg2">
                    <a:lumMod val="10000"/>
                  </a:schemeClr>
                </a:solidFill>
              </a:rPr>
              <a:t>If </a:t>
            </a:r>
            <a:r>
              <a:rPr lang="en-GB" sz="2400" dirty="0">
                <a:solidFill>
                  <a:schemeClr val="bg2">
                    <a:lumMod val="10000"/>
                  </a:schemeClr>
                </a:solidFill>
              </a:rPr>
              <a:t>the problem is diagnosed as relatively simple, a single repair action occurs. </a:t>
            </a:r>
            <a:endParaRPr lang="en-GB" sz="2400" dirty="0" smtClean="0">
              <a:solidFill>
                <a:schemeClr val="bg2">
                  <a:lumMod val="10000"/>
                </a:schemeClr>
              </a:solidFill>
            </a:endParaRPr>
          </a:p>
          <a:p>
            <a:endParaRPr lang="en-GB" sz="2400" dirty="0">
              <a:solidFill>
                <a:schemeClr val="bg2">
                  <a:lumMod val="10000"/>
                </a:schemeClr>
              </a:solidFill>
            </a:endParaRPr>
          </a:p>
          <a:p>
            <a:r>
              <a:rPr lang="en-GB" sz="2400" dirty="0" smtClean="0">
                <a:solidFill>
                  <a:schemeClr val="bg2">
                    <a:lumMod val="10000"/>
                  </a:schemeClr>
                </a:solidFill>
              </a:rPr>
              <a:t>However</a:t>
            </a:r>
            <a:r>
              <a:rPr lang="en-GB" sz="2400" dirty="0">
                <a:solidFill>
                  <a:schemeClr val="bg2">
                    <a:lumMod val="10000"/>
                  </a:schemeClr>
                </a:solidFill>
              </a:rPr>
              <a:t>, if the problem is complex, multiple repair actions may be required. </a:t>
            </a:r>
            <a:endParaRPr lang="en-GB" sz="2400" dirty="0" smtClean="0">
              <a:solidFill>
                <a:schemeClr val="bg2">
                  <a:lumMod val="10000"/>
                </a:schemeClr>
              </a:solidFill>
            </a:endParaRPr>
          </a:p>
        </p:txBody>
      </p:sp>
    </p:spTree>
    <p:extLst>
      <p:ext uri="{BB962C8B-B14F-4D97-AF65-F5344CB8AC3E}">
        <p14:creationId xmlns:p14="http://schemas.microsoft.com/office/powerpoint/2010/main" xmlns="" val="20761353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404664"/>
            <a:ext cx="8352928" cy="830997"/>
          </a:xfrm>
          <a:prstGeom prst="rect">
            <a:avLst/>
          </a:prstGeom>
        </p:spPr>
        <p:txBody>
          <a:bodyPr wrap="square">
            <a:spAutoFit/>
          </a:bodyPr>
          <a:lstStyle/>
          <a:p>
            <a:r>
              <a:rPr lang="en-GB" sz="2400" dirty="0" smtClean="0">
                <a:solidFill>
                  <a:schemeClr val="bg2">
                    <a:lumMod val="10000"/>
                  </a:schemeClr>
                </a:solidFill>
              </a:rPr>
              <a:t>The figure below </a:t>
            </a:r>
            <a:r>
              <a:rPr lang="en-GB" sz="2400" dirty="0">
                <a:solidFill>
                  <a:schemeClr val="bg2">
                    <a:lumMod val="10000"/>
                  </a:schemeClr>
                </a:solidFill>
              </a:rPr>
              <a:t>illustrates the relationship, cardinality, and modality between the data objects </a:t>
            </a:r>
            <a:r>
              <a:rPr lang="en-GB" sz="2400" b="1" dirty="0">
                <a:solidFill>
                  <a:schemeClr val="bg2">
                    <a:lumMod val="10000"/>
                  </a:schemeClr>
                </a:solidFill>
              </a:rPr>
              <a:t>customer </a:t>
            </a:r>
            <a:r>
              <a:rPr lang="en-GB" sz="2400" dirty="0">
                <a:solidFill>
                  <a:schemeClr val="bg2">
                    <a:lumMod val="10000"/>
                  </a:schemeClr>
                </a:solidFill>
              </a:rPr>
              <a:t>and </a:t>
            </a:r>
            <a:r>
              <a:rPr lang="en-GB" sz="2400" b="1" dirty="0">
                <a:solidFill>
                  <a:schemeClr val="bg2">
                    <a:lumMod val="10000"/>
                  </a:schemeClr>
                </a:solidFill>
              </a:rPr>
              <a:t>repair action.</a:t>
            </a:r>
            <a:endParaRPr lang="en-GB" sz="2400" dirty="0">
              <a:solidFill>
                <a:schemeClr val="bg2">
                  <a:lumMod val="10000"/>
                </a:schemeClr>
              </a:solidFill>
            </a:endParaRPr>
          </a:p>
        </p:txBody>
      </p:sp>
      <p:pic>
        <p:nvPicPr>
          <p:cNvPr id="3074" name="Picture 7"/>
          <p:cNvPicPr>
            <a:picLocks noChangeAspect="1" noChangeArrowheads="1"/>
          </p:cNvPicPr>
          <p:nvPr/>
        </p:nvPicPr>
        <p:blipFill>
          <a:blip r:embed="rId2">
            <a:extLst>
              <a:ext uri="{28A0092B-C50C-407E-A947-70E740481C1C}">
                <a14:useLocalDpi xmlns:a14="http://schemas.microsoft.com/office/drawing/2010/main" xmlns="" val="0"/>
              </a:ext>
            </a:extLst>
          </a:blip>
          <a:srcRect l="23479" t="20245" r="14011" b="40660"/>
          <a:stretch>
            <a:fillRect/>
          </a:stretch>
        </p:blipFill>
        <p:spPr bwMode="auto">
          <a:xfrm>
            <a:off x="580039" y="1608331"/>
            <a:ext cx="8024409" cy="37648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7672741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l="33481" t="36673" r="12904" b="47961"/>
          <a:stretch>
            <a:fillRect/>
          </a:stretch>
        </p:blipFill>
        <p:spPr bwMode="auto">
          <a:xfrm>
            <a:off x="755576" y="1556792"/>
            <a:ext cx="7704755" cy="16561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Rectangle 1"/>
          <p:cNvSpPr/>
          <p:nvPr/>
        </p:nvSpPr>
        <p:spPr>
          <a:xfrm>
            <a:off x="561256" y="404664"/>
            <a:ext cx="8136904" cy="830997"/>
          </a:xfrm>
          <a:prstGeom prst="rect">
            <a:avLst/>
          </a:prstGeom>
        </p:spPr>
        <p:txBody>
          <a:bodyPr wrap="square">
            <a:spAutoFit/>
          </a:bodyPr>
          <a:lstStyle/>
          <a:p>
            <a:r>
              <a:rPr lang="en-GB" sz="2400" dirty="0">
                <a:solidFill>
                  <a:schemeClr val="bg2">
                    <a:lumMod val="10000"/>
                  </a:schemeClr>
                </a:solidFill>
              </a:rPr>
              <a:t>The relationship between the data objects </a:t>
            </a:r>
            <a:r>
              <a:rPr lang="en-GB" sz="2400" b="1" dirty="0">
                <a:solidFill>
                  <a:schemeClr val="bg2">
                    <a:lumMod val="10000"/>
                  </a:schemeClr>
                </a:solidFill>
              </a:rPr>
              <a:t>car </a:t>
            </a:r>
            <a:r>
              <a:rPr lang="en-GB" sz="2400" dirty="0">
                <a:solidFill>
                  <a:schemeClr val="bg2">
                    <a:lumMod val="10000"/>
                  </a:schemeClr>
                </a:solidFill>
              </a:rPr>
              <a:t>and </a:t>
            </a:r>
            <a:r>
              <a:rPr lang="en-GB" sz="2400" b="1" dirty="0">
                <a:solidFill>
                  <a:schemeClr val="bg2">
                    <a:lumMod val="10000"/>
                  </a:schemeClr>
                </a:solidFill>
              </a:rPr>
              <a:t>manufacturer </a:t>
            </a:r>
            <a:r>
              <a:rPr lang="en-GB" sz="2400" dirty="0">
                <a:solidFill>
                  <a:schemeClr val="bg2">
                    <a:lumMod val="10000"/>
                  </a:schemeClr>
                </a:solidFill>
              </a:rPr>
              <a:t>says one manufacturer builds one or many cars.</a:t>
            </a:r>
          </a:p>
        </p:txBody>
      </p:sp>
    </p:spTree>
    <p:extLst>
      <p:ext uri="{BB962C8B-B14F-4D97-AF65-F5344CB8AC3E}">
        <p14:creationId xmlns:p14="http://schemas.microsoft.com/office/powerpoint/2010/main" xmlns="" val="10041582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55776" y="548680"/>
            <a:ext cx="3121367" cy="369332"/>
          </a:xfrm>
          <a:prstGeom prst="rect">
            <a:avLst/>
          </a:prstGeom>
        </p:spPr>
        <p:txBody>
          <a:bodyPr wrap="none">
            <a:spAutoFit/>
          </a:bodyPr>
          <a:lstStyle/>
          <a:p>
            <a:r>
              <a:rPr lang="en-GB" b="1" dirty="0">
                <a:solidFill>
                  <a:schemeClr val="bg2">
                    <a:lumMod val="10000"/>
                  </a:schemeClr>
                </a:solidFill>
              </a:rPr>
              <a:t>Entity Relationship Diagrams</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l="34253" t="26431" r="15831" b="17627"/>
          <a:stretch>
            <a:fillRect/>
          </a:stretch>
        </p:blipFill>
        <p:spPr bwMode="auto">
          <a:xfrm>
            <a:off x="986407" y="1196752"/>
            <a:ext cx="7618041" cy="50348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4627520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498152"/>
            <a:ext cx="8280920" cy="5693866"/>
          </a:xfrm>
          <a:prstGeom prst="rect">
            <a:avLst/>
          </a:prstGeom>
        </p:spPr>
        <p:txBody>
          <a:bodyPr wrap="square">
            <a:spAutoFit/>
          </a:bodyPr>
          <a:lstStyle/>
          <a:p>
            <a:r>
              <a:rPr lang="en-GB" sz="2800" dirty="0">
                <a:solidFill>
                  <a:schemeClr val="bg2">
                    <a:lumMod val="10000"/>
                  </a:schemeClr>
                </a:solidFill>
              </a:rPr>
              <a:t>A </a:t>
            </a:r>
            <a:r>
              <a:rPr lang="en-GB" sz="2800" b="1" dirty="0">
                <a:solidFill>
                  <a:schemeClr val="bg2">
                    <a:lumMod val="10000"/>
                  </a:schemeClr>
                </a:solidFill>
              </a:rPr>
              <a:t>data model</a:t>
            </a:r>
            <a:r>
              <a:rPr lang="en-GB" sz="2800" dirty="0">
                <a:solidFill>
                  <a:schemeClr val="bg2">
                    <a:lumMod val="10000"/>
                  </a:schemeClr>
                </a:solidFill>
              </a:rPr>
              <a:t> in software engineering is an abstract model that describes how data are represented and accessed. </a:t>
            </a:r>
            <a:endParaRPr lang="en-GB" sz="2800" dirty="0" smtClean="0">
              <a:solidFill>
                <a:schemeClr val="bg2">
                  <a:lumMod val="10000"/>
                </a:schemeClr>
              </a:solidFill>
            </a:endParaRPr>
          </a:p>
          <a:p>
            <a:endParaRPr lang="en-GB" sz="2800" dirty="0">
              <a:solidFill>
                <a:schemeClr val="bg2">
                  <a:lumMod val="10000"/>
                </a:schemeClr>
              </a:solidFill>
            </a:endParaRPr>
          </a:p>
          <a:p>
            <a:r>
              <a:rPr lang="en-GB" sz="2800" dirty="0" smtClean="0">
                <a:solidFill>
                  <a:schemeClr val="bg2">
                    <a:lumMod val="10000"/>
                  </a:schemeClr>
                </a:solidFill>
              </a:rPr>
              <a:t>Data </a:t>
            </a:r>
            <a:r>
              <a:rPr lang="en-GB" sz="2800" dirty="0">
                <a:solidFill>
                  <a:schemeClr val="bg2">
                    <a:lumMod val="10000"/>
                  </a:schemeClr>
                </a:solidFill>
              </a:rPr>
              <a:t>models are expressed in terms of </a:t>
            </a:r>
            <a:r>
              <a:rPr lang="en-GB" sz="2800" u="sng" dirty="0">
                <a:solidFill>
                  <a:schemeClr val="bg2">
                    <a:lumMod val="10000"/>
                  </a:schemeClr>
                </a:solidFill>
              </a:rPr>
              <a:t>entities</a:t>
            </a:r>
            <a:r>
              <a:rPr lang="en-GB" sz="2800" dirty="0">
                <a:solidFill>
                  <a:schemeClr val="bg2">
                    <a:lumMod val="10000"/>
                  </a:schemeClr>
                </a:solidFill>
              </a:rPr>
              <a:t>, </a:t>
            </a:r>
            <a:r>
              <a:rPr lang="en-GB" sz="2800" u="sng" dirty="0">
                <a:solidFill>
                  <a:schemeClr val="bg2">
                    <a:lumMod val="10000"/>
                  </a:schemeClr>
                </a:solidFill>
              </a:rPr>
              <a:t>attributes</a:t>
            </a:r>
            <a:r>
              <a:rPr lang="en-GB" sz="2800" dirty="0">
                <a:solidFill>
                  <a:schemeClr val="bg2">
                    <a:lumMod val="10000"/>
                  </a:schemeClr>
                </a:solidFill>
              </a:rPr>
              <a:t>, </a:t>
            </a:r>
            <a:r>
              <a:rPr lang="en-GB" sz="2800" u="sng" dirty="0">
                <a:solidFill>
                  <a:schemeClr val="bg2">
                    <a:lumMod val="10000"/>
                  </a:schemeClr>
                </a:solidFill>
              </a:rPr>
              <a:t>domains</a:t>
            </a:r>
            <a:r>
              <a:rPr lang="en-GB" sz="2800" dirty="0">
                <a:solidFill>
                  <a:schemeClr val="bg2">
                    <a:lumMod val="10000"/>
                  </a:schemeClr>
                </a:solidFill>
              </a:rPr>
              <a:t>, and </a:t>
            </a:r>
            <a:r>
              <a:rPr lang="en-GB" sz="2800" u="sng" dirty="0">
                <a:solidFill>
                  <a:schemeClr val="bg2">
                    <a:lumMod val="10000"/>
                  </a:schemeClr>
                </a:solidFill>
              </a:rPr>
              <a:t>relationships</a:t>
            </a:r>
            <a:r>
              <a:rPr lang="en-GB" sz="2800" dirty="0">
                <a:solidFill>
                  <a:schemeClr val="bg2">
                    <a:lumMod val="10000"/>
                  </a:schemeClr>
                </a:solidFill>
              </a:rPr>
              <a:t>. </a:t>
            </a:r>
            <a:endParaRPr lang="en-GB" sz="2800" dirty="0" smtClean="0">
              <a:solidFill>
                <a:schemeClr val="bg2">
                  <a:lumMod val="10000"/>
                </a:schemeClr>
              </a:solidFill>
            </a:endParaRPr>
          </a:p>
          <a:p>
            <a:endParaRPr lang="en-GB" sz="2800" dirty="0">
              <a:solidFill>
                <a:schemeClr val="bg2">
                  <a:lumMod val="10000"/>
                </a:schemeClr>
              </a:solidFill>
            </a:endParaRPr>
          </a:p>
          <a:p>
            <a:r>
              <a:rPr lang="en-GB" sz="2800" dirty="0" smtClean="0">
                <a:solidFill>
                  <a:schemeClr val="bg2">
                    <a:lumMod val="10000"/>
                  </a:schemeClr>
                </a:solidFill>
              </a:rPr>
              <a:t>Typical </a:t>
            </a:r>
            <a:r>
              <a:rPr lang="en-GB" sz="2800" dirty="0">
                <a:solidFill>
                  <a:schemeClr val="bg2">
                    <a:lumMod val="10000"/>
                  </a:schemeClr>
                </a:solidFill>
              </a:rPr>
              <a:t>applications of data models include </a:t>
            </a:r>
            <a:r>
              <a:rPr lang="en-GB" sz="2800" u="sng" dirty="0">
                <a:solidFill>
                  <a:schemeClr val="bg2">
                    <a:lumMod val="10000"/>
                  </a:schemeClr>
                </a:solidFill>
              </a:rPr>
              <a:t>database </a:t>
            </a:r>
            <a:r>
              <a:rPr lang="en-GB" sz="2800" u="sng" dirty="0" smtClean="0">
                <a:solidFill>
                  <a:schemeClr val="bg2">
                    <a:lumMod val="10000"/>
                  </a:schemeClr>
                </a:solidFill>
              </a:rPr>
              <a:t>models </a:t>
            </a:r>
            <a:r>
              <a:rPr lang="en-GB" sz="2800" dirty="0" smtClean="0">
                <a:solidFill>
                  <a:schemeClr val="bg2">
                    <a:lumMod val="10000"/>
                  </a:schemeClr>
                </a:solidFill>
              </a:rPr>
              <a:t>and </a:t>
            </a:r>
            <a:r>
              <a:rPr lang="en-GB" sz="2800" u="sng" dirty="0" smtClean="0">
                <a:solidFill>
                  <a:schemeClr val="bg2">
                    <a:lumMod val="10000"/>
                  </a:schemeClr>
                </a:solidFill>
              </a:rPr>
              <a:t>design </a:t>
            </a:r>
            <a:r>
              <a:rPr lang="en-GB" sz="2800" u="sng" dirty="0">
                <a:solidFill>
                  <a:schemeClr val="bg2">
                    <a:lumMod val="10000"/>
                  </a:schemeClr>
                </a:solidFill>
              </a:rPr>
              <a:t>of information </a:t>
            </a:r>
            <a:r>
              <a:rPr lang="en-GB" sz="2800" u="sng" dirty="0" smtClean="0">
                <a:solidFill>
                  <a:schemeClr val="bg2">
                    <a:lumMod val="10000"/>
                  </a:schemeClr>
                </a:solidFill>
              </a:rPr>
              <a:t>systems</a:t>
            </a:r>
            <a:r>
              <a:rPr lang="en-GB" sz="2800" dirty="0" smtClean="0">
                <a:solidFill>
                  <a:schemeClr val="bg2">
                    <a:lumMod val="10000"/>
                  </a:schemeClr>
                </a:solidFill>
              </a:rPr>
              <a:t>. </a:t>
            </a:r>
          </a:p>
          <a:p>
            <a:endParaRPr lang="en-GB" sz="2800" dirty="0" smtClean="0">
              <a:solidFill>
                <a:schemeClr val="bg2">
                  <a:lumMod val="10000"/>
                </a:schemeClr>
              </a:solidFill>
            </a:endParaRPr>
          </a:p>
          <a:p>
            <a:r>
              <a:rPr lang="en-GB" sz="2800" dirty="0" smtClean="0">
                <a:solidFill>
                  <a:schemeClr val="bg2">
                    <a:lumMod val="10000"/>
                  </a:schemeClr>
                </a:solidFill>
              </a:rPr>
              <a:t>A </a:t>
            </a:r>
            <a:r>
              <a:rPr lang="en-GB" sz="2800" dirty="0">
                <a:solidFill>
                  <a:schemeClr val="bg2">
                    <a:lumMod val="10000"/>
                  </a:schemeClr>
                </a:solidFill>
              </a:rPr>
              <a:t>data model can be sometimes referred to as a data structure, especially in the context of programming languages </a:t>
            </a:r>
          </a:p>
        </p:txBody>
      </p:sp>
    </p:spTree>
    <p:extLst>
      <p:ext uri="{BB962C8B-B14F-4D97-AF65-F5344CB8AC3E}">
        <p14:creationId xmlns:p14="http://schemas.microsoft.com/office/powerpoint/2010/main" xmlns="" val="9612717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404664"/>
            <a:ext cx="8352928" cy="1938992"/>
          </a:xfrm>
          <a:prstGeom prst="rect">
            <a:avLst/>
          </a:prstGeom>
        </p:spPr>
        <p:txBody>
          <a:bodyPr wrap="square">
            <a:spAutoFit/>
          </a:bodyPr>
          <a:lstStyle/>
          <a:p>
            <a:r>
              <a:rPr lang="en-GB" sz="2400" dirty="0">
                <a:solidFill>
                  <a:schemeClr val="bg2">
                    <a:lumMod val="10000"/>
                  </a:schemeClr>
                </a:solidFill>
              </a:rPr>
              <a:t>The nature of the relationship between entities (one-to-one, one-to-many, or many-to-many) is represented in various ways. </a:t>
            </a:r>
            <a:endParaRPr lang="en-GB" sz="2400" dirty="0" smtClean="0">
              <a:solidFill>
                <a:schemeClr val="bg2">
                  <a:lumMod val="10000"/>
                </a:schemeClr>
              </a:solidFill>
            </a:endParaRPr>
          </a:p>
          <a:p>
            <a:endParaRPr lang="en-GB" sz="2400" dirty="0">
              <a:solidFill>
                <a:schemeClr val="bg2">
                  <a:lumMod val="10000"/>
                </a:schemeClr>
              </a:solidFill>
            </a:endParaRPr>
          </a:p>
          <a:p>
            <a:r>
              <a:rPr lang="en-GB" sz="2400" dirty="0" smtClean="0">
                <a:solidFill>
                  <a:schemeClr val="bg2">
                    <a:lumMod val="10000"/>
                  </a:schemeClr>
                </a:solidFill>
              </a:rPr>
              <a:t>A </a:t>
            </a:r>
            <a:r>
              <a:rPr lang="en-GB" sz="2400" dirty="0">
                <a:solidFill>
                  <a:schemeClr val="bg2">
                    <a:lumMod val="10000"/>
                  </a:schemeClr>
                </a:solidFill>
              </a:rPr>
              <a:t>number of people use 1 and M or 1 and ∞ (representing infinity) to represent one and many.</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l="36255" t="40607" r="18391" b="15584"/>
          <a:stretch>
            <a:fillRect/>
          </a:stretch>
        </p:blipFill>
        <p:spPr bwMode="auto">
          <a:xfrm>
            <a:off x="1187624" y="2636912"/>
            <a:ext cx="6264696" cy="37547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1961117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l="27292" t="20689" r="22887" b="35860"/>
          <a:stretch>
            <a:fillRect/>
          </a:stretch>
        </p:blipFill>
        <p:spPr bwMode="auto">
          <a:xfrm>
            <a:off x="786599" y="476672"/>
            <a:ext cx="7601825" cy="49625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Rectangle 1"/>
          <p:cNvSpPr/>
          <p:nvPr/>
        </p:nvSpPr>
        <p:spPr>
          <a:xfrm>
            <a:off x="2987824" y="5949280"/>
            <a:ext cx="2952328" cy="400110"/>
          </a:xfrm>
          <a:prstGeom prst="rect">
            <a:avLst/>
          </a:prstGeom>
        </p:spPr>
        <p:txBody>
          <a:bodyPr wrap="square">
            <a:spAutoFit/>
          </a:bodyPr>
          <a:lstStyle/>
          <a:p>
            <a:r>
              <a:rPr lang="en-GB" sz="2000" dirty="0">
                <a:solidFill>
                  <a:schemeClr val="bg2">
                    <a:lumMod val="10000"/>
                  </a:schemeClr>
                </a:solidFill>
              </a:rPr>
              <a:t>The role of data models</a:t>
            </a:r>
          </a:p>
        </p:txBody>
      </p:sp>
    </p:spTree>
    <p:extLst>
      <p:ext uri="{BB962C8B-B14F-4D97-AF65-F5344CB8AC3E}">
        <p14:creationId xmlns:p14="http://schemas.microsoft.com/office/powerpoint/2010/main" xmlns="" val="13259702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404664"/>
            <a:ext cx="8136904" cy="5262979"/>
          </a:xfrm>
          <a:prstGeom prst="rect">
            <a:avLst/>
          </a:prstGeom>
        </p:spPr>
        <p:txBody>
          <a:bodyPr wrap="square">
            <a:spAutoFit/>
          </a:bodyPr>
          <a:lstStyle/>
          <a:p>
            <a:r>
              <a:rPr lang="en-GB" sz="2400" b="1" dirty="0">
                <a:solidFill>
                  <a:schemeClr val="bg2">
                    <a:lumMod val="10000"/>
                  </a:schemeClr>
                </a:solidFill>
              </a:rPr>
              <a:t>How data models deliver benefit</a:t>
            </a:r>
            <a:r>
              <a:rPr lang="en-GB" sz="2400" b="1" dirty="0" smtClean="0">
                <a:solidFill>
                  <a:schemeClr val="bg2">
                    <a:lumMod val="10000"/>
                  </a:schemeClr>
                </a:solidFill>
              </a:rPr>
              <a:t>.</a:t>
            </a:r>
          </a:p>
          <a:p>
            <a:endParaRPr lang="en-GB" sz="2400" dirty="0">
              <a:solidFill>
                <a:schemeClr val="bg2">
                  <a:lumMod val="10000"/>
                </a:schemeClr>
              </a:solidFill>
            </a:endParaRPr>
          </a:p>
          <a:p>
            <a:r>
              <a:rPr lang="en-GB" sz="2400" dirty="0">
                <a:solidFill>
                  <a:schemeClr val="bg2">
                    <a:lumMod val="10000"/>
                  </a:schemeClr>
                </a:solidFill>
              </a:rPr>
              <a:t>The main aim of data models is to support the development of information systems by providing the definition and format of data. </a:t>
            </a:r>
            <a:endParaRPr lang="en-GB" sz="2400" dirty="0" smtClean="0">
              <a:solidFill>
                <a:schemeClr val="bg2">
                  <a:lumMod val="10000"/>
                </a:schemeClr>
              </a:solidFill>
            </a:endParaRPr>
          </a:p>
          <a:p>
            <a:endParaRPr lang="en-GB" sz="2400" dirty="0">
              <a:solidFill>
                <a:schemeClr val="bg2">
                  <a:lumMod val="10000"/>
                </a:schemeClr>
              </a:solidFill>
            </a:endParaRPr>
          </a:p>
          <a:p>
            <a:r>
              <a:rPr lang="en-GB" sz="2400" dirty="0" smtClean="0">
                <a:solidFill>
                  <a:schemeClr val="bg2">
                    <a:lumMod val="10000"/>
                  </a:schemeClr>
                </a:solidFill>
              </a:rPr>
              <a:t>If </a:t>
            </a:r>
            <a:r>
              <a:rPr lang="en-GB" sz="2400" dirty="0">
                <a:solidFill>
                  <a:schemeClr val="bg2">
                    <a:lumMod val="10000"/>
                  </a:schemeClr>
                </a:solidFill>
              </a:rPr>
              <a:t>this is done consistently across systems then compatibility of data can be achieved. </a:t>
            </a:r>
            <a:endParaRPr lang="en-GB" sz="2400" dirty="0" smtClean="0">
              <a:solidFill>
                <a:schemeClr val="bg2">
                  <a:lumMod val="10000"/>
                </a:schemeClr>
              </a:solidFill>
            </a:endParaRPr>
          </a:p>
          <a:p>
            <a:endParaRPr lang="en-GB" sz="2400" dirty="0">
              <a:solidFill>
                <a:schemeClr val="bg2">
                  <a:lumMod val="10000"/>
                </a:schemeClr>
              </a:solidFill>
            </a:endParaRPr>
          </a:p>
          <a:p>
            <a:r>
              <a:rPr lang="en-GB" sz="2400" dirty="0" smtClean="0">
                <a:solidFill>
                  <a:schemeClr val="bg2">
                    <a:lumMod val="10000"/>
                  </a:schemeClr>
                </a:solidFill>
              </a:rPr>
              <a:t>If </a:t>
            </a:r>
            <a:r>
              <a:rPr lang="en-GB" sz="2400" dirty="0">
                <a:solidFill>
                  <a:schemeClr val="bg2">
                    <a:lumMod val="10000"/>
                  </a:schemeClr>
                </a:solidFill>
              </a:rPr>
              <a:t>the same data structures are used to store and access data then different applications can share data. </a:t>
            </a:r>
            <a:endParaRPr lang="en-GB" sz="2400" dirty="0" smtClean="0">
              <a:solidFill>
                <a:schemeClr val="bg2">
                  <a:lumMod val="10000"/>
                </a:schemeClr>
              </a:solidFill>
            </a:endParaRPr>
          </a:p>
          <a:p>
            <a:endParaRPr lang="en-GB" sz="2400" dirty="0">
              <a:solidFill>
                <a:schemeClr val="bg2">
                  <a:lumMod val="10000"/>
                </a:schemeClr>
              </a:solidFill>
            </a:endParaRPr>
          </a:p>
          <a:p>
            <a:r>
              <a:rPr lang="en-GB" sz="2400" dirty="0" smtClean="0">
                <a:solidFill>
                  <a:schemeClr val="bg2">
                    <a:lumMod val="10000"/>
                  </a:schemeClr>
                </a:solidFill>
              </a:rPr>
              <a:t>However</a:t>
            </a:r>
            <a:r>
              <a:rPr lang="en-GB" sz="2400" dirty="0">
                <a:solidFill>
                  <a:schemeClr val="bg2">
                    <a:lumMod val="10000"/>
                  </a:schemeClr>
                </a:solidFill>
              </a:rPr>
              <a:t>, systems and interfaces often cost more than they should, to build, operate, and maintain. </a:t>
            </a:r>
          </a:p>
        </p:txBody>
      </p:sp>
    </p:spTree>
    <p:extLst>
      <p:ext uri="{BB962C8B-B14F-4D97-AF65-F5344CB8AC3E}">
        <p14:creationId xmlns:p14="http://schemas.microsoft.com/office/powerpoint/2010/main" xmlns="" val="1040916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404664"/>
            <a:ext cx="8424936" cy="1569660"/>
          </a:xfrm>
          <a:prstGeom prst="rect">
            <a:avLst/>
          </a:prstGeom>
        </p:spPr>
        <p:txBody>
          <a:bodyPr wrap="square">
            <a:spAutoFit/>
          </a:bodyPr>
          <a:lstStyle/>
          <a:p>
            <a:r>
              <a:rPr lang="en-GB" sz="2400" dirty="0">
                <a:solidFill>
                  <a:schemeClr val="bg2">
                    <a:lumMod val="10000"/>
                  </a:schemeClr>
                </a:solidFill>
              </a:rPr>
              <a:t>They may also constrain the business rather than support it. </a:t>
            </a:r>
            <a:endParaRPr lang="en-GB" sz="2400" dirty="0" smtClean="0">
              <a:solidFill>
                <a:schemeClr val="bg2">
                  <a:lumMod val="10000"/>
                </a:schemeClr>
              </a:solidFill>
            </a:endParaRPr>
          </a:p>
          <a:p>
            <a:endParaRPr lang="en-GB" sz="2400" dirty="0">
              <a:solidFill>
                <a:schemeClr val="bg2">
                  <a:lumMod val="10000"/>
                </a:schemeClr>
              </a:solidFill>
            </a:endParaRPr>
          </a:p>
          <a:p>
            <a:r>
              <a:rPr lang="en-GB" sz="2400" dirty="0" smtClean="0">
                <a:solidFill>
                  <a:schemeClr val="bg2">
                    <a:lumMod val="10000"/>
                  </a:schemeClr>
                </a:solidFill>
              </a:rPr>
              <a:t>A </a:t>
            </a:r>
            <a:r>
              <a:rPr lang="en-GB" sz="2400" dirty="0">
                <a:solidFill>
                  <a:schemeClr val="bg2">
                    <a:lumMod val="10000"/>
                  </a:schemeClr>
                </a:solidFill>
              </a:rPr>
              <a:t>major cause is that the quality of the data models implemented in systems and interfaces is poor.</a:t>
            </a:r>
          </a:p>
        </p:txBody>
      </p:sp>
    </p:spTree>
    <p:extLst>
      <p:ext uri="{BB962C8B-B14F-4D97-AF65-F5344CB8AC3E}">
        <p14:creationId xmlns:p14="http://schemas.microsoft.com/office/powerpoint/2010/main" xmlns="" val="32995100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obr43559_0511"/>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a:xfrm>
            <a:off x="755576" y="2163763"/>
            <a:ext cx="7863073" cy="277740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Tree>
    <p:extLst>
      <p:ext uri="{BB962C8B-B14F-4D97-AF65-F5344CB8AC3E}">
        <p14:creationId xmlns:p14="http://schemas.microsoft.com/office/powerpoint/2010/main" xmlns="" val="1042143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8802265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a:xfrm>
            <a:off x="539552" y="404664"/>
            <a:ext cx="8136904" cy="6120680"/>
          </a:xfrm>
        </p:spPr>
        <p:txBody>
          <a:bodyPr/>
          <a:lstStyle/>
          <a:p>
            <a:pPr marL="0" indent="0" eaLnBrk="1" hangingPunct="1">
              <a:lnSpc>
                <a:spcPct val="90000"/>
              </a:lnSpc>
              <a:buFontTx/>
              <a:buNone/>
            </a:pPr>
            <a:r>
              <a:rPr lang="en-GB" sz="2400" dirty="0" smtClean="0">
                <a:solidFill>
                  <a:schemeClr val="bg2">
                    <a:lumMod val="10000"/>
                  </a:schemeClr>
                </a:solidFill>
              </a:rPr>
              <a:t>A relational database is to be designed for a medium sized Company dealing with industrial applications of computers. The Company delivers various products to its customers ranging from a single application program through to complete installation of hardware with customized software. The Company employs various experts, consultants and supporting staff. All personnel are employed on long-term basis, i.e. there are no short-term or temporary staff. </a:t>
            </a:r>
          </a:p>
          <a:p>
            <a:pPr marL="0" indent="0">
              <a:lnSpc>
                <a:spcPct val="90000"/>
              </a:lnSpc>
              <a:buNone/>
            </a:pPr>
            <a:r>
              <a:rPr lang="en-GB" sz="2400" dirty="0">
                <a:solidFill>
                  <a:schemeClr val="bg2">
                    <a:lumMod val="10000"/>
                  </a:schemeClr>
                </a:solidFill>
              </a:rPr>
              <a:t>Although the Company is somehow structured for administrative purposes (that is, it is divided into departments headed by department managers) all projects are carried out in an inter-disciplinary way. For each project a project team is selected, grouping employees from different departments, and a Project Manager (also an employee of the Company) is appointed who is entirely and exclusively responsible for the control of the project, quite independently of the Company’s hierarchy. The following is a brief statement of some facts and policies adopted by the Company.</a:t>
            </a:r>
          </a:p>
          <a:p>
            <a:pPr marL="0" indent="0" eaLnBrk="1" hangingPunct="1">
              <a:lnSpc>
                <a:spcPct val="90000"/>
              </a:lnSpc>
              <a:buFontTx/>
              <a:buNone/>
            </a:pPr>
            <a:endParaRPr lang="en-GB" sz="2400" dirty="0" smtClean="0">
              <a:solidFill>
                <a:schemeClr val="bg2">
                  <a:lumMod val="10000"/>
                </a:schemeClr>
              </a:solidFill>
            </a:endParaRPr>
          </a:p>
        </p:txBody>
      </p:sp>
    </p:spTree>
    <p:extLst>
      <p:ext uri="{BB962C8B-B14F-4D97-AF65-F5344CB8AC3E}">
        <p14:creationId xmlns:p14="http://schemas.microsoft.com/office/powerpoint/2010/main" xmlns="" val="38629990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6" descr="ans5"/>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a:xfrm>
            <a:off x="990600" y="764704"/>
            <a:ext cx="7921625" cy="4896544"/>
          </a:xfr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pic>
    </p:spTree>
    <p:extLst>
      <p:ext uri="{BB962C8B-B14F-4D97-AF65-F5344CB8AC3E}">
        <p14:creationId xmlns:p14="http://schemas.microsoft.com/office/powerpoint/2010/main" xmlns="" val="11472289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1903087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695593"/>
            <a:ext cx="8208912" cy="4832092"/>
          </a:xfrm>
          <a:prstGeom prst="rect">
            <a:avLst/>
          </a:prstGeom>
        </p:spPr>
        <p:txBody>
          <a:bodyPr wrap="square">
            <a:spAutoFit/>
          </a:bodyPr>
          <a:lstStyle/>
          <a:p>
            <a:pPr lvl="0"/>
            <a:r>
              <a:rPr lang="en-US" sz="2800" dirty="0">
                <a:solidFill>
                  <a:schemeClr val="bg2">
                    <a:lumMod val="10000"/>
                  </a:schemeClr>
                </a:solidFill>
              </a:rPr>
              <a:t>Models an enterprise as a collection of </a:t>
            </a:r>
            <a:r>
              <a:rPr lang="en-US" sz="2800" i="1" dirty="0">
                <a:solidFill>
                  <a:schemeClr val="bg2">
                    <a:lumMod val="10000"/>
                  </a:schemeClr>
                </a:solidFill>
              </a:rPr>
              <a:t>entities </a:t>
            </a:r>
            <a:r>
              <a:rPr lang="en-US" sz="2800" dirty="0">
                <a:solidFill>
                  <a:schemeClr val="bg2">
                    <a:lumMod val="10000"/>
                  </a:schemeClr>
                </a:solidFill>
              </a:rPr>
              <a:t>and </a:t>
            </a:r>
            <a:r>
              <a:rPr lang="en-US" sz="2800" i="1" dirty="0">
                <a:solidFill>
                  <a:schemeClr val="bg2">
                    <a:lumMod val="10000"/>
                  </a:schemeClr>
                </a:solidFill>
              </a:rPr>
              <a:t>relationships</a:t>
            </a:r>
            <a:endParaRPr lang="en-GB" sz="2800" dirty="0">
              <a:solidFill>
                <a:schemeClr val="bg2">
                  <a:lumMod val="10000"/>
                </a:schemeClr>
              </a:solidFill>
            </a:endParaRPr>
          </a:p>
          <a:p>
            <a:pPr lvl="0"/>
            <a:endParaRPr lang="en-US" sz="2800" dirty="0" smtClean="0">
              <a:solidFill>
                <a:schemeClr val="bg2">
                  <a:lumMod val="10000"/>
                </a:schemeClr>
              </a:solidFill>
            </a:endParaRPr>
          </a:p>
          <a:p>
            <a:pPr lvl="0"/>
            <a:r>
              <a:rPr lang="en-US" sz="2800" u="sng" dirty="0" smtClean="0">
                <a:solidFill>
                  <a:schemeClr val="bg2">
                    <a:lumMod val="10000"/>
                  </a:schemeClr>
                </a:solidFill>
              </a:rPr>
              <a:t>Entity</a:t>
            </a:r>
            <a:r>
              <a:rPr lang="en-US" sz="2800" dirty="0">
                <a:solidFill>
                  <a:schemeClr val="bg2">
                    <a:lumMod val="10000"/>
                  </a:schemeClr>
                </a:solidFill>
              </a:rPr>
              <a:t>: a “thing” or “object” in the enterprise that is distinguishable from other objects</a:t>
            </a:r>
            <a:endParaRPr lang="en-GB" sz="2800" dirty="0">
              <a:solidFill>
                <a:schemeClr val="bg2">
                  <a:lumMod val="10000"/>
                </a:schemeClr>
              </a:solidFill>
            </a:endParaRPr>
          </a:p>
          <a:p>
            <a:pPr marL="1371600" lvl="2" indent="-457200">
              <a:buFont typeface="Arial" pitchFamily="34" charset="0"/>
              <a:buChar char="•"/>
            </a:pPr>
            <a:r>
              <a:rPr lang="en-US" sz="2800" dirty="0">
                <a:solidFill>
                  <a:schemeClr val="bg2">
                    <a:lumMod val="10000"/>
                  </a:schemeClr>
                </a:solidFill>
              </a:rPr>
              <a:t>Described by a set of </a:t>
            </a:r>
            <a:r>
              <a:rPr lang="en-US" sz="2800" i="1" dirty="0">
                <a:solidFill>
                  <a:schemeClr val="bg2">
                    <a:lumMod val="10000"/>
                  </a:schemeClr>
                </a:solidFill>
              </a:rPr>
              <a:t>attributes</a:t>
            </a:r>
            <a:endParaRPr lang="en-GB" sz="2800" dirty="0">
              <a:solidFill>
                <a:schemeClr val="bg2">
                  <a:lumMod val="10000"/>
                </a:schemeClr>
              </a:solidFill>
            </a:endParaRPr>
          </a:p>
          <a:p>
            <a:pPr lvl="0"/>
            <a:endParaRPr lang="en-US" sz="2800" dirty="0" smtClean="0">
              <a:solidFill>
                <a:schemeClr val="bg2">
                  <a:lumMod val="10000"/>
                </a:schemeClr>
              </a:solidFill>
            </a:endParaRPr>
          </a:p>
          <a:p>
            <a:pPr lvl="0"/>
            <a:r>
              <a:rPr lang="en-US" sz="2800" u="sng" dirty="0" smtClean="0">
                <a:solidFill>
                  <a:schemeClr val="bg2">
                    <a:lumMod val="10000"/>
                  </a:schemeClr>
                </a:solidFill>
              </a:rPr>
              <a:t>Relationship</a:t>
            </a:r>
            <a:r>
              <a:rPr lang="en-US" sz="2800" dirty="0">
                <a:solidFill>
                  <a:schemeClr val="bg2">
                    <a:lumMod val="10000"/>
                  </a:schemeClr>
                </a:solidFill>
              </a:rPr>
              <a:t>: an association among several entities</a:t>
            </a:r>
            <a:endParaRPr lang="en-GB" sz="2800" dirty="0">
              <a:solidFill>
                <a:schemeClr val="bg2">
                  <a:lumMod val="10000"/>
                </a:schemeClr>
              </a:solidFill>
            </a:endParaRPr>
          </a:p>
          <a:p>
            <a:pPr lvl="0"/>
            <a:endParaRPr lang="en-US" sz="2800" dirty="0" smtClean="0">
              <a:solidFill>
                <a:schemeClr val="bg2">
                  <a:lumMod val="10000"/>
                </a:schemeClr>
              </a:solidFill>
            </a:endParaRPr>
          </a:p>
          <a:p>
            <a:pPr lvl="0"/>
            <a:r>
              <a:rPr lang="en-US" sz="2800" dirty="0" smtClean="0">
                <a:solidFill>
                  <a:schemeClr val="bg2">
                    <a:lumMod val="10000"/>
                  </a:schemeClr>
                </a:solidFill>
              </a:rPr>
              <a:t>Represented </a:t>
            </a:r>
            <a:r>
              <a:rPr lang="en-US" sz="2800" dirty="0">
                <a:solidFill>
                  <a:schemeClr val="bg2">
                    <a:lumMod val="10000"/>
                  </a:schemeClr>
                </a:solidFill>
              </a:rPr>
              <a:t>diagrammatically by an </a:t>
            </a:r>
            <a:r>
              <a:rPr lang="en-US" sz="2800" i="1" dirty="0">
                <a:solidFill>
                  <a:schemeClr val="bg2">
                    <a:lumMod val="10000"/>
                  </a:schemeClr>
                </a:solidFill>
              </a:rPr>
              <a:t>entity-relationship diagram</a:t>
            </a:r>
            <a:endParaRPr lang="en-GB" sz="2800" dirty="0">
              <a:solidFill>
                <a:schemeClr val="bg2">
                  <a:lumMod val="10000"/>
                </a:schemeClr>
              </a:solidFill>
            </a:endParaRPr>
          </a:p>
        </p:txBody>
      </p:sp>
    </p:spTree>
    <p:extLst>
      <p:ext uri="{BB962C8B-B14F-4D97-AF65-F5344CB8AC3E}">
        <p14:creationId xmlns:p14="http://schemas.microsoft.com/office/powerpoint/2010/main" xmlns="" val="20253088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548680"/>
            <a:ext cx="8208912" cy="5632311"/>
          </a:xfrm>
          <a:prstGeom prst="rect">
            <a:avLst/>
          </a:prstGeom>
        </p:spPr>
        <p:txBody>
          <a:bodyPr wrap="square">
            <a:spAutoFit/>
          </a:bodyPr>
          <a:lstStyle/>
          <a:p>
            <a:r>
              <a:rPr lang="en-GB" sz="2400" b="1" dirty="0">
                <a:solidFill>
                  <a:schemeClr val="bg2">
                    <a:lumMod val="10000"/>
                  </a:schemeClr>
                </a:solidFill>
              </a:rPr>
              <a:t>Data model </a:t>
            </a:r>
            <a:r>
              <a:rPr lang="en-GB" sz="2400" b="1" dirty="0" smtClean="0">
                <a:solidFill>
                  <a:schemeClr val="bg2">
                    <a:lumMod val="10000"/>
                  </a:schemeClr>
                </a:solidFill>
              </a:rPr>
              <a:t>theory</a:t>
            </a:r>
          </a:p>
          <a:p>
            <a:endParaRPr lang="en-GB" sz="2400" dirty="0">
              <a:solidFill>
                <a:schemeClr val="bg2">
                  <a:lumMod val="10000"/>
                </a:schemeClr>
              </a:solidFill>
            </a:endParaRPr>
          </a:p>
          <a:p>
            <a:r>
              <a:rPr lang="en-GB" sz="2400" dirty="0">
                <a:solidFill>
                  <a:schemeClr val="bg2">
                    <a:lumMod val="10000"/>
                  </a:schemeClr>
                </a:solidFill>
              </a:rPr>
              <a:t>A data model theory has three main components:</a:t>
            </a:r>
          </a:p>
          <a:p>
            <a:pPr lvl="0"/>
            <a:endParaRPr lang="en-GB" sz="2400" b="1" dirty="0" smtClean="0">
              <a:solidFill>
                <a:schemeClr val="bg2">
                  <a:lumMod val="10000"/>
                </a:schemeClr>
              </a:solidFill>
            </a:endParaRPr>
          </a:p>
          <a:p>
            <a:pPr lvl="0"/>
            <a:r>
              <a:rPr lang="en-GB" sz="2400" b="1" dirty="0" smtClean="0">
                <a:solidFill>
                  <a:schemeClr val="bg2">
                    <a:lumMod val="10000"/>
                  </a:schemeClr>
                </a:solidFill>
              </a:rPr>
              <a:t>The </a:t>
            </a:r>
            <a:r>
              <a:rPr lang="en-GB" sz="2400" b="1" dirty="0">
                <a:solidFill>
                  <a:schemeClr val="bg2">
                    <a:lumMod val="10000"/>
                  </a:schemeClr>
                </a:solidFill>
              </a:rPr>
              <a:t>structural part</a:t>
            </a:r>
            <a:r>
              <a:rPr lang="en-GB" sz="2400" dirty="0">
                <a:solidFill>
                  <a:schemeClr val="bg2">
                    <a:lumMod val="10000"/>
                  </a:schemeClr>
                </a:solidFill>
              </a:rPr>
              <a:t>: a collection of data structures which are used to create databases representing the entities or objects </a:t>
            </a:r>
            <a:r>
              <a:rPr lang="en-GB" sz="2400" dirty="0" smtClean="0">
                <a:solidFill>
                  <a:schemeClr val="bg2">
                    <a:lumMod val="10000"/>
                  </a:schemeClr>
                </a:solidFill>
              </a:rPr>
              <a:t>modelled </a:t>
            </a:r>
            <a:r>
              <a:rPr lang="en-GB" sz="2400" dirty="0">
                <a:solidFill>
                  <a:schemeClr val="bg2">
                    <a:lumMod val="10000"/>
                  </a:schemeClr>
                </a:solidFill>
              </a:rPr>
              <a:t>by the database. </a:t>
            </a:r>
          </a:p>
          <a:p>
            <a:pPr lvl="0"/>
            <a:endParaRPr lang="en-GB" sz="2400" b="1" dirty="0" smtClean="0">
              <a:solidFill>
                <a:schemeClr val="bg2">
                  <a:lumMod val="10000"/>
                </a:schemeClr>
              </a:solidFill>
            </a:endParaRPr>
          </a:p>
          <a:p>
            <a:pPr lvl="0"/>
            <a:r>
              <a:rPr lang="en-GB" sz="2400" b="1" dirty="0" smtClean="0">
                <a:solidFill>
                  <a:schemeClr val="bg2">
                    <a:lumMod val="10000"/>
                  </a:schemeClr>
                </a:solidFill>
              </a:rPr>
              <a:t>The </a:t>
            </a:r>
            <a:r>
              <a:rPr lang="en-GB" sz="2400" b="1" dirty="0">
                <a:solidFill>
                  <a:schemeClr val="bg2">
                    <a:lumMod val="10000"/>
                  </a:schemeClr>
                </a:solidFill>
              </a:rPr>
              <a:t>integrity part</a:t>
            </a:r>
            <a:r>
              <a:rPr lang="en-GB" sz="2400" dirty="0">
                <a:solidFill>
                  <a:schemeClr val="bg2">
                    <a:lumMod val="10000"/>
                  </a:schemeClr>
                </a:solidFill>
              </a:rPr>
              <a:t>: a collection of rules governing the constraints placed on these data structures to ensure structural integrity. </a:t>
            </a:r>
          </a:p>
          <a:p>
            <a:pPr lvl="0"/>
            <a:endParaRPr lang="en-GB" sz="2400" b="1" dirty="0" smtClean="0">
              <a:solidFill>
                <a:schemeClr val="bg2">
                  <a:lumMod val="10000"/>
                </a:schemeClr>
              </a:solidFill>
            </a:endParaRPr>
          </a:p>
          <a:p>
            <a:pPr lvl="0"/>
            <a:r>
              <a:rPr lang="en-GB" sz="2400" b="1" dirty="0" smtClean="0">
                <a:solidFill>
                  <a:schemeClr val="bg2">
                    <a:lumMod val="10000"/>
                  </a:schemeClr>
                </a:solidFill>
              </a:rPr>
              <a:t>The </a:t>
            </a:r>
            <a:r>
              <a:rPr lang="en-GB" sz="2400" b="1" dirty="0">
                <a:solidFill>
                  <a:schemeClr val="bg2">
                    <a:lumMod val="10000"/>
                  </a:schemeClr>
                </a:solidFill>
              </a:rPr>
              <a:t>manipulation part</a:t>
            </a:r>
            <a:r>
              <a:rPr lang="en-GB" sz="2400" dirty="0">
                <a:solidFill>
                  <a:schemeClr val="bg2">
                    <a:lumMod val="10000"/>
                  </a:schemeClr>
                </a:solidFill>
              </a:rPr>
              <a:t>: a collection of operators which can be applied to the data structures, to update and query the data contained in the database. </a:t>
            </a:r>
          </a:p>
        </p:txBody>
      </p:sp>
    </p:spTree>
    <p:extLst>
      <p:ext uri="{BB962C8B-B14F-4D97-AF65-F5344CB8AC3E}">
        <p14:creationId xmlns:p14="http://schemas.microsoft.com/office/powerpoint/2010/main" xmlns="" val="31384154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474345"/>
            <a:ext cx="8208912" cy="6001643"/>
          </a:xfrm>
          <a:prstGeom prst="rect">
            <a:avLst/>
          </a:prstGeom>
        </p:spPr>
        <p:txBody>
          <a:bodyPr wrap="square">
            <a:spAutoFit/>
          </a:bodyPr>
          <a:lstStyle/>
          <a:p>
            <a:r>
              <a:rPr lang="en-GB" sz="2400" b="1" dirty="0">
                <a:solidFill>
                  <a:schemeClr val="bg2">
                    <a:lumMod val="10000"/>
                  </a:schemeClr>
                </a:solidFill>
              </a:rPr>
              <a:t>Data Modelling</a:t>
            </a:r>
            <a:endParaRPr lang="en-GB" sz="2400" dirty="0">
              <a:solidFill>
                <a:schemeClr val="bg2">
                  <a:lumMod val="10000"/>
                </a:schemeClr>
              </a:solidFill>
            </a:endParaRPr>
          </a:p>
          <a:p>
            <a:r>
              <a:rPr lang="en-GB" sz="2400" dirty="0">
                <a:solidFill>
                  <a:schemeClr val="bg2">
                    <a:lumMod val="10000"/>
                  </a:schemeClr>
                </a:solidFill>
              </a:rPr>
              <a:t> </a:t>
            </a:r>
          </a:p>
          <a:p>
            <a:r>
              <a:rPr lang="en-GB" sz="2400" dirty="0">
                <a:solidFill>
                  <a:schemeClr val="bg2">
                    <a:lumMod val="10000"/>
                  </a:schemeClr>
                </a:solidFill>
              </a:rPr>
              <a:t>Data modelling answers a set of specific questions that are relevant to any data processing application. </a:t>
            </a:r>
            <a:endParaRPr lang="en-GB" sz="2400" dirty="0" smtClean="0">
              <a:solidFill>
                <a:schemeClr val="bg2">
                  <a:lumMod val="10000"/>
                </a:schemeClr>
              </a:solidFill>
            </a:endParaRPr>
          </a:p>
          <a:p>
            <a:endParaRPr lang="en-GB" sz="2400" dirty="0">
              <a:solidFill>
                <a:schemeClr val="bg2">
                  <a:lumMod val="10000"/>
                </a:schemeClr>
              </a:solidFill>
            </a:endParaRPr>
          </a:p>
          <a:p>
            <a:r>
              <a:rPr lang="en-GB" sz="2400" dirty="0" smtClean="0">
                <a:solidFill>
                  <a:schemeClr val="bg2">
                    <a:lumMod val="10000"/>
                  </a:schemeClr>
                </a:solidFill>
              </a:rPr>
              <a:t>What </a:t>
            </a:r>
            <a:r>
              <a:rPr lang="en-GB" sz="2400" dirty="0">
                <a:solidFill>
                  <a:schemeClr val="bg2">
                    <a:lumMod val="10000"/>
                  </a:schemeClr>
                </a:solidFill>
              </a:rPr>
              <a:t>are the primary data objects to be processed by the system? </a:t>
            </a:r>
            <a:endParaRPr lang="en-GB" sz="2400" dirty="0" smtClean="0">
              <a:solidFill>
                <a:schemeClr val="bg2">
                  <a:lumMod val="10000"/>
                </a:schemeClr>
              </a:solidFill>
            </a:endParaRPr>
          </a:p>
          <a:p>
            <a:endParaRPr lang="en-GB" sz="2400" dirty="0">
              <a:solidFill>
                <a:schemeClr val="bg2">
                  <a:lumMod val="10000"/>
                </a:schemeClr>
              </a:solidFill>
            </a:endParaRPr>
          </a:p>
          <a:p>
            <a:r>
              <a:rPr lang="en-GB" sz="2400" dirty="0" smtClean="0">
                <a:solidFill>
                  <a:schemeClr val="bg2">
                    <a:lumMod val="10000"/>
                  </a:schemeClr>
                </a:solidFill>
              </a:rPr>
              <a:t>What </a:t>
            </a:r>
            <a:r>
              <a:rPr lang="en-GB" sz="2400" dirty="0">
                <a:solidFill>
                  <a:schemeClr val="bg2">
                    <a:lumMod val="10000"/>
                  </a:schemeClr>
                </a:solidFill>
              </a:rPr>
              <a:t>is the composition of each data object and what attributes describe the object? </a:t>
            </a:r>
            <a:endParaRPr lang="en-GB" sz="2400" dirty="0" smtClean="0">
              <a:solidFill>
                <a:schemeClr val="bg2">
                  <a:lumMod val="10000"/>
                </a:schemeClr>
              </a:solidFill>
            </a:endParaRPr>
          </a:p>
          <a:p>
            <a:endParaRPr lang="en-GB" sz="2400" dirty="0">
              <a:solidFill>
                <a:schemeClr val="bg2">
                  <a:lumMod val="10000"/>
                </a:schemeClr>
              </a:solidFill>
            </a:endParaRPr>
          </a:p>
          <a:p>
            <a:r>
              <a:rPr lang="en-GB" sz="2400" dirty="0" smtClean="0">
                <a:solidFill>
                  <a:schemeClr val="bg2">
                    <a:lumMod val="10000"/>
                  </a:schemeClr>
                </a:solidFill>
              </a:rPr>
              <a:t>Where </a:t>
            </a:r>
            <a:r>
              <a:rPr lang="en-GB" sz="2400" dirty="0">
                <a:solidFill>
                  <a:schemeClr val="bg2">
                    <a:lumMod val="10000"/>
                  </a:schemeClr>
                </a:solidFill>
              </a:rPr>
              <a:t>do the objects currently reside? </a:t>
            </a:r>
            <a:endParaRPr lang="en-GB" sz="2400" dirty="0" smtClean="0">
              <a:solidFill>
                <a:schemeClr val="bg2">
                  <a:lumMod val="10000"/>
                </a:schemeClr>
              </a:solidFill>
            </a:endParaRPr>
          </a:p>
          <a:p>
            <a:endParaRPr lang="en-GB" sz="2400" dirty="0">
              <a:solidFill>
                <a:schemeClr val="bg2">
                  <a:lumMod val="10000"/>
                </a:schemeClr>
              </a:solidFill>
            </a:endParaRPr>
          </a:p>
          <a:p>
            <a:r>
              <a:rPr lang="en-GB" sz="2400" dirty="0" smtClean="0">
                <a:solidFill>
                  <a:schemeClr val="bg2">
                    <a:lumMod val="10000"/>
                  </a:schemeClr>
                </a:solidFill>
              </a:rPr>
              <a:t>What </a:t>
            </a:r>
            <a:r>
              <a:rPr lang="en-GB" sz="2400" dirty="0">
                <a:solidFill>
                  <a:schemeClr val="bg2">
                    <a:lumMod val="10000"/>
                  </a:schemeClr>
                </a:solidFill>
              </a:rPr>
              <a:t>are the relationships between each object and other objects? </a:t>
            </a:r>
            <a:endParaRPr lang="en-GB" sz="2400" dirty="0" smtClean="0">
              <a:solidFill>
                <a:schemeClr val="bg2">
                  <a:lumMod val="10000"/>
                </a:schemeClr>
              </a:solidFill>
            </a:endParaRPr>
          </a:p>
          <a:p>
            <a:endParaRPr lang="en-GB" sz="2400" dirty="0">
              <a:solidFill>
                <a:schemeClr val="bg2">
                  <a:lumMod val="10000"/>
                </a:schemeClr>
              </a:solidFill>
            </a:endParaRPr>
          </a:p>
          <a:p>
            <a:r>
              <a:rPr lang="en-GB" sz="2400" dirty="0" smtClean="0">
                <a:solidFill>
                  <a:schemeClr val="bg2">
                    <a:lumMod val="10000"/>
                  </a:schemeClr>
                </a:solidFill>
              </a:rPr>
              <a:t>What </a:t>
            </a:r>
            <a:r>
              <a:rPr lang="en-GB" sz="2400" dirty="0">
                <a:solidFill>
                  <a:schemeClr val="bg2">
                    <a:lumMod val="10000"/>
                  </a:schemeClr>
                </a:solidFill>
              </a:rPr>
              <a:t>are the relationships between the objects and the processes that transform them?</a:t>
            </a:r>
          </a:p>
        </p:txBody>
      </p:sp>
    </p:spTree>
    <p:extLst>
      <p:ext uri="{BB962C8B-B14F-4D97-AF65-F5344CB8AC3E}">
        <p14:creationId xmlns:p14="http://schemas.microsoft.com/office/powerpoint/2010/main" xmlns="" val="36734929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476672"/>
            <a:ext cx="8208912" cy="5632311"/>
          </a:xfrm>
          <a:prstGeom prst="rect">
            <a:avLst/>
          </a:prstGeom>
        </p:spPr>
        <p:txBody>
          <a:bodyPr wrap="square">
            <a:spAutoFit/>
          </a:bodyPr>
          <a:lstStyle/>
          <a:p>
            <a:r>
              <a:rPr lang="en-GB" sz="2400" dirty="0">
                <a:solidFill>
                  <a:schemeClr val="bg2">
                    <a:lumMod val="10000"/>
                  </a:schemeClr>
                </a:solidFill>
              </a:rPr>
              <a:t>To answer these questions, data modelling methods make use of the entity relationship diagram. </a:t>
            </a:r>
            <a:endParaRPr lang="en-GB" sz="2400" dirty="0" smtClean="0">
              <a:solidFill>
                <a:schemeClr val="bg2">
                  <a:lumMod val="10000"/>
                </a:schemeClr>
              </a:solidFill>
            </a:endParaRPr>
          </a:p>
          <a:p>
            <a:endParaRPr lang="en-GB" sz="2400" dirty="0">
              <a:solidFill>
                <a:schemeClr val="bg2">
                  <a:lumMod val="10000"/>
                </a:schemeClr>
              </a:solidFill>
            </a:endParaRPr>
          </a:p>
          <a:p>
            <a:r>
              <a:rPr lang="en-GB" sz="2400" dirty="0" smtClean="0">
                <a:solidFill>
                  <a:schemeClr val="bg2">
                    <a:lumMod val="10000"/>
                  </a:schemeClr>
                </a:solidFill>
              </a:rPr>
              <a:t>The </a:t>
            </a:r>
            <a:r>
              <a:rPr lang="en-GB" sz="2400" dirty="0">
                <a:solidFill>
                  <a:schemeClr val="bg2">
                    <a:lumMod val="10000"/>
                  </a:schemeClr>
                </a:solidFill>
              </a:rPr>
              <a:t>ERD enables a software engineer to </a:t>
            </a:r>
            <a:r>
              <a:rPr lang="en-GB" sz="2400" u="sng" dirty="0">
                <a:solidFill>
                  <a:schemeClr val="bg2">
                    <a:lumMod val="10000"/>
                  </a:schemeClr>
                </a:solidFill>
              </a:rPr>
              <a:t>identify data objects </a:t>
            </a:r>
            <a:r>
              <a:rPr lang="en-GB" sz="2400" dirty="0">
                <a:solidFill>
                  <a:schemeClr val="bg2">
                    <a:lumMod val="10000"/>
                  </a:schemeClr>
                </a:solidFill>
              </a:rPr>
              <a:t>and their </a:t>
            </a:r>
            <a:r>
              <a:rPr lang="en-GB" sz="2400" u="sng" dirty="0">
                <a:solidFill>
                  <a:schemeClr val="bg2">
                    <a:lumMod val="10000"/>
                  </a:schemeClr>
                </a:solidFill>
              </a:rPr>
              <a:t>relationships</a:t>
            </a:r>
            <a:r>
              <a:rPr lang="en-GB" sz="2400" dirty="0">
                <a:solidFill>
                  <a:schemeClr val="bg2">
                    <a:lumMod val="10000"/>
                  </a:schemeClr>
                </a:solidFill>
              </a:rPr>
              <a:t> using a </a:t>
            </a:r>
            <a:r>
              <a:rPr lang="en-GB" sz="2400" u="sng" dirty="0">
                <a:solidFill>
                  <a:schemeClr val="bg2">
                    <a:lumMod val="10000"/>
                  </a:schemeClr>
                </a:solidFill>
              </a:rPr>
              <a:t>graphical notation</a:t>
            </a:r>
            <a:r>
              <a:rPr lang="en-GB" sz="2400" dirty="0">
                <a:solidFill>
                  <a:schemeClr val="bg2">
                    <a:lumMod val="10000"/>
                  </a:schemeClr>
                </a:solidFill>
              </a:rPr>
              <a:t>. </a:t>
            </a:r>
            <a:endParaRPr lang="en-GB" sz="2400" dirty="0" smtClean="0">
              <a:solidFill>
                <a:schemeClr val="bg2">
                  <a:lumMod val="10000"/>
                </a:schemeClr>
              </a:solidFill>
            </a:endParaRPr>
          </a:p>
          <a:p>
            <a:endParaRPr lang="en-GB" sz="2400" dirty="0">
              <a:solidFill>
                <a:schemeClr val="bg2">
                  <a:lumMod val="10000"/>
                </a:schemeClr>
              </a:solidFill>
            </a:endParaRPr>
          </a:p>
          <a:p>
            <a:r>
              <a:rPr lang="en-GB" sz="2400" dirty="0" smtClean="0">
                <a:solidFill>
                  <a:schemeClr val="bg2">
                    <a:lumMod val="10000"/>
                  </a:schemeClr>
                </a:solidFill>
              </a:rPr>
              <a:t>In </a:t>
            </a:r>
            <a:r>
              <a:rPr lang="en-GB" sz="2400" dirty="0">
                <a:solidFill>
                  <a:schemeClr val="bg2">
                    <a:lumMod val="10000"/>
                  </a:schemeClr>
                </a:solidFill>
              </a:rPr>
              <a:t>the context of structured analysis, the ERD defines all data that are </a:t>
            </a:r>
            <a:r>
              <a:rPr lang="en-GB" sz="2400" u="sng" dirty="0">
                <a:solidFill>
                  <a:schemeClr val="bg2">
                    <a:lumMod val="10000"/>
                  </a:schemeClr>
                </a:solidFill>
              </a:rPr>
              <a:t>entered</a:t>
            </a:r>
            <a:r>
              <a:rPr lang="en-GB" sz="2400" dirty="0">
                <a:solidFill>
                  <a:schemeClr val="bg2">
                    <a:lumMod val="10000"/>
                  </a:schemeClr>
                </a:solidFill>
              </a:rPr>
              <a:t>, </a:t>
            </a:r>
            <a:r>
              <a:rPr lang="en-GB" sz="2400" u="sng" dirty="0">
                <a:solidFill>
                  <a:schemeClr val="bg2">
                    <a:lumMod val="10000"/>
                  </a:schemeClr>
                </a:solidFill>
              </a:rPr>
              <a:t>stored</a:t>
            </a:r>
            <a:r>
              <a:rPr lang="en-GB" sz="2400" dirty="0">
                <a:solidFill>
                  <a:schemeClr val="bg2">
                    <a:lumMod val="10000"/>
                  </a:schemeClr>
                </a:solidFill>
              </a:rPr>
              <a:t>, </a:t>
            </a:r>
            <a:r>
              <a:rPr lang="en-GB" sz="2400" u="sng" dirty="0">
                <a:solidFill>
                  <a:schemeClr val="bg2">
                    <a:lumMod val="10000"/>
                  </a:schemeClr>
                </a:solidFill>
              </a:rPr>
              <a:t>transformed</a:t>
            </a:r>
            <a:r>
              <a:rPr lang="en-GB" sz="2400" dirty="0">
                <a:solidFill>
                  <a:schemeClr val="bg2">
                    <a:lumMod val="10000"/>
                  </a:schemeClr>
                </a:solidFill>
              </a:rPr>
              <a:t>, and </a:t>
            </a:r>
            <a:r>
              <a:rPr lang="en-GB" sz="2400" u="sng" dirty="0">
                <a:solidFill>
                  <a:schemeClr val="bg2">
                    <a:lumMod val="10000"/>
                  </a:schemeClr>
                </a:solidFill>
              </a:rPr>
              <a:t>produced</a:t>
            </a:r>
            <a:r>
              <a:rPr lang="en-GB" sz="2400" dirty="0">
                <a:solidFill>
                  <a:schemeClr val="bg2">
                    <a:lumMod val="10000"/>
                  </a:schemeClr>
                </a:solidFill>
              </a:rPr>
              <a:t> within an application</a:t>
            </a:r>
            <a:r>
              <a:rPr lang="en-GB" sz="2400" dirty="0" smtClean="0">
                <a:solidFill>
                  <a:schemeClr val="bg2">
                    <a:lumMod val="10000"/>
                  </a:schemeClr>
                </a:solidFill>
              </a:rPr>
              <a:t>.</a:t>
            </a:r>
          </a:p>
          <a:p>
            <a:endParaRPr lang="en-GB" sz="2400" dirty="0">
              <a:solidFill>
                <a:schemeClr val="bg2">
                  <a:lumMod val="10000"/>
                </a:schemeClr>
              </a:solidFill>
            </a:endParaRPr>
          </a:p>
          <a:p>
            <a:r>
              <a:rPr lang="en-GB" sz="2400" dirty="0">
                <a:solidFill>
                  <a:schemeClr val="bg2">
                    <a:lumMod val="10000"/>
                  </a:schemeClr>
                </a:solidFill>
              </a:rPr>
              <a:t>The entity relationship diagram focuses solely on </a:t>
            </a:r>
            <a:r>
              <a:rPr lang="en-GB" sz="2400" dirty="0" smtClean="0">
                <a:solidFill>
                  <a:schemeClr val="bg2">
                    <a:lumMod val="10000"/>
                  </a:schemeClr>
                </a:solidFill>
              </a:rPr>
              <a:t>data that </a:t>
            </a:r>
            <a:r>
              <a:rPr lang="en-GB" sz="2400" dirty="0">
                <a:solidFill>
                  <a:schemeClr val="bg2">
                    <a:lumMod val="10000"/>
                  </a:schemeClr>
                </a:solidFill>
              </a:rPr>
              <a:t>exists for a given system. </a:t>
            </a:r>
            <a:endParaRPr lang="en-GB" sz="2400" dirty="0" smtClean="0">
              <a:solidFill>
                <a:schemeClr val="bg2">
                  <a:lumMod val="10000"/>
                </a:schemeClr>
              </a:solidFill>
            </a:endParaRPr>
          </a:p>
          <a:p>
            <a:endParaRPr lang="en-GB" sz="2400" dirty="0">
              <a:solidFill>
                <a:schemeClr val="bg2">
                  <a:lumMod val="10000"/>
                </a:schemeClr>
              </a:solidFill>
            </a:endParaRPr>
          </a:p>
          <a:p>
            <a:r>
              <a:rPr lang="en-GB" sz="2400" dirty="0" smtClean="0">
                <a:solidFill>
                  <a:schemeClr val="bg2">
                    <a:lumMod val="10000"/>
                  </a:schemeClr>
                </a:solidFill>
              </a:rPr>
              <a:t>The </a:t>
            </a:r>
            <a:r>
              <a:rPr lang="en-GB" sz="2400" dirty="0">
                <a:solidFill>
                  <a:schemeClr val="bg2">
                    <a:lumMod val="10000"/>
                  </a:schemeClr>
                </a:solidFill>
              </a:rPr>
              <a:t>ERD is especially useful for applications in which data and the relationships that govern the data are complex. </a:t>
            </a:r>
          </a:p>
        </p:txBody>
      </p:sp>
    </p:spTree>
    <p:extLst>
      <p:ext uri="{BB962C8B-B14F-4D97-AF65-F5344CB8AC3E}">
        <p14:creationId xmlns:p14="http://schemas.microsoft.com/office/powerpoint/2010/main" xmlns="" val="39124222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332656"/>
            <a:ext cx="8208912" cy="6370975"/>
          </a:xfrm>
          <a:prstGeom prst="rect">
            <a:avLst/>
          </a:prstGeom>
        </p:spPr>
        <p:txBody>
          <a:bodyPr wrap="square">
            <a:spAutoFit/>
          </a:bodyPr>
          <a:lstStyle/>
          <a:p>
            <a:r>
              <a:rPr lang="en-GB" sz="2400" b="1" dirty="0">
                <a:solidFill>
                  <a:schemeClr val="bg2">
                    <a:lumMod val="10000"/>
                  </a:schemeClr>
                </a:solidFill>
              </a:rPr>
              <a:t>ER - </a:t>
            </a:r>
            <a:r>
              <a:rPr lang="en-GB" sz="2400" b="1" dirty="0" smtClean="0">
                <a:solidFill>
                  <a:schemeClr val="bg2">
                    <a:lumMod val="10000"/>
                  </a:schemeClr>
                </a:solidFill>
              </a:rPr>
              <a:t>Entity-Relationship</a:t>
            </a:r>
          </a:p>
          <a:p>
            <a:endParaRPr lang="en-GB" sz="2400" b="1" dirty="0">
              <a:solidFill>
                <a:schemeClr val="bg2">
                  <a:lumMod val="10000"/>
                </a:schemeClr>
              </a:solidFill>
            </a:endParaRPr>
          </a:p>
          <a:p>
            <a:r>
              <a:rPr lang="en-GB" sz="2400" dirty="0" smtClean="0">
                <a:solidFill>
                  <a:schemeClr val="bg2">
                    <a:lumMod val="10000"/>
                  </a:schemeClr>
                </a:solidFill>
              </a:rPr>
              <a:t>In ER </a:t>
            </a:r>
            <a:r>
              <a:rPr lang="en-GB" sz="2400" dirty="0">
                <a:solidFill>
                  <a:schemeClr val="bg2">
                    <a:lumMod val="10000"/>
                  </a:schemeClr>
                </a:solidFill>
              </a:rPr>
              <a:t>diagram</a:t>
            </a:r>
            <a:r>
              <a:rPr lang="en-GB" sz="2400" dirty="0" smtClean="0">
                <a:solidFill>
                  <a:schemeClr val="bg2">
                    <a:lumMod val="10000"/>
                  </a:schemeClr>
                </a:solidFill>
              </a:rPr>
              <a:t>, </a:t>
            </a:r>
            <a:r>
              <a:rPr lang="en-GB" sz="2400" u="sng" dirty="0">
                <a:solidFill>
                  <a:schemeClr val="bg2">
                    <a:lumMod val="10000"/>
                  </a:schemeClr>
                </a:solidFill>
              </a:rPr>
              <a:t>entities are represented as rectangles</a:t>
            </a:r>
            <a:r>
              <a:rPr lang="en-GB" sz="2400" dirty="0">
                <a:solidFill>
                  <a:schemeClr val="bg2">
                    <a:lumMod val="10000"/>
                  </a:schemeClr>
                </a:solidFill>
              </a:rPr>
              <a:t>, </a:t>
            </a:r>
            <a:r>
              <a:rPr lang="en-GB" sz="2400" u="sng" dirty="0">
                <a:solidFill>
                  <a:schemeClr val="bg2">
                    <a:lumMod val="10000"/>
                  </a:schemeClr>
                </a:solidFill>
              </a:rPr>
              <a:t>attributes as ellipses</a:t>
            </a:r>
            <a:r>
              <a:rPr lang="en-GB" sz="2400" dirty="0">
                <a:solidFill>
                  <a:schemeClr val="bg2">
                    <a:lumMod val="10000"/>
                  </a:schemeClr>
                </a:solidFill>
              </a:rPr>
              <a:t> and </a:t>
            </a:r>
            <a:r>
              <a:rPr lang="en-GB" sz="2400" u="sng" dirty="0">
                <a:solidFill>
                  <a:schemeClr val="bg2">
                    <a:lumMod val="10000"/>
                  </a:schemeClr>
                </a:solidFill>
              </a:rPr>
              <a:t>relationships between entities as diamonds</a:t>
            </a:r>
            <a:r>
              <a:rPr lang="en-GB" sz="2400" dirty="0">
                <a:solidFill>
                  <a:schemeClr val="bg2">
                    <a:lumMod val="10000"/>
                  </a:schemeClr>
                </a:solidFill>
              </a:rPr>
              <a:t>.</a:t>
            </a:r>
          </a:p>
          <a:p>
            <a:endParaRPr lang="en-GB" sz="2400" b="1" dirty="0" smtClean="0">
              <a:solidFill>
                <a:schemeClr val="bg2">
                  <a:lumMod val="10000"/>
                </a:schemeClr>
              </a:solidFill>
            </a:endParaRPr>
          </a:p>
          <a:p>
            <a:r>
              <a:rPr lang="en-GB" sz="2400" b="1" dirty="0" smtClean="0">
                <a:solidFill>
                  <a:schemeClr val="bg2">
                    <a:lumMod val="10000"/>
                  </a:schemeClr>
                </a:solidFill>
              </a:rPr>
              <a:t>Entities</a:t>
            </a:r>
          </a:p>
          <a:p>
            <a:endParaRPr lang="en-GB" sz="2400" dirty="0">
              <a:solidFill>
                <a:schemeClr val="bg2">
                  <a:lumMod val="10000"/>
                </a:schemeClr>
              </a:solidFill>
            </a:endParaRPr>
          </a:p>
          <a:p>
            <a:r>
              <a:rPr lang="en-GB" sz="2400" dirty="0">
                <a:solidFill>
                  <a:schemeClr val="bg2">
                    <a:lumMod val="10000"/>
                  </a:schemeClr>
                </a:solidFill>
              </a:rPr>
              <a:t>An entity is anything about which the system needs to store information.</a:t>
            </a:r>
          </a:p>
          <a:p>
            <a:endParaRPr lang="en-GB" sz="1600" dirty="0" smtClean="0">
              <a:solidFill>
                <a:schemeClr val="bg2">
                  <a:lumMod val="10000"/>
                </a:schemeClr>
              </a:solidFill>
            </a:endParaRPr>
          </a:p>
          <a:p>
            <a:r>
              <a:rPr lang="en-GB" sz="2400" dirty="0" smtClean="0">
                <a:solidFill>
                  <a:schemeClr val="bg2">
                    <a:lumMod val="10000"/>
                  </a:schemeClr>
                </a:solidFill>
              </a:rPr>
              <a:t>Nouns </a:t>
            </a:r>
            <a:r>
              <a:rPr lang="en-GB" sz="2400" dirty="0">
                <a:solidFill>
                  <a:schemeClr val="bg2">
                    <a:lumMod val="10000"/>
                  </a:schemeClr>
                </a:solidFill>
              </a:rPr>
              <a:t>and verbs </a:t>
            </a:r>
            <a:r>
              <a:rPr lang="en-GB" sz="2400" dirty="0" smtClean="0">
                <a:solidFill>
                  <a:schemeClr val="bg2">
                    <a:lumMod val="10000"/>
                  </a:schemeClr>
                </a:solidFill>
              </a:rPr>
              <a:t>are always candidate </a:t>
            </a:r>
            <a:r>
              <a:rPr lang="en-GB" sz="2400" dirty="0">
                <a:solidFill>
                  <a:schemeClr val="bg2">
                    <a:lumMod val="10000"/>
                  </a:schemeClr>
                </a:solidFill>
              </a:rPr>
              <a:t>entities. </a:t>
            </a:r>
            <a:endParaRPr lang="en-GB" sz="2400" dirty="0" smtClean="0">
              <a:solidFill>
                <a:schemeClr val="bg2">
                  <a:lumMod val="10000"/>
                </a:schemeClr>
              </a:solidFill>
            </a:endParaRPr>
          </a:p>
          <a:p>
            <a:endParaRPr lang="en-GB" dirty="0">
              <a:solidFill>
                <a:schemeClr val="bg2">
                  <a:lumMod val="10000"/>
                </a:schemeClr>
              </a:solidFill>
            </a:endParaRPr>
          </a:p>
          <a:p>
            <a:r>
              <a:rPr lang="en-GB" sz="2400" dirty="0" smtClean="0">
                <a:solidFill>
                  <a:schemeClr val="bg2">
                    <a:lumMod val="10000"/>
                  </a:schemeClr>
                </a:solidFill>
              </a:rPr>
              <a:t>"</a:t>
            </a:r>
            <a:r>
              <a:rPr lang="en-GB" sz="2400" dirty="0">
                <a:solidFill>
                  <a:schemeClr val="bg2">
                    <a:lumMod val="10000"/>
                  </a:schemeClr>
                </a:solidFill>
              </a:rPr>
              <a:t>Customers buy products. Employees sell products. Suppliers sell us products</a:t>
            </a:r>
            <a:r>
              <a:rPr lang="en-GB" sz="2400" dirty="0" smtClean="0">
                <a:solidFill>
                  <a:schemeClr val="bg2">
                    <a:lumMod val="10000"/>
                  </a:schemeClr>
                </a:solidFill>
              </a:rPr>
              <a:t>.</a:t>
            </a:r>
          </a:p>
          <a:p>
            <a:endParaRPr lang="en-GB" sz="2400" dirty="0">
              <a:solidFill>
                <a:schemeClr val="bg2">
                  <a:lumMod val="10000"/>
                </a:schemeClr>
              </a:solidFill>
            </a:endParaRPr>
          </a:p>
          <a:p>
            <a:r>
              <a:rPr lang="en-GB" sz="2400" dirty="0" smtClean="0">
                <a:solidFill>
                  <a:schemeClr val="bg2">
                    <a:lumMod val="10000"/>
                  </a:schemeClr>
                </a:solidFill>
              </a:rPr>
              <a:t>" </a:t>
            </a:r>
            <a:r>
              <a:rPr lang="en-GB" sz="2400" dirty="0">
                <a:solidFill>
                  <a:schemeClr val="bg2">
                    <a:lumMod val="10000"/>
                  </a:schemeClr>
                </a:solidFill>
              </a:rPr>
              <a:t>The nouns "Customers," "Products," "Employees," and "Suppliers" are all clearly entities.</a:t>
            </a:r>
          </a:p>
        </p:txBody>
      </p:sp>
    </p:spTree>
    <p:extLst>
      <p:ext uri="{BB962C8B-B14F-4D97-AF65-F5344CB8AC3E}">
        <p14:creationId xmlns:p14="http://schemas.microsoft.com/office/powerpoint/2010/main" xmlns="" val="22653741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332656"/>
            <a:ext cx="8280920" cy="6370975"/>
          </a:xfrm>
          <a:prstGeom prst="rect">
            <a:avLst/>
          </a:prstGeom>
        </p:spPr>
        <p:txBody>
          <a:bodyPr wrap="square">
            <a:spAutoFit/>
          </a:bodyPr>
          <a:lstStyle/>
          <a:p>
            <a:r>
              <a:rPr lang="en-GB" sz="2400" b="1" dirty="0" smtClean="0">
                <a:solidFill>
                  <a:schemeClr val="bg2">
                    <a:lumMod val="10000"/>
                  </a:schemeClr>
                </a:solidFill>
              </a:rPr>
              <a:t>Attributes</a:t>
            </a:r>
          </a:p>
          <a:p>
            <a:endParaRPr lang="en-GB" sz="2400" b="1" dirty="0">
              <a:solidFill>
                <a:schemeClr val="bg2">
                  <a:lumMod val="10000"/>
                </a:schemeClr>
              </a:solidFill>
            </a:endParaRPr>
          </a:p>
          <a:p>
            <a:r>
              <a:rPr lang="en-GB" sz="2400" dirty="0">
                <a:solidFill>
                  <a:schemeClr val="bg2">
                    <a:lumMod val="10000"/>
                  </a:schemeClr>
                </a:solidFill>
              </a:rPr>
              <a:t>A system has to keep track of certain facts about each entity. These facts are the entity's attributes. </a:t>
            </a:r>
            <a:endParaRPr lang="en-GB" sz="2400" dirty="0" smtClean="0">
              <a:solidFill>
                <a:schemeClr val="bg2">
                  <a:lumMod val="10000"/>
                </a:schemeClr>
              </a:solidFill>
            </a:endParaRPr>
          </a:p>
          <a:p>
            <a:endParaRPr lang="en-GB" sz="2400" dirty="0">
              <a:solidFill>
                <a:schemeClr val="bg2">
                  <a:lumMod val="10000"/>
                </a:schemeClr>
              </a:solidFill>
            </a:endParaRPr>
          </a:p>
          <a:p>
            <a:r>
              <a:rPr lang="en-GB" sz="2400" dirty="0" smtClean="0">
                <a:solidFill>
                  <a:schemeClr val="bg2">
                    <a:lumMod val="10000"/>
                  </a:schemeClr>
                </a:solidFill>
              </a:rPr>
              <a:t>If </a:t>
            </a:r>
            <a:r>
              <a:rPr lang="en-GB" sz="2400" dirty="0">
                <a:solidFill>
                  <a:schemeClr val="bg2">
                    <a:lumMod val="10000"/>
                  </a:schemeClr>
                </a:solidFill>
              </a:rPr>
              <a:t>a system includes a </a:t>
            </a:r>
            <a:r>
              <a:rPr lang="en-GB" sz="2400" b="1" dirty="0">
                <a:solidFill>
                  <a:schemeClr val="bg2">
                    <a:lumMod val="10000"/>
                  </a:schemeClr>
                </a:solidFill>
              </a:rPr>
              <a:t>Customer</a:t>
            </a:r>
            <a:r>
              <a:rPr lang="en-GB" sz="2400" dirty="0">
                <a:solidFill>
                  <a:schemeClr val="bg2">
                    <a:lumMod val="10000"/>
                  </a:schemeClr>
                </a:solidFill>
              </a:rPr>
              <a:t> entity, then the names, addresses, and businesses they're in should be known. </a:t>
            </a:r>
            <a:endParaRPr lang="en-GB" sz="2400" dirty="0" smtClean="0">
              <a:solidFill>
                <a:schemeClr val="bg2">
                  <a:lumMod val="10000"/>
                </a:schemeClr>
              </a:solidFill>
            </a:endParaRPr>
          </a:p>
          <a:p>
            <a:endParaRPr lang="en-GB" sz="2400" dirty="0">
              <a:solidFill>
                <a:schemeClr val="bg2">
                  <a:lumMod val="10000"/>
                </a:schemeClr>
              </a:solidFill>
            </a:endParaRPr>
          </a:p>
          <a:p>
            <a:r>
              <a:rPr lang="en-GB" sz="2400" b="1" dirty="0" smtClean="0">
                <a:solidFill>
                  <a:schemeClr val="bg2">
                    <a:lumMod val="10000"/>
                  </a:schemeClr>
                </a:solidFill>
              </a:rPr>
              <a:t>Domains</a:t>
            </a:r>
          </a:p>
          <a:p>
            <a:endParaRPr lang="en-GB" sz="2400" b="1" dirty="0">
              <a:solidFill>
                <a:schemeClr val="bg2">
                  <a:lumMod val="10000"/>
                </a:schemeClr>
              </a:solidFill>
            </a:endParaRPr>
          </a:p>
          <a:p>
            <a:r>
              <a:rPr lang="en-GB" sz="2400" dirty="0">
                <a:solidFill>
                  <a:schemeClr val="bg2">
                    <a:lumMod val="10000"/>
                  </a:schemeClr>
                </a:solidFill>
              </a:rPr>
              <a:t>It is the set of all possible values that an attribute may validly contain. </a:t>
            </a:r>
            <a:endParaRPr lang="en-GB" sz="2400" dirty="0" smtClean="0">
              <a:solidFill>
                <a:schemeClr val="bg2">
                  <a:lumMod val="10000"/>
                </a:schemeClr>
              </a:solidFill>
            </a:endParaRPr>
          </a:p>
          <a:p>
            <a:endParaRPr lang="en-GB" sz="2400" dirty="0">
              <a:solidFill>
                <a:schemeClr val="bg2">
                  <a:lumMod val="10000"/>
                </a:schemeClr>
              </a:solidFill>
            </a:endParaRPr>
          </a:p>
          <a:p>
            <a:r>
              <a:rPr lang="en-GB" sz="2400" dirty="0" smtClean="0">
                <a:solidFill>
                  <a:schemeClr val="bg2">
                    <a:lumMod val="10000"/>
                  </a:schemeClr>
                </a:solidFill>
              </a:rPr>
              <a:t>For </a:t>
            </a:r>
            <a:r>
              <a:rPr lang="en-GB" sz="2400" dirty="0">
                <a:solidFill>
                  <a:schemeClr val="bg2">
                    <a:lumMod val="10000"/>
                  </a:schemeClr>
                </a:solidFill>
              </a:rPr>
              <a:t>example, "</a:t>
            </a:r>
            <a:r>
              <a:rPr lang="en-GB" sz="2400" dirty="0" err="1">
                <a:solidFill>
                  <a:schemeClr val="bg2">
                    <a:lumMod val="10000"/>
                  </a:schemeClr>
                </a:solidFill>
              </a:rPr>
              <a:t>StreetName</a:t>
            </a:r>
            <a:r>
              <a:rPr lang="en-GB" sz="2400" dirty="0">
                <a:solidFill>
                  <a:schemeClr val="bg2">
                    <a:lumMod val="10000"/>
                  </a:schemeClr>
                </a:solidFill>
              </a:rPr>
              <a:t>" and "Surname" might both be represented as text fields, but they are obviously different kinds of text fields; they belong to different domains.</a:t>
            </a:r>
          </a:p>
          <a:p>
            <a:endParaRPr lang="en-GB" sz="2400" dirty="0">
              <a:solidFill>
                <a:schemeClr val="bg2">
                  <a:lumMod val="10000"/>
                </a:schemeClr>
              </a:solidFill>
            </a:endParaRPr>
          </a:p>
        </p:txBody>
      </p:sp>
    </p:spTree>
    <p:extLst>
      <p:ext uri="{BB962C8B-B14F-4D97-AF65-F5344CB8AC3E}">
        <p14:creationId xmlns:p14="http://schemas.microsoft.com/office/powerpoint/2010/main" xmlns="" val="3308156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363428"/>
            <a:ext cx="8280920" cy="5262979"/>
          </a:xfrm>
          <a:prstGeom prst="rect">
            <a:avLst/>
          </a:prstGeom>
        </p:spPr>
        <p:txBody>
          <a:bodyPr wrap="square">
            <a:spAutoFit/>
          </a:bodyPr>
          <a:lstStyle/>
          <a:p>
            <a:r>
              <a:rPr lang="en-GB" sz="2400" b="1" dirty="0" smtClean="0">
                <a:solidFill>
                  <a:schemeClr val="bg2">
                    <a:lumMod val="10000"/>
                  </a:schemeClr>
                </a:solidFill>
              </a:rPr>
              <a:t>Relationships</a:t>
            </a:r>
          </a:p>
          <a:p>
            <a:endParaRPr lang="en-GB" sz="2400" b="1" dirty="0">
              <a:solidFill>
                <a:schemeClr val="bg2">
                  <a:lumMod val="10000"/>
                </a:schemeClr>
              </a:solidFill>
            </a:endParaRPr>
          </a:p>
          <a:p>
            <a:r>
              <a:rPr lang="en-GB" sz="2400" dirty="0">
                <a:solidFill>
                  <a:schemeClr val="bg2">
                    <a:lumMod val="10000"/>
                  </a:schemeClr>
                </a:solidFill>
              </a:rPr>
              <a:t>In addition to the attributes of each entity, a data model must specify the relationships between entities. </a:t>
            </a:r>
            <a:endParaRPr lang="en-GB" sz="2400" dirty="0" smtClean="0">
              <a:solidFill>
                <a:schemeClr val="bg2">
                  <a:lumMod val="10000"/>
                </a:schemeClr>
              </a:solidFill>
            </a:endParaRPr>
          </a:p>
          <a:p>
            <a:endParaRPr lang="en-GB" sz="2400" dirty="0">
              <a:solidFill>
                <a:schemeClr val="bg2">
                  <a:lumMod val="10000"/>
                </a:schemeClr>
              </a:solidFill>
            </a:endParaRPr>
          </a:p>
          <a:p>
            <a:r>
              <a:rPr lang="en-GB" sz="2400" dirty="0" smtClean="0">
                <a:solidFill>
                  <a:schemeClr val="bg2">
                    <a:lumMod val="10000"/>
                  </a:schemeClr>
                </a:solidFill>
              </a:rPr>
              <a:t>At </a:t>
            </a:r>
            <a:r>
              <a:rPr lang="en-GB" sz="2400" dirty="0">
                <a:solidFill>
                  <a:schemeClr val="bg2">
                    <a:lumMod val="10000"/>
                  </a:schemeClr>
                </a:solidFill>
              </a:rPr>
              <a:t>the conceptual level, relationships are simply associations between entities. </a:t>
            </a:r>
            <a:endParaRPr lang="en-GB" sz="2400" dirty="0" smtClean="0">
              <a:solidFill>
                <a:schemeClr val="bg2">
                  <a:lumMod val="10000"/>
                </a:schemeClr>
              </a:solidFill>
            </a:endParaRPr>
          </a:p>
          <a:p>
            <a:endParaRPr lang="en-GB" sz="2400" dirty="0">
              <a:solidFill>
                <a:schemeClr val="bg2">
                  <a:lumMod val="10000"/>
                </a:schemeClr>
              </a:solidFill>
            </a:endParaRPr>
          </a:p>
          <a:p>
            <a:r>
              <a:rPr lang="en-GB" sz="2400" dirty="0" smtClean="0">
                <a:solidFill>
                  <a:schemeClr val="bg2">
                    <a:lumMod val="10000"/>
                  </a:schemeClr>
                </a:solidFill>
              </a:rPr>
              <a:t>The </a:t>
            </a:r>
            <a:r>
              <a:rPr lang="en-GB" sz="2400" dirty="0">
                <a:solidFill>
                  <a:schemeClr val="bg2">
                    <a:lumMod val="10000"/>
                  </a:schemeClr>
                </a:solidFill>
              </a:rPr>
              <a:t>statement "Customers buy products" indicates that a relationship exists between the entities Customers and Products. </a:t>
            </a:r>
            <a:endParaRPr lang="en-GB" sz="2400" dirty="0" smtClean="0">
              <a:solidFill>
                <a:schemeClr val="bg2">
                  <a:lumMod val="10000"/>
                </a:schemeClr>
              </a:solidFill>
            </a:endParaRPr>
          </a:p>
          <a:p>
            <a:endParaRPr lang="en-GB" sz="2400" dirty="0">
              <a:solidFill>
                <a:schemeClr val="bg2">
                  <a:lumMod val="10000"/>
                </a:schemeClr>
              </a:solidFill>
            </a:endParaRPr>
          </a:p>
          <a:p>
            <a:r>
              <a:rPr lang="en-GB" sz="2400" dirty="0" smtClean="0">
                <a:solidFill>
                  <a:schemeClr val="bg2">
                    <a:lumMod val="10000"/>
                  </a:schemeClr>
                </a:solidFill>
              </a:rPr>
              <a:t>The </a:t>
            </a:r>
            <a:r>
              <a:rPr lang="en-GB" sz="2400" dirty="0">
                <a:solidFill>
                  <a:schemeClr val="bg2">
                    <a:lumMod val="10000"/>
                  </a:schemeClr>
                </a:solidFill>
              </a:rPr>
              <a:t>entities involved in a relationship are called its participants. </a:t>
            </a:r>
            <a:endParaRPr lang="en-GB" sz="2400" dirty="0" smtClean="0">
              <a:solidFill>
                <a:schemeClr val="bg2">
                  <a:lumMod val="10000"/>
                </a:schemeClr>
              </a:solidFill>
            </a:endParaRPr>
          </a:p>
          <a:p>
            <a:endParaRPr lang="en-GB" sz="2400" dirty="0">
              <a:solidFill>
                <a:schemeClr val="bg2">
                  <a:lumMod val="10000"/>
                </a:schemeClr>
              </a:solidFill>
            </a:endParaRPr>
          </a:p>
          <a:p>
            <a:r>
              <a:rPr lang="en-GB" sz="2400" dirty="0" smtClean="0">
                <a:solidFill>
                  <a:schemeClr val="bg2">
                    <a:lumMod val="10000"/>
                  </a:schemeClr>
                </a:solidFill>
              </a:rPr>
              <a:t>The </a:t>
            </a:r>
            <a:r>
              <a:rPr lang="en-GB" sz="2400" dirty="0">
                <a:solidFill>
                  <a:schemeClr val="bg2">
                    <a:lumMod val="10000"/>
                  </a:schemeClr>
                </a:solidFill>
              </a:rPr>
              <a:t>number of participants is the degree of the </a:t>
            </a:r>
            <a:r>
              <a:rPr lang="en-GB" sz="2400" dirty="0" smtClean="0">
                <a:solidFill>
                  <a:schemeClr val="bg2">
                    <a:lumMod val="10000"/>
                  </a:schemeClr>
                </a:solidFill>
              </a:rPr>
              <a:t>relationship.</a:t>
            </a:r>
            <a:endParaRPr lang="en-GB" sz="2400" dirty="0">
              <a:solidFill>
                <a:schemeClr val="bg2">
                  <a:lumMod val="10000"/>
                </a:schemeClr>
              </a:solidFill>
            </a:endParaRPr>
          </a:p>
        </p:txBody>
      </p:sp>
    </p:spTree>
    <p:extLst>
      <p:ext uri="{BB962C8B-B14F-4D97-AF65-F5344CB8AC3E}">
        <p14:creationId xmlns:p14="http://schemas.microsoft.com/office/powerpoint/2010/main" xmlns="" val="158101014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rmal">
  <a:themeElements>
    <a:clrScheme name="Thermal">
      <a:dk1>
        <a:srgbClr val="4D5B6B"/>
      </a:dk1>
      <a:lt1>
        <a:srgbClr val="FFFFFF"/>
      </a:lt1>
      <a:dk2>
        <a:srgbClr val="675D59"/>
      </a:dk2>
      <a:lt2>
        <a:srgbClr val="E8DED8"/>
      </a:lt2>
      <a:accent1>
        <a:srgbClr val="FF7605"/>
      </a:accent1>
      <a:accent2>
        <a:srgbClr val="7F7F7F"/>
      </a:accent2>
      <a:accent3>
        <a:srgbClr val="7F5185"/>
      </a:accent3>
      <a:accent4>
        <a:srgbClr val="89AAD3"/>
      </a:accent4>
      <a:accent5>
        <a:srgbClr val="8F5B4B"/>
      </a:accent5>
      <a:accent6>
        <a:srgbClr val="C84340"/>
      </a:accent6>
      <a:hlink>
        <a:srgbClr val="89AAD3"/>
      </a:hlink>
      <a:folHlink>
        <a:srgbClr val="795185"/>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Therm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3175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63500" dist="38100" dir="8100000" rotWithShape="0">
              <a:srgbClr val="000000">
                <a:alpha val="45000"/>
              </a:srgbClr>
            </a:outerShdw>
          </a:effectLst>
        </a:effectStyle>
        <a:effectStyle>
          <a:effectLst>
            <a:outerShdw blurRad="101600" dist="63500" dir="8100000" rotWithShape="0">
              <a:srgbClr val="000000">
                <a:alpha val="40000"/>
              </a:srgbClr>
            </a:outerShdw>
          </a:effectLst>
          <a:scene3d>
            <a:camera prst="orthographicFront">
              <a:rot lat="0" lon="0" rev="0"/>
            </a:camera>
            <a:lightRig rig="threePt" dir="t">
              <a:rot lat="0" lon="0" rev="3000000"/>
            </a:lightRig>
          </a:scene3d>
          <a:sp3d>
            <a:bevelT h="19050"/>
          </a:sp3d>
        </a:effectStyle>
      </a:effectStyleLst>
      <a:bgFillStyleLst>
        <a:solidFill>
          <a:schemeClr val="phClr"/>
        </a:solidFill>
        <a:gradFill rotWithShape="1">
          <a:gsLst>
            <a:gs pos="0">
              <a:schemeClr val="phClr">
                <a:tint val="100000"/>
                <a:lumMod val="125000"/>
              </a:schemeClr>
            </a:gs>
            <a:gs pos="55000">
              <a:schemeClr val="phClr">
                <a:shade val="100000"/>
                <a:satMod val="100000"/>
                <a:lumMod val="100000"/>
              </a:schemeClr>
            </a:gs>
            <a:gs pos="100000">
              <a:schemeClr val="phClr">
                <a:shade val="90000"/>
                <a:satMod val="300000"/>
                <a:lumMod val="95000"/>
              </a:schemeClr>
            </a:gs>
          </a:gsLst>
          <a:lin ang="5400000" scaled="0"/>
        </a:gradFill>
        <a:blipFill>
          <a:blip xmlns:r="http://schemas.openxmlformats.org/officeDocument/2006/relationships" r:embed="rId1">
            <a:duotone>
              <a:schemeClr val="phClr">
                <a:shade val="80000"/>
              </a:schemeClr>
              <a:schemeClr val="phClr">
                <a:tint val="98000"/>
                <a:satMod val="13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TC101859868[[fn=Thermal]]</Template>
  <TotalTime>530</TotalTime>
  <Words>1258</Words>
  <Application>Microsoft Office PowerPoint</Application>
  <PresentationFormat>On-screen Show (4:3)</PresentationFormat>
  <Paragraphs>142</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Thermal</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vector>
  </TitlesOfParts>
  <Company>yoasare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Obeng Asare</dc:creator>
  <cp:lastModifiedBy>minaz</cp:lastModifiedBy>
  <cp:revision>38</cp:revision>
  <dcterms:created xsi:type="dcterms:W3CDTF">2010-08-26T14:58:41Z</dcterms:created>
  <dcterms:modified xsi:type="dcterms:W3CDTF">2012-07-27T03:18:16Z</dcterms:modified>
</cp:coreProperties>
</file>