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31" r:id="rId4"/>
    <p:sldId id="257" r:id="rId5"/>
    <p:sldId id="324" r:id="rId6"/>
    <p:sldId id="258" r:id="rId7"/>
    <p:sldId id="328" r:id="rId8"/>
    <p:sldId id="329" r:id="rId9"/>
    <p:sldId id="259" r:id="rId10"/>
    <p:sldId id="327" r:id="rId11"/>
    <p:sldId id="338" r:id="rId12"/>
    <p:sldId id="260" r:id="rId13"/>
    <p:sldId id="330" r:id="rId14"/>
    <p:sldId id="332" r:id="rId15"/>
    <p:sldId id="339" r:id="rId16"/>
    <p:sldId id="261" r:id="rId17"/>
    <p:sldId id="262" r:id="rId18"/>
    <p:sldId id="263" r:id="rId19"/>
    <p:sldId id="264" r:id="rId20"/>
    <p:sldId id="33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310" r:id="rId39"/>
    <p:sldId id="282" r:id="rId40"/>
    <p:sldId id="335" r:id="rId41"/>
    <p:sldId id="336" r:id="rId42"/>
    <p:sldId id="337"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74" r:id="rId77"/>
    <p:sldId id="375" r:id="rId78"/>
    <p:sldId id="376" r:id="rId79"/>
    <p:sldId id="377" r:id="rId80"/>
    <p:sldId id="378" r:id="rId81"/>
    <p:sldId id="379" r:id="rId82"/>
    <p:sldId id="380" r:id="rId83"/>
    <p:sldId id="381" r:id="rId84"/>
    <p:sldId id="382" r:id="rId85"/>
    <p:sldId id="383" r:id="rId86"/>
    <p:sldId id="384" r:id="rId87"/>
    <p:sldId id="385" r:id="rId88"/>
    <p:sldId id="386" r:id="rId89"/>
    <p:sldId id="387" r:id="rId90"/>
    <p:sldId id="388" r:id="rId91"/>
    <p:sldId id="389" r:id="rId92"/>
    <p:sldId id="390" r:id="rId93"/>
    <p:sldId id="391" r:id="rId94"/>
    <p:sldId id="392" r:id="rId95"/>
    <p:sldId id="393" r:id="rId96"/>
    <p:sldId id="394" r:id="rId97"/>
    <p:sldId id="395" r:id="rId98"/>
    <p:sldId id="396" r:id="rId99"/>
  </p:sldIdLst>
  <p:sldSz cx="10058400" cy="7772400"/>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6" d="100"/>
          <a:sy n="76" d="100"/>
        </p:scale>
        <p:origin x="-1416" y="-84"/>
      </p:cViewPr>
      <p:guideLst>
        <p:guide orient="horz" pos="2448"/>
        <p:guide pos="3168"/>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_rels/viewProps.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9B288E-A21F-4C7C-B77D-6B72169D1F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E897A4-DCFD-4D12-8A8A-488B095BAE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514350"/>
            <a:ext cx="2314575" cy="6686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514350"/>
            <a:ext cx="6791325" cy="6686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0F29FD-A7BE-417A-B3D8-14E8B0E9D4E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14350"/>
            <a:ext cx="9258300" cy="1543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4350" y="2286000"/>
            <a:ext cx="4552950"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2286000"/>
            <a:ext cx="4552950"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EE33F-BC56-4588-B1C7-8807EA2507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14EB56-AFDD-41CD-AEE7-46DA0651D7C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73CE73-B56C-4B3D-A1C1-03A37647266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2286000"/>
            <a:ext cx="455295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2286000"/>
            <a:ext cx="455295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00396-8F21-40C6-A603-0AF95BD859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22C3665-9BEB-4D91-BBC4-E974B7545F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F75A8F3-E64E-459D-A54B-14ECB1C9C39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53DEF07-9817-4ADD-B75F-5A1490561F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8F7637-EC9D-4C21-AD99-7A241C596B3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562464-E0B0-44E5-A686-BE8BE07CFEB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14350" y="514350"/>
            <a:ext cx="9258300" cy="1543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514350" y="2286000"/>
            <a:ext cx="9258300" cy="4914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7086600"/>
            <a:ext cx="20574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429000" y="7086600"/>
            <a:ext cx="32004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7239000" y="7086600"/>
            <a:ext cx="20574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FE35BC7-2C88-4AA5-9B07-19AF885A59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0" y="4419600"/>
            <a:ext cx="10058400" cy="2951163"/>
          </a:xfrm>
          <a:noFill/>
        </p:spPr>
        <p:txBody>
          <a:bodyPr lIns="0" tIns="0" rIns="0" bIns="0" anchor="b"/>
          <a:lstStyle/>
          <a:p>
            <a:pPr marL="0" indent="0" algn="ctr" defTabSz="514350" eaLnBrk="1" hangingPunct="1">
              <a:lnSpc>
                <a:spcPct val="90000"/>
              </a:lnSpc>
              <a:spcBef>
                <a:spcPct val="0"/>
              </a:spcBef>
              <a:buClr>
                <a:srgbClr val="602162"/>
              </a:buClr>
              <a:buSzPct val="90000"/>
              <a:buFont typeface="Monotype Sorts" pitchFamily="2" charset="2"/>
              <a:buNone/>
            </a:pPr>
            <a:r>
              <a:rPr lang="en-US" sz="4900" b="1" dirty="0" err="1" smtClean="0">
                <a:solidFill>
                  <a:srgbClr val="104160"/>
                </a:solidFill>
                <a:latin typeface="NewsGothic" charset="0"/>
              </a:rPr>
              <a:t>DataBase</a:t>
            </a:r>
            <a:r>
              <a:rPr lang="en-US" sz="4900" b="1" dirty="0" smtClean="0">
                <a:solidFill>
                  <a:srgbClr val="104160"/>
                </a:solidFill>
                <a:latin typeface="NewsGothic" charset="0"/>
              </a:rPr>
              <a:t> Data Modeling Using the Entity-Relationship Model</a:t>
            </a:r>
          </a:p>
          <a:p>
            <a:pPr marL="0" indent="0" algn="ctr" defTabSz="514350" eaLnBrk="1" hangingPunct="1">
              <a:lnSpc>
                <a:spcPct val="90000"/>
              </a:lnSpc>
              <a:spcBef>
                <a:spcPct val="0"/>
              </a:spcBef>
              <a:buClr>
                <a:srgbClr val="602162"/>
              </a:buClr>
              <a:buSzPct val="90000"/>
              <a:buFont typeface="Monotype Sorts" pitchFamily="2" charset="2"/>
              <a:buNone/>
            </a:pPr>
            <a:endParaRPr lang="en-US" sz="2800" dirty="0" smtClean="0"/>
          </a:p>
        </p:txBody>
      </p:sp>
      <p:grpSp>
        <p:nvGrpSpPr>
          <p:cNvPr id="8195" name="Group 30"/>
          <p:cNvGrpSpPr>
            <a:grpSpLocks/>
          </p:cNvGrpSpPr>
          <p:nvPr/>
        </p:nvGrpSpPr>
        <p:grpSpPr bwMode="auto">
          <a:xfrm>
            <a:off x="2286000" y="838200"/>
            <a:ext cx="5638800" cy="3013075"/>
            <a:chOff x="1232" y="1713"/>
            <a:chExt cx="4194" cy="3095"/>
          </a:xfrm>
        </p:grpSpPr>
        <p:sp>
          <p:nvSpPr>
            <p:cNvPr id="8196" name="Freeform 7"/>
            <p:cNvSpPr>
              <a:spLocks/>
            </p:cNvSpPr>
            <p:nvPr/>
          </p:nvSpPr>
          <p:spPr bwMode="auto">
            <a:xfrm>
              <a:off x="3264" y="2447"/>
              <a:ext cx="80" cy="293"/>
            </a:xfrm>
            <a:custGeom>
              <a:avLst/>
              <a:gdLst>
                <a:gd name="T0" fmla="*/ 40 w 80"/>
                <a:gd name="T1" fmla="*/ 0 h 293"/>
                <a:gd name="T2" fmla="*/ 40 w 80"/>
                <a:gd name="T3" fmla="*/ 0 h 293"/>
                <a:gd name="T4" fmla="*/ 79 w 80"/>
                <a:gd name="T5" fmla="*/ 45 h 293"/>
                <a:gd name="T6" fmla="*/ 61 w 80"/>
                <a:gd name="T7" fmla="*/ 45 h 293"/>
                <a:gd name="T8" fmla="*/ 61 w 80"/>
                <a:gd name="T9" fmla="*/ 241 h 293"/>
                <a:gd name="T10" fmla="*/ 79 w 80"/>
                <a:gd name="T11" fmla="*/ 241 h 293"/>
                <a:gd name="T12" fmla="*/ 40 w 80"/>
                <a:gd name="T13" fmla="*/ 292 h 293"/>
                <a:gd name="T14" fmla="*/ 0 w 80"/>
                <a:gd name="T15" fmla="*/ 241 h 293"/>
                <a:gd name="T16" fmla="*/ 21 w 80"/>
                <a:gd name="T17" fmla="*/ 241 h 293"/>
                <a:gd name="T18" fmla="*/ 21 w 80"/>
                <a:gd name="T19" fmla="*/ 45 h 293"/>
                <a:gd name="T20" fmla="*/ 0 w 80"/>
                <a:gd name="T21" fmla="*/ 45 h 293"/>
                <a:gd name="T22" fmla="*/ 40 w 80"/>
                <a:gd name="T23" fmla="*/ 0 h 293"/>
                <a:gd name="T24" fmla="*/ 40 w 80"/>
                <a:gd name="T25" fmla="*/ 0 h 2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293"/>
                <a:gd name="T41" fmla="*/ 80 w 80"/>
                <a:gd name="T42" fmla="*/ 293 h 2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293">
                  <a:moveTo>
                    <a:pt x="40" y="0"/>
                  </a:moveTo>
                  <a:lnTo>
                    <a:pt x="40" y="0"/>
                  </a:lnTo>
                  <a:lnTo>
                    <a:pt x="79" y="45"/>
                  </a:lnTo>
                  <a:lnTo>
                    <a:pt x="61" y="45"/>
                  </a:lnTo>
                  <a:lnTo>
                    <a:pt x="61" y="241"/>
                  </a:lnTo>
                  <a:lnTo>
                    <a:pt x="79" y="241"/>
                  </a:lnTo>
                  <a:lnTo>
                    <a:pt x="40" y="292"/>
                  </a:lnTo>
                  <a:lnTo>
                    <a:pt x="0" y="241"/>
                  </a:lnTo>
                  <a:lnTo>
                    <a:pt x="21" y="241"/>
                  </a:lnTo>
                  <a:lnTo>
                    <a:pt x="21" y="45"/>
                  </a:lnTo>
                  <a:lnTo>
                    <a:pt x="0" y="45"/>
                  </a:lnTo>
                  <a:lnTo>
                    <a:pt x="40" y="0"/>
                  </a:lnTo>
                </a:path>
              </a:pathLst>
            </a:custGeom>
            <a:solidFill>
              <a:srgbClr val="0000FF"/>
            </a:solidFill>
            <a:ln w="9287">
              <a:solidFill>
                <a:srgbClr val="0000FF"/>
              </a:solidFill>
              <a:round/>
              <a:headEnd/>
              <a:tailEnd/>
            </a:ln>
          </p:spPr>
          <p:txBody>
            <a:bodyPr/>
            <a:lstStyle/>
            <a:p>
              <a:endParaRPr lang="en-US"/>
            </a:p>
          </p:txBody>
        </p:sp>
        <p:sp>
          <p:nvSpPr>
            <p:cNvPr id="8197" name="Freeform 8"/>
            <p:cNvSpPr>
              <a:spLocks/>
            </p:cNvSpPr>
            <p:nvPr/>
          </p:nvSpPr>
          <p:spPr bwMode="auto">
            <a:xfrm>
              <a:off x="4084" y="2682"/>
              <a:ext cx="208" cy="178"/>
            </a:xfrm>
            <a:custGeom>
              <a:avLst/>
              <a:gdLst>
                <a:gd name="T0" fmla="*/ 207 w 208"/>
                <a:gd name="T1" fmla="*/ 19 h 178"/>
                <a:gd name="T2" fmla="*/ 207 w 208"/>
                <a:gd name="T3" fmla="*/ 19 h 178"/>
                <a:gd name="T4" fmla="*/ 154 w 208"/>
                <a:gd name="T5" fmla="*/ 0 h 178"/>
                <a:gd name="T6" fmla="*/ 166 w 208"/>
                <a:gd name="T7" fmla="*/ 22 h 178"/>
                <a:gd name="T8" fmla="*/ 23 w 208"/>
                <a:gd name="T9" fmla="*/ 116 h 178"/>
                <a:gd name="T10" fmla="*/ 14 w 208"/>
                <a:gd name="T11" fmla="*/ 96 h 178"/>
                <a:gd name="T12" fmla="*/ 0 w 208"/>
                <a:gd name="T13" fmla="*/ 158 h 178"/>
                <a:gd name="T14" fmla="*/ 49 w 208"/>
                <a:gd name="T15" fmla="*/ 177 h 178"/>
                <a:gd name="T16" fmla="*/ 41 w 208"/>
                <a:gd name="T17" fmla="*/ 158 h 178"/>
                <a:gd name="T18" fmla="*/ 184 w 208"/>
                <a:gd name="T19" fmla="*/ 65 h 178"/>
                <a:gd name="T20" fmla="*/ 190 w 208"/>
                <a:gd name="T21" fmla="*/ 83 h 178"/>
                <a:gd name="T22" fmla="*/ 207 w 208"/>
                <a:gd name="T23" fmla="*/ 19 h 178"/>
                <a:gd name="T24" fmla="*/ 207 w 208"/>
                <a:gd name="T25" fmla="*/ 19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178"/>
                <a:gd name="T41" fmla="*/ 208 w 208"/>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178">
                  <a:moveTo>
                    <a:pt x="207" y="19"/>
                  </a:moveTo>
                  <a:lnTo>
                    <a:pt x="207" y="19"/>
                  </a:lnTo>
                  <a:lnTo>
                    <a:pt x="154" y="0"/>
                  </a:lnTo>
                  <a:lnTo>
                    <a:pt x="166" y="22"/>
                  </a:lnTo>
                  <a:lnTo>
                    <a:pt x="23" y="116"/>
                  </a:lnTo>
                  <a:lnTo>
                    <a:pt x="14" y="96"/>
                  </a:lnTo>
                  <a:lnTo>
                    <a:pt x="0" y="158"/>
                  </a:lnTo>
                  <a:lnTo>
                    <a:pt x="49" y="177"/>
                  </a:lnTo>
                  <a:lnTo>
                    <a:pt x="41" y="158"/>
                  </a:lnTo>
                  <a:lnTo>
                    <a:pt x="184" y="65"/>
                  </a:lnTo>
                  <a:lnTo>
                    <a:pt x="190" y="83"/>
                  </a:lnTo>
                  <a:lnTo>
                    <a:pt x="207" y="19"/>
                  </a:lnTo>
                </a:path>
              </a:pathLst>
            </a:custGeom>
            <a:solidFill>
              <a:srgbClr val="0000FF"/>
            </a:solidFill>
            <a:ln w="9287">
              <a:solidFill>
                <a:srgbClr val="0000FF"/>
              </a:solidFill>
              <a:round/>
              <a:headEnd/>
              <a:tailEnd/>
            </a:ln>
          </p:spPr>
          <p:txBody>
            <a:bodyPr/>
            <a:lstStyle/>
            <a:p>
              <a:endParaRPr lang="en-US"/>
            </a:p>
          </p:txBody>
        </p:sp>
        <p:sp>
          <p:nvSpPr>
            <p:cNvPr id="8198" name="Freeform 9"/>
            <p:cNvSpPr>
              <a:spLocks/>
            </p:cNvSpPr>
            <p:nvPr/>
          </p:nvSpPr>
          <p:spPr bwMode="auto">
            <a:xfrm>
              <a:off x="4073" y="3347"/>
              <a:ext cx="237" cy="120"/>
            </a:xfrm>
            <a:custGeom>
              <a:avLst/>
              <a:gdLst>
                <a:gd name="T0" fmla="*/ 236 w 237"/>
                <a:gd name="T1" fmla="*/ 80 h 120"/>
                <a:gd name="T2" fmla="*/ 236 w 237"/>
                <a:gd name="T3" fmla="*/ 80 h 120"/>
                <a:gd name="T4" fmla="*/ 202 w 237"/>
                <a:gd name="T5" fmla="*/ 28 h 120"/>
                <a:gd name="T6" fmla="*/ 201 w 237"/>
                <a:gd name="T7" fmla="*/ 51 h 120"/>
                <a:gd name="T8" fmla="*/ 40 w 237"/>
                <a:gd name="T9" fmla="*/ 25 h 120"/>
                <a:gd name="T10" fmla="*/ 44 w 237"/>
                <a:gd name="T11" fmla="*/ 0 h 120"/>
                <a:gd name="T12" fmla="*/ 0 w 237"/>
                <a:gd name="T13" fmla="*/ 39 h 120"/>
                <a:gd name="T14" fmla="*/ 34 w 237"/>
                <a:gd name="T15" fmla="*/ 91 h 120"/>
                <a:gd name="T16" fmla="*/ 36 w 237"/>
                <a:gd name="T17" fmla="*/ 70 h 120"/>
                <a:gd name="T18" fmla="*/ 195 w 237"/>
                <a:gd name="T19" fmla="*/ 99 h 120"/>
                <a:gd name="T20" fmla="*/ 189 w 237"/>
                <a:gd name="T21" fmla="*/ 119 h 120"/>
                <a:gd name="T22" fmla="*/ 236 w 237"/>
                <a:gd name="T23" fmla="*/ 80 h 120"/>
                <a:gd name="T24" fmla="*/ 236 w 237"/>
                <a:gd name="T25" fmla="*/ 8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7"/>
                <a:gd name="T40" fmla="*/ 0 h 120"/>
                <a:gd name="T41" fmla="*/ 237 w 237"/>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7" h="120">
                  <a:moveTo>
                    <a:pt x="236" y="80"/>
                  </a:moveTo>
                  <a:lnTo>
                    <a:pt x="236" y="80"/>
                  </a:lnTo>
                  <a:lnTo>
                    <a:pt x="202" y="28"/>
                  </a:lnTo>
                  <a:lnTo>
                    <a:pt x="201" y="51"/>
                  </a:lnTo>
                  <a:lnTo>
                    <a:pt x="40" y="25"/>
                  </a:lnTo>
                  <a:lnTo>
                    <a:pt x="44" y="0"/>
                  </a:lnTo>
                  <a:lnTo>
                    <a:pt x="0" y="39"/>
                  </a:lnTo>
                  <a:lnTo>
                    <a:pt x="34" y="91"/>
                  </a:lnTo>
                  <a:lnTo>
                    <a:pt x="36" y="70"/>
                  </a:lnTo>
                  <a:lnTo>
                    <a:pt x="195" y="99"/>
                  </a:lnTo>
                  <a:lnTo>
                    <a:pt x="189" y="119"/>
                  </a:lnTo>
                  <a:lnTo>
                    <a:pt x="236" y="80"/>
                  </a:lnTo>
                </a:path>
              </a:pathLst>
            </a:custGeom>
            <a:solidFill>
              <a:srgbClr val="0000FF"/>
            </a:solidFill>
            <a:ln w="9287">
              <a:solidFill>
                <a:srgbClr val="0000FF"/>
              </a:solidFill>
              <a:round/>
              <a:headEnd/>
              <a:tailEnd/>
            </a:ln>
          </p:spPr>
          <p:txBody>
            <a:bodyPr/>
            <a:lstStyle/>
            <a:p>
              <a:endParaRPr lang="en-US"/>
            </a:p>
          </p:txBody>
        </p:sp>
        <p:sp>
          <p:nvSpPr>
            <p:cNvPr id="8199" name="Freeform 10"/>
            <p:cNvSpPr>
              <a:spLocks/>
            </p:cNvSpPr>
            <p:nvPr/>
          </p:nvSpPr>
          <p:spPr bwMode="auto">
            <a:xfrm>
              <a:off x="2367" y="3347"/>
              <a:ext cx="240" cy="115"/>
            </a:xfrm>
            <a:custGeom>
              <a:avLst/>
              <a:gdLst>
                <a:gd name="T0" fmla="*/ 0 w 240"/>
                <a:gd name="T1" fmla="*/ 75 h 115"/>
                <a:gd name="T2" fmla="*/ 0 w 240"/>
                <a:gd name="T3" fmla="*/ 75 h 115"/>
                <a:gd name="T4" fmla="*/ 35 w 240"/>
                <a:gd name="T5" fmla="*/ 20 h 115"/>
                <a:gd name="T6" fmla="*/ 37 w 240"/>
                <a:gd name="T7" fmla="*/ 46 h 115"/>
                <a:gd name="T8" fmla="*/ 196 w 240"/>
                <a:gd name="T9" fmla="*/ 25 h 115"/>
                <a:gd name="T10" fmla="*/ 195 w 240"/>
                <a:gd name="T11" fmla="*/ 0 h 115"/>
                <a:gd name="T12" fmla="*/ 239 w 240"/>
                <a:gd name="T13" fmla="*/ 39 h 115"/>
                <a:gd name="T14" fmla="*/ 200 w 240"/>
                <a:gd name="T15" fmla="*/ 94 h 115"/>
                <a:gd name="T16" fmla="*/ 200 w 240"/>
                <a:gd name="T17" fmla="*/ 73 h 115"/>
                <a:gd name="T18" fmla="*/ 41 w 240"/>
                <a:gd name="T19" fmla="*/ 91 h 115"/>
                <a:gd name="T20" fmla="*/ 42 w 240"/>
                <a:gd name="T21" fmla="*/ 114 h 115"/>
                <a:gd name="T22" fmla="*/ 0 w 240"/>
                <a:gd name="T23" fmla="*/ 75 h 115"/>
                <a:gd name="T24" fmla="*/ 0 w 240"/>
                <a:gd name="T25" fmla="*/ 75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
                <a:gd name="T40" fmla="*/ 0 h 115"/>
                <a:gd name="T41" fmla="*/ 240 w 240"/>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 h="115">
                  <a:moveTo>
                    <a:pt x="0" y="75"/>
                  </a:moveTo>
                  <a:lnTo>
                    <a:pt x="0" y="75"/>
                  </a:lnTo>
                  <a:lnTo>
                    <a:pt x="35" y="20"/>
                  </a:lnTo>
                  <a:lnTo>
                    <a:pt x="37" y="46"/>
                  </a:lnTo>
                  <a:lnTo>
                    <a:pt x="196" y="25"/>
                  </a:lnTo>
                  <a:lnTo>
                    <a:pt x="195" y="0"/>
                  </a:lnTo>
                  <a:lnTo>
                    <a:pt x="239" y="39"/>
                  </a:lnTo>
                  <a:lnTo>
                    <a:pt x="200" y="94"/>
                  </a:lnTo>
                  <a:lnTo>
                    <a:pt x="200" y="73"/>
                  </a:lnTo>
                  <a:lnTo>
                    <a:pt x="41" y="91"/>
                  </a:lnTo>
                  <a:lnTo>
                    <a:pt x="42" y="114"/>
                  </a:lnTo>
                  <a:lnTo>
                    <a:pt x="0" y="75"/>
                  </a:lnTo>
                </a:path>
              </a:pathLst>
            </a:custGeom>
            <a:solidFill>
              <a:srgbClr val="0000FF"/>
            </a:solidFill>
            <a:ln w="9287">
              <a:solidFill>
                <a:srgbClr val="0000FF"/>
              </a:solidFill>
              <a:round/>
              <a:headEnd/>
              <a:tailEnd/>
            </a:ln>
          </p:spPr>
          <p:txBody>
            <a:bodyPr/>
            <a:lstStyle/>
            <a:p>
              <a:endParaRPr lang="en-US"/>
            </a:p>
          </p:txBody>
        </p:sp>
        <p:sp>
          <p:nvSpPr>
            <p:cNvPr id="8200" name="Freeform 11"/>
            <p:cNvSpPr>
              <a:spLocks/>
            </p:cNvSpPr>
            <p:nvPr/>
          </p:nvSpPr>
          <p:spPr bwMode="auto">
            <a:xfrm>
              <a:off x="2728" y="3917"/>
              <a:ext cx="171" cy="208"/>
            </a:xfrm>
            <a:custGeom>
              <a:avLst/>
              <a:gdLst>
                <a:gd name="T0" fmla="*/ 0 w 171"/>
                <a:gd name="T1" fmla="*/ 207 h 208"/>
                <a:gd name="T2" fmla="*/ 0 w 171"/>
                <a:gd name="T3" fmla="*/ 207 h 208"/>
                <a:gd name="T4" fmla="*/ 0 w 171"/>
                <a:gd name="T5" fmla="*/ 139 h 208"/>
                <a:gd name="T6" fmla="*/ 14 w 171"/>
                <a:gd name="T7" fmla="*/ 158 h 208"/>
                <a:gd name="T8" fmla="*/ 126 w 171"/>
                <a:gd name="T9" fmla="*/ 14 h 208"/>
                <a:gd name="T10" fmla="*/ 114 w 171"/>
                <a:gd name="T11" fmla="*/ 3 h 208"/>
                <a:gd name="T12" fmla="*/ 170 w 171"/>
                <a:gd name="T13" fmla="*/ 0 h 208"/>
                <a:gd name="T14" fmla="*/ 170 w 171"/>
                <a:gd name="T15" fmla="*/ 64 h 208"/>
                <a:gd name="T16" fmla="*/ 156 w 171"/>
                <a:gd name="T17" fmla="*/ 50 h 208"/>
                <a:gd name="T18" fmla="*/ 45 w 171"/>
                <a:gd name="T19" fmla="*/ 191 h 208"/>
                <a:gd name="T20" fmla="*/ 59 w 171"/>
                <a:gd name="T21" fmla="*/ 205 h 208"/>
                <a:gd name="T22" fmla="*/ 0 w 171"/>
                <a:gd name="T23" fmla="*/ 207 h 208"/>
                <a:gd name="T24" fmla="*/ 0 w 171"/>
                <a:gd name="T25" fmla="*/ 207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208"/>
                <a:gd name="T41" fmla="*/ 171 w 171"/>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208">
                  <a:moveTo>
                    <a:pt x="0" y="207"/>
                  </a:moveTo>
                  <a:lnTo>
                    <a:pt x="0" y="207"/>
                  </a:lnTo>
                  <a:lnTo>
                    <a:pt x="0" y="139"/>
                  </a:lnTo>
                  <a:lnTo>
                    <a:pt x="14" y="158"/>
                  </a:lnTo>
                  <a:lnTo>
                    <a:pt x="126" y="14"/>
                  </a:lnTo>
                  <a:lnTo>
                    <a:pt x="114" y="3"/>
                  </a:lnTo>
                  <a:lnTo>
                    <a:pt x="170" y="0"/>
                  </a:lnTo>
                  <a:lnTo>
                    <a:pt x="170" y="64"/>
                  </a:lnTo>
                  <a:lnTo>
                    <a:pt x="156" y="50"/>
                  </a:lnTo>
                  <a:lnTo>
                    <a:pt x="45" y="191"/>
                  </a:lnTo>
                  <a:lnTo>
                    <a:pt x="59" y="205"/>
                  </a:lnTo>
                  <a:lnTo>
                    <a:pt x="0" y="207"/>
                  </a:lnTo>
                </a:path>
              </a:pathLst>
            </a:custGeom>
            <a:solidFill>
              <a:srgbClr val="0000FF"/>
            </a:solidFill>
            <a:ln w="9287">
              <a:solidFill>
                <a:srgbClr val="0000FF"/>
              </a:solidFill>
              <a:round/>
              <a:headEnd/>
              <a:tailEnd/>
            </a:ln>
          </p:spPr>
          <p:txBody>
            <a:bodyPr/>
            <a:lstStyle/>
            <a:p>
              <a:endParaRPr lang="en-US"/>
            </a:p>
          </p:txBody>
        </p:sp>
        <p:sp>
          <p:nvSpPr>
            <p:cNvPr id="8201" name="Freeform 12"/>
            <p:cNvSpPr>
              <a:spLocks/>
            </p:cNvSpPr>
            <p:nvPr/>
          </p:nvSpPr>
          <p:spPr bwMode="auto">
            <a:xfrm>
              <a:off x="3813" y="3902"/>
              <a:ext cx="166" cy="208"/>
            </a:xfrm>
            <a:custGeom>
              <a:avLst/>
              <a:gdLst>
                <a:gd name="T0" fmla="*/ 165 w 166"/>
                <a:gd name="T1" fmla="*/ 207 h 208"/>
                <a:gd name="T2" fmla="*/ 165 w 166"/>
                <a:gd name="T3" fmla="*/ 207 h 208"/>
                <a:gd name="T4" fmla="*/ 165 w 166"/>
                <a:gd name="T5" fmla="*/ 139 h 208"/>
                <a:gd name="T6" fmla="*/ 152 w 166"/>
                <a:gd name="T7" fmla="*/ 158 h 208"/>
                <a:gd name="T8" fmla="*/ 41 w 166"/>
                <a:gd name="T9" fmla="*/ 14 h 208"/>
                <a:gd name="T10" fmla="*/ 57 w 166"/>
                <a:gd name="T11" fmla="*/ 2 h 208"/>
                <a:gd name="T12" fmla="*/ 0 w 166"/>
                <a:gd name="T13" fmla="*/ 0 h 208"/>
                <a:gd name="T14" fmla="*/ 0 w 166"/>
                <a:gd name="T15" fmla="*/ 64 h 208"/>
                <a:gd name="T16" fmla="*/ 14 w 166"/>
                <a:gd name="T17" fmla="*/ 49 h 208"/>
                <a:gd name="T18" fmla="*/ 125 w 166"/>
                <a:gd name="T19" fmla="*/ 192 h 208"/>
                <a:gd name="T20" fmla="*/ 112 w 166"/>
                <a:gd name="T21" fmla="*/ 206 h 208"/>
                <a:gd name="T22" fmla="*/ 165 w 166"/>
                <a:gd name="T23" fmla="*/ 207 h 208"/>
                <a:gd name="T24" fmla="*/ 165 w 166"/>
                <a:gd name="T25" fmla="*/ 207 h 2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208"/>
                <a:gd name="T41" fmla="*/ 166 w 166"/>
                <a:gd name="T42" fmla="*/ 208 h 2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208">
                  <a:moveTo>
                    <a:pt x="165" y="207"/>
                  </a:moveTo>
                  <a:lnTo>
                    <a:pt x="165" y="207"/>
                  </a:lnTo>
                  <a:lnTo>
                    <a:pt x="165" y="139"/>
                  </a:lnTo>
                  <a:lnTo>
                    <a:pt x="152" y="158"/>
                  </a:lnTo>
                  <a:lnTo>
                    <a:pt x="41" y="14"/>
                  </a:lnTo>
                  <a:lnTo>
                    <a:pt x="57" y="2"/>
                  </a:lnTo>
                  <a:lnTo>
                    <a:pt x="0" y="0"/>
                  </a:lnTo>
                  <a:lnTo>
                    <a:pt x="0" y="64"/>
                  </a:lnTo>
                  <a:lnTo>
                    <a:pt x="14" y="49"/>
                  </a:lnTo>
                  <a:lnTo>
                    <a:pt x="125" y="192"/>
                  </a:lnTo>
                  <a:lnTo>
                    <a:pt x="112" y="206"/>
                  </a:lnTo>
                  <a:lnTo>
                    <a:pt x="165" y="207"/>
                  </a:lnTo>
                </a:path>
              </a:pathLst>
            </a:custGeom>
            <a:solidFill>
              <a:srgbClr val="0000FF"/>
            </a:solidFill>
            <a:ln w="9287">
              <a:solidFill>
                <a:srgbClr val="0000FF"/>
              </a:solidFill>
              <a:round/>
              <a:headEnd/>
              <a:tailEnd/>
            </a:ln>
          </p:spPr>
          <p:txBody>
            <a:bodyPr/>
            <a:lstStyle/>
            <a:p>
              <a:endParaRPr lang="en-US"/>
            </a:p>
          </p:txBody>
        </p:sp>
        <p:sp>
          <p:nvSpPr>
            <p:cNvPr id="8202" name="Freeform 13"/>
            <p:cNvSpPr>
              <a:spLocks/>
            </p:cNvSpPr>
            <p:nvPr/>
          </p:nvSpPr>
          <p:spPr bwMode="auto">
            <a:xfrm>
              <a:off x="2678" y="2825"/>
              <a:ext cx="1372" cy="1029"/>
            </a:xfrm>
            <a:custGeom>
              <a:avLst/>
              <a:gdLst>
                <a:gd name="T0" fmla="*/ 1371 w 1372"/>
                <a:gd name="T1" fmla="*/ 0 h 1029"/>
                <a:gd name="T2" fmla="*/ 1371 w 1372"/>
                <a:gd name="T3" fmla="*/ 0 h 1029"/>
                <a:gd name="T4" fmla="*/ 1371 w 1372"/>
                <a:gd name="T5" fmla="*/ 1028 h 1029"/>
                <a:gd name="T6" fmla="*/ 2 w 1372"/>
                <a:gd name="T7" fmla="*/ 1028 h 1029"/>
                <a:gd name="T8" fmla="*/ 0 w 1372"/>
                <a:gd name="T9" fmla="*/ 991 h 1029"/>
                <a:gd name="T10" fmla="*/ 1347 w 1372"/>
                <a:gd name="T11" fmla="*/ 991 h 1029"/>
                <a:gd name="T12" fmla="*/ 1345 w 1372"/>
                <a:gd name="T13" fmla="*/ 0 h 1029"/>
                <a:gd name="T14" fmla="*/ 1371 w 1372"/>
                <a:gd name="T15" fmla="*/ 0 h 1029"/>
                <a:gd name="T16" fmla="*/ 1371 w 1372"/>
                <a:gd name="T17" fmla="*/ 0 h 10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2"/>
                <a:gd name="T28" fmla="*/ 0 h 1029"/>
                <a:gd name="T29" fmla="*/ 1372 w 1372"/>
                <a:gd name="T30" fmla="*/ 1029 h 10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2" h="1029">
                  <a:moveTo>
                    <a:pt x="1371" y="0"/>
                  </a:moveTo>
                  <a:lnTo>
                    <a:pt x="1371" y="0"/>
                  </a:lnTo>
                  <a:lnTo>
                    <a:pt x="1371" y="1028"/>
                  </a:lnTo>
                  <a:lnTo>
                    <a:pt x="2" y="1028"/>
                  </a:lnTo>
                  <a:lnTo>
                    <a:pt x="0" y="991"/>
                  </a:lnTo>
                  <a:lnTo>
                    <a:pt x="1347" y="991"/>
                  </a:lnTo>
                  <a:lnTo>
                    <a:pt x="1345" y="0"/>
                  </a:lnTo>
                  <a:lnTo>
                    <a:pt x="1371" y="0"/>
                  </a:lnTo>
                </a:path>
              </a:pathLst>
            </a:custGeom>
            <a:solidFill>
              <a:srgbClr val="0000FF"/>
            </a:solidFill>
            <a:ln w="9287">
              <a:solidFill>
                <a:srgbClr val="0000FF"/>
              </a:solidFill>
              <a:round/>
              <a:headEnd/>
              <a:tailEnd/>
            </a:ln>
          </p:spPr>
          <p:txBody>
            <a:bodyPr/>
            <a:lstStyle/>
            <a:p>
              <a:endParaRPr lang="en-US"/>
            </a:p>
          </p:txBody>
        </p:sp>
        <p:sp>
          <p:nvSpPr>
            <p:cNvPr id="8203" name="Freeform 14"/>
            <p:cNvSpPr>
              <a:spLocks/>
            </p:cNvSpPr>
            <p:nvPr/>
          </p:nvSpPr>
          <p:spPr bwMode="auto">
            <a:xfrm>
              <a:off x="2656" y="2788"/>
              <a:ext cx="1366" cy="1026"/>
            </a:xfrm>
            <a:custGeom>
              <a:avLst/>
              <a:gdLst>
                <a:gd name="T0" fmla="*/ 1365 w 1366"/>
                <a:gd name="T1" fmla="*/ 0 h 1026"/>
                <a:gd name="T2" fmla="*/ 1365 w 1366"/>
                <a:gd name="T3" fmla="*/ 0 h 1026"/>
                <a:gd name="T4" fmla="*/ 1365 w 1366"/>
                <a:gd name="T5" fmla="*/ 1025 h 1026"/>
                <a:gd name="T6" fmla="*/ 0 w 1366"/>
                <a:gd name="T7" fmla="*/ 1025 h 1026"/>
                <a:gd name="T8" fmla="*/ 0 w 1366"/>
                <a:gd name="T9" fmla="*/ 0 h 1026"/>
                <a:gd name="T10" fmla="*/ 1365 w 1366"/>
                <a:gd name="T11" fmla="*/ 0 h 1026"/>
                <a:gd name="T12" fmla="*/ 1365 w 1366"/>
                <a:gd name="T13" fmla="*/ 0 h 1026"/>
                <a:gd name="T14" fmla="*/ 0 60000 65536"/>
                <a:gd name="T15" fmla="*/ 0 60000 65536"/>
                <a:gd name="T16" fmla="*/ 0 60000 65536"/>
                <a:gd name="T17" fmla="*/ 0 60000 65536"/>
                <a:gd name="T18" fmla="*/ 0 60000 65536"/>
                <a:gd name="T19" fmla="*/ 0 60000 65536"/>
                <a:gd name="T20" fmla="*/ 0 60000 65536"/>
                <a:gd name="T21" fmla="*/ 0 w 1366"/>
                <a:gd name="T22" fmla="*/ 0 h 1026"/>
                <a:gd name="T23" fmla="*/ 1366 w 1366"/>
                <a:gd name="T24" fmla="*/ 1026 h 1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6" h="1026">
                  <a:moveTo>
                    <a:pt x="1365" y="0"/>
                  </a:moveTo>
                  <a:lnTo>
                    <a:pt x="1365" y="0"/>
                  </a:lnTo>
                  <a:lnTo>
                    <a:pt x="1365" y="1025"/>
                  </a:lnTo>
                  <a:lnTo>
                    <a:pt x="0" y="1025"/>
                  </a:lnTo>
                  <a:lnTo>
                    <a:pt x="0" y="0"/>
                  </a:lnTo>
                  <a:lnTo>
                    <a:pt x="1365" y="0"/>
                  </a:lnTo>
                </a:path>
              </a:pathLst>
            </a:custGeom>
            <a:solidFill>
              <a:srgbClr val="0080FF"/>
            </a:solidFill>
            <a:ln w="9287">
              <a:solidFill>
                <a:srgbClr val="000000"/>
              </a:solidFill>
              <a:round/>
              <a:headEnd/>
              <a:tailEnd/>
            </a:ln>
          </p:spPr>
          <p:txBody>
            <a:bodyPr/>
            <a:lstStyle/>
            <a:p>
              <a:endParaRPr lang="en-US"/>
            </a:p>
          </p:txBody>
        </p:sp>
        <p:sp>
          <p:nvSpPr>
            <p:cNvPr id="8204" name="Oval 15"/>
            <p:cNvSpPr>
              <a:spLocks noChangeArrowheads="1"/>
            </p:cNvSpPr>
            <p:nvPr/>
          </p:nvSpPr>
          <p:spPr bwMode="auto">
            <a:xfrm>
              <a:off x="1366" y="2265"/>
              <a:ext cx="1045" cy="578"/>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05" name="Oval 16"/>
            <p:cNvSpPr>
              <a:spLocks noChangeArrowheads="1"/>
            </p:cNvSpPr>
            <p:nvPr/>
          </p:nvSpPr>
          <p:spPr bwMode="auto">
            <a:xfrm>
              <a:off x="1366" y="2217"/>
              <a:ext cx="1045" cy="578"/>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06" name="Freeform 17"/>
            <p:cNvSpPr>
              <a:spLocks/>
            </p:cNvSpPr>
            <p:nvPr/>
          </p:nvSpPr>
          <p:spPr bwMode="auto">
            <a:xfrm>
              <a:off x="2413" y="2677"/>
              <a:ext cx="212" cy="179"/>
            </a:xfrm>
            <a:custGeom>
              <a:avLst/>
              <a:gdLst>
                <a:gd name="T0" fmla="*/ 0 w 212"/>
                <a:gd name="T1" fmla="*/ 20 h 179"/>
                <a:gd name="T2" fmla="*/ 0 w 212"/>
                <a:gd name="T3" fmla="*/ 20 h 179"/>
                <a:gd name="T4" fmla="*/ 55 w 212"/>
                <a:gd name="T5" fmla="*/ 0 h 179"/>
                <a:gd name="T6" fmla="*/ 46 w 212"/>
                <a:gd name="T7" fmla="*/ 22 h 179"/>
                <a:gd name="T8" fmla="*/ 185 w 212"/>
                <a:gd name="T9" fmla="*/ 117 h 179"/>
                <a:gd name="T10" fmla="*/ 194 w 212"/>
                <a:gd name="T11" fmla="*/ 98 h 179"/>
                <a:gd name="T12" fmla="*/ 211 w 212"/>
                <a:gd name="T13" fmla="*/ 159 h 179"/>
                <a:gd name="T14" fmla="*/ 154 w 212"/>
                <a:gd name="T15" fmla="*/ 178 h 179"/>
                <a:gd name="T16" fmla="*/ 167 w 212"/>
                <a:gd name="T17" fmla="*/ 159 h 179"/>
                <a:gd name="T18" fmla="*/ 25 w 212"/>
                <a:gd name="T19" fmla="*/ 65 h 179"/>
                <a:gd name="T20" fmla="*/ 16 w 212"/>
                <a:gd name="T21" fmla="*/ 83 h 179"/>
                <a:gd name="T22" fmla="*/ 0 w 212"/>
                <a:gd name="T23" fmla="*/ 20 h 179"/>
                <a:gd name="T24" fmla="*/ 0 w 212"/>
                <a:gd name="T25" fmla="*/ 2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2"/>
                <a:gd name="T40" fmla="*/ 0 h 179"/>
                <a:gd name="T41" fmla="*/ 212 w 212"/>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2" h="179">
                  <a:moveTo>
                    <a:pt x="0" y="20"/>
                  </a:moveTo>
                  <a:lnTo>
                    <a:pt x="0" y="20"/>
                  </a:lnTo>
                  <a:lnTo>
                    <a:pt x="55" y="0"/>
                  </a:lnTo>
                  <a:lnTo>
                    <a:pt x="46" y="22"/>
                  </a:lnTo>
                  <a:lnTo>
                    <a:pt x="185" y="117"/>
                  </a:lnTo>
                  <a:lnTo>
                    <a:pt x="194" y="98"/>
                  </a:lnTo>
                  <a:lnTo>
                    <a:pt x="211" y="159"/>
                  </a:lnTo>
                  <a:lnTo>
                    <a:pt x="154" y="178"/>
                  </a:lnTo>
                  <a:lnTo>
                    <a:pt x="167" y="159"/>
                  </a:lnTo>
                  <a:lnTo>
                    <a:pt x="25" y="65"/>
                  </a:lnTo>
                  <a:lnTo>
                    <a:pt x="16" y="83"/>
                  </a:lnTo>
                  <a:lnTo>
                    <a:pt x="0" y="20"/>
                  </a:lnTo>
                </a:path>
              </a:pathLst>
            </a:custGeom>
            <a:solidFill>
              <a:srgbClr val="0000FF"/>
            </a:solidFill>
            <a:ln w="9287">
              <a:solidFill>
                <a:srgbClr val="0000FF"/>
              </a:solidFill>
              <a:round/>
              <a:headEnd/>
              <a:tailEnd/>
            </a:ln>
          </p:spPr>
          <p:txBody>
            <a:bodyPr/>
            <a:lstStyle/>
            <a:p>
              <a:endParaRPr lang="en-US"/>
            </a:p>
          </p:txBody>
        </p:sp>
        <p:sp>
          <p:nvSpPr>
            <p:cNvPr id="8207" name="Oval 18"/>
            <p:cNvSpPr>
              <a:spLocks noChangeArrowheads="1"/>
            </p:cNvSpPr>
            <p:nvPr/>
          </p:nvSpPr>
          <p:spPr bwMode="auto">
            <a:xfrm>
              <a:off x="2777" y="1760"/>
              <a:ext cx="1045" cy="577"/>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08" name="Oval 19"/>
            <p:cNvSpPr>
              <a:spLocks noChangeArrowheads="1"/>
            </p:cNvSpPr>
            <p:nvPr/>
          </p:nvSpPr>
          <p:spPr bwMode="auto">
            <a:xfrm>
              <a:off x="2777" y="1713"/>
              <a:ext cx="1045" cy="578"/>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09" name="Oval 20"/>
            <p:cNvSpPr>
              <a:spLocks noChangeArrowheads="1"/>
            </p:cNvSpPr>
            <p:nvPr/>
          </p:nvSpPr>
          <p:spPr bwMode="auto">
            <a:xfrm>
              <a:off x="1232" y="3182"/>
              <a:ext cx="1043" cy="580"/>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10" name="Oval 21"/>
            <p:cNvSpPr>
              <a:spLocks noChangeArrowheads="1"/>
            </p:cNvSpPr>
            <p:nvPr/>
          </p:nvSpPr>
          <p:spPr bwMode="auto">
            <a:xfrm>
              <a:off x="1232" y="3136"/>
              <a:ext cx="1043" cy="578"/>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11" name="Oval 22"/>
            <p:cNvSpPr>
              <a:spLocks noChangeArrowheads="1"/>
            </p:cNvSpPr>
            <p:nvPr/>
          </p:nvSpPr>
          <p:spPr bwMode="auto">
            <a:xfrm>
              <a:off x="2016" y="4231"/>
              <a:ext cx="1045" cy="577"/>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12" name="Oval 23"/>
            <p:cNvSpPr>
              <a:spLocks noChangeArrowheads="1"/>
            </p:cNvSpPr>
            <p:nvPr/>
          </p:nvSpPr>
          <p:spPr bwMode="auto">
            <a:xfrm>
              <a:off x="2016" y="4177"/>
              <a:ext cx="1045" cy="577"/>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13" name="Oval 24"/>
            <p:cNvSpPr>
              <a:spLocks noChangeArrowheads="1"/>
            </p:cNvSpPr>
            <p:nvPr/>
          </p:nvSpPr>
          <p:spPr bwMode="auto">
            <a:xfrm>
              <a:off x="4330" y="2265"/>
              <a:ext cx="1045" cy="578"/>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14" name="Oval 25"/>
            <p:cNvSpPr>
              <a:spLocks noChangeArrowheads="1"/>
            </p:cNvSpPr>
            <p:nvPr/>
          </p:nvSpPr>
          <p:spPr bwMode="auto">
            <a:xfrm>
              <a:off x="4330" y="2217"/>
              <a:ext cx="1045" cy="578"/>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15" name="Oval 26"/>
            <p:cNvSpPr>
              <a:spLocks noChangeArrowheads="1"/>
            </p:cNvSpPr>
            <p:nvPr/>
          </p:nvSpPr>
          <p:spPr bwMode="auto">
            <a:xfrm>
              <a:off x="4381" y="3182"/>
              <a:ext cx="1045" cy="580"/>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16" name="Oval 27"/>
            <p:cNvSpPr>
              <a:spLocks noChangeArrowheads="1"/>
            </p:cNvSpPr>
            <p:nvPr/>
          </p:nvSpPr>
          <p:spPr bwMode="auto">
            <a:xfrm>
              <a:off x="4381" y="3136"/>
              <a:ext cx="1045" cy="578"/>
            </a:xfrm>
            <a:prstGeom prst="ellipse">
              <a:avLst/>
            </a:prstGeom>
            <a:solidFill>
              <a:srgbClr val="0080FF"/>
            </a:solidFill>
            <a:ln w="9287">
              <a:solidFill>
                <a:srgbClr val="000000"/>
              </a:solidFill>
              <a:round/>
              <a:headEnd/>
              <a:tailEnd/>
            </a:ln>
          </p:spPr>
          <p:txBody>
            <a:bodyPr wrap="none" anchor="ctr"/>
            <a:lstStyle/>
            <a:p>
              <a:endParaRPr lang="en-US"/>
            </a:p>
          </p:txBody>
        </p:sp>
        <p:sp>
          <p:nvSpPr>
            <p:cNvPr id="8217" name="Oval 28"/>
            <p:cNvSpPr>
              <a:spLocks noChangeArrowheads="1"/>
            </p:cNvSpPr>
            <p:nvPr/>
          </p:nvSpPr>
          <p:spPr bwMode="auto">
            <a:xfrm>
              <a:off x="3616" y="4217"/>
              <a:ext cx="1043" cy="576"/>
            </a:xfrm>
            <a:prstGeom prst="ellipse">
              <a:avLst/>
            </a:prstGeom>
            <a:solidFill>
              <a:srgbClr val="0000FF"/>
            </a:solidFill>
            <a:ln w="9287">
              <a:solidFill>
                <a:srgbClr val="0000FF"/>
              </a:solidFill>
              <a:round/>
              <a:headEnd/>
              <a:tailEnd/>
            </a:ln>
          </p:spPr>
          <p:txBody>
            <a:bodyPr wrap="none" anchor="ctr"/>
            <a:lstStyle/>
            <a:p>
              <a:endParaRPr lang="en-US"/>
            </a:p>
          </p:txBody>
        </p:sp>
        <p:sp>
          <p:nvSpPr>
            <p:cNvPr id="8218" name="Oval 29"/>
            <p:cNvSpPr>
              <a:spLocks noChangeArrowheads="1"/>
            </p:cNvSpPr>
            <p:nvPr/>
          </p:nvSpPr>
          <p:spPr bwMode="auto">
            <a:xfrm>
              <a:off x="3616" y="4168"/>
              <a:ext cx="1043" cy="578"/>
            </a:xfrm>
            <a:prstGeom prst="ellipse">
              <a:avLst/>
            </a:prstGeom>
            <a:solidFill>
              <a:srgbClr val="0080FF"/>
            </a:solidFill>
            <a:ln w="9287">
              <a:solidFill>
                <a:srgbClr val="000000"/>
              </a:solidFill>
              <a:round/>
              <a:headEnd/>
              <a:tailEnd/>
            </a:ln>
          </p:spPr>
          <p:txBody>
            <a:bodyPr wrap="none" anchor="ctr"/>
            <a:lstStyle/>
            <a:p>
              <a:endParaRPr lang="en-US"/>
            </a:p>
          </p:txBody>
        </p:sp>
      </p:gr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9258300" cy="990600"/>
          </a:xfrm>
        </p:spPr>
        <p:txBody>
          <a:bodyPr/>
          <a:lstStyle/>
          <a:p>
            <a:pPr eaLnBrk="1" hangingPunct="1"/>
            <a:r>
              <a:rPr lang="en-US" sz="4800" b="1" smtClean="0"/>
              <a:t>Entities and Entity Sets</a:t>
            </a:r>
            <a:br>
              <a:rPr lang="en-US" sz="4800" b="1" smtClean="0"/>
            </a:br>
            <a:endParaRPr lang="en-US" sz="4800" b="1" smtClean="0"/>
          </a:p>
        </p:txBody>
      </p:sp>
      <p:sp>
        <p:nvSpPr>
          <p:cNvPr id="17411" name="Rectangle 3"/>
          <p:cNvSpPr>
            <a:spLocks noGrp="1" noChangeArrowheads="1"/>
          </p:cNvSpPr>
          <p:nvPr>
            <p:ph type="body" idx="1"/>
          </p:nvPr>
        </p:nvSpPr>
        <p:spPr>
          <a:xfrm>
            <a:off x="0" y="914400"/>
            <a:ext cx="10058400" cy="6553200"/>
          </a:xfrm>
        </p:spPr>
        <p:txBody>
          <a:bodyPr/>
          <a:lstStyle/>
          <a:p>
            <a:pPr eaLnBrk="1" hangingPunct="1">
              <a:lnSpc>
                <a:spcPct val="90000"/>
              </a:lnSpc>
            </a:pPr>
            <a:r>
              <a:rPr lang="en-US" b="1" smtClean="0"/>
              <a:t>An entity set (or class) is something that can be identified and the users want to track</a:t>
            </a:r>
          </a:p>
          <a:p>
            <a:pPr lvl="1" eaLnBrk="1" hangingPunct="1">
              <a:lnSpc>
                <a:spcPct val="90000"/>
              </a:lnSpc>
            </a:pPr>
            <a:r>
              <a:rPr lang="en-US" b="1" smtClean="0"/>
              <a:t>Entity class is a collection of entities described by the entity format in that class</a:t>
            </a:r>
          </a:p>
          <a:p>
            <a:pPr lvl="1" eaLnBrk="1" hangingPunct="1">
              <a:lnSpc>
                <a:spcPct val="90000"/>
              </a:lnSpc>
            </a:pPr>
            <a:r>
              <a:rPr lang="en-US" b="1" smtClean="0"/>
              <a:t>Entity instance is the representation of a particular entity</a:t>
            </a:r>
          </a:p>
          <a:p>
            <a:pPr eaLnBrk="1" hangingPunct="1">
              <a:lnSpc>
                <a:spcPct val="90000"/>
              </a:lnSpc>
            </a:pPr>
            <a:r>
              <a:rPr lang="en-US" b="1" smtClean="0"/>
              <a:t>There are usually many instances of an entity in an entity class</a:t>
            </a:r>
          </a:p>
          <a:p>
            <a:pPr eaLnBrk="1" hangingPunct="1">
              <a:lnSpc>
                <a:spcPct val="90000"/>
              </a:lnSpc>
            </a:pPr>
            <a:r>
              <a:rPr lang="en-US" b="1" smtClean="0"/>
              <a:t>Consider an entity class STUDENT</a:t>
            </a:r>
          </a:p>
          <a:p>
            <a:pPr lvl="1" eaLnBrk="1" hangingPunct="1">
              <a:lnSpc>
                <a:spcPct val="90000"/>
              </a:lnSpc>
            </a:pPr>
            <a:r>
              <a:rPr lang="en-US" b="1" smtClean="0"/>
              <a:t>An entity instance would be a particular student in the entity class, for example, Matthew Jones might be an entity instance</a:t>
            </a:r>
          </a:p>
          <a:p>
            <a:pPr eaLnBrk="1" hangingPunct="1">
              <a:lnSpc>
                <a:spcPct val="90000"/>
              </a:lnSpc>
            </a:pPr>
            <a:r>
              <a:rPr lang="en-US" b="1" smtClean="0"/>
              <a:t>A general notational convention is to CAPITALIZE the entity set’s name</a:t>
            </a:r>
          </a:p>
          <a:p>
            <a:pPr eaLnBrk="1" hangingPunct="1">
              <a:lnSpc>
                <a:spcPct val="90000"/>
              </a:lnSpc>
              <a:buFontTx/>
              <a:buNone/>
            </a:pPr>
            <a:endParaRPr lang="en-US" b="1" smtClean="0"/>
          </a:p>
        </p:txBody>
      </p:sp>
      <p:grpSp>
        <p:nvGrpSpPr>
          <p:cNvPr id="17412" name="Group 4"/>
          <p:cNvGrpSpPr>
            <a:grpSpLocks/>
          </p:cNvGrpSpPr>
          <p:nvPr/>
        </p:nvGrpSpPr>
        <p:grpSpPr bwMode="auto">
          <a:xfrm>
            <a:off x="139700" y="762000"/>
            <a:ext cx="9918700" cy="136525"/>
            <a:chOff x="45" y="1305"/>
            <a:chExt cx="6248" cy="86"/>
          </a:xfrm>
        </p:grpSpPr>
        <p:sp>
          <p:nvSpPr>
            <p:cNvPr id="17413" name="AutoShape 5"/>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7414" name="Line 6"/>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0" y="0"/>
            <a:ext cx="10058400" cy="1066800"/>
          </a:xfrm>
        </p:spPr>
        <p:txBody>
          <a:bodyPr/>
          <a:lstStyle/>
          <a:p>
            <a:pPr eaLnBrk="1" hangingPunct="1"/>
            <a:r>
              <a:rPr lang="en-US" sz="3600" b="1" smtClean="0"/>
              <a:t>Example: An Entity Set CUSTOMER and Two Entity Instances</a:t>
            </a:r>
          </a:p>
        </p:txBody>
      </p:sp>
      <p:pic>
        <p:nvPicPr>
          <p:cNvPr id="18435" name="Picture 5" descr="Fig5-1"/>
          <p:cNvPicPr>
            <a:picLocks noChangeAspect="1" noChangeArrowheads="1"/>
          </p:cNvPicPr>
          <p:nvPr/>
        </p:nvPicPr>
        <p:blipFill>
          <a:blip r:embed="rId2"/>
          <a:srcRect/>
          <a:stretch>
            <a:fillRect/>
          </a:stretch>
        </p:blipFill>
        <p:spPr bwMode="auto">
          <a:xfrm>
            <a:off x="2819400" y="1824038"/>
            <a:ext cx="4568825" cy="5948362"/>
          </a:xfrm>
          <a:prstGeom prst="rect">
            <a:avLst/>
          </a:prstGeom>
          <a:noFill/>
          <a:ln w="9525">
            <a:noFill/>
            <a:miter lim="800000"/>
            <a:headEnd/>
            <a:tailEnd/>
          </a:ln>
        </p:spPr>
      </p:pic>
      <p:grpSp>
        <p:nvGrpSpPr>
          <p:cNvPr id="18436" name="Group 6"/>
          <p:cNvGrpSpPr>
            <a:grpSpLocks/>
          </p:cNvGrpSpPr>
          <p:nvPr/>
        </p:nvGrpSpPr>
        <p:grpSpPr bwMode="auto">
          <a:xfrm>
            <a:off x="0" y="1295400"/>
            <a:ext cx="9918700" cy="136525"/>
            <a:chOff x="45" y="1305"/>
            <a:chExt cx="6248" cy="86"/>
          </a:xfrm>
        </p:grpSpPr>
        <p:sp>
          <p:nvSpPr>
            <p:cNvPr id="18437" name="AutoShape 7"/>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8438" name="Line 8"/>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6"/>
          <p:cNvGrpSpPr>
            <a:grpSpLocks/>
          </p:cNvGrpSpPr>
          <p:nvPr/>
        </p:nvGrpSpPr>
        <p:grpSpPr bwMode="auto">
          <a:xfrm>
            <a:off x="71438" y="2071688"/>
            <a:ext cx="9918700" cy="136525"/>
            <a:chOff x="45" y="1305"/>
            <a:chExt cx="6248" cy="86"/>
          </a:xfrm>
        </p:grpSpPr>
        <p:sp>
          <p:nvSpPr>
            <p:cNvPr id="19465"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9466"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19459" name="Rectangle 3"/>
          <p:cNvSpPr>
            <a:spLocks noGrp="1" noChangeArrowheads="1"/>
          </p:cNvSpPr>
          <p:nvPr>
            <p:ph type="body" idx="1"/>
          </p:nvPr>
        </p:nvSpPr>
        <p:spPr>
          <a:xfrm>
            <a:off x="0" y="304800"/>
            <a:ext cx="10058400" cy="162560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900" b="1" smtClean="0">
                <a:solidFill>
                  <a:srgbClr val="104160"/>
                </a:solidFill>
                <a:latin typeface="Arial" pitchFamily="34" charset="0"/>
              </a:rPr>
              <a:t>Representing Entities (Entity Sets) in an E-R Model</a:t>
            </a:r>
            <a:endParaRPr lang="en-US" b="1" smtClean="0"/>
          </a:p>
        </p:txBody>
      </p:sp>
      <p:sp>
        <p:nvSpPr>
          <p:cNvPr id="19460" name="Text Box 7"/>
          <p:cNvSpPr txBox="1">
            <a:spLocks noChangeArrowheads="1"/>
          </p:cNvSpPr>
          <p:nvPr/>
        </p:nvSpPr>
        <p:spPr bwMode="auto">
          <a:xfrm>
            <a:off x="547688" y="2290763"/>
            <a:ext cx="9510712" cy="2709862"/>
          </a:xfrm>
          <a:prstGeom prst="rect">
            <a:avLst/>
          </a:prstGeom>
          <a:noFill/>
          <a:ln w="9525">
            <a:noFill/>
            <a:miter lim="800000"/>
            <a:headEnd/>
            <a:tailEnd/>
          </a:ln>
        </p:spPr>
        <p:txBody>
          <a:bodyPr lIns="0" tIns="0" rIns="0" bIns="0"/>
          <a:lstStyle/>
          <a:p>
            <a:pPr marL="234950" indent="-234950" algn="l" defTabSz="514350">
              <a:buClr>
                <a:srgbClr val="602162"/>
              </a:buClr>
              <a:buSzPct val="46000"/>
              <a:buFont typeface="Monotype Sorts" pitchFamily="2" charset="2"/>
              <a:buChar char="n"/>
            </a:pPr>
            <a:r>
              <a:rPr lang="en-US" sz="4700">
                <a:solidFill>
                  <a:srgbClr val="000000"/>
                </a:solidFill>
                <a:latin typeface="Arial" pitchFamily="34" charset="0"/>
              </a:rPr>
              <a:t>An entity set/class is represented by a rectangle with the name of the entity set/class in the rectangle.</a:t>
            </a:r>
            <a:endParaRPr lang="en-US"/>
          </a:p>
        </p:txBody>
      </p:sp>
      <p:grpSp>
        <p:nvGrpSpPr>
          <p:cNvPr id="19461" name="Group 10"/>
          <p:cNvGrpSpPr>
            <a:grpSpLocks/>
          </p:cNvGrpSpPr>
          <p:nvPr/>
        </p:nvGrpSpPr>
        <p:grpSpPr bwMode="auto">
          <a:xfrm>
            <a:off x="3519488" y="5262563"/>
            <a:ext cx="3949700" cy="1982787"/>
            <a:chOff x="2217" y="3315"/>
            <a:chExt cx="2488" cy="1249"/>
          </a:xfrm>
        </p:grpSpPr>
        <p:sp>
          <p:nvSpPr>
            <p:cNvPr id="19463" name="AutoShape 8"/>
            <p:cNvSpPr>
              <a:spLocks noChangeArrowheads="1"/>
            </p:cNvSpPr>
            <p:nvPr/>
          </p:nvSpPr>
          <p:spPr bwMode="auto">
            <a:xfrm flipV="1">
              <a:off x="2217" y="3315"/>
              <a:ext cx="2488" cy="1249"/>
            </a:xfrm>
            <a:prstGeom prst="roundRect">
              <a:avLst>
                <a:gd name="adj" fmla="val 0"/>
              </a:avLst>
            </a:prstGeom>
            <a:pattFill prst="pct50">
              <a:fgClr>
                <a:srgbClr val="00BFFF"/>
              </a:fgClr>
              <a:bgClr>
                <a:srgbClr val="FFFFFF"/>
              </a:bgClr>
            </a:pattFill>
            <a:ln w="9287">
              <a:solidFill>
                <a:srgbClr val="000000"/>
              </a:solidFill>
              <a:round/>
              <a:headEnd/>
              <a:tailEnd/>
            </a:ln>
          </p:spPr>
          <p:txBody>
            <a:bodyPr wrap="none" anchor="ctr"/>
            <a:lstStyle/>
            <a:p>
              <a:endParaRPr lang="en-US"/>
            </a:p>
          </p:txBody>
        </p:sp>
        <p:sp>
          <p:nvSpPr>
            <p:cNvPr id="19464" name="Text Box 9"/>
            <p:cNvSpPr txBox="1">
              <a:spLocks noChangeArrowheads="1"/>
            </p:cNvSpPr>
            <p:nvPr/>
          </p:nvSpPr>
          <p:spPr bwMode="auto">
            <a:xfrm>
              <a:off x="2710" y="3669"/>
              <a:ext cx="1576" cy="539"/>
            </a:xfrm>
            <a:prstGeom prst="rect">
              <a:avLst/>
            </a:prstGeom>
            <a:pattFill prst="pct50">
              <a:fgClr>
                <a:srgbClr val="00BFFF"/>
              </a:fgClr>
              <a:bgClr>
                <a:srgbClr val="FFFFFF"/>
              </a:bgClr>
            </a:pattFill>
            <a:ln w="9525">
              <a:noFill/>
              <a:miter lim="800000"/>
              <a:headEnd/>
              <a:tailEnd/>
            </a:ln>
          </p:spPr>
          <p:txBody>
            <a:bodyPr lIns="0" tIns="0" rIns="0" bIns="0" anchor="ctr"/>
            <a:lstStyle/>
            <a:p>
              <a:pPr defTabSz="514350">
                <a:buClr>
                  <a:srgbClr val="000000"/>
                </a:buClr>
                <a:buSzPct val="90000"/>
                <a:buFont typeface="Monotype Sorts" pitchFamily="2" charset="2"/>
                <a:buNone/>
              </a:pPr>
              <a:r>
                <a:rPr lang="en-US" sz="2600">
                  <a:solidFill>
                    <a:srgbClr val="000000"/>
                  </a:solidFill>
                  <a:latin typeface="Arial" pitchFamily="34" charset="0"/>
                </a:rPr>
                <a:t> </a:t>
              </a:r>
              <a:endParaRPr lang="en-US"/>
            </a:p>
          </p:txBody>
        </p:sp>
      </p:grpSp>
      <p:sp>
        <p:nvSpPr>
          <p:cNvPr id="19462" name="Text Box 11"/>
          <p:cNvSpPr txBox="1">
            <a:spLocks noChangeArrowheads="1"/>
          </p:cNvSpPr>
          <p:nvPr/>
        </p:nvSpPr>
        <p:spPr bwMode="auto">
          <a:xfrm>
            <a:off x="3724275" y="5783263"/>
            <a:ext cx="3546475" cy="83978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5300" b="1">
                <a:solidFill>
                  <a:srgbClr val="000000"/>
                </a:solidFill>
                <a:latin typeface="Arial" pitchFamily="34" charset="0"/>
              </a:rPr>
              <a:t>STUDENT</a:t>
            </a:r>
            <a:endParaRPr lang="en-US"/>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0"/>
            <a:ext cx="9258300" cy="1543050"/>
          </a:xfrm>
        </p:spPr>
        <p:txBody>
          <a:bodyPr/>
          <a:lstStyle/>
          <a:p>
            <a:pPr eaLnBrk="1" hangingPunct="1"/>
            <a:r>
              <a:rPr lang="en-US" sz="4800" b="1" smtClean="0"/>
              <a:t>Attributes</a:t>
            </a:r>
            <a:br>
              <a:rPr lang="en-US" sz="4800" b="1" smtClean="0"/>
            </a:br>
            <a:endParaRPr lang="en-US" sz="4800" b="1" smtClean="0"/>
          </a:p>
        </p:txBody>
      </p:sp>
      <p:sp>
        <p:nvSpPr>
          <p:cNvPr id="20483" name="Rectangle 3"/>
          <p:cNvSpPr>
            <a:spLocks noGrp="1" noChangeArrowheads="1"/>
          </p:cNvSpPr>
          <p:nvPr>
            <p:ph type="body" idx="1"/>
          </p:nvPr>
        </p:nvSpPr>
        <p:spPr>
          <a:xfrm>
            <a:off x="0" y="2514600"/>
            <a:ext cx="9772650" cy="5676900"/>
          </a:xfrm>
        </p:spPr>
        <p:txBody>
          <a:bodyPr/>
          <a:lstStyle/>
          <a:p>
            <a:pPr eaLnBrk="1" hangingPunct="1"/>
            <a:r>
              <a:rPr lang="en-US" smtClean="0"/>
              <a:t>Description of the entity’s characteristics</a:t>
            </a:r>
          </a:p>
          <a:p>
            <a:pPr eaLnBrk="1" hangingPunct="1"/>
            <a:r>
              <a:rPr lang="en-US" smtClean="0"/>
              <a:t>All instances of a given entity class have the same attributes</a:t>
            </a:r>
          </a:p>
          <a:p>
            <a:pPr lvl="1" eaLnBrk="1" hangingPunct="1"/>
            <a:r>
              <a:rPr lang="en-US" sz="3200" smtClean="0"/>
              <a:t>Composite attribute: attribute consisting of the group of attributes</a:t>
            </a:r>
          </a:p>
          <a:p>
            <a:pPr lvl="1" eaLnBrk="1" hangingPunct="1"/>
            <a:r>
              <a:rPr lang="en-US" sz="3200" smtClean="0"/>
              <a:t>Multi-value attributes: attribute with more than one possible value</a:t>
            </a:r>
          </a:p>
          <a:p>
            <a:pPr eaLnBrk="1" hangingPunct="1"/>
            <a:endParaRPr lang="en-US" smtClean="0"/>
          </a:p>
        </p:txBody>
      </p:sp>
      <p:grpSp>
        <p:nvGrpSpPr>
          <p:cNvPr id="20484" name="Group 4"/>
          <p:cNvGrpSpPr>
            <a:grpSpLocks/>
          </p:cNvGrpSpPr>
          <p:nvPr/>
        </p:nvGrpSpPr>
        <p:grpSpPr bwMode="auto">
          <a:xfrm>
            <a:off x="139700" y="1524000"/>
            <a:ext cx="9918700" cy="136525"/>
            <a:chOff x="45" y="1305"/>
            <a:chExt cx="6248" cy="86"/>
          </a:xfrm>
        </p:grpSpPr>
        <p:sp>
          <p:nvSpPr>
            <p:cNvPr id="20485" name="AutoShape 5"/>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0486" name="Line 6"/>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smtClean="0"/>
              <a:t>Representing Entities and Their Attributes</a:t>
            </a:r>
          </a:p>
        </p:txBody>
      </p:sp>
      <p:sp>
        <p:nvSpPr>
          <p:cNvPr id="21507" name="Rectangle 3"/>
          <p:cNvSpPr>
            <a:spLocks noGrp="1" noChangeArrowheads="1"/>
          </p:cNvSpPr>
          <p:nvPr>
            <p:ph type="body" idx="1"/>
          </p:nvPr>
        </p:nvSpPr>
        <p:spPr/>
        <p:txBody>
          <a:bodyPr/>
          <a:lstStyle/>
          <a:p>
            <a:pPr eaLnBrk="1" hangingPunct="1"/>
            <a:r>
              <a:rPr lang="en-US" b="1" u="sng" smtClean="0"/>
              <a:t>Method 1</a:t>
            </a:r>
            <a:r>
              <a:rPr lang="en-US" smtClean="0"/>
              <a:t>: Place the entity name in a rectangle, and the attributes as ovals/ellipses attached to the rectangle.</a:t>
            </a:r>
            <a:br>
              <a:rPr lang="en-US" smtClean="0"/>
            </a:br>
            <a:endParaRPr lang="en-US" smtClean="0"/>
          </a:p>
          <a:p>
            <a:pPr eaLnBrk="1" hangingPunct="1"/>
            <a:r>
              <a:rPr lang="en-US" b="1" u="sng" smtClean="0"/>
              <a:t>Method 2</a:t>
            </a:r>
            <a:r>
              <a:rPr lang="en-US" smtClean="0"/>
              <a:t>: Place the entity name at the top of a portrait-shaped rectangle, and place the attributes below the entity name in a rectangle.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533400" y="0"/>
            <a:ext cx="9258300" cy="1543050"/>
          </a:xfrm>
        </p:spPr>
        <p:txBody>
          <a:bodyPr/>
          <a:lstStyle/>
          <a:p>
            <a:pPr eaLnBrk="1" hangingPunct="1"/>
            <a:r>
              <a:rPr lang="en-US" b="1" smtClean="0"/>
              <a:t>Variations of Displaying Attributes</a:t>
            </a:r>
          </a:p>
        </p:txBody>
      </p:sp>
      <p:pic>
        <p:nvPicPr>
          <p:cNvPr id="22531" name="Picture 5" descr="Fig5-2"/>
          <p:cNvPicPr>
            <a:picLocks noChangeAspect="1" noChangeArrowheads="1"/>
          </p:cNvPicPr>
          <p:nvPr/>
        </p:nvPicPr>
        <p:blipFill>
          <a:blip r:embed="rId2"/>
          <a:srcRect/>
          <a:stretch>
            <a:fillRect/>
          </a:stretch>
        </p:blipFill>
        <p:spPr bwMode="auto">
          <a:xfrm>
            <a:off x="0" y="1987550"/>
            <a:ext cx="9829800" cy="40989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54" name="Group 6"/>
          <p:cNvGrpSpPr>
            <a:grpSpLocks/>
          </p:cNvGrpSpPr>
          <p:nvPr/>
        </p:nvGrpSpPr>
        <p:grpSpPr bwMode="auto">
          <a:xfrm>
            <a:off x="71438" y="2071688"/>
            <a:ext cx="9918700" cy="136525"/>
            <a:chOff x="45" y="1305"/>
            <a:chExt cx="6248" cy="86"/>
          </a:xfrm>
        </p:grpSpPr>
        <p:sp>
          <p:nvSpPr>
            <p:cNvPr id="23568"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3569"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3555" name="AutoShape 7"/>
          <p:cNvSpPr>
            <a:spLocks noChangeArrowheads="1"/>
          </p:cNvSpPr>
          <p:nvPr/>
        </p:nvSpPr>
        <p:spPr bwMode="auto">
          <a:xfrm flipV="1">
            <a:off x="2343150" y="4857750"/>
            <a:ext cx="5019675" cy="2030413"/>
          </a:xfrm>
          <a:prstGeom prst="roundRect">
            <a:avLst>
              <a:gd name="adj" fmla="val 0"/>
            </a:avLst>
          </a:prstGeom>
          <a:solidFill>
            <a:srgbClr val="A1E2FF"/>
          </a:solidFill>
          <a:ln w="18574">
            <a:solidFill>
              <a:srgbClr val="000000"/>
            </a:solidFill>
            <a:round/>
            <a:headEnd/>
            <a:tailEnd/>
          </a:ln>
        </p:spPr>
        <p:txBody>
          <a:bodyPr wrap="none" anchor="ctr"/>
          <a:lstStyle/>
          <a:p>
            <a:endParaRPr lang="en-US"/>
          </a:p>
        </p:txBody>
      </p:sp>
      <p:sp>
        <p:nvSpPr>
          <p:cNvPr id="23556" name="Oval 8"/>
          <p:cNvSpPr>
            <a:spLocks noChangeArrowheads="1"/>
          </p:cNvSpPr>
          <p:nvPr/>
        </p:nvSpPr>
        <p:spPr bwMode="auto">
          <a:xfrm>
            <a:off x="744538" y="2717800"/>
            <a:ext cx="2200275" cy="822325"/>
          </a:xfrm>
          <a:prstGeom prst="ellipse">
            <a:avLst/>
          </a:prstGeom>
          <a:gradFill rotWithShape="0">
            <a:gsLst>
              <a:gs pos="0">
                <a:srgbClr val="FFE1DC"/>
              </a:gs>
              <a:gs pos="100000">
                <a:srgbClr val="FFFFFF"/>
              </a:gs>
            </a:gsLst>
            <a:lin ang="5400000" scaled="1"/>
          </a:gradFill>
          <a:ln w="18574">
            <a:solidFill>
              <a:srgbClr val="0000C2"/>
            </a:solidFill>
            <a:round/>
            <a:headEnd/>
            <a:tailEnd/>
          </a:ln>
        </p:spPr>
        <p:txBody>
          <a:bodyPr wrap="none" anchor="ctr"/>
          <a:lstStyle/>
          <a:p>
            <a:endParaRPr lang="en-US"/>
          </a:p>
        </p:txBody>
      </p:sp>
      <p:sp>
        <p:nvSpPr>
          <p:cNvPr id="23557" name="Oval 9"/>
          <p:cNvSpPr>
            <a:spLocks noChangeArrowheads="1"/>
          </p:cNvSpPr>
          <p:nvPr/>
        </p:nvSpPr>
        <p:spPr bwMode="auto">
          <a:xfrm>
            <a:off x="3848100" y="2717800"/>
            <a:ext cx="2200275" cy="822325"/>
          </a:xfrm>
          <a:prstGeom prst="ellipse">
            <a:avLst/>
          </a:prstGeom>
          <a:gradFill rotWithShape="0">
            <a:gsLst>
              <a:gs pos="0">
                <a:srgbClr val="FFE1DC"/>
              </a:gs>
              <a:gs pos="100000">
                <a:srgbClr val="FFFFFF"/>
              </a:gs>
            </a:gsLst>
            <a:lin ang="5400000" scaled="1"/>
          </a:gradFill>
          <a:ln w="18574">
            <a:solidFill>
              <a:srgbClr val="0000C2"/>
            </a:solidFill>
            <a:round/>
            <a:headEnd/>
            <a:tailEnd/>
          </a:ln>
        </p:spPr>
        <p:txBody>
          <a:bodyPr wrap="none" anchor="ctr"/>
          <a:lstStyle/>
          <a:p>
            <a:endParaRPr lang="en-US"/>
          </a:p>
        </p:txBody>
      </p:sp>
      <p:sp>
        <p:nvSpPr>
          <p:cNvPr id="23558" name="Oval 10"/>
          <p:cNvSpPr>
            <a:spLocks noChangeArrowheads="1"/>
          </p:cNvSpPr>
          <p:nvPr/>
        </p:nvSpPr>
        <p:spPr bwMode="auto">
          <a:xfrm>
            <a:off x="7035800" y="2717800"/>
            <a:ext cx="2201863" cy="822325"/>
          </a:xfrm>
          <a:prstGeom prst="ellipse">
            <a:avLst/>
          </a:prstGeom>
          <a:gradFill rotWithShape="0">
            <a:gsLst>
              <a:gs pos="0">
                <a:srgbClr val="FFE1DC"/>
              </a:gs>
              <a:gs pos="100000">
                <a:srgbClr val="FFFFFF"/>
              </a:gs>
            </a:gsLst>
            <a:lin ang="5400000" scaled="1"/>
          </a:gradFill>
          <a:ln w="18574">
            <a:solidFill>
              <a:srgbClr val="0000C2"/>
            </a:solidFill>
            <a:round/>
            <a:headEnd/>
            <a:tailEnd/>
          </a:ln>
        </p:spPr>
        <p:txBody>
          <a:bodyPr wrap="none" anchor="ctr"/>
          <a:lstStyle/>
          <a:p>
            <a:endParaRPr lang="en-US"/>
          </a:p>
        </p:txBody>
      </p:sp>
      <p:sp>
        <p:nvSpPr>
          <p:cNvPr id="23559" name="Rectangle 3"/>
          <p:cNvSpPr>
            <a:spLocks noGrp="1" noChangeArrowheads="1"/>
          </p:cNvSpPr>
          <p:nvPr>
            <p:ph type="body" idx="1"/>
          </p:nvPr>
        </p:nvSpPr>
        <p:spPr>
          <a:xfrm>
            <a:off x="3751263" y="5537200"/>
            <a:ext cx="2379662" cy="503238"/>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100" b="1" smtClean="0">
                <a:solidFill>
                  <a:srgbClr val="000000"/>
                </a:solidFill>
              </a:rPr>
              <a:t>STUDENT</a:t>
            </a:r>
            <a:endParaRPr lang="en-US" smtClean="0"/>
          </a:p>
        </p:txBody>
      </p:sp>
      <p:sp>
        <p:nvSpPr>
          <p:cNvPr id="23560" name="Text Box 11"/>
          <p:cNvSpPr txBox="1">
            <a:spLocks noChangeArrowheads="1"/>
          </p:cNvSpPr>
          <p:nvPr/>
        </p:nvSpPr>
        <p:spPr bwMode="auto">
          <a:xfrm>
            <a:off x="974725" y="2890838"/>
            <a:ext cx="2128838" cy="5207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Student-id</a:t>
            </a:r>
            <a:endParaRPr lang="en-US"/>
          </a:p>
        </p:txBody>
      </p:sp>
      <p:sp>
        <p:nvSpPr>
          <p:cNvPr id="23561" name="Text Box 12"/>
          <p:cNvSpPr txBox="1">
            <a:spLocks noChangeArrowheads="1"/>
          </p:cNvSpPr>
          <p:nvPr/>
        </p:nvSpPr>
        <p:spPr bwMode="auto">
          <a:xfrm>
            <a:off x="4083050" y="2865438"/>
            <a:ext cx="1930400" cy="4064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Lastname</a:t>
            </a:r>
            <a:endParaRPr lang="en-US"/>
          </a:p>
        </p:txBody>
      </p:sp>
      <p:sp>
        <p:nvSpPr>
          <p:cNvPr id="23562" name="Text Box 13"/>
          <p:cNvSpPr txBox="1">
            <a:spLocks noChangeArrowheads="1"/>
          </p:cNvSpPr>
          <p:nvPr/>
        </p:nvSpPr>
        <p:spPr bwMode="auto">
          <a:xfrm>
            <a:off x="7164388" y="2959100"/>
            <a:ext cx="2070100" cy="396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Firstname</a:t>
            </a:r>
            <a:endParaRPr lang="en-US"/>
          </a:p>
        </p:txBody>
      </p:sp>
      <p:sp>
        <p:nvSpPr>
          <p:cNvPr id="23563" name="Line 14"/>
          <p:cNvSpPr>
            <a:spLocks noChangeShapeType="1"/>
          </p:cNvSpPr>
          <p:nvPr/>
        </p:nvSpPr>
        <p:spPr bwMode="auto">
          <a:xfrm flipV="1">
            <a:off x="4906963" y="3497263"/>
            <a:ext cx="0" cy="1382712"/>
          </a:xfrm>
          <a:prstGeom prst="line">
            <a:avLst/>
          </a:prstGeom>
          <a:noFill/>
          <a:ln w="47149">
            <a:solidFill>
              <a:srgbClr val="000000"/>
            </a:solidFill>
            <a:round/>
            <a:headEnd/>
            <a:tailEnd/>
          </a:ln>
        </p:spPr>
        <p:txBody>
          <a:bodyPr/>
          <a:lstStyle/>
          <a:p>
            <a:endParaRPr lang="en-US"/>
          </a:p>
        </p:txBody>
      </p:sp>
      <p:sp>
        <p:nvSpPr>
          <p:cNvPr id="23564" name="Line 15"/>
          <p:cNvSpPr>
            <a:spLocks noChangeShapeType="1"/>
          </p:cNvSpPr>
          <p:nvPr/>
        </p:nvSpPr>
        <p:spPr bwMode="auto">
          <a:xfrm flipV="1">
            <a:off x="4906963" y="3476625"/>
            <a:ext cx="3209925" cy="1381125"/>
          </a:xfrm>
          <a:prstGeom prst="line">
            <a:avLst/>
          </a:prstGeom>
          <a:noFill/>
          <a:ln w="47149">
            <a:solidFill>
              <a:srgbClr val="000000"/>
            </a:solidFill>
            <a:round/>
            <a:headEnd/>
            <a:tailEnd/>
          </a:ln>
        </p:spPr>
        <p:txBody>
          <a:bodyPr/>
          <a:lstStyle/>
          <a:p>
            <a:endParaRPr lang="en-US"/>
          </a:p>
        </p:txBody>
      </p:sp>
      <p:sp>
        <p:nvSpPr>
          <p:cNvPr id="23565" name="Line 16"/>
          <p:cNvSpPr>
            <a:spLocks noChangeShapeType="1"/>
          </p:cNvSpPr>
          <p:nvPr/>
        </p:nvSpPr>
        <p:spPr bwMode="auto">
          <a:xfrm flipH="1" flipV="1">
            <a:off x="1870075" y="3519488"/>
            <a:ext cx="3014663" cy="1317625"/>
          </a:xfrm>
          <a:prstGeom prst="line">
            <a:avLst/>
          </a:prstGeom>
          <a:noFill/>
          <a:ln w="47149">
            <a:solidFill>
              <a:srgbClr val="000000"/>
            </a:solidFill>
            <a:round/>
            <a:headEnd/>
            <a:tailEnd/>
          </a:ln>
        </p:spPr>
        <p:txBody>
          <a:bodyPr/>
          <a:lstStyle/>
          <a:p>
            <a:endParaRPr lang="en-US"/>
          </a:p>
        </p:txBody>
      </p:sp>
      <p:sp>
        <p:nvSpPr>
          <p:cNvPr id="23566" name="Text Box 17"/>
          <p:cNvSpPr txBox="1">
            <a:spLocks noChangeArrowheads="1"/>
          </p:cNvSpPr>
          <p:nvPr/>
        </p:nvSpPr>
        <p:spPr bwMode="auto">
          <a:xfrm>
            <a:off x="58738" y="457200"/>
            <a:ext cx="9999662" cy="1328738"/>
          </a:xfrm>
          <a:prstGeom prst="rect">
            <a:avLst/>
          </a:prstGeom>
          <a:noFill/>
          <a:ln w="9525">
            <a:noFill/>
            <a:miter lim="800000"/>
            <a:headEnd/>
            <a:tailEnd/>
          </a:ln>
        </p:spPr>
        <p:txBody>
          <a:bodyPr lIns="0" tIns="0" rIns="0" bIns="0"/>
          <a:lstStyle/>
          <a:p>
            <a:pPr defTabSz="514350">
              <a:buClr>
                <a:srgbClr val="602162"/>
              </a:buClr>
              <a:buSzPct val="90000"/>
              <a:buFont typeface="Monotype Sorts" pitchFamily="2" charset="2"/>
              <a:buNone/>
            </a:pPr>
            <a:r>
              <a:rPr lang="en-US" sz="3400" b="1">
                <a:solidFill>
                  <a:srgbClr val="000000"/>
                </a:solidFill>
                <a:latin typeface="Arial" pitchFamily="34" charset="0"/>
              </a:rPr>
              <a:t>A Student Entity Set With Three Attributes</a:t>
            </a:r>
          </a:p>
          <a:p>
            <a:pPr defTabSz="514350">
              <a:buClr>
                <a:srgbClr val="602162"/>
              </a:buClr>
              <a:buSzPct val="90000"/>
              <a:buFont typeface="Monotype Sorts" pitchFamily="2" charset="2"/>
              <a:buNone/>
            </a:pPr>
            <a:r>
              <a:rPr lang="en-US" b="1"/>
              <a:t>(Using Ovals/ellipses)</a:t>
            </a:r>
          </a:p>
        </p:txBody>
      </p:sp>
      <p:sp>
        <p:nvSpPr>
          <p:cNvPr id="23567" name="Text Box 18"/>
          <p:cNvSpPr txBox="1">
            <a:spLocks noChangeArrowheads="1"/>
          </p:cNvSpPr>
          <p:nvPr/>
        </p:nvSpPr>
        <p:spPr bwMode="auto">
          <a:xfrm>
            <a:off x="304800" y="7010400"/>
            <a:ext cx="8534400" cy="822325"/>
          </a:xfrm>
          <a:prstGeom prst="rect">
            <a:avLst/>
          </a:prstGeom>
          <a:noFill/>
          <a:ln w="9525">
            <a:noFill/>
            <a:miter lim="800000"/>
            <a:headEnd/>
            <a:tailEnd/>
          </a:ln>
        </p:spPr>
        <p:txBody>
          <a:bodyPr>
            <a:spAutoFit/>
          </a:bodyPr>
          <a:lstStyle/>
          <a:p>
            <a:pPr>
              <a:spcBef>
                <a:spcPct val="50000"/>
              </a:spcBef>
            </a:pPr>
            <a:r>
              <a:rPr lang="en-US" b="1"/>
              <a:t>(Can you describe what the entity set STUDENT would look like, if we used Method 2)?</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578" name="Group 6"/>
          <p:cNvGrpSpPr>
            <a:grpSpLocks/>
          </p:cNvGrpSpPr>
          <p:nvPr/>
        </p:nvGrpSpPr>
        <p:grpSpPr bwMode="auto">
          <a:xfrm>
            <a:off x="71438" y="2071688"/>
            <a:ext cx="9918700" cy="136525"/>
            <a:chOff x="45" y="1305"/>
            <a:chExt cx="6248" cy="86"/>
          </a:xfrm>
        </p:grpSpPr>
        <p:sp>
          <p:nvSpPr>
            <p:cNvPr id="24581"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4582"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4579" name="Rectangle 3"/>
          <p:cNvSpPr>
            <a:spLocks noGrp="1" noChangeArrowheads="1"/>
          </p:cNvSpPr>
          <p:nvPr>
            <p:ph type="body" idx="1"/>
          </p:nvPr>
        </p:nvSpPr>
        <p:spPr>
          <a:xfrm>
            <a:off x="671513" y="561975"/>
            <a:ext cx="959485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000" b="1" smtClean="0">
                <a:solidFill>
                  <a:srgbClr val="104160"/>
                </a:solidFill>
                <a:latin typeface="Arial" pitchFamily="34" charset="0"/>
              </a:rPr>
              <a:t>Review of Attributes</a:t>
            </a:r>
            <a:endParaRPr lang="en-US" smtClean="0"/>
          </a:p>
        </p:txBody>
      </p:sp>
      <p:sp>
        <p:nvSpPr>
          <p:cNvPr id="24580" name="Text Box 7"/>
          <p:cNvSpPr txBox="1">
            <a:spLocks noChangeArrowheads="1"/>
          </p:cNvSpPr>
          <p:nvPr/>
        </p:nvSpPr>
        <p:spPr bwMode="auto">
          <a:xfrm>
            <a:off x="295275" y="2286000"/>
            <a:ext cx="9763125" cy="5129213"/>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Wingdings" pitchFamily="2" charset="2"/>
              <a:buChar char="Ø"/>
            </a:pPr>
            <a:r>
              <a:rPr lang="en-US" sz="3300" b="1">
                <a:solidFill>
                  <a:srgbClr val="000000"/>
                </a:solidFill>
                <a:latin typeface="NewsGothic" charset="0"/>
              </a:rPr>
              <a:t>Attributes are the properties that define the entity's characteristics</a:t>
            </a:r>
          </a:p>
          <a:p>
            <a:pPr marL="350838" indent="-350838" algn="l" defTabSz="514350">
              <a:buClr>
                <a:srgbClr val="602162"/>
              </a:buClr>
              <a:buSzPct val="90000"/>
              <a:buFont typeface="Wingdings" pitchFamily="2" charset="2"/>
              <a:buChar char="Ø"/>
            </a:pPr>
            <a:r>
              <a:rPr lang="en-US" sz="3300" b="1">
                <a:solidFill>
                  <a:srgbClr val="000000"/>
                </a:solidFill>
                <a:latin typeface="NewsGothic" charset="0"/>
              </a:rPr>
              <a:t>The E-R model assumes that all instances of a given entity set have the same attributes.</a:t>
            </a:r>
          </a:p>
          <a:p>
            <a:pPr marL="1138238" lvl="1" indent="-681038" algn="l" defTabSz="514350">
              <a:buClr>
                <a:srgbClr val="602162"/>
              </a:buClr>
              <a:buSzPct val="90000"/>
              <a:buFont typeface="Wingdings" pitchFamily="2" charset="2"/>
              <a:buChar char="ü"/>
            </a:pPr>
            <a:r>
              <a:rPr lang="en-US" sz="3100" i="1">
                <a:solidFill>
                  <a:srgbClr val="000000"/>
                </a:solidFill>
                <a:latin typeface="Arial" pitchFamily="34" charset="0"/>
              </a:rPr>
              <a:t>So, for the ER model in the prior slide for STUDENT, instances of STUDENT, such as Henry Gordon, Joyce Johnson, Jeffrey Chan, etc, will each have a Student-ID, a Lastname and a Firstname attribute.</a:t>
            </a:r>
            <a:endParaRPr lang="en-US"/>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02" name="Group 6"/>
          <p:cNvGrpSpPr>
            <a:grpSpLocks/>
          </p:cNvGrpSpPr>
          <p:nvPr/>
        </p:nvGrpSpPr>
        <p:grpSpPr bwMode="auto">
          <a:xfrm>
            <a:off x="71438" y="2071688"/>
            <a:ext cx="9918700" cy="136525"/>
            <a:chOff x="45" y="1305"/>
            <a:chExt cx="6248" cy="86"/>
          </a:xfrm>
        </p:grpSpPr>
        <p:sp>
          <p:nvSpPr>
            <p:cNvPr id="25605"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5606"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5603" name="Rectangle 3"/>
          <p:cNvSpPr>
            <a:spLocks noGrp="1" noChangeArrowheads="1"/>
          </p:cNvSpPr>
          <p:nvPr>
            <p:ph type="body" idx="1"/>
          </p:nvPr>
        </p:nvSpPr>
        <p:spPr>
          <a:xfrm>
            <a:off x="0" y="304800"/>
            <a:ext cx="959485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9500" b="1" smtClean="0">
                <a:solidFill>
                  <a:srgbClr val="104160"/>
                </a:solidFill>
                <a:latin typeface="Arial" pitchFamily="34" charset="0"/>
              </a:rPr>
              <a:t>Identifiers</a:t>
            </a:r>
            <a:endParaRPr lang="en-US" smtClean="0"/>
          </a:p>
        </p:txBody>
      </p:sp>
      <p:sp>
        <p:nvSpPr>
          <p:cNvPr id="25604" name="Text Box 7"/>
          <p:cNvSpPr txBox="1">
            <a:spLocks noChangeArrowheads="1"/>
          </p:cNvSpPr>
          <p:nvPr/>
        </p:nvSpPr>
        <p:spPr bwMode="auto">
          <a:xfrm>
            <a:off x="0" y="2098675"/>
            <a:ext cx="9763125" cy="5673725"/>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Wingdings" pitchFamily="2" charset="2"/>
              <a:buChar char="Ø"/>
            </a:pPr>
            <a:r>
              <a:rPr lang="en-US" sz="3200" b="1">
                <a:solidFill>
                  <a:srgbClr val="000000"/>
                </a:solidFill>
                <a:latin typeface="NewsGothic" charset="0"/>
              </a:rPr>
              <a:t>Identifiers are one or more attributes of entity instances which serve to name, or identify, the entity instance.</a:t>
            </a:r>
          </a:p>
          <a:p>
            <a:pPr marL="1138238" lvl="1" indent="-681038" algn="l" defTabSz="514350">
              <a:buClr>
                <a:srgbClr val="602162"/>
              </a:buClr>
              <a:buSzPct val="90000"/>
              <a:buFont typeface="Wingdings" pitchFamily="2" charset="2"/>
              <a:buChar char="ü"/>
            </a:pPr>
            <a:r>
              <a:rPr lang="en-US" sz="2800" i="1">
                <a:solidFill>
                  <a:srgbClr val="000000"/>
                </a:solidFill>
                <a:latin typeface="Arial" pitchFamily="34" charset="0"/>
              </a:rPr>
              <a:t>For the STUDENT entity set, identifiers are </a:t>
            </a:r>
            <a:r>
              <a:rPr lang="en-US" sz="2800" b="1" i="1">
                <a:solidFill>
                  <a:srgbClr val="006000"/>
                </a:solidFill>
                <a:latin typeface="Arial" pitchFamily="34" charset="0"/>
              </a:rPr>
              <a:t>Student-id </a:t>
            </a:r>
            <a:r>
              <a:rPr lang="en-US" sz="2800" i="1">
                <a:solidFill>
                  <a:srgbClr val="000000"/>
                </a:solidFill>
                <a:latin typeface="Arial" pitchFamily="34" charset="0"/>
              </a:rPr>
              <a:t>and the composite identifier </a:t>
            </a:r>
            <a:r>
              <a:rPr lang="en-US" sz="2800" i="1">
                <a:solidFill>
                  <a:srgbClr val="006000"/>
                </a:solidFill>
                <a:latin typeface="Arial" pitchFamily="34" charset="0"/>
              </a:rPr>
              <a:t>(</a:t>
            </a:r>
            <a:r>
              <a:rPr lang="en-US" sz="2800" b="1" i="1">
                <a:solidFill>
                  <a:srgbClr val="006000"/>
                </a:solidFill>
                <a:latin typeface="Arial" pitchFamily="34" charset="0"/>
              </a:rPr>
              <a:t>Last-name, First-name</a:t>
            </a:r>
            <a:r>
              <a:rPr lang="en-US" sz="2800" i="1">
                <a:solidFill>
                  <a:srgbClr val="006000"/>
                </a:solidFill>
                <a:latin typeface="Arial" pitchFamily="34" charset="0"/>
              </a:rPr>
              <a:t>).</a:t>
            </a:r>
          </a:p>
          <a:p>
            <a:pPr marL="1368425" lvl="2" indent="-454025" algn="l" defTabSz="514350">
              <a:spcBef>
                <a:spcPct val="20000"/>
              </a:spcBef>
              <a:buClr>
                <a:srgbClr val="369EFC"/>
              </a:buClr>
              <a:buFont typeface="Wingdings" pitchFamily="2" charset="2"/>
              <a:buChar char="§"/>
            </a:pPr>
            <a:r>
              <a:rPr lang="en-US" b="1" i="1">
                <a:solidFill>
                  <a:schemeClr val="tx2"/>
                </a:solidFill>
                <a:latin typeface="Arial" pitchFamily="34" charset="0"/>
                <a:cs typeface="Times New Roman" pitchFamily="18" charset="0"/>
              </a:rPr>
              <a:t>Composite identifiers are identifiers that consist of two or more attributes</a:t>
            </a:r>
            <a:endParaRPr lang="en-US" sz="3100" b="1" i="1">
              <a:solidFill>
                <a:schemeClr val="tx2"/>
              </a:solidFill>
              <a:latin typeface="Arial" pitchFamily="34" charset="0"/>
            </a:endParaRPr>
          </a:p>
          <a:p>
            <a:pPr marL="1138238" lvl="1" indent="-681038" algn="l" defTabSz="514350">
              <a:buClr>
                <a:srgbClr val="602162"/>
              </a:buClr>
              <a:buSzPct val="90000"/>
              <a:buFont typeface="Wingdings" pitchFamily="2" charset="2"/>
              <a:buChar char="ü"/>
            </a:pPr>
            <a:r>
              <a:rPr lang="en-US" sz="2800" i="1">
                <a:solidFill>
                  <a:srgbClr val="000000"/>
                </a:solidFill>
                <a:latin typeface="Arial" pitchFamily="34" charset="0"/>
              </a:rPr>
              <a:t>Identifiers are either</a:t>
            </a:r>
            <a:r>
              <a:rPr lang="en-US" sz="2800" b="1" i="1">
                <a:solidFill>
                  <a:srgbClr val="4040C2"/>
                </a:solidFill>
                <a:latin typeface="Arial" pitchFamily="34" charset="0"/>
              </a:rPr>
              <a:t> Unique</a:t>
            </a:r>
            <a:r>
              <a:rPr lang="en-US" sz="2800" i="1">
                <a:solidFill>
                  <a:srgbClr val="000000"/>
                </a:solidFill>
                <a:latin typeface="Arial" pitchFamily="34" charset="0"/>
              </a:rPr>
              <a:t> (identifies one and only one entity) or </a:t>
            </a:r>
            <a:r>
              <a:rPr lang="en-US" sz="2800" b="1" i="1">
                <a:solidFill>
                  <a:srgbClr val="4040C2"/>
                </a:solidFill>
                <a:latin typeface="Arial" pitchFamily="34" charset="0"/>
              </a:rPr>
              <a:t>Non-Unique</a:t>
            </a:r>
            <a:r>
              <a:rPr lang="en-US" sz="2800" i="1">
                <a:solidFill>
                  <a:srgbClr val="000000"/>
                </a:solidFill>
                <a:latin typeface="Arial" pitchFamily="34" charset="0"/>
              </a:rPr>
              <a:t> (identifies a set of entities).</a:t>
            </a:r>
          </a:p>
          <a:p>
            <a:pPr marL="350838" indent="-350838" algn="l" defTabSz="514350">
              <a:buClr>
                <a:srgbClr val="602162"/>
              </a:buClr>
              <a:buSzPct val="90000"/>
              <a:buFont typeface="Wingdings" pitchFamily="2" charset="2"/>
              <a:buChar char="Ø"/>
            </a:pPr>
            <a:r>
              <a:rPr lang="en-US" sz="3200" b="1">
                <a:solidFill>
                  <a:srgbClr val="000000"/>
                </a:solidFill>
                <a:latin typeface="NewsGothic" charset="0"/>
              </a:rPr>
              <a:t>We often refer to a Unique Identifier as the </a:t>
            </a:r>
            <a:r>
              <a:rPr lang="en-US" sz="3200" b="1">
                <a:solidFill>
                  <a:srgbClr val="0000E0"/>
                </a:solidFill>
                <a:latin typeface="NewsGothic" charset="0"/>
              </a:rPr>
              <a:t>Primary Key</a:t>
            </a:r>
            <a:r>
              <a:rPr lang="en-US" sz="3200" b="1">
                <a:solidFill>
                  <a:srgbClr val="000000"/>
                </a:solidFill>
                <a:latin typeface="NewsGothic" charset="0"/>
              </a:rPr>
              <a:t> of a table (relation)</a:t>
            </a:r>
            <a:r>
              <a:rPr lang="en-US" sz="3300" i="1">
                <a:solidFill>
                  <a:srgbClr val="000000"/>
                </a:solidFill>
                <a:latin typeface="NewsGothic" charset="0"/>
              </a:rPr>
              <a:t>.</a:t>
            </a: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626" name="Group 6"/>
          <p:cNvGrpSpPr>
            <a:grpSpLocks/>
          </p:cNvGrpSpPr>
          <p:nvPr/>
        </p:nvGrpSpPr>
        <p:grpSpPr bwMode="auto">
          <a:xfrm>
            <a:off x="71438" y="2071688"/>
            <a:ext cx="9918700" cy="136525"/>
            <a:chOff x="45" y="1305"/>
            <a:chExt cx="6248" cy="86"/>
          </a:xfrm>
        </p:grpSpPr>
        <p:sp>
          <p:nvSpPr>
            <p:cNvPr id="26629"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6630"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6627" name="Rectangle 3"/>
          <p:cNvSpPr>
            <a:spLocks noGrp="1" noChangeArrowheads="1"/>
          </p:cNvSpPr>
          <p:nvPr>
            <p:ph type="body" idx="1"/>
          </p:nvPr>
        </p:nvSpPr>
        <p:spPr>
          <a:xfrm>
            <a:off x="0" y="469900"/>
            <a:ext cx="10058400" cy="1203325"/>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6200" b="1" smtClean="0">
                <a:solidFill>
                  <a:srgbClr val="104160"/>
                </a:solidFill>
                <a:latin typeface="Arial" pitchFamily="34" charset="0"/>
              </a:rPr>
              <a:t>Attributes &amp; Domains</a:t>
            </a:r>
            <a:endParaRPr lang="en-US" smtClean="0"/>
          </a:p>
        </p:txBody>
      </p:sp>
      <p:sp>
        <p:nvSpPr>
          <p:cNvPr id="26628" name="Text Box 7"/>
          <p:cNvSpPr txBox="1">
            <a:spLocks noChangeArrowheads="1"/>
          </p:cNvSpPr>
          <p:nvPr/>
        </p:nvSpPr>
        <p:spPr bwMode="auto">
          <a:xfrm>
            <a:off x="0" y="2286000"/>
            <a:ext cx="9877425" cy="9145588"/>
          </a:xfrm>
          <a:prstGeom prst="rect">
            <a:avLst/>
          </a:prstGeom>
          <a:noFill/>
          <a:ln w="9525">
            <a:noFill/>
            <a:miter lim="800000"/>
            <a:headEnd/>
            <a:tailEnd/>
          </a:ln>
        </p:spPr>
        <p:txBody>
          <a:bodyPr lIns="0" tIns="0" rIns="0" bIns="0"/>
          <a:lstStyle/>
          <a:p>
            <a:pPr marL="234950" indent="-234950" algn="l" defTabSz="514350">
              <a:buClr>
                <a:srgbClr val="602162"/>
              </a:buClr>
              <a:buSzPct val="46000"/>
              <a:buFont typeface="Monotype Sorts" pitchFamily="2" charset="2"/>
              <a:buChar char="n"/>
            </a:pPr>
            <a:r>
              <a:rPr lang="en-US" sz="3000">
                <a:solidFill>
                  <a:srgbClr val="000000"/>
                </a:solidFill>
                <a:latin typeface="Arial" pitchFamily="34" charset="0"/>
              </a:rPr>
              <a:t>Attributes will also have a domain. </a:t>
            </a:r>
          </a:p>
          <a:p>
            <a:pPr marL="676275" lvl="1" indent="-219075" algn="l" defTabSz="514350">
              <a:buClr>
                <a:srgbClr val="602162"/>
              </a:buClr>
              <a:buSzPct val="70000"/>
              <a:buFont typeface="Arial" pitchFamily="34" charset="0"/>
              <a:buChar char="–"/>
            </a:pPr>
            <a:r>
              <a:rPr lang="en-US" sz="3000">
                <a:solidFill>
                  <a:srgbClr val="000000"/>
                </a:solidFill>
                <a:latin typeface="Arial" pitchFamily="34" charset="0"/>
              </a:rPr>
              <a:t>The domain is the attribute's set of possible values.</a:t>
            </a:r>
          </a:p>
          <a:p>
            <a:pPr marL="676275" lvl="1" indent="-219075" algn="l" defTabSz="514350">
              <a:buClr>
                <a:srgbClr val="602162"/>
              </a:buClr>
              <a:buSzPct val="70000"/>
              <a:buFont typeface="Arial" pitchFamily="34" charset="0"/>
              <a:buChar char="–"/>
            </a:pPr>
            <a:r>
              <a:rPr lang="en-US" sz="3000">
                <a:solidFill>
                  <a:srgbClr val="000000"/>
                </a:solidFill>
                <a:latin typeface="Arial" pitchFamily="34" charset="0"/>
              </a:rPr>
              <a:t>The domain of the attribute "Grade Point Average" is a real number between 0 and 4.</a:t>
            </a:r>
          </a:p>
          <a:p>
            <a:pPr marL="676275" lvl="1" indent="-219075" algn="l" defTabSz="514350">
              <a:buClr>
                <a:srgbClr val="602162"/>
              </a:buClr>
              <a:buSzPct val="70000"/>
              <a:buFont typeface="Arial" pitchFamily="34" charset="0"/>
              <a:buChar char="–"/>
            </a:pPr>
            <a:r>
              <a:rPr lang="en-US" sz="3000">
                <a:solidFill>
                  <a:srgbClr val="000000"/>
                </a:solidFill>
                <a:latin typeface="Arial" pitchFamily="34" charset="0"/>
              </a:rPr>
              <a:t>The domain of the attribute "Gender" consists of only two possibilities, M or F (or some other equivalent code).</a:t>
            </a:r>
          </a:p>
          <a:p>
            <a:pPr marL="676275" lvl="1" indent="-219075" algn="l" defTabSz="514350">
              <a:buClr>
                <a:srgbClr val="602162"/>
              </a:buClr>
              <a:buSzPct val="70000"/>
              <a:buFont typeface="Arial" pitchFamily="34" charset="0"/>
              <a:buChar char="–"/>
            </a:pPr>
            <a:r>
              <a:rPr lang="en-US" sz="3000">
                <a:solidFill>
                  <a:srgbClr val="000000"/>
                </a:solidFill>
                <a:latin typeface="Arial" pitchFamily="34" charset="0"/>
              </a:rPr>
              <a:t>Attributes may share a domain.</a:t>
            </a:r>
          </a:p>
          <a:p>
            <a:pPr marL="1119188" lvl="2" indent="-204788" algn="l" defTabSz="514350">
              <a:buClr>
                <a:srgbClr val="602162"/>
              </a:buClr>
              <a:buSzPct val="46000"/>
              <a:buFont typeface="Monotype Sorts" pitchFamily="2" charset="2"/>
              <a:buChar char="l"/>
            </a:pPr>
            <a:r>
              <a:rPr lang="en-US" sz="3000">
                <a:solidFill>
                  <a:srgbClr val="000000"/>
                </a:solidFill>
                <a:latin typeface="Arial" pitchFamily="34" charset="0"/>
              </a:rPr>
              <a:t>The attribute PROFESSOR_AGE and STUDENT_AGE share the domain of all possible ages.</a:t>
            </a:r>
            <a:endParaRPr lang="en-US"/>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sz="6600" b="1" smtClean="0"/>
              <a:t>Data Modeling</a:t>
            </a:r>
            <a:r>
              <a:rPr lang="en-US" sz="6600" smtClean="0"/>
              <a:t/>
            </a:r>
            <a:br>
              <a:rPr lang="en-US" sz="6600" smtClean="0"/>
            </a:br>
            <a:endParaRPr lang="en-US" sz="6600" smtClean="0"/>
          </a:p>
        </p:txBody>
      </p:sp>
      <p:sp>
        <p:nvSpPr>
          <p:cNvPr id="9219" name="Rectangle 1027"/>
          <p:cNvSpPr>
            <a:spLocks noGrp="1" noChangeArrowheads="1"/>
          </p:cNvSpPr>
          <p:nvPr>
            <p:ph type="body" idx="1"/>
          </p:nvPr>
        </p:nvSpPr>
        <p:spPr/>
        <p:txBody>
          <a:bodyPr/>
          <a:lstStyle/>
          <a:p>
            <a:pPr eaLnBrk="1" hangingPunct="1"/>
            <a:r>
              <a:rPr lang="en-US" sz="4800" smtClean="0"/>
              <a:t>Process of creating a logical representation of the structure of the database</a:t>
            </a:r>
          </a:p>
          <a:p>
            <a:pPr eaLnBrk="1" hangingPunct="1"/>
            <a:r>
              <a:rPr lang="en-US" sz="4800" smtClean="0"/>
              <a:t>The most important task in database development</a:t>
            </a:r>
          </a:p>
        </p:txBody>
      </p:sp>
      <p:grpSp>
        <p:nvGrpSpPr>
          <p:cNvPr id="9220" name="Group 1035"/>
          <p:cNvGrpSpPr>
            <a:grpSpLocks/>
          </p:cNvGrpSpPr>
          <p:nvPr/>
        </p:nvGrpSpPr>
        <p:grpSpPr bwMode="auto">
          <a:xfrm>
            <a:off x="71438" y="2071688"/>
            <a:ext cx="9918700" cy="136525"/>
            <a:chOff x="45" y="1305"/>
            <a:chExt cx="6248" cy="86"/>
          </a:xfrm>
        </p:grpSpPr>
        <p:sp>
          <p:nvSpPr>
            <p:cNvPr id="9221" name="AutoShape 1036"/>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9222" name="Line 1037"/>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10058400" cy="1371600"/>
          </a:xfrm>
        </p:spPr>
        <p:txBody>
          <a:bodyPr/>
          <a:lstStyle/>
          <a:p>
            <a:pPr eaLnBrk="1" hangingPunct="1"/>
            <a:r>
              <a:rPr lang="en-US" sz="4000" b="1" smtClean="0"/>
              <a:t>Variations on Displaying Entity Sets and Attributes in an Entity Set </a:t>
            </a:r>
          </a:p>
        </p:txBody>
      </p:sp>
      <p:graphicFrame>
        <p:nvGraphicFramePr>
          <p:cNvPr id="1026" name="Object 4"/>
          <p:cNvGraphicFramePr>
            <a:graphicFrameLocks noChangeAspect="1"/>
          </p:cNvGraphicFramePr>
          <p:nvPr>
            <p:ph idx="1"/>
          </p:nvPr>
        </p:nvGraphicFramePr>
        <p:xfrm>
          <a:off x="0" y="3581400"/>
          <a:ext cx="10058400" cy="3821113"/>
        </p:xfrm>
        <a:graphic>
          <a:graphicData uri="http://schemas.openxmlformats.org/presentationml/2006/ole">
            <p:oleObj spid="_x0000_s1026" name="Photo Editor Photo" r:id="rId3" imgW="5668166" imgH="2152951" progId="">
              <p:embed/>
            </p:oleObj>
          </a:graphicData>
        </a:graphic>
      </p:graphicFrame>
      <p:sp>
        <p:nvSpPr>
          <p:cNvPr id="1028" name="Text Box 6"/>
          <p:cNvSpPr txBox="1">
            <a:spLocks noChangeArrowheads="1"/>
          </p:cNvSpPr>
          <p:nvPr/>
        </p:nvSpPr>
        <p:spPr bwMode="auto">
          <a:xfrm>
            <a:off x="0" y="2362200"/>
            <a:ext cx="9829800" cy="1187450"/>
          </a:xfrm>
          <a:prstGeom prst="rect">
            <a:avLst/>
          </a:prstGeom>
          <a:noFill/>
          <a:ln w="9525">
            <a:noFill/>
            <a:miter lim="800000"/>
            <a:headEnd/>
            <a:tailEnd/>
          </a:ln>
        </p:spPr>
        <p:txBody>
          <a:bodyPr>
            <a:spAutoFit/>
          </a:bodyPr>
          <a:lstStyle/>
          <a:p>
            <a:pPr algn="l">
              <a:spcBef>
                <a:spcPct val="50000"/>
              </a:spcBef>
            </a:pPr>
            <a:r>
              <a:rPr lang="en-US"/>
              <a:t>Depending on the size of our ER model, we might display the entity set name and ALL of the attributes, or the entity set name and the identifier, or just the entity set name:</a:t>
            </a:r>
          </a:p>
        </p:txBody>
      </p:sp>
      <p:grpSp>
        <p:nvGrpSpPr>
          <p:cNvPr id="1029" name="Group 7"/>
          <p:cNvGrpSpPr>
            <a:grpSpLocks/>
          </p:cNvGrpSpPr>
          <p:nvPr/>
        </p:nvGrpSpPr>
        <p:grpSpPr bwMode="auto">
          <a:xfrm>
            <a:off x="71438" y="2071688"/>
            <a:ext cx="9918700" cy="136525"/>
            <a:chOff x="45" y="1305"/>
            <a:chExt cx="6248" cy="86"/>
          </a:xfrm>
        </p:grpSpPr>
        <p:sp>
          <p:nvSpPr>
            <p:cNvPr id="1030" name="AutoShape 8"/>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031" name="Line 9"/>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650" name="Group 6"/>
          <p:cNvGrpSpPr>
            <a:grpSpLocks/>
          </p:cNvGrpSpPr>
          <p:nvPr/>
        </p:nvGrpSpPr>
        <p:grpSpPr bwMode="auto">
          <a:xfrm>
            <a:off x="71438" y="2071688"/>
            <a:ext cx="9918700" cy="136525"/>
            <a:chOff x="45" y="1305"/>
            <a:chExt cx="6248" cy="86"/>
          </a:xfrm>
        </p:grpSpPr>
        <p:sp>
          <p:nvSpPr>
            <p:cNvPr id="27653"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7654"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7651" name="Rectangle 3"/>
          <p:cNvSpPr>
            <a:spLocks noGrp="1" noChangeArrowheads="1"/>
          </p:cNvSpPr>
          <p:nvPr>
            <p:ph type="body" idx="1"/>
          </p:nvPr>
        </p:nvSpPr>
        <p:spPr>
          <a:xfrm>
            <a:off x="0" y="533400"/>
            <a:ext cx="10058400" cy="14303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300" b="1" smtClean="0">
                <a:solidFill>
                  <a:srgbClr val="104160"/>
                </a:solidFill>
                <a:latin typeface="Arial" pitchFamily="34" charset="0"/>
              </a:rPr>
              <a:t>Classification of Attributes By Allowable Values</a:t>
            </a:r>
            <a:endParaRPr lang="en-US" smtClean="0"/>
          </a:p>
        </p:txBody>
      </p:sp>
      <p:sp>
        <p:nvSpPr>
          <p:cNvPr id="27652" name="Text Box 7"/>
          <p:cNvSpPr txBox="1">
            <a:spLocks noChangeArrowheads="1"/>
          </p:cNvSpPr>
          <p:nvPr/>
        </p:nvSpPr>
        <p:spPr bwMode="auto">
          <a:xfrm>
            <a:off x="0" y="2438400"/>
            <a:ext cx="10058400" cy="8558213"/>
          </a:xfrm>
          <a:prstGeom prst="rect">
            <a:avLst/>
          </a:prstGeom>
          <a:noFill/>
          <a:ln w="9525">
            <a:noFill/>
            <a:miter lim="800000"/>
            <a:headEnd/>
            <a:tailEnd/>
          </a:ln>
        </p:spPr>
        <p:txBody>
          <a:bodyPr lIns="0" tIns="0" rIns="0" bIns="0"/>
          <a:lstStyle/>
          <a:p>
            <a:pPr marL="385763" indent="-385763" algn="l" defTabSz="514350">
              <a:buClr>
                <a:srgbClr val="602162"/>
              </a:buClr>
              <a:buSzPct val="90000"/>
              <a:buFont typeface="Wingdings" pitchFamily="2" charset="2"/>
              <a:buChar char="Ø"/>
            </a:pPr>
            <a:r>
              <a:rPr lang="en-US" sz="3200">
                <a:solidFill>
                  <a:srgbClr val="000000"/>
                </a:solidFill>
                <a:latin typeface="Arial" pitchFamily="34" charset="0"/>
              </a:rPr>
              <a:t>A Single-Valued Attribute can have only a single value.</a:t>
            </a:r>
          </a:p>
          <a:p>
            <a:pPr marL="676275" lvl="1" indent="-219075" algn="l" defTabSz="514350">
              <a:buClr>
                <a:srgbClr val="602162"/>
              </a:buClr>
              <a:buSzPct val="70000"/>
              <a:buFont typeface="Arial" pitchFamily="34" charset="0"/>
              <a:buChar char="–"/>
            </a:pPr>
            <a:r>
              <a:rPr lang="en-US" sz="3200">
                <a:solidFill>
                  <a:srgbClr val="000000"/>
                </a:solidFill>
                <a:latin typeface="Arial" pitchFamily="34" charset="0"/>
              </a:rPr>
              <a:t>Example: Age is a single valued attribute of the entity person, because a person can have only one age.</a:t>
            </a:r>
          </a:p>
          <a:p>
            <a:pPr marL="385763" indent="-385763" algn="l" defTabSz="514350">
              <a:buClr>
                <a:srgbClr val="602162"/>
              </a:buClr>
              <a:buSzPct val="90000"/>
              <a:buFont typeface="Wingdings" pitchFamily="2" charset="2"/>
              <a:buChar char="Ø"/>
            </a:pPr>
            <a:r>
              <a:rPr lang="en-US" sz="3200">
                <a:latin typeface="Arial" pitchFamily="34" charset="0"/>
              </a:rPr>
              <a:t>A composite attribute is a logical grouping of single-valued attributes. </a:t>
            </a:r>
          </a:p>
          <a:p>
            <a:pPr marL="676275" lvl="1" indent="-219075" algn="l" defTabSz="514350">
              <a:buClr>
                <a:srgbClr val="602162"/>
              </a:buClr>
              <a:buSzPct val="70000"/>
              <a:buFont typeface="Arial" pitchFamily="34" charset="0"/>
              <a:buChar char="–"/>
            </a:pPr>
            <a:r>
              <a:rPr lang="en-US" sz="3200">
                <a:latin typeface="Arial" pitchFamily="34" charset="0"/>
              </a:rPr>
              <a:t>Example: The composite attribute Address consists of the group (Street, City, State, Zip).</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4" name="Group 6"/>
          <p:cNvGrpSpPr>
            <a:grpSpLocks/>
          </p:cNvGrpSpPr>
          <p:nvPr/>
        </p:nvGrpSpPr>
        <p:grpSpPr bwMode="auto">
          <a:xfrm>
            <a:off x="71438" y="2071688"/>
            <a:ext cx="9918700" cy="136525"/>
            <a:chOff x="45" y="1305"/>
            <a:chExt cx="6248" cy="86"/>
          </a:xfrm>
        </p:grpSpPr>
        <p:sp>
          <p:nvSpPr>
            <p:cNvPr id="28677"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8678"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8675" name="Rectangle 3"/>
          <p:cNvSpPr>
            <a:spLocks noGrp="1" noChangeArrowheads="1"/>
          </p:cNvSpPr>
          <p:nvPr>
            <p:ph type="body" idx="1"/>
          </p:nvPr>
        </p:nvSpPr>
        <p:spPr>
          <a:xfrm>
            <a:off x="0" y="304800"/>
            <a:ext cx="10058400" cy="178435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200" b="1" smtClean="0">
                <a:solidFill>
                  <a:srgbClr val="104160"/>
                </a:solidFill>
                <a:latin typeface="Arial" pitchFamily="34" charset="0"/>
              </a:rPr>
              <a:t>Classification of Attributes By Allowable Values - Continued</a:t>
            </a:r>
          </a:p>
          <a:p>
            <a:pPr marL="0" indent="0" algn="ctr" defTabSz="514350" eaLnBrk="1" hangingPunct="1">
              <a:spcBef>
                <a:spcPct val="0"/>
              </a:spcBef>
              <a:buClr>
                <a:srgbClr val="602162"/>
              </a:buClr>
              <a:buSzPct val="90000"/>
              <a:buFont typeface="Monotype Sorts" pitchFamily="2" charset="2"/>
              <a:buNone/>
            </a:pPr>
            <a:endParaRPr lang="en-US" smtClean="0"/>
          </a:p>
        </p:txBody>
      </p:sp>
      <p:sp>
        <p:nvSpPr>
          <p:cNvPr id="28676" name="Text Box 7"/>
          <p:cNvSpPr txBox="1">
            <a:spLocks noChangeArrowheads="1"/>
          </p:cNvSpPr>
          <p:nvPr/>
        </p:nvSpPr>
        <p:spPr bwMode="auto">
          <a:xfrm>
            <a:off x="350838" y="2108200"/>
            <a:ext cx="9707562" cy="7972425"/>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Wingdings" pitchFamily="2" charset="2"/>
              <a:buChar char="Ø"/>
            </a:pPr>
            <a:r>
              <a:rPr lang="en-US" sz="2800" b="1">
                <a:solidFill>
                  <a:srgbClr val="000000"/>
                </a:solidFill>
                <a:latin typeface="NewsGothic" charset="0"/>
              </a:rPr>
              <a:t>A</a:t>
            </a:r>
            <a:r>
              <a:rPr lang="en-US" sz="2800" b="1">
                <a:solidFill>
                  <a:srgbClr val="FF6088"/>
                </a:solidFill>
                <a:latin typeface="NewsGothic" charset="0"/>
              </a:rPr>
              <a:t> </a:t>
            </a:r>
            <a:r>
              <a:rPr lang="en-US" sz="2800" b="1">
                <a:solidFill>
                  <a:srgbClr val="FF1F35"/>
                </a:solidFill>
                <a:latin typeface="NewsGothic" charset="0"/>
              </a:rPr>
              <a:t>Multi-Valued</a:t>
            </a:r>
            <a:r>
              <a:rPr lang="en-US" sz="2800" b="1">
                <a:solidFill>
                  <a:srgbClr val="000000"/>
                </a:solidFill>
                <a:latin typeface="NewsGothic" charset="0"/>
              </a:rPr>
              <a:t> Attribute can have many values.</a:t>
            </a:r>
          </a:p>
          <a:p>
            <a:pPr marL="1138238" lvl="1" indent="-681038" algn="l" defTabSz="514350">
              <a:buClr>
                <a:srgbClr val="602162"/>
              </a:buClr>
              <a:buSzPct val="90000"/>
              <a:buFont typeface="Monotype Sorts" pitchFamily="2" charset="2"/>
              <a:buChar char="è"/>
            </a:pPr>
            <a:r>
              <a:rPr lang="en-US" sz="2600" b="1" i="1">
                <a:solidFill>
                  <a:srgbClr val="000000"/>
                </a:solidFill>
                <a:latin typeface="Arial" pitchFamily="34" charset="0"/>
              </a:rPr>
              <a:t>Example: PackageExpertise is a multiple valued attribute of the entity person, because a person may have expertise in many packages (WordPerfect, Excel, Photoshop, Access, Powerpoint, AutoCad, MathCad, etc.)</a:t>
            </a:r>
          </a:p>
          <a:p>
            <a:pPr marL="1368425" lvl="2" indent="-454025" algn="l" defTabSz="514350">
              <a:buClr>
                <a:srgbClr val="602162"/>
              </a:buClr>
              <a:buSzPct val="70000"/>
              <a:buFont typeface="Wingdings" pitchFamily="2" charset="2"/>
              <a:buChar char="ü"/>
            </a:pPr>
            <a:r>
              <a:rPr lang="en-US" sz="2600" b="1">
                <a:solidFill>
                  <a:srgbClr val="FF1F35"/>
                </a:solidFill>
                <a:latin typeface="Arial" pitchFamily="34" charset="0"/>
              </a:rPr>
              <a:t>A multi-valued attribute may also be composite. An example would be, assuming we allowed multiple phone numbers for an entity,  Phone (area code, number)</a:t>
            </a:r>
            <a:endParaRPr lang="en-US" sz="2600" b="1">
              <a:solidFill>
                <a:srgbClr val="000000"/>
              </a:solidFill>
              <a:latin typeface="Arial" pitchFamily="34" charset="0"/>
            </a:endParaRPr>
          </a:p>
          <a:p>
            <a:pPr marL="350838" indent="-350838" algn="l" defTabSz="514350">
              <a:buClr>
                <a:srgbClr val="602162"/>
              </a:buClr>
              <a:buSzPct val="90000"/>
              <a:buFont typeface="Wingdings" pitchFamily="2" charset="2"/>
              <a:buChar char="Ø"/>
            </a:pPr>
            <a:r>
              <a:rPr lang="en-US" sz="2800" b="1">
                <a:solidFill>
                  <a:srgbClr val="000000"/>
                </a:solidFill>
                <a:latin typeface="NewsGothic" charset="0"/>
              </a:rPr>
              <a:t>In an E-R model, Multiple Valued Attributes are shown by a double line (or a bold line) connecting the attribute to the entity (entity class).</a:t>
            </a:r>
            <a:endParaRPr lang="en-US"/>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698" name="Group 6"/>
          <p:cNvGrpSpPr>
            <a:grpSpLocks/>
          </p:cNvGrpSpPr>
          <p:nvPr/>
        </p:nvGrpSpPr>
        <p:grpSpPr bwMode="auto">
          <a:xfrm>
            <a:off x="71438" y="2071688"/>
            <a:ext cx="9918700" cy="136525"/>
            <a:chOff x="45" y="1305"/>
            <a:chExt cx="6248" cy="86"/>
          </a:xfrm>
        </p:grpSpPr>
        <p:sp>
          <p:nvSpPr>
            <p:cNvPr id="29723"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9724"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29699" name="AutoShape 7"/>
          <p:cNvSpPr>
            <a:spLocks noChangeArrowheads="1"/>
          </p:cNvSpPr>
          <p:nvPr/>
        </p:nvSpPr>
        <p:spPr bwMode="auto">
          <a:xfrm flipV="1">
            <a:off x="3290888" y="5268913"/>
            <a:ext cx="4740275" cy="1857375"/>
          </a:xfrm>
          <a:prstGeom prst="roundRect">
            <a:avLst>
              <a:gd name="adj" fmla="val 0"/>
            </a:avLst>
          </a:prstGeom>
          <a:pattFill prst="pct20">
            <a:fgClr>
              <a:srgbClr val="00BFFF"/>
            </a:fgClr>
            <a:bgClr>
              <a:srgbClr val="FFFFFF"/>
            </a:bgClr>
          </a:pattFill>
          <a:ln w="18574">
            <a:solidFill>
              <a:srgbClr val="000000"/>
            </a:solidFill>
            <a:round/>
            <a:headEnd/>
            <a:tailEnd/>
          </a:ln>
        </p:spPr>
        <p:txBody>
          <a:bodyPr wrap="none" anchor="ctr"/>
          <a:lstStyle/>
          <a:p>
            <a:endParaRPr lang="en-US"/>
          </a:p>
        </p:txBody>
      </p:sp>
      <p:sp>
        <p:nvSpPr>
          <p:cNvPr id="29700" name="Oval 8"/>
          <p:cNvSpPr>
            <a:spLocks noChangeArrowheads="1"/>
          </p:cNvSpPr>
          <p:nvPr/>
        </p:nvSpPr>
        <p:spPr bwMode="auto">
          <a:xfrm>
            <a:off x="506413" y="3930650"/>
            <a:ext cx="1836737" cy="884238"/>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1" name="Oval 9"/>
          <p:cNvSpPr>
            <a:spLocks noChangeArrowheads="1"/>
          </p:cNvSpPr>
          <p:nvPr/>
        </p:nvSpPr>
        <p:spPr bwMode="auto">
          <a:xfrm>
            <a:off x="1481138" y="2678113"/>
            <a:ext cx="1982787" cy="884237"/>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2" name="Oval 10"/>
          <p:cNvSpPr>
            <a:spLocks noChangeArrowheads="1"/>
          </p:cNvSpPr>
          <p:nvPr/>
        </p:nvSpPr>
        <p:spPr bwMode="auto">
          <a:xfrm>
            <a:off x="3659188" y="2160588"/>
            <a:ext cx="1982787" cy="885825"/>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3" name="Oval 11"/>
          <p:cNvSpPr>
            <a:spLocks noChangeArrowheads="1"/>
          </p:cNvSpPr>
          <p:nvPr/>
        </p:nvSpPr>
        <p:spPr bwMode="auto">
          <a:xfrm>
            <a:off x="6026150" y="2225675"/>
            <a:ext cx="1982788" cy="884238"/>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4" name="Oval 12"/>
          <p:cNvSpPr>
            <a:spLocks noChangeArrowheads="1"/>
          </p:cNvSpPr>
          <p:nvPr/>
        </p:nvSpPr>
        <p:spPr bwMode="auto">
          <a:xfrm>
            <a:off x="8094663" y="3022600"/>
            <a:ext cx="1982787" cy="885825"/>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5" name="Oval 13"/>
          <p:cNvSpPr>
            <a:spLocks noChangeArrowheads="1"/>
          </p:cNvSpPr>
          <p:nvPr/>
        </p:nvSpPr>
        <p:spPr bwMode="auto">
          <a:xfrm>
            <a:off x="7986713" y="4319588"/>
            <a:ext cx="1982787" cy="884237"/>
          </a:xfrm>
          <a:prstGeom prst="ellipse">
            <a:avLst/>
          </a:prstGeom>
          <a:solidFill>
            <a:srgbClr val="FFC0B6"/>
          </a:solidFill>
          <a:ln w="18574">
            <a:solidFill>
              <a:srgbClr val="0000C2"/>
            </a:solidFill>
            <a:round/>
            <a:headEnd/>
            <a:tailEnd/>
          </a:ln>
        </p:spPr>
        <p:txBody>
          <a:bodyPr wrap="none" anchor="ctr"/>
          <a:lstStyle/>
          <a:p>
            <a:endParaRPr lang="en-US"/>
          </a:p>
        </p:txBody>
      </p:sp>
      <p:sp>
        <p:nvSpPr>
          <p:cNvPr id="29706" name="Rectangle 3"/>
          <p:cNvSpPr>
            <a:spLocks noGrp="1" noChangeArrowheads="1"/>
          </p:cNvSpPr>
          <p:nvPr>
            <p:ph type="body" idx="1"/>
          </p:nvPr>
        </p:nvSpPr>
        <p:spPr>
          <a:xfrm>
            <a:off x="4745038" y="5705475"/>
            <a:ext cx="1743075" cy="927100"/>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6000" b="1" smtClean="0">
                <a:solidFill>
                  <a:srgbClr val="000000"/>
                </a:solidFill>
                <a:latin typeface="Arial" pitchFamily="34" charset="0"/>
              </a:rPr>
              <a:t>CAR</a:t>
            </a:r>
            <a:endParaRPr lang="en-US" smtClean="0"/>
          </a:p>
        </p:txBody>
      </p:sp>
      <p:sp>
        <p:nvSpPr>
          <p:cNvPr id="29707" name="Text Box 14"/>
          <p:cNvSpPr txBox="1">
            <a:spLocks noChangeArrowheads="1"/>
          </p:cNvSpPr>
          <p:nvPr/>
        </p:nvSpPr>
        <p:spPr bwMode="auto">
          <a:xfrm>
            <a:off x="768350" y="4230688"/>
            <a:ext cx="1449388" cy="5842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u="sng">
                <a:solidFill>
                  <a:srgbClr val="000000"/>
                </a:solidFill>
                <a:latin typeface="Arial" pitchFamily="34" charset="0"/>
              </a:rPr>
              <a:t>Car-id</a:t>
            </a:r>
            <a:endParaRPr lang="en-US"/>
          </a:p>
        </p:txBody>
      </p:sp>
      <p:sp>
        <p:nvSpPr>
          <p:cNvPr id="29708" name="Text Box 15"/>
          <p:cNvSpPr txBox="1">
            <a:spLocks noChangeArrowheads="1"/>
          </p:cNvSpPr>
          <p:nvPr/>
        </p:nvSpPr>
        <p:spPr bwMode="auto">
          <a:xfrm>
            <a:off x="1781175" y="2940050"/>
            <a:ext cx="1674813" cy="396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Manuf</a:t>
            </a:r>
            <a:endParaRPr lang="en-US"/>
          </a:p>
        </p:txBody>
      </p:sp>
      <p:sp>
        <p:nvSpPr>
          <p:cNvPr id="29709" name="Text Box 16"/>
          <p:cNvSpPr txBox="1">
            <a:spLocks noChangeArrowheads="1"/>
          </p:cNvSpPr>
          <p:nvPr/>
        </p:nvSpPr>
        <p:spPr bwMode="auto">
          <a:xfrm>
            <a:off x="4021138" y="2413000"/>
            <a:ext cx="1608137" cy="4365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Model</a:t>
            </a:r>
            <a:endParaRPr lang="en-US"/>
          </a:p>
        </p:txBody>
      </p:sp>
      <p:sp>
        <p:nvSpPr>
          <p:cNvPr id="29710" name="Text Box 17"/>
          <p:cNvSpPr txBox="1">
            <a:spLocks noChangeArrowheads="1"/>
          </p:cNvSpPr>
          <p:nvPr/>
        </p:nvSpPr>
        <p:spPr bwMode="auto">
          <a:xfrm>
            <a:off x="6281738" y="2416175"/>
            <a:ext cx="1133475" cy="49688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Year</a:t>
            </a:r>
            <a:endParaRPr lang="en-US"/>
          </a:p>
        </p:txBody>
      </p:sp>
      <p:sp>
        <p:nvSpPr>
          <p:cNvPr id="29711" name="Text Box 18"/>
          <p:cNvSpPr txBox="1">
            <a:spLocks noChangeArrowheads="1"/>
          </p:cNvSpPr>
          <p:nvPr/>
        </p:nvSpPr>
        <p:spPr bwMode="auto">
          <a:xfrm>
            <a:off x="8480425" y="3171825"/>
            <a:ext cx="1504950" cy="58578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Color</a:t>
            </a:r>
            <a:endParaRPr lang="en-US"/>
          </a:p>
        </p:txBody>
      </p:sp>
      <p:sp>
        <p:nvSpPr>
          <p:cNvPr id="29712" name="Text Box 19"/>
          <p:cNvSpPr txBox="1">
            <a:spLocks noChangeArrowheads="1"/>
          </p:cNvSpPr>
          <p:nvPr/>
        </p:nvSpPr>
        <p:spPr bwMode="auto">
          <a:xfrm>
            <a:off x="8286750" y="4578350"/>
            <a:ext cx="1609725" cy="43338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Engine</a:t>
            </a:r>
            <a:endParaRPr lang="en-US"/>
          </a:p>
        </p:txBody>
      </p:sp>
      <p:sp>
        <p:nvSpPr>
          <p:cNvPr id="29713" name="Line 20"/>
          <p:cNvSpPr>
            <a:spLocks noChangeShapeType="1"/>
          </p:cNvSpPr>
          <p:nvPr/>
        </p:nvSpPr>
        <p:spPr bwMode="auto">
          <a:xfrm flipH="1" flipV="1">
            <a:off x="4819650" y="2979738"/>
            <a:ext cx="690563" cy="2289175"/>
          </a:xfrm>
          <a:prstGeom prst="line">
            <a:avLst/>
          </a:prstGeom>
          <a:noFill/>
          <a:ln w="31433">
            <a:solidFill>
              <a:srgbClr val="000000"/>
            </a:solidFill>
            <a:round/>
            <a:headEnd/>
            <a:tailEnd/>
          </a:ln>
        </p:spPr>
        <p:txBody>
          <a:bodyPr/>
          <a:lstStyle/>
          <a:p>
            <a:endParaRPr lang="en-US"/>
          </a:p>
        </p:txBody>
      </p:sp>
      <p:sp>
        <p:nvSpPr>
          <p:cNvPr id="29714" name="Line 21"/>
          <p:cNvSpPr>
            <a:spLocks noChangeShapeType="1"/>
          </p:cNvSpPr>
          <p:nvPr/>
        </p:nvSpPr>
        <p:spPr bwMode="auto">
          <a:xfrm flipV="1">
            <a:off x="5487988" y="3065463"/>
            <a:ext cx="1444625" cy="2181225"/>
          </a:xfrm>
          <a:prstGeom prst="line">
            <a:avLst/>
          </a:prstGeom>
          <a:noFill/>
          <a:ln w="31433">
            <a:solidFill>
              <a:srgbClr val="000000"/>
            </a:solidFill>
            <a:round/>
            <a:headEnd/>
            <a:tailEnd/>
          </a:ln>
        </p:spPr>
        <p:txBody>
          <a:bodyPr/>
          <a:lstStyle/>
          <a:p>
            <a:endParaRPr lang="en-US"/>
          </a:p>
        </p:txBody>
      </p:sp>
      <p:sp>
        <p:nvSpPr>
          <p:cNvPr id="29715" name="Line 22"/>
          <p:cNvSpPr>
            <a:spLocks noChangeShapeType="1"/>
          </p:cNvSpPr>
          <p:nvPr/>
        </p:nvSpPr>
        <p:spPr bwMode="auto">
          <a:xfrm flipH="1" flipV="1">
            <a:off x="3074988" y="3432175"/>
            <a:ext cx="2413000" cy="1836738"/>
          </a:xfrm>
          <a:prstGeom prst="line">
            <a:avLst/>
          </a:prstGeom>
          <a:noFill/>
          <a:ln w="31433">
            <a:solidFill>
              <a:srgbClr val="000000"/>
            </a:solidFill>
            <a:round/>
            <a:headEnd/>
            <a:tailEnd/>
          </a:ln>
        </p:spPr>
        <p:txBody>
          <a:bodyPr/>
          <a:lstStyle/>
          <a:p>
            <a:endParaRPr lang="en-US"/>
          </a:p>
        </p:txBody>
      </p:sp>
      <p:sp>
        <p:nvSpPr>
          <p:cNvPr id="29716" name="Line 23"/>
          <p:cNvSpPr>
            <a:spLocks noChangeShapeType="1"/>
          </p:cNvSpPr>
          <p:nvPr/>
        </p:nvSpPr>
        <p:spPr bwMode="auto">
          <a:xfrm flipH="1" flipV="1">
            <a:off x="2278063" y="4425950"/>
            <a:ext cx="3189287" cy="863600"/>
          </a:xfrm>
          <a:prstGeom prst="line">
            <a:avLst/>
          </a:prstGeom>
          <a:noFill/>
          <a:ln w="31433">
            <a:solidFill>
              <a:srgbClr val="000000"/>
            </a:solidFill>
            <a:round/>
            <a:headEnd/>
            <a:tailEnd/>
          </a:ln>
        </p:spPr>
        <p:txBody>
          <a:bodyPr/>
          <a:lstStyle/>
          <a:p>
            <a:endParaRPr lang="en-US"/>
          </a:p>
        </p:txBody>
      </p:sp>
      <p:sp>
        <p:nvSpPr>
          <p:cNvPr id="29717" name="Line 24"/>
          <p:cNvSpPr>
            <a:spLocks noChangeShapeType="1"/>
          </p:cNvSpPr>
          <p:nvPr/>
        </p:nvSpPr>
        <p:spPr bwMode="auto">
          <a:xfrm flipV="1">
            <a:off x="5372100" y="4725988"/>
            <a:ext cx="2659063" cy="587375"/>
          </a:xfrm>
          <a:prstGeom prst="line">
            <a:avLst/>
          </a:prstGeom>
          <a:noFill/>
          <a:ln w="31433">
            <a:solidFill>
              <a:srgbClr val="000000"/>
            </a:solidFill>
            <a:round/>
            <a:headEnd/>
            <a:tailEnd/>
          </a:ln>
        </p:spPr>
        <p:txBody>
          <a:bodyPr/>
          <a:lstStyle/>
          <a:p>
            <a:endParaRPr lang="en-US"/>
          </a:p>
        </p:txBody>
      </p:sp>
      <p:sp>
        <p:nvSpPr>
          <p:cNvPr id="29718" name="Line 25"/>
          <p:cNvSpPr>
            <a:spLocks noChangeShapeType="1"/>
          </p:cNvSpPr>
          <p:nvPr/>
        </p:nvSpPr>
        <p:spPr bwMode="auto">
          <a:xfrm flipV="1">
            <a:off x="5467350" y="3713163"/>
            <a:ext cx="2908300" cy="1533525"/>
          </a:xfrm>
          <a:prstGeom prst="line">
            <a:avLst/>
          </a:prstGeom>
          <a:noFill/>
          <a:ln w="126444">
            <a:solidFill>
              <a:srgbClr val="1F007F"/>
            </a:solidFill>
            <a:round/>
            <a:headEnd/>
            <a:tailEnd/>
          </a:ln>
        </p:spPr>
        <p:txBody>
          <a:bodyPr/>
          <a:lstStyle/>
          <a:p>
            <a:endParaRPr lang="en-US"/>
          </a:p>
        </p:txBody>
      </p:sp>
      <p:sp>
        <p:nvSpPr>
          <p:cNvPr id="29719" name="Text Box 26"/>
          <p:cNvSpPr txBox="1">
            <a:spLocks noChangeArrowheads="1"/>
          </p:cNvSpPr>
          <p:nvPr/>
        </p:nvSpPr>
        <p:spPr bwMode="auto">
          <a:xfrm>
            <a:off x="314325" y="5951538"/>
            <a:ext cx="3067050" cy="1249362"/>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u="sng">
                <a:solidFill>
                  <a:srgbClr val="000000"/>
                </a:solidFill>
                <a:latin typeface="Arial" pitchFamily="34" charset="0"/>
              </a:rPr>
              <a:t>Primary Key</a:t>
            </a:r>
          </a:p>
          <a:p>
            <a:pPr algn="l" defTabSz="514350">
              <a:buClr>
                <a:srgbClr val="602162"/>
              </a:buClr>
              <a:buSzPct val="90000"/>
              <a:buFont typeface="Monotype Sorts" pitchFamily="2" charset="2"/>
              <a:buNone/>
            </a:pPr>
            <a:r>
              <a:rPr lang="en-US" sz="2500" b="1">
                <a:solidFill>
                  <a:srgbClr val="00C200"/>
                </a:solidFill>
                <a:latin typeface="Arial" pitchFamily="34" charset="0"/>
              </a:rPr>
              <a:t>(Unique Identifier)</a:t>
            </a:r>
            <a:endParaRPr lang="en-US"/>
          </a:p>
        </p:txBody>
      </p:sp>
      <p:sp>
        <p:nvSpPr>
          <p:cNvPr id="29720" name="Line 27"/>
          <p:cNvSpPr>
            <a:spLocks noChangeShapeType="1"/>
          </p:cNvSpPr>
          <p:nvPr/>
        </p:nvSpPr>
        <p:spPr bwMode="auto">
          <a:xfrm flipV="1">
            <a:off x="850900" y="4851400"/>
            <a:ext cx="585788" cy="1001713"/>
          </a:xfrm>
          <a:prstGeom prst="line">
            <a:avLst/>
          </a:prstGeom>
          <a:noFill/>
          <a:ln w="47149">
            <a:solidFill>
              <a:srgbClr val="000000"/>
            </a:solidFill>
            <a:round/>
            <a:headEnd/>
            <a:tailEnd type="triangle" w="med" len="med"/>
          </a:ln>
        </p:spPr>
        <p:txBody>
          <a:bodyPr/>
          <a:lstStyle/>
          <a:p>
            <a:endParaRPr lang="en-US"/>
          </a:p>
        </p:txBody>
      </p:sp>
      <p:sp>
        <p:nvSpPr>
          <p:cNvPr id="29721" name="Line 29"/>
          <p:cNvSpPr>
            <a:spLocks noChangeShapeType="1"/>
          </p:cNvSpPr>
          <p:nvPr/>
        </p:nvSpPr>
        <p:spPr bwMode="auto">
          <a:xfrm>
            <a:off x="8991600" y="1295400"/>
            <a:ext cx="17463" cy="1657350"/>
          </a:xfrm>
          <a:prstGeom prst="line">
            <a:avLst/>
          </a:prstGeom>
          <a:noFill/>
          <a:ln w="47149">
            <a:solidFill>
              <a:srgbClr val="FFFFFF"/>
            </a:solidFill>
            <a:round/>
            <a:headEnd/>
            <a:tailEnd type="triangle" w="med" len="med"/>
          </a:ln>
        </p:spPr>
        <p:txBody>
          <a:bodyPr/>
          <a:lstStyle/>
          <a:p>
            <a:endParaRPr lang="en-US"/>
          </a:p>
        </p:txBody>
      </p:sp>
      <p:sp>
        <p:nvSpPr>
          <p:cNvPr id="29722" name="Text Box 32"/>
          <p:cNvSpPr txBox="1">
            <a:spLocks noChangeArrowheads="1"/>
          </p:cNvSpPr>
          <p:nvPr/>
        </p:nvSpPr>
        <p:spPr bwMode="auto">
          <a:xfrm>
            <a:off x="533400" y="381000"/>
            <a:ext cx="8839200" cy="762000"/>
          </a:xfrm>
          <a:prstGeom prst="rect">
            <a:avLst/>
          </a:prstGeom>
          <a:noFill/>
          <a:ln w="9525">
            <a:noFill/>
            <a:miter lim="800000"/>
            <a:headEnd/>
            <a:tailEnd/>
          </a:ln>
        </p:spPr>
        <p:txBody>
          <a:bodyPr>
            <a:spAutoFit/>
          </a:bodyPr>
          <a:lstStyle/>
          <a:p>
            <a:pPr>
              <a:spcBef>
                <a:spcPct val="50000"/>
              </a:spcBef>
            </a:pPr>
            <a:r>
              <a:rPr lang="en-US" sz="4400" b="1"/>
              <a:t>A Multi-Valued Attribute “Color”</a:t>
            </a:r>
            <a:endParaRPr lang="en-US"/>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6"/>
          <p:cNvGrpSpPr>
            <a:grpSpLocks/>
          </p:cNvGrpSpPr>
          <p:nvPr/>
        </p:nvGrpSpPr>
        <p:grpSpPr bwMode="auto">
          <a:xfrm>
            <a:off x="139700" y="2209800"/>
            <a:ext cx="9918700" cy="136525"/>
            <a:chOff x="45" y="1305"/>
            <a:chExt cx="6248" cy="86"/>
          </a:xfrm>
        </p:grpSpPr>
        <p:sp>
          <p:nvSpPr>
            <p:cNvPr id="30725"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0726"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0723" name="Rectangle 3"/>
          <p:cNvSpPr>
            <a:spLocks noGrp="1" noChangeArrowheads="1"/>
          </p:cNvSpPr>
          <p:nvPr>
            <p:ph type="body" idx="1"/>
          </p:nvPr>
        </p:nvSpPr>
        <p:spPr>
          <a:xfrm>
            <a:off x="0" y="0"/>
            <a:ext cx="10058400" cy="214630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300" b="1" smtClean="0">
                <a:solidFill>
                  <a:srgbClr val="104160"/>
                </a:solidFill>
                <a:latin typeface="Arial" pitchFamily="34" charset="0"/>
              </a:rPr>
              <a:t>Translating E-R models with Composite Attributes into a Relational DBMS</a:t>
            </a:r>
            <a:endParaRPr lang="en-US" smtClean="0"/>
          </a:p>
        </p:txBody>
      </p:sp>
      <p:sp>
        <p:nvSpPr>
          <p:cNvPr id="30724" name="Text Box 7"/>
          <p:cNvSpPr txBox="1">
            <a:spLocks noChangeArrowheads="1"/>
          </p:cNvSpPr>
          <p:nvPr/>
        </p:nvSpPr>
        <p:spPr bwMode="auto">
          <a:xfrm>
            <a:off x="527050" y="2787650"/>
            <a:ext cx="9531350" cy="5762625"/>
          </a:xfrm>
          <a:prstGeom prst="rect">
            <a:avLst/>
          </a:prstGeom>
          <a:noFill/>
          <a:ln w="9525">
            <a:noFill/>
            <a:miter lim="800000"/>
            <a:headEnd/>
            <a:tailEnd/>
          </a:ln>
        </p:spPr>
        <p:txBody>
          <a:bodyPr lIns="0" tIns="0" rIns="0" bIns="0"/>
          <a:lstStyle/>
          <a:p>
            <a:pPr marL="234950" indent="-234950" algn="l" defTabSz="514350">
              <a:buClr>
                <a:srgbClr val="602162"/>
              </a:buClr>
              <a:buSzPct val="46000"/>
              <a:buFont typeface="Wingdings" pitchFamily="2" charset="2"/>
              <a:buChar char="Ø"/>
            </a:pPr>
            <a:r>
              <a:rPr lang="en-US" sz="3600">
                <a:solidFill>
                  <a:srgbClr val="000000"/>
                </a:solidFill>
                <a:latin typeface="Arial" pitchFamily="34" charset="0"/>
              </a:rPr>
              <a:t>For the original entity, create additional new attributes, one for each of the original composite attributes components.</a:t>
            </a:r>
          </a:p>
          <a:p>
            <a:pPr marL="1119188" lvl="2" indent="-204788" algn="l" defTabSz="514350">
              <a:buClr>
                <a:srgbClr val="602162"/>
              </a:buClr>
              <a:buSzPct val="46000"/>
              <a:buFont typeface="Wingdings" pitchFamily="2" charset="2"/>
              <a:buChar char="ü"/>
            </a:pPr>
            <a:r>
              <a:rPr lang="en-US" sz="3600">
                <a:solidFill>
                  <a:srgbClr val="000000"/>
                </a:solidFill>
                <a:latin typeface="Arial" pitchFamily="34" charset="0"/>
              </a:rPr>
              <a:t>Thus, the composite attribute Color will be split into new attributes: Topcolor, Bodycolor and Trimcolor, all linked to the entity </a:t>
            </a:r>
            <a:r>
              <a:rPr lang="en-US" sz="3600">
                <a:solidFill>
                  <a:srgbClr val="FF0000"/>
                </a:solidFill>
                <a:latin typeface="Arial" pitchFamily="34" charset="0"/>
              </a:rPr>
              <a:t>class</a:t>
            </a:r>
            <a:r>
              <a:rPr lang="en-US" sz="3600">
                <a:solidFill>
                  <a:srgbClr val="000000"/>
                </a:solidFill>
                <a:latin typeface="Arial" pitchFamily="34" charset="0"/>
              </a:rPr>
              <a:t> Car.</a:t>
            </a:r>
            <a:endParaRPr lang="en-US"/>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AutoShape 7"/>
          <p:cNvSpPr>
            <a:spLocks noChangeArrowheads="1"/>
          </p:cNvSpPr>
          <p:nvPr/>
        </p:nvSpPr>
        <p:spPr bwMode="auto">
          <a:xfrm flipV="1">
            <a:off x="3290888" y="5268913"/>
            <a:ext cx="4740275" cy="1857375"/>
          </a:xfrm>
          <a:prstGeom prst="roundRect">
            <a:avLst>
              <a:gd name="adj" fmla="val 0"/>
            </a:avLst>
          </a:prstGeom>
          <a:solidFill>
            <a:srgbClr val="E0FFFF"/>
          </a:solidFill>
          <a:ln w="18574">
            <a:solidFill>
              <a:srgbClr val="000000"/>
            </a:solidFill>
            <a:round/>
            <a:headEnd/>
            <a:tailEnd/>
          </a:ln>
        </p:spPr>
        <p:txBody>
          <a:bodyPr wrap="none" anchor="ctr"/>
          <a:lstStyle/>
          <a:p>
            <a:endParaRPr lang="en-US"/>
          </a:p>
        </p:txBody>
      </p:sp>
      <p:sp>
        <p:nvSpPr>
          <p:cNvPr id="31747" name="Oval 8"/>
          <p:cNvSpPr>
            <a:spLocks noChangeArrowheads="1"/>
          </p:cNvSpPr>
          <p:nvPr/>
        </p:nvSpPr>
        <p:spPr bwMode="auto">
          <a:xfrm>
            <a:off x="527050" y="3930650"/>
            <a:ext cx="1816100" cy="884238"/>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48" name="Oval 9"/>
          <p:cNvSpPr>
            <a:spLocks noChangeArrowheads="1"/>
          </p:cNvSpPr>
          <p:nvPr/>
        </p:nvSpPr>
        <p:spPr bwMode="auto">
          <a:xfrm>
            <a:off x="1481138" y="2678113"/>
            <a:ext cx="1982787" cy="884237"/>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49" name="Oval 10"/>
          <p:cNvSpPr>
            <a:spLocks noChangeArrowheads="1"/>
          </p:cNvSpPr>
          <p:nvPr/>
        </p:nvSpPr>
        <p:spPr bwMode="auto">
          <a:xfrm>
            <a:off x="2905125" y="1384300"/>
            <a:ext cx="1981200" cy="884238"/>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50" name="Oval 11"/>
          <p:cNvSpPr>
            <a:spLocks noChangeArrowheads="1"/>
          </p:cNvSpPr>
          <p:nvPr/>
        </p:nvSpPr>
        <p:spPr bwMode="auto">
          <a:xfrm>
            <a:off x="5056188" y="973138"/>
            <a:ext cx="1982787" cy="884237"/>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51" name="Oval 12"/>
          <p:cNvSpPr>
            <a:spLocks noChangeArrowheads="1"/>
          </p:cNvSpPr>
          <p:nvPr/>
        </p:nvSpPr>
        <p:spPr bwMode="auto">
          <a:xfrm>
            <a:off x="8264525" y="4168775"/>
            <a:ext cx="1771650" cy="885825"/>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52" name="Rectangle 3"/>
          <p:cNvSpPr>
            <a:spLocks noGrp="1" noChangeArrowheads="1"/>
          </p:cNvSpPr>
          <p:nvPr>
            <p:ph type="body" idx="1"/>
          </p:nvPr>
        </p:nvSpPr>
        <p:spPr>
          <a:xfrm>
            <a:off x="5011738" y="5851525"/>
            <a:ext cx="1676400" cy="865188"/>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100" b="1" smtClean="0">
                <a:solidFill>
                  <a:srgbClr val="000000"/>
                </a:solidFill>
              </a:rPr>
              <a:t>CAR</a:t>
            </a:r>
            <a:endParaRPr lang="en-US" smtClean="0"/>
          </a:p>
        </p:txBody>
      </p:sp>
      <p:sp>
        <p:nvSpPr>
          <p:cNvPr id="31753" name="Text Box 13"/>
          <p:cNvSpPr txBox="1">
            <a:spLocks noChangeArrowheads="1"/>
          </p:cNvSpPr>
          <p:nvPr/>
        </p:nvSpPr>
        <p:spPr bwMode="auto">
          <a:xfrm>
            <a:off x="768350" y="4230688"/>
            <a:ext cx="1449388" cy="5842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u="sng">
                <a:solidFill>
                  <a:srgbClr val="000000"/>
                </a:solidFill>
                <a:latin typeface="Arial" pitchFamily="34" charset="0"/>
              </a:rPr>
              <a:t>Car-id</a:t>
            </a:r>
            <a:endParaRPr lang="en-US"/>
          </a:p>
        </p:txBody>
      </p:sp>
      <p:sp>
        <p:nvSpPr>
          <p:cNvPr id="31754" name="Text Box 14"/>
          <p:cNvSpPr txBox="1">
            <a:spLocks noChangeArrowheads="1"/>
          </p:cNvSpPr>
          <p:nvPr/>
        </p:nvSpPr>
        <p:spPr bwMode="auto">
          <a:xfrm>
            <a:off x="1781175" y="2940050"/>
            <a:ext cx="1674813" cy="396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a:solidFill>
                  <a:srgbClr val="000000"/>
                </a:solidFill>
                <a:latin typeface="Arial" pitchFamily="34" charset="0"/>
              </a:rPr>
              <a:t>Manuf</a:t>
            </a:r>
            <a:endParaRPr lang="en-US"/>
          </a:p>
        </p:txBody>
      </p:sp>
      <p:sp>
        <p:nvSpPr>
          <p:cNvPr id="31755" name="Text Box 15"/>
          <p:cNvSpPr txBox="1">
            <a:spLocks noChangeArrowheads="1"/>
          </p:cNvSpPr>
          <p:nvPr/>
        </p:nvSpPr>
        <p:spPr bwMode="auto">
          <a:xfrm>
            <a:off x="3159125" y="1636713"/>
            <a:ext cx="1609725" cy="4349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a:solidFill>
                  <a:srgbClr val="000000"/>
                </a:solidFill>
                <a:latin typeface="Arial" pitchFamily="34" charset="0"/>
              </a:rPr>
              <a:t>Model</a:t>
            </a:r>
            <a:endParaRPr lang="en-US"/>
          </a:p>
        </p:txBody>
      </p:sp>
      <p:sp>
        <p:nvSpPr>
          <p:cNvPr id="31756" name="Text Box 16"/>
          <p:cNvSpPr txBox="1">
            <a:spLocks noChangeArrowheads="1"/>
          </p:cNvSpPr>
          <p:nvPr/>
        </p:nvSpPr>
        <p:spPr bwMode="auto">
          <a:xfrm>
            <a:off x="5400675" y="1184275"/>
            <a:ext cx="1131888" cy="49688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a:solidFill>
                  <a:srgbClr val="000000"/>
                </a:solidFill>
                <a:latin typeface="Arial" pitchFamily="34" charset="0"/>
              </a:rPr>
              <a:t>Year</a:t>
            </a:r>
            <a:endParaRPr lang="en-US"/>
          </a:p>
        </p:txBody>
      </p:sp>
      <p:sp>
        <p:nvSpPr>
          <p:cNvPr id="31757" name="Text Box 17"/>
          <p:cNvSpPr txBox="1">
            <a:spLocks noChangeArrowheads="1"/>
          </p:cNvSpPr>
          <p:nvPr/>
        </p:nvSpPr>
        <p:spPr bwMode="auto">
          <a:xfrm>
            <a:off x="8523288" y="4487863"/>
            <a:ext cx="1608137" cy="5651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a:solidFill>
                  <a:srgbClr val="000000"/>
                </a:solidFill>
                <a:latin typeface="Arial" pitchFamily="34" charset="0"/>
              </a:rPr>
              <a:t>Engine</a:t>
            </a:r>
            <a:endParaRPr lang="en-US"/>
          </a:p>
        </p:txBody>
      </p:sp>
      <p:sp>
        <p:nvSpPr>
          <p:cNvPr id="31758" name="Line 18"/>
          <p:cNvSpPr>
            <a:spLocks noChangeShapeType="1"/>
          </p:cNvSpPr>
          <p:nvPr/>
        </p:nvSpPr>
        <p:spPr bwMode="auto">
          <a:xfrm flipH="1" flipV="1">
            <a:off x="3914775" y="2244725"/>
            <a:ext cx="1538288" cy="3011488"/>
          </a:xfrm>
          <a:prstGeom prst="line">
            <a:avLst/>
          </a:prstGeom>
          <a:noFill/>
          <a:ln w="47149">
            <a:solidFill>
              <a:srgbClr val="000000"/>
            </a:solidFill>
            <a:round/>
            <a:headEnd/>
            <a:tailEnd/>
          </a:ln>
        </p:spPr>
        <p:txBody>
          <a:bodyPr/>
          <a:lstStyle/>
          <a:p>
            <a:endParaRPr lang="en-US"/>
          </a:p>
        </p:txBody>
      </p:sp>
      <p:sp>
        <p:nvSpPr>
          <p:cNvPr id="31759" name="Line 19"/>
          <p:cNvSpPr>
            <a:spLocks noChangeShapeType="1"/>
          </p:cNvSpPr>
          <p:nvPr/>
        </p:nvSpPr>
        <p:spPr bwMode="auto">
          <a:xfrm flipV="1">
            <a:off x="5449888" y="1793875"/>
            <a:ext cx="460375" cy="3476625"/>
          </a:xfrm>
          <a:prstGeom prst="line">
            <a:avLst/>
          </a:prstGeom>
          <a:noFill/>
          <a:ln w="47149">
            <a:solidFill>
              <a:srgbClr val="000000"/>
            </a:solidFill>
            <a:round/>
            <a:headEnd/>
            <a:tailEnd/>
          </a:ln>
        </p:spPr>
        <p:txBody>
          <a:bodyPr/>
          <a:lstStyle/>
          <a:p>
            <a:endParaRPr lang="en-US"/>
          </a:p>
        </p:txBody>
      </p:sp>
      <p:sp>
        <p:nvSpPr>
          <p:cNvPr id="31760" name="Line 20"/>
          <p:cNvSpPr>
            <a:spLocks noChangeShapeType="1"/>
          </p:cNvSpPr>
          <p:nvPr/>
        </p:nvSpPr>
        <p:spPr bwMode="auto">
          <a:xfrm flipH="1" flipV="1">
            <a:off x="3074988" y="3432175"/>
            <a:ext cx="2413000" cy="1836738"/>
          </a:xfrm>
          <a:prstGeom prst="line">
            <a:avLst/>
          </a:prstGeom>
          <a:noFill/>
          <a:ln w="47149">
            <a:solidFill>
              <a:srgbClr val="000000"/>
            </a:solidFill>
            <a:round/>
            <a:headEnd/>
            <a:tailEnd/>
          </a:ln>
        </p:spPr>
        <p:txBody>
          <a:bodyPr/>
          <a:lstStyle/>
          <a:p>
            <a:endParaRPr lang="en-US"/>
          </a:p>
        </p:txBody>
      </p:sp>
      <p:sp>
        <p:nvSpPr>
          <p:cNvPr id="31761" name="Line 21"/>
          <p:cNvSpPr>
            <a:spLocks noChangeShapeType="1"/>
          </p:cNvSpPr>
          <p:nvPr/>
        </p:nvSpPr>
        <p:spPr bwMode="auto">
          <a:xfrm flipH="1" flipV="1">
            <a:off x="2278063" y="4425950"/>
            <a:ext cx="3189287" cy="863600"/>
          </a:xfrm>
          <a:prstGeom prst="line">
            <a:avLst/>
          </a:prstGeom>
          <a:noFill/>
          <a:ln w="47149">
            <a:solidFill>
              <a:srgbClr val="000000"/>
            </a:solidFill>
            <a:round/>
            <a:headEnd/>
            <a:tailEnd/>
          </a:ln>
        </p:spPr>
        <p:txBody>
          <a:bodyPr/>
          <a:lstStyle/>
          <a:p>
            <a:endParaRPr lang="en-US"/>
          </a:p>
        </p:txBody>
      </p:sp>
      <p:sp>
        <p:nvSpPr>
          <p:cNvPr id="31762" name="Line 22"/>
          <p:cNvSpPr>
            <a:spLocks noChangeShapeType="1"/>
          </p:cNvSpPr>
          <p:nvPr/>
        </p:nvSpPr>
        <p:spPr bwMode="auto">
          <a:xfrm flipV="1">
            <a:off x="5446713" y="4619625"/>
            <a:ext cx="2801937" cy="609600"/>
          </a:xfrm>
          <a:prstGeom prst="line">
            <a:avLst/>
          </a:prstGeom>
          <a:noFill/>
          <a:ln w="47149">
            <a:solidFill>
              <a:srgbClr val="000000"/>
            </a:solidFill>
            <a:round/>
            <a:headEnd/>
            <a:tailEnd/>
          </a:ln>
        </p:spPr>
        <p:txBody>
          <a:bodyPr/>
          <a:lstStyle/>
          <a:p>
            <a:endParaRPr lang="en-US"/>
          </a:p>
        </p:txBody>
      </p:sp>
      <p:sp>
        <p:nvSpPr>
          <p:cNvPr id="31763" name="Oval 23"/>
          <p:cNvSpPr>
            <a:spLocks noChangeArrowheads="1"/>
          </p:cNvSpPr>
          <p:nvPr/>
        </p:nvSpPr>
        <p:spPr bwMode="auto">
          <a:xfrm>
            <a:off x="8072438" y="2914650"/>
            <a:ext cx="1882775" cy="908050"/>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64" name="Oval 24"/>
          <p:cNvSpPr>
            <a:spLocks noChangeArrowheads="1"/>
          </p:cNvSpPr>
          <p:nvPr/>
        </p:nvSpPr>
        <p:spPr bwMode="auto">
          <a:xfrm>
            <a:off x="7966075" y="1682750"/>
            <a:ext cx="1981200" cy="884238"/>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65" name="Oval 25"/>
          <p:cNvSpPr>
            <a:spLocks noChangeArrowheads="1"/>
          </p:cNvSpPr>
          <p:nvPr/>
        </p:nvSpPr>
        <p:spPr bwMode="auto">
          <a:xfrm>
            <a:off x="7104063" y="668338"/>
            <a:ext cx="1982787" cy="884237"/>
          </a:xfrm>
          <a:prstGeom prst="ellipse">
            <a:avLst/>
          </a:prstGeom>
          <a:solidFill>
            <a:srgbClr val="FFC0CE"/>
          </a:solidFill>
          <a:ln w="18574">
            <a:solidFill>
              <a:srgbClr val="0000C2"/>
            </a:solidFill>
            <a:round/>
            <a:headEnd/>
            <a:tailEnd/>
          </a:ln>
        </p:spPr>
        <p:txBody>
          <a:bodyPr wrap="none" anchor="ctr"/>
          <a:lstStyle/>
          <a:p>
            <a:endParaRPr lang="en-US"/>
          </a:p>
        </p:txBody>
      </p:sp>
      <p:sp>
        <p:nvSpPr>
          <p:cNvPr id="31766" name="Text Box 26"/>
          <p:cNvSpPr txBox="1">
            <a:spLocks noChangeArrowheads="1"/>
          </p:cNvSpPr>
          <p:nvPr/>
        </p:nvSpPr>
        <p:spPr bwMode="auto">
          <a:xfrm>
            <a:off x="7537450" y="876300"/>
            <a:ext cx="2400300" cy="5429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100" b="1">
                <a:solidFill>
                  <a:srgbClr val="000000"/>
                </a:solidFill>
                <a:latin typeface="Arial" pitchFamily="34" charset="0"/>
              </a:rPr>
              <a:t>Bodycolor</a:t>
            </a:r>
            <a:endParaRPr lang="en-US"/>
          </a:p>
        </p:txBody>
      </p:sp>
      <p:sp>
        <p:nvSpPr>
          <p:cNvPr id="31767" name="Text Box 27"/>
          <p:cNvSpPr txBox="1">
            <a:spLocks noChangeArrowheads="1"/>
          </p:cNvSpPr>
          <p:nvPr/>
        </p:nvSpPr>
        <p:spPr bwMode="auto">
          <a:xfrm>
            <a:off x="8169275" y="1865313"/>
            <a:ext cx="1954213" cy="3873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200" b="1">
                <a:solidFill>
                  <a:srgbClr val="000000"/>
                </a:solidFill>
                <a:latin typeface="Arial" pitchFamily="34" charset="0"/>
              </a:rPr>
              <a:t>Topcolor</a:t>
            </a:r>
            <a:endParaRPr lang="en-US"/>
          </a:p>
        </p:txBody>
      </p:sp>
      <p:sp>
        <p:nvSpPr>
          <p:cNvPr id="31768" name="Text Box 28"/>
          <p:cNvSpPr txBox="1">
            <a:spLocks noChangeArrowheads="1"/>
          </p:cNvSpPr>
          <p:nvPr/>
        </p:nvSpPr>
        <p:spPr bwMode="auto">
          <a:xfrm>
            <a:off x="8167688" y="3138488"/>
            <a:ext cx="2093912" cy="404812"/>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200" b="1">
                <a:solidFill>
                  <a:srgbClr val="000000"/>
                </a:solidFill>
                <a:latin typeface="Arial" pitchFamily="34" charset="0"/>
              </a:rPr>
              <a:t>Trimcolor</a:t>
            </a:r>
            <a:endParaRPr lang="en-US"/>
          </a:p>
        </p:txBody>
      </p:sp>
      <p:sp>
        <p:nvSpPr>
          <p:cNvPr id="31769" name="Line 29"/>
          <p:cNvSpPr>
            <a:spLocks noChangeShapeType="1"/>
          </p:cNvSpPr>
          <p:nvPr/>
        </p:nvSpPr>
        <p:spPr bwMode="auto">
          <a:xfrm flipV="1">
            <a:off x="5510213" y="1466850"/>
            <a:ext cx="2241550" cy="3736975"/>
          </a:xfrm>
          <a:prstGeom prst="line">
            <a:avLst/>
          </a:prstGeom>
          <a:noFill/>
          <a:ln w="47149">
            <a:solidFill>
              <a:srgbClr val="000000"/>
            </a:solidFill>
            <a:round/>
            <a:headEnd/>
            <a:tailEnd/>
          </a:ln>
        </p:spPr>
        <p:txBody>
          <a:bodyPr/>
          <a:lstStyle/>
          <a:p>
            <a:endParaRPr lang="en-US"/>
          </a:p>
        </p:txBody>
      </p:sp>
      <p:sp>
        <p:nvSpPr>
          <p:cNvPr id="31770" name="Line 30"/>
          <p:cNvSpPr>
            <a:spLocks noChangeShapeType="1"/>
          </p:cNvSpPr>
          <p:nvPr/>
        </p:nvSpPr>
        <p:spPr bwMode="auto">
          <a:xfrm flipV="1">
            <a:off x="5507038" y="2482850"/>
            <a:ext cx="2846387" cy="2789238"/>
          </a:xfrm>
          <a:prstGeom prst="line">
            <a:avLst/>
          </a:prstGeom>
          <a:noFill/>
          <a:ln w="47149">
            <a:solidFill>
              <a:srgbClr val="000000"/>
            </a:solidFill>
            <a:round/>
            <a:headEnd/>
            <a:tailEnd/>
          </a:ln>
        </p:spPr>
        <p:txBody>
          <a:bodyPr/>
          <a:lstStyle/>
          <a:p>
            <a:endParaRPr lang="en-US"/>
          </a:p>
        </p:txBody>
      </p:sp>
      <p:sp>
        <p:nvSpPr>
          <p:cNvPr id="31771" name="Line 31"/>
          <p:cNvSpPr>
            <a:spLocks noChangeShapeType="1"/>
          </p:cNvSpPr>
          <p:nvPr/>
        </p:nvSpPr>
        <p:spPr bwMode="auto">
          <a:xfrm flipV="1">
            <a:off x="5486400" y="3692525"/>
            <a:ext cx="2998788" cy="1601788"/>
          </a:xfrm>
          <a:prstGeom prst="line">
            <a:avLst/>
          </a:prstGeom>
          <a:noFill/>
          <a:ln w="47149">
            <a:solidFill>
              <a:srgbClr val="000000"/>
            </a:solidFill>
            <a:round/>
            <a:headEnd/>
            <a:tailEnd/>
          </a:ln>
        </p:spPr>
        <p:txBody>
          <a:bodyPr/>
          <a:lstStyle/>
          <a:p>
            <a:endParaRPr lang="en-US"/>
          </a:p>
        </p:txBody>
      </p:sp>
      <p:sp>
        <p:nvSpPr>
          <p:cNvPr id="31772" name="Text Box 32"/>
          <p:cNvSpPr txBox="1">
            <a:spLocks noChangeArrowheads="1"/>
          </p:cNvSpPr>
          <p:nvPr/>
        </p:nvSpPr>
        <p:spPr bwMode="auto">
          <a:xfrm>
            <a:off x="755650" y="7178675"/>
            <a:ext cx="9864725" cy="5667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700" b="1">
                <a:solidFill>
                  <a:srgbClr val="000000"/>
                </a:solidFill>
                <a:latin typeface="Arial" pitchFamily="34" charset="0"/>
              </a:rPr>
              <a:t>Splitting the Composite  Attribute into New Attributes</a:t>
            </a:r>
            <a:endParaRPr lang="en-US"/>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770" name="Group 6"/>
          <p:cNvGrpSpPr>
            <a:grpSpLocks/>
          </p:cNvGrpSpPr>
          <p:nvPr/>
        </p:nvGrpSpPr>
        <p:grpSpPr bwMode="auto">
          <a:xfrm>
            <a:off x="139700" y="1752600"/>
            <a:ext cx="9918700" cy="136525"/>
            <a:chOff x="45" y="1305"/>
            <a:chExt cx="6248" cy="86"/>
          </a:xfrm>
        </p:grpSpPr>
        <p:sp>
          <p:nvSpPr>
            <p:cNvPr id="32773"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2774"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2771" name="Rectangle 3"/>
          <p:cNvSpPr>
            <a:spLocks noGrp="1" noChangeArrowheads="1"/>
          </p:cNvSpPr>
          <p:nvPr>
            <p:ph type="body" idx="1"/>
          </p:nvPr>
        </p:nvSpPr>
        <p:spPr>
          <a:xfrm>
            <a:off x="341313" y="388938"/>
            <a:ext cx="9983787" cy="1312862"/>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300" b="1" smtClean="0">
                <a:solidFill>
                  <a:srgbClr val="104160"/>
                </a:solidFill>
                <a:latin typeface="Arial" pitchFamily="34" charset="0"/>
              </a:rPr>
              <a:t>Derived Attributes</a:t>
            </a:r>
            <a:endParaRPr lang="en-US" smtClean="0"/>
          </a:p>
        </p:txBody>
      </p:sp>
      <p:sp>
        <p:nvSpPr>
          <p:cNvPr id="32772" name="Text Box 7"/>
          <p:cNvSpPr txBox="1">
            <a:spLocks noChangeArrowheads="1"/>
          </p:cNvSpPr>
          <p:nvPr/>
        </p:nvSpPr>
        <p:spPr bwMode="auto">
          <a:xfrm>
            <a:off x="0" y="2209800"/>
            <a:ext cx="10058400" cy="6734175"/>
          </a:xfrm>
          <a:prstGeom prst="rect">
            <a:avLst/>
          </a:prstGeom>
          <a:noFill/>
          <a:ln w="9525">
            <a:noFill/>
            <a:miter lim="800000"/>
            <a:headEnd/>
            <a:tailEnd/>
          </a:ln>
        </p:spPr>
        <p:txBody>
          <a:bodyPr lIns="0" tIns="0" rIns="0" bIns="0"/>
          <a:lstStyle/>
          <a:p>
            <a:pPr marL="234950" indent="-234950" algn="l" defTabSz="514350">
              <a:buClr>
                <a:srgbClr val="602162"/>
              </a:buClr>
              <a:buSzPct val="46000"/>
              <a:buFont typeface="Monotype Sorts" pitchFamily="2" charset="2"/>
              <a:buChar char="n"/>
            </a:pPr>
            <a:r>
              <a:rPr lang="en-US" sz="3400" dirty="0">
                <a:solidFill>
                  <a:srgbClr val="000000"/>
                </a:solidFill>
                <a:latin typeface="Arial" pitchFamily="34" charset="0"/>
              </a:rPr>
              <a:t>A Derived Attribute does not physically exist within the database, but is derived (computed) by an algorithm or computation.</a:t>
            </a:r>
          </a:p>
          <a:p>
            <a:pPr marL="692150" lvl="1" indent="-234950" algn="l" defTabSz="514350">
              <a:buClr>
                <a:srgbClr val="602162"/>
              </a:buClr>
              <a:buSzPct val="46000"/>
              <a:buFont typeface="Monotype Sorts" pitchFamily="2" charset="2"/>
              <a:buChar char="n"/>
            </a:pPr>
            <a:r>
              <a:rPr lang="en-US" sz="3400" dirty="0">
                <a:solidFill>
                  <a:srgbClr val="000000"/>
                </a:solidFill>
                <a:latin typeface="Arial" pitchFamily="34" charset="0"/>
              </a:rPr>
              <a:t>Example: A person's AGE attribute can be derived by subtracting the date of birth (DOB) from the current date.</a:t>
            </a:r>
          </a:p>
          <a:p>
            <a:pPr marL="692150" lvl="1" indent="-234950" algn="l" defTabSz="514350">
              <a:buClr>
                <a:srgbClr val="602162"/>
              </a:buClr>
              <a:buSzPct val="46000"/>
              <a:buFont typeface="Monotype Sorts" pitchFamily="2" charset="2"/>
              <a:buChar char="n"/>
            </a:pPr>
            <a:r>
              <a:rPr lang="en-US" sz="3400" dirty="0">
                <a:solidFill>
                  <a:srgbClr val="000000"/>
                </a:solidFill>
                <a:latin typeface="Arial" pitchFamily="34" charset="0"/>
              </a:rPr>
              <a:t>Example: Total cost can be derived by multiplying quantity ordered by unit price.</a:t>
            </a:r>
          </a:p>
          <a:p>
            <a:pPr marL="234950" indent="-234950" algn="l" defTabSz="514350">
              <a:buClr>
                <a:srgbClr val="602162"/>
              </a:buClr>
              <a:buSzPct val="46000"/>
              <a:buFont typeface="Monotype Sorts" pitchFamily="2" charset="2"/>
              <a:buChar char="n"/>
            </a:pPr>
            <a:r>
              <a:rPr lang="en-US" sz="3400" dirty="0">
                <a:solidFill>
                  <a:srgbClr val="000000"/>
                </a:solidFill>
                <a:latin typeface="Arial" pitchFamily="34" charset="0"/>
              </a:rPr>
              <a:t>A Derived Attribute is indicated in an E-R Model by a dotted line connecting the attribute to the entity.</a:t>
            </a:r>
            <a:endParaRPr lang="en-US" dirty="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4" name="Group 6"/>
          <p:cNvGrpSpPr>
            <a:grpSpLocks/>
          </p:cNvGrpSpPr>
          <p:nvPr/>
        </p:nvGrpSpPr>
        <p:grpSpPr bwMode="auto">
          <a:xfrm>
            <a:off x="139700" y="1676400"/>
            <a:ext cx="9918700" cy="136525"/>
            <a:chOff x="45" y="1305"/>
            <a:chExt cx="6248" cy="86"/>
          </a:xfrm>
        </p:grpSpPr>
        <p:sp>
          <p:nvSpPr>
            <p:cNvPr id="33807"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3808"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3795" name="AutoShape 7"/>
          <p:cNvSpPr>
            <a:spLocks noChangeArrowheads="1"/>
          </p:cNvSpPr>
          <p:nvPr/>
        </p:nvSpPr>
        <p:spPr bwMode="auto">
          <a:xfrm flipV="1">
            <a:off x="2751138" y="4751388"/>
            <a:ext cx="5064125" cy="1943100"/>
          </a:xfrm>
          <a:prstGeom prst="roundRect">
            <a:avLst>
              <a:gd name="adj" fmla="val 0"/>
            </a:avLst>
          </a:prstGeom>
          <a:solidFill>
            <a:srgbClr val="E0FFFF"/>
          </a:solidFill>
          <a:ln w="18574">
            <a:solidFill>
              <a:srgbClr val="000000"/>
            </a:solidFill>
            <a:round/>
            <a:headEnd/>
            <a:tailEnd/>
          </a:ln>
        </p:spPr>
        <p:txBody>
          <a:bodyPr wrap="none" anchor="ctr"/>
          <a:lstStyle/>
          <a:p>
            <a:endParaRPr lang="en-US"/>
          </a:p>
        </p:txBody>
      </p:sp>
      <p:sp>
        <p:nvSpPr>
          <p:cNvPr id="33796" name="Oval 8"/>
          <p:cNvSpPr>
            <a:spLocks noChangeArrowheads="1"/>
          </p:cNvSpPr>
          <p:nvPr/>
        </p:nvSpPr>
        <p:spPr bwMode="auto">
          <a:xfrm>
            <a:off x="942975" y="2114550"/>
            <a:ext cx="2262188" cy="1187450"/>
          </a:xfrm>
          <a:prstGeom prst="ellipse">
            <a:avLst/>
          </a:prstGeom>
          <a:solidFill>
            <a:srgbClr val="FFE1DC"/>
          </a:solidFill>
          <a:ln w="18574">
            <a:solidFill>
              <a:srgbClr val="0000C2"/>
            </a:solidFill>
            <a:round/>
            <a:headEnd/>
            <a:tailEnd/>
          </a:ln>
        </p:spPr>
        <p:txBody>
          <a:bodyPr wrap="none" anchor="ctr"/>
          <a:lstStyle/>
          <a:p>
            <a:endParaRPr lang="en-US"/>
          </a:p>
        </p:txBody>
      </p:sp>
      <p:sp>
        <p:nvSpPr>
          <p:cNvPr id="33797" name="Oval 9"/>
          <p:cNvSpPr>
            <a:spLocks noChangeArrowheads="1"/>
          </p:cNvSpPr>
          <p:nvPr/>
        </p:nvSpPr>
        <p:spPr bwMode="auto">
          <a:xfrm>
            <a:off x="4076700" y="2166938"/>
            <a:ext cx="2263775" cy="1189037"/>
          </a:xfrm>
          <a:prstGeom prst="ellipse">
            <a:avLst/>
          </a:prstGeom>
          <a:solidFill>
            <a:srgbClr val="FFE1DC"/>
          </a:solidFill>
          <a:ln w="18574">
            <a:solidFill>
              <a:srgbClr val="0000C2"/>
            </a:solidFill>
            <a:round/>
            <a:headEnd/>
            <a:tailEnd/>
          </a:ln>
        </p:spPr>
        <p:txBody>
          <a:bodyPr wrap="none" anchor="ctr"/>
          <a:lstStyle/>
          <a:p>
            <a:endParaRPr lang="en-US"/>
          </a:p>
        </p:txBody>
      </p:sp>
      <p:sp>
        <p:nvSpPr>
          <p:cNvPr id="33798" name="Oval 10"/>
          <p:cNvSpPr>
            <a:spLocks noChangeArrowheads="1"/>
          </p:cNvSpPr>
          <p:nvPr/>
        </p:nvSpPr>
        <p:spPr bwMode="auto">
          <a:xfrm>
            <a:off x="7386638" y="2135188"/>
            <a:ext cx="2262187" cy="1187450"/>
          </a:xfrm>
          <a:prstGeom prst="ellipse">
            <a:avLst/>
          </a:prstGeom>
          <a:solidFill>
            <a:srgbClr val="FFE1DC"/>
          </a:solidFill>
          <a:ln w="18574">
            <a:solidFill>
              <a:srgbClr val="0000C2"/>
            </a:solidFill>
            <a:round/>
            <a:headEnd/>
            <a:tailEnd/>
          </a:ln>
        </p:spPr>
        <p:txBody>
          <a:bodyPr wrap="none" anchor="ctr"/>
          <a:lstStyle/>
          <a:p>
            <a:endParaRPr lang="en-US"/>
          </a:p>
        </p:txBody>
      </p:sp>
      <p:sp>
        <p:nvSpPr>
          <p:cNvPr id="33799" name="Rectangle 3"/>
          <p:cNvSpPr>
            <a:spLocks noGrp="1" noChangeArrowheads="1"/>
          </p:cNvSpPr>
          <p:nvPr>
            <p:ph type="body" idx="1"/>
          </p:nvPr>
        </p:nvSpPr>
        <p:spPr>
          <a:xfrm>
            <a:off x="4114800" y="5394325"/>
            <a:ext cx="2671763" cy="715963"/>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100" b="1" smtClean="0">
                <a:solidFill>
                  <a:srgbClr val="000000"/>
                </a:solidFill>
              </a:rPr>
              <a:t>EMPLOYEE</a:t>
            </a:r>
            <a:endParaRPr lang="en-US" smtClean="0"/>
          </a:p>
        </p:txBody>
      </p:sp>
      <p:sp>
        <p:nvSpPr>
          <p:cNvPr id="33800" name="Text Box 11"/>
          <p:cNvSpPr txBox="1">
            <a:spLocks noChangeArrowheads="1"/>
          </p:cNvSpPr>
          <p:nvPr/>
        </p:nvSpPr>
        <p:spPr bwMode="auto">
          <a:xfrm>
            <a:off x="1436688" y="2457450"/>
            <a:ext cx="1495425" cy="45561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u="sng">
                <a:solidFill>
                  <a:srgbClr val="000000"/>
                </a:solidFill>
                <a:latin typeface="Arial" pitchFamily="34" charset="0"/>
              </a:rPr>
              <a:t>E-num</a:t>
            </a:r>
            <a:endParaRPr lang="en-US"/>
          </a:p>
        </p:txBody>
      </p:sp>
      <p:sp>
        <p:nvSpPr>
          <p:cNvPr id="33801" name="Text Box 12"/>
          <p:cNvSpPr txBox="1">
            <a:spLocks noChangeArrowheads="1"/>
          </p:cNvSpPr>
          <p:nvPr/>
        </p:nvSpPr>
        <p:spPr bwMode="auto">
          <a:xfrm>
            <a:off x="4494213" y="2501900"/>
            <a:ext cx="1473200" cy="5842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E-dob</a:t>
            </a:r>
            <a:endParaRPr lang="en-US"/>
          </a:p>
        </p:txBody>
      </p:sp>
      <p:sp>
        <p:nvSpPr>
          <p:cNvPr id="33802" name="Text Box 13"/>
          <p:cNvSpPr txBox="1">
            <a:spLocks noChangeArrowheads="1"/>
          </p:cNvSpPr>
          <p:nvPr/>
        </p:nvSpPr>
        <p:spPr bwMode="auto">
          <a:xfrm>
            <a:off x="7856538" y="2479675"/>
            <a:ext cx="1381125" cy="45561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000000"/>
                </a:solidFill>
                <a:latin typeface="Arial" pitchFamily="34" charset="0"/>
              </a:rPr>
              <a:t>E-age</a:t>
            </a:r>
            <a:endParaRPr lang="en-US"/>
          </a:p>
        </p:txBody>
      </p:sp>
      <p:sp>
        <p:nvSpPr>
          <p:cNvPr id="33803" name="Line 14"/>
          <p:cNvSpPr>
            <a:spLocks noChangeShapeType="1"/>
          </p:cNvSpPr>
          <p:nvPr/>
        </p:nvSpPr>
        <p:spPr bwMode="auto">
          <a:xfrm flipV="1">
            <a:off x="5251450" y="3346450"/>
            <a:ext cx="0" cy="1382713"/>
          </a:xfrm>
          <a:prstGeom prst="line">
            <a:avLst/>
          </a:prstGeom>
          <a:noFill/>
          <a:ln w="31433">
            <a:solidFill>
              <a:srgbClr val="000000"/>
            </a:solidFill>
            <a:round/>
            <a:headEnd/>
            <a:tailEnd/>
          </a:ln>
        </p:spPr>
        <p:txBody>
          <a:bodyPr/>
          <a:lstStyle/>
          <a:p>
            <a:endParaRPr lang="en-US"/>
          </a:p>
        </p:txBody>
      </p:sp>
      <p:sp>
        <p:nvSpPr>
          <p:cNvPr id="33804" name="Line 15"/>
          <p:cNvSpPr>
            <a:spLocks noChangeShapeType="1"/>
          </p:cNvSpPr>
          <p:nvPr/>
        </p:nvSpPr>
        <p:spPr bwMode="auto">
          <a:xfrm flipH="1" flipV="1">
            <a:off x="2924175" y="3043238"/>
            <a:ext cx="2378075" cy="1720850"/>
          </a:xfrm>
          <a:prstGeom prst="line">
            <a:avLst/>
          </a:prstGeom>
          <a:noFill/>
          <a:ln w="31433">
            <a:solidFill>
              <a:srgbClr val="000000"/>
            </a:solidFill>
            <a:round/>
            <a:headEnd/>
            <a:tailEnd/>
          </a:ln>
        </p:spPr>
        <p:txBody>
          <a:bodyPr/>
          <a:lstStyle/>
          <a:p>
            <a:endParaRPr lang="en-US"/>
          </a:p>
        </p:txBody>
      </p:sp>
      <p:sp>
        <p:nvSpPr>
          <p:cNvPr id="33805" name="Line 16"/>
          <p:cNvSpPr>
            <a:spLocks noChangeShapeType="1"/>
          </p:cNvSpPr>
          <p:nvPr/>
        </p:nvSpPr>
        <p:spPr bwMode="auto">
          <a:xfrm flipV="1">
            <a:off x="5273675" y="3259138"/>
            <a:ext cx="2994025" cy="1490662"/>
          </a:xfrm>
          <a:prstGeom prst="line">
            <a:avLst/>
          </a:prstGeom>
          <a:noFill/>
          <a:ln w="47149">
            <a:solidFill>
              <a:srgbClr val="000000"/>
            </a:solidFill>
            <a:prstDash val="dash"/>
            <a:round/>
            <a:headEnd/>
            <a:tailEnd/>
          </a:ln>
        </p:spPr>
        <p:txBody>
          <a:bodyPr/>
          <a:lstStyle/>
          <a:p>
            <a:endParaRPr lang="en-US"/>
          </a:p>
        </p:txBody>
      </p:sp>
      <p:sp>
        <p:nvSpPr>
          <p:cNvPr id="33806" name="Text Box 17"/>
          <p:cNvSpPr txBox="1">
            <a:spLocks noChangeArrowheads="1"/>
          </p:cNvSpPr>
          <p:nvPr/>
        </p:nvSpPr>
        <p:spPr bwMode="auto">
          <a:xfrm>
            <a:off x="2855913" y="703263"/>
            <a:ext cx="5980112" cy="132873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4400" b="1">
                <a:solidFill>
                  <a:srgbClr val="000000"/>
                </a:solidFill>
                <a:latin typeface="Arial" pitchFamily="34" charset="0"/>
              </a:rPr>
              <a:t>A Derived Attribute</a:t>
            </a:r>
            <a:endParaRPr lang="en-US"/>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818" name="Group 6"/>
          <p:cNvGrpSpPr>
            <a:grpSpLocks/>
          </p:cNvGrpSpPr>
          <p:nvPr/>
        </p:nvGrpSpPr>
        <p:grpSpPr bwMode="auto">
          <a:xfrm>
            <a:off x="71438" y="2071688"/>
            <a:ext cx="9918700" cy="136525"/>
            <a:chOff x="45" y="1305"/>
            <a:chExt cx="6248" cy="86"/>
          </a:xfrm>
        </p:grpSpPr>
        <p:sp>
          <p:nvSpPr>
            <p:cNvPr id="34821"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4822"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4819" name="Rectangle 3"/>
          <p:cNvSpPr>
            <a:spLocks noGrp="1" noChangeArrowheads="1"/>
          </p:cNvSpPr>
          <p:nvPr>
            <p:ph type="body" idx="1"/>
          </p:nvPr>
        </p:nvSpPr>
        <p:spPr>
          <a:xfrm>
            <a:off x="200025" y="0"/>
            <a:ext cx="9858375" cy="1312863"/>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800" b="1" smtClean="0">
                <a:solidFill>
                  <a:srgbClr val="104160"/>
                </a:solidFill>
                <a:latin typeface="Arial" pitchFamily="34" charset="0"/>
              </a:rPr>
              <a:t>Relationships in an E-R Model</a:t>
            </a:r>
            <a:endParaRPr lang="en-US" smtClean="0"/>
          </a:p>
        </p:txBody>
      </p:sp>
      <p:sp>
        <p:nvSpPr>
          <p:cNvPr id="34820" name="Text Box 7"/>
          <p:cNvSpPr txBox="1">
            <a:spLocks noChangeArrowheads="1"/>
          </p:cNvSpPr>
          <p:nvPr/>
        </p:nvSpPr>
        <p:spPr bwMode="auto">
          <a:xfrm>
            <a:off x="0" y="2286000"/>
            <a:ext cx="10058400" cy="6229350"/>
          </a:xfrm>
          <a:prstGeom prst="rect">
            <a:avLst/>
          </a:prstGeom>
          <a:noFill/>
          <a:ln w="9525">
            <a:noFill/>
            <a:miter lim="800000"/>
            <a:headEnd/>
            <a:tailEnd/>
          </a:ln>
        </p:spPr>
        <p:txBody>
          <a:bodyPr lIns="0" tIns="0" rIns="0" bIns="0"/>
          <a:lstStyle/>
          <a:p>
            <a:pPr marL="234950" indent="-234950" algn="l" defTabSz="514350">
              <a:buClr>
                <a:srgbClr val="602162"/>
              </a:buClr>
              <a:buSzPct val="90000"/>
              <a:buFont typeface="Wingdings" pitchFamily="2" charset="2"/>
              <a:buChar char="Ø"/>
            </a:pPr>
            <a:r>
              <a:rPr lang="en-US" sz="2800">
                <a:solidFill>
                  <a:srgbClr val="000000"/>
                </a:solidFill>
                <a:latin typeface="Arial" pitchFamily="34" charset="0"/>
              </a:rPr>
              <a:t>A relationship is an association between entities:</a:t>
            </a:r>
          </a:p>
          <a:p>
            <a:pPr marL="676275" lvl="1" indent="-219075" algn="l" defTabSz="514350">
              <a:buClr>
                <a:srgbClr val="602162"/>
              </a:buClr>
              <a:buSzPct val="90000"/>
              <a:buFont typeface="Wingdings" pitchFamily="2" charset="2"/>
              <a:buChar char="ü"/>
            </a:pPr>
            <a:r>
              <a:rPr lang="en-US" sz="2800">
                <a:solidFill>
                  <a:srgbClr val="000000"/>
                </a:solidFill>
                <a:latin typeface="Arial" pitchFamily="34" charset="0"/>
              </a:rPr>
              <a:t>Relationship classes: associations among entity classes</a:t>
            </a:r>
          </a:p>
          <a:p>
            <a:pPr marL="676275" lvl="1" indent="-219075" algn="l" defTabSz="514350">
              <a:buClr>
                <a:srgbClr val="602162"/>
              </a:buClr>
              <a:buSzPct val="90000"/>
              <a:buFont typeface="Wingdings" pitchFamily="2" charset="2"/>
              <a:buChar char="ü"/>
            </a:pPr>
            <a:r>
              <a:rPr lang="en-US" sz="2800">
                <a:solidFill>
                  <a:srgbClr val="000000"/>
                </a:solidFill>
                <a:latin typeface="Arial" pitchFamily="34" charset="0"/>
              </a:rPr>
              <a:t>Relationship instances: associations between entity instances</a:t>
            </a:r>
          </a:p>
          <a:p>
            <a:pPr marL="234950" indent="-234950" algn="l" defTabSz="514350">
              <a:buClr>
                <a:srgbClr val="602162"/>
              </a:buClr>
              <a:buFont typeface="Wingdings" pitchFamily="2" charset="2"/>
              <a:buChar char="Ø"/>
            </a:pPr>
            <a:r>
              <a:rPr lang="en-US" sz="2800">
                <a:solidFill>
                  <a:srgbClr val="000000"/>
                </a:solidFill>
                <a:latin typeface="Arial" pitchFamily="34" charset="0"/>
              </a:rPr>
              <a:t>Relationships are represented by diamond-shaped symbols, connecting the entities in the relationship (the entities are referred to as the </a:t>
            </a:r>
            <a:r>
              <a:rPr lang="en-US" sz="2800" i="1" u="sng">
                <a:solidFill>
                  <a:srgbClr val="000000"/>
                </a:solidFill>
                <a:latin typeface="Arial" pitchFamily="34" charset="0"/>
              </a:rPr>
              <a:t>participants</a:t>
            </a:r>
            <a:r>
              <a:rPr lang="en-US" sz="2800">
                <a:solidFill>
                  <a:srgbClr val="000000"/>
                </a:solidFill>
                <a:latin typeface="Arial" pitchFamily="34" charset="0"/>
              </a:rPr>
              <a:t> in the relationship).</a:t>
            </a:r>
          </a:p>
          <a:p>
            <a:pPr marL="234950" indent="-234950" algn="l" defTabSz="514350">
              <a:spcBef>
                <a:spcPct val="20000"/>
              </a:spcBef>
              <a:buClr>
                <a:srgbClr val="369EFC"/>
              </a:buClr>
              <a:buFont typeface="Wingdings" pitchFamily="2" charset="2"/>
              <a:buChar char="Ø"/>
            </a:pPr>
            <a:r>
              <a:rPr lang="en-US" sz="2800">
                <a:latin typeface="Arial" pitchFamily="34" charset="0"/>
                <a:cs typeface="Times New Roman" pitchFamily="18" charset="0"/>
              </a:rPr>
              <a:t>In the original Entity-Relationship model. relationships were allowed to have attributes, but not in the extended E-R model today.</a:t>
            </a:r>
          </a:p>
          <a:p>
            <a:pPr marL="234950" indent="-234950" algn="l" defTabSz="514350">
              <a:buClr>
                <a:srgbClr val="602162"/>
              </a:buClr>
              <a:buSzPct val="46000"/>
              <a:buFont typeface="Monotype Sorts" pitchFamily="2" charset="2"/>
              <a:buChar char="n"/>
            </a:pPr>
            <a:endParaRPr lang="en-US" sz="2800"/>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842" name="Group 6"/>
          <p:cNvGrpSpPr>
            <a:grpSpLocks/>
          </p:cNvGrpSpPr>
          <p:nvPr/>
        </p:nvGrpSpPr>
        <p:grpSpPr bwMode="auto">
          <a:xfrm>
            <a:off x="71438" y="2071688"/>
            <a:ext cx="9918700" cy="136525"/>
            <a:chOff x="45" y="1305"/>
            <a:chExt cx="6248" cy="86"/>
          </a:xfrm>
        </p:grpSpPr>
        <p:sp>
          <p:nvSpPr>
            <p:cNvPr id="35853"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5854"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5843" name="Rectangle 3"/>
          <p:cNvSpPr>
            <a:spLocks noGrp="1" noChangeArrowheads="1"/>
          </p:cNvSpPr>
          <p:nvPr>
            <p:ph type="body" idx="1"/>
          </p:nvPr>
        </p:nvSpPr>
        <p:spPr>
          <a:xfrm>
            <a:off x="0" y="0"/>
            <a:ext cx="10058400" cy="2003425"/>
          </a:xfrm>
          <a:noFill/>
        </p:spPr>
        <p:txBody>
          <a:bodyPr lIns="0" tIns="0" rIns="0" bIns="0" anchor="ctr"/>
          <a:lstStyle/>
          <a:p>
            <a:pPr marL="0" indent="0" algn="ctr" defTabSz="514350" eaLnBrk="1" hangingPunct="1">
              <a:lnSpc>
                <a:spcPct val="90000"/>
              </a:lnSpc>
              <a:spcBef>
                <a:spcPct val="0"/>
              </a:spcBef>
              <a:buClr>
                <a:srgbClr val="602162"/>
              </a:buClr>
              <a:buSzPct val="90000"/>
              <a:buFont typeface="Monotype Sorts" pitchFamily="2" charset="2"/>
              <a:buNone/>
            </a:pPr>
            <a:r>
              <a:rPr lang="en-US" sz="4400" b="1" smtClean="0">
                <a:solidFill>
                  <a:srgbClr val="000000"/>
                </a:solidFill>
                <a:latin typeface="Arial" pitchFamily="34" charset="0"/>
              </a:rPr>
              <a:t>A Relationship Class Between a Professor Entity Set/Class and a Course Entity Set/Class</a:t>
            </a:r>
            <a:endParaRPr lang="en-US" smtClean="0"/>
          </a:p>
        </p:txBody>
      </p:sp>
      <p:sp>
        <p:nvSpPr>
          <p:cNvPr id="35844" name="AutoShape 7"/>
          <p:cNvSpPr>
            <a:spLocks noChangeArrowheads="1"/>
          </p:cNvSpPr>
          <p:nvPr/>
        </p:nvSpPr>
        <p:spPr bwMode="auto">
          <a:xfrm flipV="1">
            <a:off x="533400" y="3367088"/>
            <a:ext cx="3317875" cy="1706562"/>
          </a:xfrm>
          <a:prstGeom prst="roundRect">
            <a:avLst>
              <a:gd name="adj" fmla="val 0"/>
            </a:avLst>
          </a:prstGeom>
          <a:solidFill>
            <a:srgbClr val="E0FFFF"/>
          </a:solidFill>
          <a:ln w="18574">
            <a:solidFill>
              <a:srgbClr val="000000"/>
            </a:solidFill>
            <a:round/>
            <a:headEnd/>
            <a:tailEnd/>
          </a:ln>
        </p:spPr>
        <p:txBody>
          <a:bodyPr wrap="none" anchor="ctr"/>
          <a:lstStyle/>
          <a:p>
            <a:endParaRPr lang="en-US"/>
          </a:p>
        </p:txBody>
      </p:sp>
      <p:sp>
        <p:nvSpPr>
          <p:cNvPr id="35845" name="AutoShape 8"/>
          <p:cNvSpPr>
            <a:spLocks noChangeArrowheads="1"/>
          </p:cNvSpPr>
          <p:nvPr/>
        </p:nvSpPr>
        <p:spPr bwMode="auto">
          <a:xfrm flipV="1">
            <a:off x="7058025" y="3389313"/>
            <a:ext cx="2816225" cy="1684337"/>
          </a:xfrm>
          <a:prstGeom prst="roundRect">
            <a:avLst>
              <a:gd name="adj" fmla="val 0"/>
            </a:avLst>
          </a:prstGeom>
          <a:solidFill>
            <a:srgbClr val="E0FFFF"/>
          </a:solidFill>
          <a:ln w="18574">
            <a:solidFill>
              <a:srgbClr val="000000"/>
            </a:solidFill>
            <a:round/>
            <a:headEnd/>
            <a:tailEnd/>
          </a:ln>
        </p:spPr>
        <p:txBody>
          <a:bodyPr wrap="none" anchor="ctr"/>
          <a:lstStyle/>
          <a:p>
            <a:endParaRPr lang="en-US"/>
          </a:p>
        </p:txBody>
      </p:sp>
      <p:sp>
        <p:nvSpPr>
          <p:cNvPr id="35846" name="Freeform 9"/>
          <p:cNvSpPr>
            <a:spLocks/>
          </p:cNvSpPr>
          <p:nvPr/>
        </p:nvSpPr>
        <p:spPr bwMode="auto">
          <a:xfrm>
            <a:off x="4816475" y="3692525"/>
            <a:ext cx="1179513" cy="1011238"/>
          </a:xfrm>
          <a:custGeom>
            <a:avLst/>
            <a:gdLst>
              <a:gd name="T0" fmla="*/ 0 w 743"/>
              <a:gd name="T1" fmla="*/ 798890612 h 637"/>
              <a:gd name="T2" fmla="*/ 929938936 w 743"/>
              <a:gd name="T3" fmla="*/ 0 h 637"/>
              <a:gd name="T4" fmla="*/ 1869956909 w 743"/>
              <a:gd name="T5" fmla="*/ 796369662 h 637"/>
              <a:gd name="T6" fmla="*/ 929938936 w 743"/>
              <a:gd name="T7" fmla="*/ 1602819950 h 637"/>
              <a:gd name="T8" fmla="*/ 0 w 743"/>
              <a:gd name="T9" fmla="*/ 798890612 h 637"/>
              <a:gd name="T10" fmla="*/ 0 w 743"/>
              <a:gd name="T11" fmla="*/ 798890612 h 637"/>
              <a:gd name="T12" fmla="*/ 0 60000 65536"/>
              <a:gd name="T13" fmla="*/ 0 60000 65536"/>
              <a:gd name="T14" fmla="*/ 0 60000 65536"/>
              <a:gd name="T15" fmla="*/ 0 60000 65536"/>
              <a:gd name="T16" fmla="*/ 0 60000 65536"/>
              <a:gd name="T17" fmla="*/ 0 60000 65536"/>
              <a:gd name="T18" fmla="*/ 0 w 743"/>
              <a:gd name="T19" fmla="*/ 0 h 637"/>
              <a:gd name="T20" fmla="*/ 743 w 743"/>
              <a:gd name="T21" fmla="*/ 637 h 637"/>
            </a:gdLst>
            <a:ahLst/>
            <a:cxnLst>
              <a:cxn ang="T12">
                <a:pos x="T0" y="T1"/>
              </a:cxn>
              <a:cxn ang="T13">
                <a:pos x="T2" y="T3"/>
              </a:cxn>
              <a:cxn ang="T14">
                <a:pos x="T4" y="T5"/>
              </a:cxn>
              <a:cxn ang="T15">
                <a:pos x="T6" y="T7"/>
              </a:cxn>
              <a:cxn ang="T16">
                <a:pos x="T8" y="T9"/>
              </a:cxn>
              <a:cxn ang="T17">
                <a:pos x="T10" y="T11"/>
              </a:cxn>
            </a:cxnLst>
            <a:rect l="T18" t="T19" r="T20" b="T21"/>
            <a:pathLst>
              <a:path w="743" h="637">
                <a:moveTo>
                  <a:pt x="0" y="317"/>
                </a:moveTo>
                <a:lnTo>
                  <a:pt x="369" y="0"/>
                </a:lnTo>
                <a:lnTo>
                  <a:pt x="742" y="316"/>
                </a:lnTo>
                <a:lnTo>
                  <a:pt x="369" y="636"/>
                </a:lnTo>
                <a:lnTo>
                  <a:pt x="0" y="317"/>
                </a:lnTo>
              </a:path>
            </a:pathLst>
          </a:custGeom>
          <a:solidFill>
            <a:srgbClr val="0080FF"/>
          </a:solidFill>
          <a:ln w="9287">
            <a:solidFill>
              <a:srgbClr val="000000"/>
            </a:solidFill>
            <a:round/>
            <a:headEnd/>
            <a:tailEnd/>
          </a:ln>
        </p:spPr>
        <p:txBody>
          <a:bodyPr/>
          <a:lstStyle/>
          <a:p>
            <a:endParaRPr lang="en-US"/>
          </a:p>
        </p:txBody>
      </p:sp>
      <p:sp>
        <p:nvSpPr>
          <p:cNvPr id="35847" name="Text Box 10"/>
          <p:cNvSpPr txBox="1">
            <a:spLocks noChangeArrowheads="1"/>
          </p:cNvSpPr>
          <p:nvPr/>
        </p:nvSpPr>
        <p:spPr bwMode="auto">
          <a:xfrm>
            <a:off x="727075" y="3948113"/>
            <a:ext cx="2847975" cy="80168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100" b="1">
                <a:solidFill>
                  <a:srgbClr val="000000"/>
                </a:solidFill>
              </a:rPr>
              <a:t>PROFESSOR</a:t>
            </a:r>
            <a:endParaRPr lang="en-US"/>
          </a:p>
        </p:txBody>
      </p:sp>
      <p:sp>
        <p:nvSpPr>
          <p:cNvPr id="35848" name="Text Box 11"/>
          <p:cNvSpPr txBox="1">
            <a:spLocks noChangeArrowheads="1"/>
          </p:cNvSpPr>
          <p:nvPr/>
        </p:nvSpPr>
        <p:spPr bwMode="auto">
          <a:xfrm>
            <a:off x="7467600" y="3886200"/>
            <a:ext cx="1997075" cy="5032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100" b="1">
                <a:solidFill>
                  <a:srgbClr val="000000"/>
                </a:solidFill>
              </a:rPr>
              <a:t>COURSE</a:t>
            </a:r>
            <a:endParaRPr lang="en-US"/>
          </a:p>
        </p:txBody>
      </p:sp>
      <p:sp>
        <p:nvSpPr>
          <p:cNvPr id="35849" name="Text Box 12"/>
          <p:cNvSpPr txBox="1">
            <a:spLocks noChangeArrowheads="1"/>
          </p:cNvSpPr>
          <p:nvPr/>
        </p:nvSpPr>
        <p:spPr bwMode="auto">
          <a:xfrm>
            <a:off x="4732338" y="4814888"/>
            <a:ext cx="2105025" cy="735012"/>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500" b="1">
                <a:solidFill>
                  <a:srgbClr val="104160"/>
                </a:solidFill>
                <a:latin typeface="Arial" pitchFamily="34" charset="0"/>
              </a:rPr>
              <a:t>TEACHES</a:t>
            </a:r>
            <a:endParaRPr lang="en-US"/>
          </a:p>
        </p:txBody>
      </p:sp>
      <p:sp>
        <p:nvSpPr>
          <p:cNvPr id="35850" name="Line 13"/>
          <p:cNvSpPr>
            <a:spLocks noChangeShapeType="1"/>
          </p:cNvSpPr>
          <p:nvPr/>
        </p:nvSpPr>
        <p:spPr bwMode="auto">
          <a:xfrm flipH="1">
            <a:off x="3808413" y="4167188"/>
            <a:ext cx="1035050" cy="0"/>
          </a:xfrm>
          <a:prstGeom prst="line">
            <a:avLst/>
          </a:prstGeom>
          <a:noFill/>
          <a:ln w="47149">
            <a:solidFill>
              <a:srgbClr val="000000"/>
            </a:solidFill>
            <a:round/>
            <a:headEnd/>
            <a:tailEnd/>
          </a:ln>
        </p:spPr>
        <p:txBody>
          <a:bodyPr/>
          <a:lstStyle/>
          <a:p>
            <a:endParaRPr lang="en-US"/>
          </a:p>
        </p:txBody>
      </p:sp>
      <p:sp>
        <p:nvSpPr>
          <p:cNvPr id="35851" name="Line 14"/>
          <p:cNvSpPr>
            <a:spLocks noChangeShapeType="1"/>
          </p:cNvSpPr>
          <p:nvPr/>
        </p:nvSpPr>
        <p:spPr bwMode="auto">
          <a:xfrm>
            <a:off x="5984875" y="4187825"/>
            <a:ext cx="1119188" cy="0"/>
          </a:xfrm>
          <a:prstGeom prst="line">
            <a:avLst/>
          </a:prstGeom>
          <a:noFill/>
          <a:ln w="47149">
            <a:solidFill>
              <a:srgbClr val="000000"/>
            </a:solidFill>
            <a:round/>
            <a:headEnd/>
            <a:tailEnd/>
          </a:ln>
        </p:spPr>
        <p:txBody>
          <a:bodyPr/>
          <a:lstStyle/>
          <a:p>
            <a:endParaRPr lang="en-US"/>
          </a:p>
        </p:txBody>
      </p:sp>
      <p:sp>
        <p:nvSpPr>
          <p:cNvPr id="35852" name="Text Box 15"/>
          <p:cNvSpPr txBox="1">
            <a:spLocks noChangeArrowheads="1"/>
          </p:cNvSpPr>
          <p:nvPr/>
        </p:nvSpPr>
        <p:spPr bwMode="auto">
          <a:xfrm>
            <a:off x="1676400" y="5943600"/>
            <a:ext cx="6934200" cy="1311275"/>
          </a:xfrm>
          <a:prstGeom prst="rect">
            <a:avLst/>
          </a:prstGeom>
          <a:noFill/>
          <a:ln w="9525">
            <a:noFill/>
            <a:miter lim="800000"/>
            <a:headEnd/>
            <a:tailEnd/>
          </a:ln>
        </p:spPr>
        <p:txBody>
          <a:bodyPr>
            <a:spAutoFit/>
          </a:bodyPr>
          <a:lstStyle/>
          <a:p>
            <a:pPr>
              <a:spcBef>
                <a:spcPct val="50000"/>
              </a:spcBef>
            </a:pPr>
            <a:r>
              <a:rPr lang="en-US" sz="4000"/>
              <a:t>What would be a relationship instance in this case?</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800" b="1" smtClean="0"/>
              <a:t>The Data Model</a:t>
            </a:r>
            <a:br>
              <a:rPr lang="en-US" sz="4800" b="1" smtClean="0"/>
            </a:br>
            <a:endParaRPr lang="en-US" sz="4800" b="1" smtClean="0"/>
          </a:p>
        </p:txBody>
      </p:sp>
      <p:sp>
        <p:nvSpPr>
          <p:cNvPr id="10243" name="Rectangle 3"/>
          <p:cNvSpPr>
            <a:spLocks noGrp="1" noChangeArrowheads="1"/>
          </p:cNvSpPr>
          <p:nvPr>
            <p:ph type="body" idx="1"/>
          </p:nvPr>
        </p:nvSpPr>
        <p:spPr/>
        <p:txBody>
          <a:bodyPr/>
          <a:lstStyle/>
          <a:p>
            <a:pPr eaLnBrk="1" hangingPunct="1"/>
            <a:r>
              <a:rPr lang="en-US" smtClean="0"/>
              <a:t>A </a:t>
            </a:r>
            <a:r>
              <a:rPr lang="en-US" b="1" smtClean="0">
                <a:solidFill>
                  <a:srgbClr val="0066FF"/>
                </a:solidFill>
              </a:rPr>
              <a:t>data model</a:t>
            </a:r>
            <a:r>
              <a:rPr lang="en-US" smtClean="0"/>
              <a:t> is a plan, or blueprint, for a </a:t>
            </a:r>
            <a:r>
              <a:rPr lang="en-US" b="1" smtClean="0">
                <a:solidFill>
                  <a:srgbClr val="0066FF"/>
                </a:solidFill>
              </a:rPr>
              <a:t>database design</a:t>
            </a:r>
            <a:r>
              <a:rPr lang="en-US" smtClean="0"/>
              <a:t>.</a:t>
            </a:r>
          </a:p>
          <a:p>
            <a:pPr eaLnBrk="1" hangingPunct="1"/>
            <a:r>
              <a:rPr lang="en-US" smtClean="0"/>
              <a:t>A data model is more generalized and abstract than a database design.</a:t>
            </a:r>
          </a:p>
          <a:p>
            <a:pPr eaLnBrk="1" hangingPunct="1"/>
            <a:r>
              <a:rPr lang="en-US" smtClean="0"/>
              <a:t>It is easier to change a data model than it is to change a database design, so it is the appropriate place to work through conceptual database problems.</a:t>
            </a:r>
          </a:p>
          <a:p>
            <a:pPr eaLnBrk="1" hangingPunct="1"/>
            <a:endParaRPr lang="en-US" smtClean="0"/>
          </a:p>
        </p:txBody>
      </p:sp>
      <p:grpSp>
        <p:nvGrpSpPr>
          <p:cNvPr id="10244" name="Group 6"/>
          <p:cNvGrpSpPr>
            <a:grpSpLocks/>
          </p:cNvGrpSpPr>
          <p:nvPr/>
        </p:nvGrpSpPr>
        <p:grpSpPr bwMode="auto">
          <a:xfrm>
            <a:off x="71438" y="2071688"/>
            <a:ext cx="9918700" cy="136525"/>
            <a:chOff x="45" y="1305"/>
            <a:chExt cx="6248" cy="86"/>
          </a:xfrm>
        </p:grpSpPr>
        <p:sp>
          <p:nvSpPr>
            <p:cNvPr id="10245" name="AutoShape 7"/>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0246" name="Line 8"/>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866" name="Group 6"/>
          <p:cNvGrpSpPr>
            <a:grpSpLocks/>
          </p:cNvGrpSpPr>
          <p:nvPr/>
        </p:nvGrpSpPr>
        <p:grpSpPr bwMode="auto">
          <a:xfrm>
            <a:off x="139700" y="1447800"/>
            <a:ext cx="9918700" cy="136525"/>
            <a:chOff x="45" y="1305"/>
            <a:chExt cx="6248" cy="86"/>
          </a:xfrm>
        </p:grpSpPr>
        <p:sp>
          <p:nvSpPr>
            <p:cNvPr id="36869"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6870"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6867" name="Rectangle 3"/>
          <p:cNvSpPr>
            <a:spLocks noGrp="1" noChangeArrowheads="1"/>
          </p:cNvSpPr>
          <p:nvPr>
            <p:ph type="body" idx="1"/>
          </p:nvPr>
        </p:nvSpPr>
        <p:spPr>
          <a:xfrm>
            <a:off x="276225" y="242888"/>
            <a:ext cx="10634663" cy="1052512"/>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300" b="1" smtClean="0">
                <a:solidFill>
                  <a:srgbClr val="104160"/>
                </a:solidFill>
                <a:latin typeface="Arial" pitchFamily="34" charset="0"/>
              </a:rPr>
              <a:t>The DEGREE of a Relationship</a:t>
            </a:r>
            <a:endParaRPr lang="en-US" smtClean="0"/>
          </a:p>
        </p:txBody>
      </p:sp>
      <p:sp>
        <p:nvSpPr>
          <p:cNvPr id="36868" name="Text Box 7"/>
          <p:cNvSpPr txBox="1">
            <a:spLocks noChangeArrowheads="1"/>
          </p:cNvSpPr>
          <p:nvPr/>
        </p:nvSpPr>
        <p:spPr bwMode="auto">
          <a:xfrm>
            <a:off x="363538" y="1524000"/>
            <a:ext cx="9694862" cy="91630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a:solidFill>
                  <a:srgbClr val="000000"/>
                </a:solidFill>
                <a:latin typeface="Arial" pitchFamily="34" charset="0"/>
              </a:rPr>
              <a:t>The </a:t>
            </a:r>
            <a:r>
              <a:rPr lang="en-US" sz="3400" b="1" u="sng">
                <a:solidFill>
                  <a:srgbClr val="000000"/>
                </a:solidFill>
                <a:latin typeface="Arial" pitchFamily="34" charset="0"/>
              </a:rPr>
              <a:t>degree</a:t>
            </a:r>
            <a:r>
              <a:rPr lang="en-US" sz="3400">
                <a:solidFill>
                  <a:srgbClr val="000000"/>
                </a:solidFill>
                <a:latin typeface="Arial" pitchFamily="34" charset="0"/>
              </a:rPr>
              <a:t> of a relationship is the number of associated entity sets (participants) in the relationship.</a:t>
            </a:r>
          </a:p>
          <a:p>
            <a:pPr algn="l" defTabSz="514350">
              <a:buClr>
                <a:srgbClr val="602162"/>
              </a:buClr>
              <a:buSzPct val="90000"/>
              <a:buFont typeface="Monotype Sorts" pitchFamily="2" charset="2"/>
              <a:buNone/>
            </a:pPr>
            <a:endParaRPr lang="en-US" sz="3400">
              <a:solidFill>
                <a:srgbClr val="000000"/>
              </a:solidFill>
              <a:latin typeface="Arial" pitchFamily="34" charset="0"/>
            </a:endParaRPr>
          </a:p>
          <a:p>
            <a:pPr algn="l" defTabSz="514350">
              <a:buClr>
                <a:srgbClr val="602162"/>
              </a:buClr>
              <a:buSzPct val="90000"/>
              <a:buFont typeface="Wingdings" pitchFamily="2" charset="2"/>
              <a:buChar char="ü"/>
            </a:pPr>
            <a:r>
              <a:rPr lang="en-US" sz="3400">
                <a:solidFill>
                  <a:srgbClr val="000000"/>
                </a:solidFill>
                <a:latin typeface="Arial" pitchFamily="34" charset="0"/>
              </a:rPr>
              <a:t>A </a:t>
            </a:r>
            <a:r>
              <a:rPr lang="en-US" sz="3400" b="1" u="sng">
                <a:solidFill>
                  <a:srgbClr val="000080"/>
                </a:solidFill>
                <a:latin typeface="Arial" pitchFamily="34" charset="0"/>
              </a:rPr>
              <a:t>UNARY RELATIONSHIP</a:t>
            </a:r>
            <a:r>
              <a:rPr lang="en-US" sz="3400" b="1">
                <a:solidFill>
                  <a:srgbClr val="000000"/>
                </a:solidFill>
                <a:latin typeface="Arial" pitchFamily="34" charset="0"/>
              </a:rPr>
              <a:t> </a:t>
            </a:r>
            <a:r>
              <a:rPr lang="en-US" sz="3400">
                <a:solidFill>
                  <a:srgbClr val="000000"/>
                </a:solidFill>
                <a:latin typeface="Arial" pitchFamily="34" charset="0"/>
              </a:rPr>
              <a:t>exists when an association exists within a single entity</a:t>
            </a:r>
          </a:p>
          <a:p>
            <a:pPr algn="l" defTabSz="514350">
              <a:buClr>
                <a:srgbClr val="602162"/>
              </a:buClr>
              <a:buSzPct val="90000"/>
              <a:buFont typeface="Wingdings" pitchFamily="2" charset="2"/>
              <a:buChar char="ü"/>
            </a:pPr>
            <a:endParaRPr lang="en-US" sz="3400">
              <a:solidFill>
                <a:srgbClr val="000000"/>
              </a:solidFill>
              <a:latin typeface="Arial" pitchFamily="34" charset="0"/>
            </a:endParaRPr>
          </a:p>
          <a:p>
            <a:pPr algn="l" defTabSz="514350">
              <a:buClr>
                <a:srgbClr val="602162"/>
              </a:buClr>
              <a:buSzPct val="90000"/>
              <a:buFont typeface="Wingdings" pitchFamily="2" charset="2"/>
              <a:buChar char="ü"/>
            </a:pPr>
            <a:r>
              <a:rPr lang="en-US" sz="3400">
                <a:solidFill>
                  <a:srgbClr val="000000"/>
                </a:solidFill>
                <a:latin typeface="Arial" pitchFamily="34" charset="0"/>
              </a:rPr>
              <a:t>A </a:t>
            </a:r>
            <a:r>
              <a:rPr lang="en-US" sz="3400" b="1" u="sng">
                <a:solidFill>
                  <a:srgbClr val="000061"/>
                </a:solidFill>
                <a:latin typeface="Arial" pitchFamily="34" charset="0"/>
              </a:rPr>
              <a:t>BINARY RELATIONSHIP</a:t>
            </a:r>
            <a:r>
              <a:rPr lang="en-US" sz="3400">
                <a:solidFill>
                  <a:srgbClr val="000000"/>
                </a:solidFill>
                <a:latin typeface="Arial" pitchFamily="34" charset="0"/>
              </a:rPr>
              <a:t> exists when two entities(participants) are in the relationship.</a:t>
            </a:r>
          </a:p>
          <a:p>
            <a:pPr algn="l" defTabSz="514350">
              <a:buClr>
                <a:srgbClr val="602162"/>
              </a:buClr>
              <a:buSzPct val="90000"/>
              <a:buFont typeface="Wingdings" pitchFamily="2" charset="2"/>
              <a:buChar char="ü"/>
            </a:pPr>
            <a:endParaRPr lang="en-US" sz="3400">
              <a:solidFill>
                <a:srgbClr val="000000"/>
              </a:solidFill>
              <a:latin typeface="Arial" pitchFamily="34" charset="0"/>
            </a:endParaRPr>
          </a:p>
          <a:p>
            <a:pPr algn="l" defTabSz="514350">
              <a:buClr>
                <a:srgbClr val="602162"/>
              </a:buClr>
              <a:buSzPct val="90000"/>
              <a:buFont typeface="Wingdings" pitchFamily="2" charset="2"/>
              <a:buChar char="ü"/>
            </a:pPr>
            <a:r>
              <a:rPr lang="en-US" sz="3400">
                <a:solidFill>
                  <a:srgbClr val="000000"/>
                </a:solidFill>
                <a:latin typeface="Arial" pitchFamily="34" charset="0"/>
              </a:rPr>
              <a:t>A </a:t>
            </a:r>
            <a:r>
              <a:rPr lang="en-US" sz="3400" b="1" u="sng">
                <a:solidFill>
                  <a:srgbClr val="1F007F"/>
                </a:solidFill>
                <a:latin typeface="Arial" pitchFamily="34" charset="0"/>
              </a:rPr>
              <a:t>TERNARY RELATIONSHIP</a:t>
            </a:r>
            <a:r>
              <a:rPr lang="en-US" sz="3400">
                <a:solidFill>
                  <a:srgbClr val="000000"/>
                </a:solidFill>
                <a:latin typeface="Arial" pitchFamily="34" charset="0"/>
              </a:rPr>
              <a:t> exists when three entities (participants) are in the relationship.</a:t>
            </a:r>
            <a:endParaRPr lang="en-US"/>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1" name="AutoShape 7"/>
          <p:cNvSpPr>
            <a:spLocks noChangeArrowheads="1"/>
          </p:cNvSpPr>
          <p:nvPr/>
        </p:nvSpPr>
        <p:spPr bwMode="auto">
          <a:xfrm flipV="1">
            <a:off x="1250950" y="1484313"/>
            <a:ext cx="2363788" cy="993775"/>
          </a:xfrm>
          <a:prstGeom prst="roundRect">
            <a:avLst>
              <a:gd name="adj" fmla="val 0"/>
            </a:avLst>
          </a:prstGeom>
          <a:solidFill>
            <a:srgbClr val="C0C0C0"/>
          </a:solidFill>
          <a:ln w="18574">
            <a:solidFill>
              <a:srgbClr val="0000C2"/>
            </a:solidFill>
            <a:round/>
            <a:headEnd/>
            <a:tailEnd/>
          </a:ln>
          <a:effectLst>
            <a:outerShdw dist="121233" dir="2700000" algn="ctr" rotWithShape="0">
              <a:srgbClr val="404040"/>
            </a:outerShdw>
          </a:effectLst>
        </p:spPr>
        <p:txBody>
          <a:bodyPr wrap="none" anchor="ctr"/>
          <a:lstStyle/>
          <a:p>
            <a:pPr>
              <a:defRPr/>
            </a:pPr>
            <a:endParaRPr lang="en-US"/>
          </a:p>
        </p:txBody>
      </p:sp>
      <p:sp>
        <p:nvSpPr>
          <p:cNvPr id="21512" name="Freeform 8"/>
          <p:cNvSpPr>
            <a:spLocks/>
          </p:cNvSpPr>
          <p:nvPr/>
        </p:nvSpPr>
        <p:spPr bwMode="auto">
          <a:xfrm>
            <a:off x="765175" y="4094163"/>
            <a:ext cx="3028950" cy="1196975"/>
          </a:xfrm>
          <a:custGeom>
            <a:avLst/>
            <a:gdLst/>
            <a:ahLst/>
            <a:cxnLst>
              <a:cxn ang="0">
                <a:pos x="0" y="375"/>
              </a:cxn>
              <a:cxn ang="0">
                <a:pos x="948" y="0"/>
              </a:cxn>
              <a:cxn ang="0">
                <a:pos x="1907" y="374"/>
              </a:cxn>
              <a:cxn ang="0">
                <a:pos x="948" y="753"/>
              </a:cxn>
              <a:cxn ang="0">
                <a:pos x="0" y="375"/>
              </a:cxn>
              <a:cxn ang="0">
                <a:pos x="0" y="375"/>
              </a:cxn>
            </a:cxnLst>
            <a:rect l="0" t="0" r="r" b="b"/>
            <a:pathLst>
              <a:path w="1908" h="754">
                <a:moveTo>
                  <a:pt x="0" y="375"/>
                </a:moveTo>
                <a:lnTo>
                  <a:pt x="948" y="0"/>
                </a:lnTo>
                <a:lnTo>
                  <a:pt x="1907" y="374"/>
                </a:lnTo>
                <a:lnTo>
                  <a:pt x="948" y="753"/>
                </a:lnTo>
                <a:lnTo>
                  <a:pt x="0" y="375"/>
                </a:lnTo>
                <a:lnTo>
                  <a:pt x="0" y="375"/>
                </a:lnTo>
              </a:path>
            </a:pathLst>
          </a:custGeom>
          <a:solidFill>
            <a:srgbClr val="C0C0C0"/>
          </a:solidFill>
          <a:ln w="9287" cap="flat" cmpd="sng">
            <a:solidFill>
              <a:srgbClr val="000000"/>
            </a:solidFill>
            <a:prstDash val="solid"/>
            <a:round/>
            <a:headEnd type="none" w="med" len="med"/>
            <a:tailEnd type="none" w="med" len="med"/>
          </a:ln>
          <a:effectLst>
            <a:outerShdw dist="121233" dir="2700000" algn="ctr" rotWithShape="0">
              <a:srgbClr val="404040"/>
            </a:outerShdw>
          </a:effectLst>
        </p:spPr>
        <p:txBody>
          <a:bodyPr/>
          <a:lstStyle/>
          <a:p>
            <a:pPr>
              <a:defRPr/>
            </a:pPr>
            <a:endParaRPr lang="en-US"/>
          </a:p>
        </p:txBody>
      </p:sp>
      <p:sp>
        <p:nvSpPr>
          <p:cNvPr id="21513" name="AutoShape 9"/>
          <p:cNvSpPr>
            <a:spLocks noChangeArrowheads="1"/>
          </p:cNvSpPr>
          <p:nvPr/>
        </p:nvSpPr>
        <p:spPr bwMode="auto">
          <a:xfrm flipV="1">
            <a:off x="6189663" y="1370013"/>
            <a:ext cx="2605087" cy="952500"/>
          </a:xfrm>
          <a:prstGeom prst="roundRect">
            <a:avLst>
              <a:gd name="adj" fmla="val 0"/>
            </a:avLst>
          </a:prstGeom>
          <a:solidFill>
            <a:srgbClr val="C0C0C0"/>
          </a:solidFill>
          <a:ln w="18574">
            <a:solidFill>
              <a:srgbClr val="000000"/>
            </a:solidFill>
            <a:round/>
            <a:headEnd/>
            <a:tailEnd/>
          </a:ln>
          <a:effectLst>
            <a:outerShdw dist="121233" dir="2700000" algn="ctr" rotWithShape="0">
              <a:srgbClr val="404040"/>
            </a:outerShdw>
          </a:effectLst>
        </p:spPr>
        <p:txBody>
          <a:bodyPr wrap="none" anchor="ctr"/>
          <a:lstStyle/>
          <a:p>
            <a:pPr>
              <a:defRPr/>
            </a:pPr>
            <a:endParaRPr lang="en-US"/>
          </a:p>
        </p:txBody>
      </p:sp>
      <p:sp>
        <p:nvSpPr>
          <p:cNvPr id="21514" name="AutoShape 10"/>
          <p:cNvSpPr>
            <a:spLocks noChangeArrowheads="1"/>
          </p:cNvSpPr>
          <p:nvPr/>
        </p:nvSpPr>
        <p:spPr bwMode="auto">
          <a:xfrm flipV="1">
            <a:off x="6376988" y="6859588"/>
            <a:ext cx="2505075" cy="809625"/>
          </a:xfrm>
          <a:prstGeom prst="roundRect">
            <a:avLst>
              <a:gd name="adj" fmla="val 0"/>
            </a:avLst>
          </a:prstGeom>
          <a:solidFill>
            <a:srgbClr val="C0C0C0"/>
          </a:solidFill>
          <a:ln w="18574">
            <a:solidFill>
              <a:srgbClr val="000000"/>
            </a:solidFill>
            <a:round/>
            <a:headEnd/>
            <a:tailEnd/>
          </a:ln>
          <a:effectLst>
            <a:outerShdw dist="121233" dir="2700000" algn="ctr" rotWithShape="0">
              <a:srgbClr val="404040"/>
            </a:outerShdw>
          </a:effectLst>
        </p:spPr>
        <p:txBody>
          <a:bodyPr wrap="none" anchor="ctr"/>
          <a:lstStyle/>
          <a:p>
            <a:pPr>
              <a:defRPr/>
            </a:pPr>
            <a:endParaRPr lang="en-US"/>
          </a:p>
        </p:txBody>
      </p:sp>
      <p:sp>
        <p:nvSpPr>
          <p:cNvPr id="21515" name="Freeform 11"/>
          <p:cNvSpPr>
            <a:spLocks/>
          </p:cNvSpPr>
          <p:nvPr/>
        </p:nvSpPr>
        <p:spPr bwMode="auto">
          <a:xfrm>
            <a:off x="6011863" y="3838575"/>
            <a:ext cx="2947987" cy="1535113"/>
          </a:xfrm>
          <a:custGeom>
            <a:avLst/>
            <a:gdLst/>
            <a:ahLst/>
            <a:cxnLst>
              <a:cxn ang="0">
                <a:pos x="0" y="483"/>
              </a:cxn>
              <a:cxn ang="0">
                <a:pos x="924" y="0"/>
              </a:cxn>
              <a:cxn ang="0">
                <a:pos x="1856" y="479"/>
              </a:cxn>
              <a:cxn ang="0">
                <a:pos x="924" y="966"/>
              </a:cxn>
              <a:cxn ang="0">
                <a:pos x="0" y="483"/>
              </a:cxn>
              <a:cxn ang="0">
                <a:pos x="0" y="483"/>
              </a:cxn>
            </a:cxnLst>
            <a:rect l="0" t="0" r="r" b="b"/>
            <a:pathLst>
              <a:path w="1857" h="967">
                <a:moveTo>
                  <a:pt x="0" y="483"/>
                </a:moveTo>
                <a:lnTo>
                  <a:pt x="924" y="0"/>
                </a:lnTo>
                <a:lnTo>
                  <a:pt x="1856" y="479"/>
                </a:lnTo>
                <a:lnTo>
                  <a:pt x="924" y="966"/>
                </a:lnTo>
                <a:lnTo>
                  <a:pt x="0" y="483"/>
                </a:lnTo>
                <a:lnTo>
                  <a:pt x="0" y="483"/>
                </a:lnTo>
              </a:path>
            </a:pathLst>
          </a:custGeom>
          <a:solidFill>
            <a:srgbClr val="C0C0C0"/>
          </a:solidFill>
          <a:ln w="9287" cap="flat" cmpd="sng">
            <a:solidFill>
              <a:srgbClr val="000000"/>
            </a:solidFill>
            <a:prstDash val="solid"/>
            <a:round/>
            <a:headEnd type="none" w="med" len="med"/>
            <a:tailEnd type="none" w="med" len="med"/>
          </a:ln>
          <a:effectLst>
            <a:outerShdw dist="121233" dir="2700000" algn="ctr" rotWithShape="0">
              <a:srgbClr val="404040"/>
            </a:outerShdw>
          </a:effectLst>
        </p:spPr>
        <p:txBody>
          <a:bodyPr/>
          <a:lstStyle/>
          <a:p>
            <a:pPr>
              <a:defRPr/>
            </a:pPr>
            <a:endParaRPr lang="en-US"/>
          </a:p>
        </p:txBody>
      </p:sp>
      <p:sp>
        <p:nvSpPr>
          <p:cNvPr id="37895" name="Rectangle 3"/>
          <p:cNvSpPr>
            <a:spLocks noGrp="1" noChangeArrowheads="1"/>
          </p:cNvSpPr>
          <p:nvPr>
            <p:ph type="body" idx="1"/>
          </p:nvPr>
        </p:nvSpPr>
        <p:spPr>
          <a:xfrm>
            <a:off x="1392238" y="1749425"/>
            <a:ext cx="2544762" cy="747713"/>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400" b="1" smtClean="0">
                <a:solidFill>
                  <a:srgbClr val="000000"/>
                </a:solidFill>
                <a:latin typeface="NewsGothic" charset="0"/>
              </a:rPr>
              <a:t>COURSE</a:t>
            </a:r>
            <a:endParaRPr lang="en-US" smtClean="0"/>
          </a:p>
        </p:txBody>
      </p:sp>
      <p:sp>
        <p:nvSpPr>
          <p:cNvPr id="37896" name="Text Box 12"/>
          <p:cNvSpPr txBox="1">
            <a:spLocks noChangeArrowheads="1"/>
          </p:cNvSpPr>
          <p:nvPr/>
        </p:nvSpPr>
        <p:spPr bwMode="auto">
          <a:xfrm>
            <a:off x="1622425" y="5422900"/>
            <a:ext cx="1998663" cy="5540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200" b="1">
                <a:solidFill>
                  <a:srgbClr val="0000FF"/>
                </a:solidFill>
                <a:latin typeface="NewsGothic" charset="0"/>
              </a:rPr>
              <a:t>PREREQ</a:t>
            </a:r>
            <a:endParaRPr lang="en-US"/>
          </a:p>
        </p:txBody>
      </p:sp>
      <p:sp>
        <p:nvSpPr>
          <p:cNvPr id="37897" name="Line 13"/>
          <p:cNvSpPr>
            <a:spLocks noChangeShapeType="1"/>
          </p:cNvSpPr>
          <p:nvPr/>
        </p:nvSpPr>
        <p:spPr bwMode="auto">
          <a:xfrm flipV="1">
            <a:off x="3594100" y="1860550"/>
            <a:ext cx="728663" cy="4763"/>
          </a:xfrm>
          <a:prstGeom prst="line">
            <a:avLst/>
          </a:prstGeom>
          <a:noFill/>
          <a:ln w="47149">
            <a:solidFill>
              <a:srgbClr val="602162"/>
            </a:solidFill>
            <a:round/>
            <a:headEnd/>
            <a:tailEnd/>
          </a:ln>
        </p:spPr>
        <p:txBody>
          <a:bodyPr/>
          <a:lstStyle/>
          <a:p>
            <a:endParaRPr lang="en-US"/>
          </a:p>
        </p:txBody>
      </p:sp>
      <p:sp>
        <p:nvSpPr>
          <p:cNvPr id="37898" name="Line 14"/>
          <p:cNvSpPr>
            <a:spLocks noChangeShapeType="1"/>
          </p:cNvSpPr>
          <p:nvPr/>
        </p:nvSpPr>
        <p:spPr bwMode="auto">
          <a:xfrm>
            <a:off x="4322763" y="1911350"/>
            <a:ext cx="0" cy="2835275"/>
          </a:xfrm>
          <a:prstGeom prst="line">
            <a:avLst/>
          </a:prstGeom>
          <a:noFill/>
          <a:ln w="47149">
            <a:solidFill>
              <a:srgbClr val="602162"/>
            </a:solidFill>
            <a:round/>
            <a:headEnd/>
            <a:tailEnd/>
          </a:ln>
        </p:spPr>
        <p:txBody>
          <a:bodyPr/>
          <a:lstStyle/>
          <a:p>
            <a:endParaRPr lang="en-US"/>
          </a:p>
        </p:txBody>
      </p:sp>
      <p:sp>
        <p:nvSpPr>
          <p:cNvPr id="37899" name="Line 15"/>
          <p:cNvSpPr>
            <a:spLocks noChangeShapeType="1"/>
          </p:cNvSpPr>
          <p:nvPr/>
        </p:nvSpPr>
        <p:spPr bwMode="auto">
          <a:xfrm flipV="1">
            <a:off x="3763963" y="4754563"/>
            <a:ext cx="488950" cy="4762"/>
          </a:xfrm>
          <a:prstGeom prst="line">
            <a:avLst/>
          </a:prstGeom>
          <a:noFill/>
          <a:ln w="31433">
            <a:solidFill>
              <a:srgbClr val="602162"/>
            </a:solidFill>
            <a:round/>
            <a:headEnd/>
            <a:tailEnd/>
          </a:ln>
        </p:spPr>
        <p:txBody>
          <a:bodyPr/>
          <a:lstStyle/>
          <a:p>
            <a:endParaRPr lang="en-US"/>
          </a:p>
        </p:txBody>
      </p:sp>
      <p:sp>
        <p:nvSpPr>
          <p:cNvPr id="37900" name="Line 16"/>
          <p:cNvSpPr>
            <a:spLocks noChangeShapeType="1"/>
          </p:cNvSpPr>
          <p:nvPr/>
        </p:nvSpPr>
        <p:spPr bwMode="auto">
          <a:xfrm flipH="1">
            <a:off x="585788" y="1911350"/>
            <a:ext cx="646112" cy="0"/>
          </a:xfrm>
          <a:prstGeom prst="line">
            <a:avLst/>
          </a:prstGeom>
          <a:noFill/>
          <a:ln w="47149">
            <a:solidFill>
              <a:srgbClr val="602162"/>
            </a:solidFill>
            <a:round/>
            <a:headEnd/>
            <a:tailEnd/>
          </a:ln>
        </p:spPr>
        <p:txBody>
          <a:bodyPr/>
          <a:lstStyle/>
          <a:p>
            <a:endParaRPr lang="en-US"/>
          </a:p>
        </p:txBody>
      </p:sp>
      <p:sp>
        <p:nvSpPr>
          <p:cNvPr id="37901" name="Line 17"/>
          <p:cNvSpPr>
            <a:spLocks noChangeShapeType="1"/>
          </p:cNvSpPr>
          <p:nvPr/>
        </p:nvSpPr>
        <p:spPr bwMode="auto">
          <a:xfrm>
            <a:off x="523875" y="1911350"/>
            <a:ext cx="0" cy="2835275"/>
          </a:xfrm>
          <a:prstGeom prst="line">
            <a:avLst/>
          </a:prstGeom>
          <a:noFill/>
          <a:ln w="47149">
            <a:solidFill>
              <a:srgbClr val="602162"/>
            </a:solidFill>
            <a:round/>
            <a:headEnd/>
            <a:tailEnd/>
          </a:ln>
        </p:spPr>
        <p:txBody>
          <a:bodyPr/>
          <a:lstStyle/>
          <a:p>
            <a:endParaRPr lang="en-US"/>
          </a:p>
        </p:txBody>
      </p:sp>
      <p:sp>
        <p:nvSpPr>
          <p:cNvPr id="37902" name="Line 18"/>
          <p:cNvSpPr>
            <a:spLocks noChangeShapeType="1"/>
          </p:cNvSpPr>
          <p:nvPr/>
        </p:nvSpPr>
        <p:spPr bwMode="auto">
          <a:xfrm>
            <a:off x="492125" y="4725988"/>
            <a:ext cx="452438" cy="0"/>
          </a:xfrm>
          <a:prstGeom prst="line">
            <a:avLst/>
          </a:prstGeom>
          <a:noFill/>
          <a:ln w="47149">
            <a:solidFill>
              <a:srgbClr val="602162"/>
            </a:solidFill>
            <a:round/>
            <a:headEnd/>
            <a:tailEnd/>
          </a:ln>
        </p:spPr>
        <p:txBody>
          <a:bodyPr/>
          <a:lstStyle/>
          <a:p>
            <a:endParaRPr lang="en-US"/>
          </a:p>
        </p:txBody>
      </p:sp>
      <p:sp>
        <p:nvSpPr>
          <p:cNvPr id="37903" name="Text Box 19"/>
          <p:cNvSpPr txBox="1">
            <a:spLocks noChangeArrowheads="1"/>
          </p:cNvSpPr>
          <p:nvPr/>
        </p:nvSpPr>
        <p:spPr bwMode="auto">
          <a:xfrm>
            <a:off x="6370638" y="1670050"/>
            <a:ext cx="2678112" cy="50641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000" b="1">
                <a:solidFill>
                  <a:srgbClr val="000000"/>
                </a:solidFill>
                <a:latin typeface="NewsGothic" charset="0"/>
              </a:rPr>
              <a:t>PROFESSOR</a:t>
            </a:r>
            <a:endParaRPr lang="en-US"/>
          </a:p>
        </p:txBody>
      </p:sp>
      <p:sp>
        <p:nvSpPr>
          <p:cNvPr id="37904" name="Text Box 20"/>
          <p:cNvSpPr txBox="1">
            <a:spLocks noChangeArrowheads="1"/>
          </p:cNvSpPr>
          <p:nvPr/>
        </p:nvSpPr>
        <p:spPr bwMode="auto">
          <a:xfrm>
            <a:off x="7826375" y="5334000"/>
            <a:ext cx="2232025" cy="5381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200" b="1">
                <a:solidFill>
                  <a:srgbClr val="0000FF"/>
                </a:solidFill>
                <a:latin typeface="NewsGothic" charset="0"/>
              </a:rPr>
              <a:t>TEACHES</a:t>
            </a:r>
            <a:endParaRPr lang="en-US"/>
          </a:p>
        </p:txBody>
      </p:sp>
      <p:sp>
        <p:nvSpPr>
          <p:cNvPr id="37905" name="Text Box 21"/>
          <p:cNvSpPr txBox="1">
            <a:spLocks noChangeArrowheads="1"/>
          </p:cNvSpPr>
          <p:nvPr/>
        </p:nvSpPr>
        <p:spPr bwMode="auto">
          <a:xfrm>
            <a:off x="6629400" y="7099300"/>
            <a:ext cx="2243138" cy="5492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COURSE</a:t>
            </a:r>
            <a:endParaRPr lang="en-US"/>
          </a:p>
        </p:txBody>
      </p:sp>
      <p:sp>
        <p:nvSpPr>
          <p:cNvPr id="37906" name="Line 22"/>
          <p:cNvSpPr>
            <a:spLocks noChangeShapeType="1"/>
          </p:cNvSpPr>
          <p:nvPr/>
        </p:nvSpPr>
        <p:spPr bwMode="auto">
          <a:xfrm flipV="1">
            <a:off x="7480300" y="2301875"/>
            <a:ext cx="0" cy="1539875"/>
          </a:xfrm>
          <a:prstGeom prst="line">
            <a:avLst/>
          </a:prstGeom>
          <a:noFill/>
          <a:ln w="47149">
            <a:solidFill>
              <a:srgbClr val="602162"/>
            </a:solidFill>
            <a:round/>
            <a:headEnd/>
            <a:tailEnd/>
          </a:ln>
        </p:spPr>
        <p:txBody>
          <a:bodyPr/>
          <a:lstStyle/>
          <a:p>
            <a:endParaRPr lang="en-US"/>
          </a:p>
        </p:txBody>
      </p:sp>
      <p:sp>
        <p:nvSpPr>
          <p:cNvPr id="37907" name="Line 23"/>
          <p:cNvSpPr>
            <a:spLocks noChangeShapeType="1"/>
          </p:cNvSpPr>
          <p:nvPr/>
        </p:nvSpPr>
        <p:spPr bwMode="auto">
          <a:xfrm>
            <a:off x="7480300" y="5380038"/>
            <a:ext cx="0" cy="1457325"/>
          </a:xfrm>
          <a:prstGeom prst="line">
            <a:avLst/>
          </a:prstGeom>
          <a:noFill/>
          <a:ln w="47149">
            <a:solidFill>
              <a:srgbClr val="602162"/>
            </a:solidFill>
            <a:round/>
            <a:headEnd/>
            <a:tailEnd/>
          </a:ln>
        </p:spPr>
        <p:txBody>
          <a:bodyPr/>
          <a:lstStyle/>
          <a:p>
            <a:endParaRPr lang="en-US"/>
          </a:p>
        </p:txBody>
      </p:sp>
      <p:sp>
        <p:nvSpPr>
          <p:cNvPr id="37908" name="Text Box 24"/>
          <p:cNvSpPr txBox="1">
            <a:spLocks noChangeArrowheads="1"/>
          </p:cNvSpPr>
          <p:nvPr/>
        </p:nvSpPr>
        <p:spPr bwMode="auto">
          <a:xfrm>
            <a:off x="1389063" y="719138"/>
            <a:ext cx="2249487" cy="608012"/>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u="sng">
                <a:solidFill>
                  <a:srgbClr val="000000"/>
                </a:solidFill>
                <a:latin typeface="Nauert" charset="0"/>
              </a:rPr>
              <a:t>UNARY</a:t>
            </a:r>
            <a:endParaRPr lang="en-US"/>
          </a:p>
        </p:txBody>
      </p:sp>
      <p:sp>
        <p:nvSpPr>
          <p:cNvPr id="37909" name="Text Box 25"/>
          <p:cNvSpPr txBox="1">
            <a:spLocks noChangeArrowheads="1"/>
          </p:cNvSpPr>
          <p:nvPr/>
        </p:nvSpPr>
        <p:spPr bwMode="auto">
          <a:xfrm>
            <a:off x="6426200" y="561975"/>
            <a:ext cx="2165350" cy="6477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u="sng">
                <a:solidFill>
                  <a:srgbClr val="000000"/>
                </a:solidFill>
                <a:latin typeface="Nauert" charset="0"/>
              </a:rPr>
              <a:t>BINARY</a:t>
            </a:r>
            <a:endParaRPr lang="en-US"/>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AutoShape 7"/>
          <p:cNvSpPr>
            <a:spLocks noChangeArrowheads="1"/>
          </p:cNvSpPr>
          <p:nvPr/>
        </p:nvSpPr>
        <p:spPr bwMode="auto">
          <a:xfrm flipV="1">
            <a:off x="746125" y="633413"/>
            <a:ext cx="3776663" cy="792162"/>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38915" name="AutoShape 8"/>
          <p:cNvSpPr>
            <a:spLocks noChangeArrowheads="1"/>
          </p:cNvSpPr>
          <p:nvPr/>
        </p:nvSpPr>
        <p:spPr bwMode="auto">
          <a:xfrm flipV="1">
            <a:off x="6057900" y="635000"/>
            <a:ext cx="3616325" cy="792163"/>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38916" name="AutoShape 9"/>
          <p:cNvSpPr>
            <a:spLocks noChangeArrowheads="1"/>
          </p:cNvSpPr>
          <p:nvPr/>
        </p:nvSpPr>
        <p:spPr bwMode="auto">
          <a:xfrm flipV="1">
            <a:off x="3535363" y="6789738"/>
            <a:ext cx="3756025" cy="750887"/>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38917" name="Freeform 10"/>
          <p:cNvSpPr>
            <a:spLocks/>
          </p:cNvSpPr>
          <p:nvPr/>
        </p:nvSpPr>
        <p:spPr bwMode="auto">
          <a:xfrm>
            <a:off x="4044950" y="3711575"/>
            <a:ext cx="2767013" cy="1358900"/>
          </a:xfrm>
          <a:custGeom>
            <a:avLst/>
            <a:gdLst>
              <a:gd name="T0" fmla="*/ 0 w 1743"/>
              <a:gd name="T1" fmla="*/ 1073586653 h 856"/>
              <a:gd name="T2" fmla="*/ 2147483647 w 1743"/>
              <a:gd name="T3" fmla="*/ 0 h 856"/>
              <a:gd name="T4" fmla="*/ 2147483647 w 1743"/>
              <a:gd name="T5" fmla="*/ 1068546342 h 856"/>
              <a:gd name="T6" fmla="*/ 2147483647 w 1743"/>
              <a:gd name="T7" fmla="*/ 2147483647 h 856"/>
              <a:gd name="T8" fmla="*/ 0 w 1743"/>
              <a:gd name="T9" fmla="*/ 1073586653 h 856"/>
              <a:gd name="T10" fmla="*/ 0 w 1743"/>
              <a:gd name="T11" fmla="*/ 1073586653 h 856"/>
              <a:gd name="T12" fmla="*/ 0 60000 65536"/>
              <a:gd name="T13" fmla="*/ 0 60000 65536"/>
              <a:gd name="T14" fmla="*/ 0 60000 65536"/>
              <a:gd name="T15" fmla="*/ 0 60000 65536"/>
              <a:gd name="T16" fmla="*/ 0 60000 65536"/>
              <a:gd name="T17" fmla="*/ 0 60000 65536"/>
              <a:gd name="T18" fmla="*/ 0 w 1743"/>
              <a:gd name="T19" fmla="*/ 0 h 856"/>
              <a:gd name="T20" fmla="*/ 1743 w 1743"/>
              <a:gd name="T21" fmla="*/ 856 h 856"/>
            </a:gdLst>
            <a:ahLst/>
            <a:cxnLst>
              <a:cxn ang="T12">
                <a:pos x="T0" y="T1"/>
              </a:cxn>
              <a:cxn ang="T13">
                <a:pos x="T2" y="T3"/>
              </a:cxn>
              <a:cxn ang="T14">
                <a:pos x="T4" y="T5"/>
              </a:cxn>
              <a:cxn ang="T15">
                <a:pos x="T6" y="T7"/>
              </a:cxn>
              <a:cxn ang="T16">
                <a:pos x="T8" y="T9"/>
              </a:cxn>
              <a:cxn ang="T17">
                <a:pos x="T10" y="T11"/>
              </a:cxn>
            </a:cxnLst>
            <a:rect l="T18" t="T19" r="T20" b="T21"/>
            <a:pathLst>
              <a:path w="1743" h="856">
                <a:moveTo>
                  <a:pt x="0" y="426"/>
                </a:moveTo>
                <a:lnTo>
                  <a:pt x="867" y="0"/>
                </a:lnTo>
                <a:lnTo>
                  <a:pt x="1742" y="424"/>
                </a:lnTo>
                <a:lnTo>
                  <a:pt x="867" y="855"/>
                </a:lnTo>
                <a:lnTo>
                  <a:pt x="0" y="426"/>
                </a:lnTo>
              </a:path>
            </a:pathLst>
          </a:custGeom>
          <a:solidFill>
            <a:srgbClr val="C0C0C0"/>
          </a:solidFill>
          <a:ln w="9287">
            <a:solidFill>
              <a:srgbClr val="000000"/>
            </a:solidFill>
            <a:round/>
            <a:headEnd/>
            <a:tailEnd/>
          </a:ln>
        </p:spPr>
        <p:txBody>
          <a:bodyPr/>
          <a:lstStyle/>
          <a:p>
            <a:endParaRPr lang="en-US"/>
          </a:p>
        </p:txBody>
      </p:sp>
      <p:sp>
        <p:nvSpPr>
          <p:cNvPr id="38918" name="Line 11"/>
          <p:cNvSpPr>
            <a:spLocks noChangeShapeType="1"/>
          </p:cNvSpPr>
          <p:nvPr/>
        </p:nvSpPr>
        <p:spPr bwMode="auto">
          <a:xfrm>
            <a:off x="2382838" y="1365250"/>
            <a:ext cx="1676400" cy="3016250"/>
          </a:xfrm>
          <a:prstGeom prst="line">
            <a:avLst/>
          </a:prstGeom>
          <a:noFill/>
          <a:ln w="47149">
            <a:solidFill>
              <a:srgbClr val="602162"/>
            </a:solidFill>
            <a:round/>
            <a:headEnd/>
            <a:tailEnd/>
          </a:ln>
        </p:spPr>
        <p:txBody>
          <a:bodyPr/>
          <a:lstStyle/>
          <a:p>
            <a:endParaRPr lang="en-US"/>
          </a:p>
        </p:txBody>
      </p:sp>
      <p:sp>
        <p:nvSpPr>
          <p:cNvPr id="38919" name="Line 12"/>
          <p:cNvSpPr>
            <a:spLocks noChangeShapeType="1"/>
          </p:cNvSpPr>
          <p:nvPr/>
        </p:nvSpPr>
        <p:spPr bwMode="auto">
          <a:xfrm flipV="1">
            <a:off x="6705600" y="1444625"/>
            <a:ext cx="1352550" cy="2816225"/>
          </a:xfrm>
          <a:prstGeom prst="line">
            <a:avLst/>
          </a:prstGeom>
          <a:noFill/>
          <a:ln w="47149">
            <a:solidFill>
              <a:srgbClr val="602162"/>
            </a:solidFill>
            <a:round/>
            <a:headEnd/>
            <a:tailEnd/>
          </a:ln>
        </p:spPr>
        <p:txBody>
          <a:bodyPr/>
          <a:lstStyle/>
          <a:p>
            <a:endParaRPr lang="en-US"/>
          </a:p>
        </p:txBody>
      </p:sp>
      <p:sp>
        <p:nvSpPr>
          <p:cNvPr id="38920" name="Line 13"/>
          <p:cNvSpPr>
            <a:spLocks noChangeShapeType="1"/>
          </p:cNvSpPr>
          <p:nvPr/>
        </p:nvSpPr>
        <p:spPr bwMode="auto">
          <a:xfrm>
            <a:off x="5432425" y="5029200"/>
            <a:ext cx="0" cy="1744663"/>
          </a:xfrm>
          <a:prstGeom prst="line">
            <a:avLst/>
          </a:prstGeom>
          <a:noFill/>
          <a:ln w="62865">
            <a:solidFill>
              <a:srgbClr val="602162"/>
            </a:solidFill>
            <a:round/>
            <a:headEnd/>
            <a:tailEnd/>
          </a:ln>
        </p:spPr>
        <p:txBody>
          <a:bodyPr/>
          <a:lstStyle/>
          <a:p>
            <a:endParaRPr lang="en-US"/>
          </a:p>
        </p:txBody>
      </p:sp>
      <p:sp>
        <p:nvSpPr>
          <p:cNvPr id="38921" name="Rectangle 3"/>
          <p:cNvSpPr>
            <a:spLocks noGrp="1" noChangeArrowheads="1"/>
          </p:cNvSpPr>
          <p:nvPr>
            <p:ph type="body" idx="1"/>
          </p:nvPr>
        </p:nvSpPr>
        <p:spPr>
          <a:xfrm>
            <a:off x="1471613" y="776288"/>
            <a:ext cx="2143125" cy="588962"/>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400" b="1" smtClean="0">
                <a:solidFill>
                  <a:srgbClr val="000000"/>
                </a:solidFill>
                <a:latin typeface="NewsGothic" charset="0"/>
              </a:rPr>
              <a:t>MOTHER</a:t>
            </a:r>
            <a:endParaRPr lang="en-US" smtClean="0"/>
          </a:p>
        </p:txBody>
      </p:sp>
      <p:sp>
        <p:nvSpPr>
          <p:cNvPr id="38922" name="Text Box 14"/>
          <p:cNvSpPr txBox="1">
            <a:spLocks noChangeArrowheads="1"/>
          </p:cNvSpPr>
          <p:nvPr/>
        </p:nvSpPr>
        <p:spPr bwMode="auto">
          <a:xfrm>
            <a:off x="7065963" y="715963"/>
            <a:ext cx="2441575" cy="64928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FATHER</a:t>
            </a:r>
            <a:endParaRPr lang="en-US"/>
          </a:p>
        </p:txBody>
      </p:sp>
      <p:sp>
        <p:nvSpPr>
          <p:cNvPr id="38923" name="Text Box 15"/>
          <p:cNvSpPr txBox="1">
            <a:spLocks noChangeArrowheads="1"/>
          </p:cNvSpPr>
          <p:nvPr/>
        </p:nvSpPr>
        <p:spPr bwMode="auto">
          <a:xfrm>
            <a:off x="4662488" y="6911975"/>
            <a:ext cx="1658937" cy="7493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CHILD</a:t>
            </a:r>
            <a:endParaRPr lang="en-US"/>
          </a:p>
        </p:txBody>
      </p:sp>
      <p:sp>
        <p:nvSpPr>
          <p:cNvPr id="38924" name="Text Box 16"/>
          <p:cNvSpPr txBox="1">
            <a:spLocks noChangeArrowheads="1"/>
          </p:cNvSpPr>
          <p:nvPr/>
        </p:nvSpPr>
        <p:spPr bwMode="auto">
          <a:xfrm>
            <a:off x="6946900" y="4156075"/>
            <a:ext cx="2078038" cy="650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PARENT</a:t>
            </a:r>
            <a:endParaRPr lang="en-US"/>
          </a:p>
        </p:txBody>
      </p:sp>
      <p:sp>
        <p:nvSpPr>
          <p:cNvPr id="38925" name="Text Box 17"/>
          <p:cNvSpPr txBox="1">
            <a:spLocks noChangeArrowheads="1"/>
          </p:cNvSpPr>
          <p:nvPr/>
        </p:nvSpPr>
        <p:spPr bwMode="auto">
          <a:xfrm>
            <a:off x="4279900" y="2033588"/>
            <a:ext cx="2441575" cy="76993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TERNARY</a:t>
            </a:r>
            <a:endParaRPr lang="en-US"/>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38" name="Group 6"/>
          <p:cNvGrpSpPr>
            <a:grpSpLocks/>
          </p:cNvGrpSpPr>
          <p:nvPr/>
        </p:nvGrpSpPr>
        <p:grpSpPr bwMode="auto">
          <a:xfrm>
            <a:off x="71438" y="2071688"/>
            <a:ext cx="9918700" cy="136525"/>
            <a:chOff x="45" y="1305"/>
            <a:chExt cx="6248" cy="86"/>
          </a:xfrm>
        </p:grpSpPr>
        <p:sp>
          <p:nvSpPr>
            <p:cNvPr id="39941"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39942"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39939" name="Rectangle 3"/>
          <p:cNvSpPr>
            <a:spLocks noGrp="1" noChangeArrowheads="1"/>
          </p:cNvSpPr>
          <p:nvPr>
            <p:ph type="body" idx="1"/>
          </p:nvPr>
        </p:nvSpPr>
        <p:spPr>
          <a:xfrm>
            <a:off x="671513" y="541338"/>
            <a:ext cx="9594850" cy="1522412"/>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100" b="1" smtClean="0">
                <a:solidFill>
                  <a:srgbClr val="104160"/>
                </a:solidFill>
                <a:latin typeface="NewsGothic" charset="0"/>
              </a:rPr>
              <a:t>THREE TYPES OF BINARY RELATIONSHIPS</a:t>
            </a:r>
            <a:endParaRPr lang="en-US" smtClean="0"/>
          </a:p>
        </p:txBody>
      </p:sp>
      <p:sp>
        <p:nvSpPr>
          <p:cNvPr id="39940" name="Text Box 7"/>
          <p:cNvSpPr txBox="1">
            <a:spLocks noChangeArrowheads="1"/>
          </p:cNvSpPr>
          <p:nvPr/>
        </p:nvSpPr>
        <p:spPr bwMode="auto">
          <a:xfrm>
            <a:off x="557213" y="2276475"/>
            <a:ext cx="9909175" cy="4391025"/>
          </a:xfrm>
          <a:prstGeom prst="rect">
            <a:avLst/>
          </a:prstGeom>
          <a:noFill/>
          <a:ln w="9525">
            <a:noFill/>
            <a:miter lim="800000"/>
            <a:headEnd/>
            <a:tailEnd/>
          </a:ln>
        </p:spPr>
        <p:txBody>
          <a:bodyPr lIns="0" tIns="0" rIns="0" bIns="0"/>
          <a:lstStyle/>
          <a:p>
            <a:pPr marL="234950" indent="-234950" algn="l" defTabSz="514350">
              <a:buClr>
                <a:srgbClr val="602162"/>
              </a:buClr>
              <a:buSzPct val="46000"/>
              <a:buFont typeface="Monotype Sorts" pitchFamily="2" charset="2"/>
              <a:buChar char="n"/>
            </a:pPr>
            <a:r>
              <a:rPr lang="en-US" sz="3300" b="1">
                <a:solidFill>
                  <a:srgbClr val="000000"/>
                </a:solidFill>
                <a:latin typeface="NewsGothic" charset="0"/>
              </a:rPr>
              <a:t>One to One </a:t>
            </a:r>
          </a:p>
          <a:p>
            <a:pPr marL="649288" lvl="1" indent="-192088" algn="l" defTabSz="514350">
              <a:buClr>
                <a:srgbClr val="602162"/>
              </a:buClr>
              <a:buSzPct val="70000"/>
              <a:buFont typeface="Arial" pitchFamily="34" charset="0"/>
              <a:buChar char="–"/>
            </a:pPr>
            <a:r>
              <a:rPr lang="en-US" sz="3000" b="1">
                <a:solidFill>
                  <a:srgbClr val="000000"/>
                </a:solidFill>
                <a:latin typeface="NewsGothic" charset="0"/>
              </a:rPr>
              <a:t> Abbreviated as "1:1"</a:t>
            </a:r>
            <a:br>
              <a:rPr lang="en-US" sz="3000" b="1">
                <a:solidFill>
                  <a:srgbClr val="000000"/>
                </a:solidFill>
                <a:latin typeface="NewsGothic" charset="0"/>
              </a:rPr>
            </a:br>
            <a:endParaRPr lang="en-US" sz="3000" b="1">
              <a:solidFill>
                <a:srgbClr val="000000"/>
              </a:solidFill>
              <a:latin typeface="NewsGothic" charset="0"/>
            </a:endParaRPr>
          </a:p>
          <a:p>
            <a:pPr marL="234950" indent="-234950" algn="l" defTabSz="514350">
              <a:buClr>
                <a:srgbClr val="602162"/>
              </a:buClr>
              <a:buSzPct val="46000"/>
              <a:buFont typeface="Monotype Sorts" pitchFamily="2" charset="2"/>
              <a:buChar char="n"/>
            </a:pPr>
            <a:r>
              <a:rPr lang="en-US" sz="3300" b="1">
                <a:solidFill>
                  <a:srgbClr val="000000"/>
                </a:solidFill>
                <a:latin typeface="NewsGothic" charset="0"/>
              </a:rPr>
              <a:t>One to Many </a:t>
            </a:r>
          </a:p>
          <a:p>
            <a:pPr marL="649288" lvl="1" indent="-192088" algn="l" defTabSz="514350">
              <a:buClr>
                <a:srgbClr val="602162"/>
              </a:buClr>
              <a:buSzPct val="70000"/>
              <a:buFont typeface="Arial" pitchFamily="34" charset="0"/>
              <a:buChar char="–"/>
            </a:pPr>
            <a:r>
              <a:rPr lang="en-US" sz="3000" b="1">
                <a:solidFill>
                  <a:srgbClr val="000000"/>
                </a:solidFill>
                <a:latin typeface="NewsGothic" charset="0"/>
              </a:rPr>
              <a:t> Abbreviated as "1:N"</a:t>
            </a:r>
            <a:br>
              <a:rPr lang="en-US" sz="3000" b="1">
                <a:solidFill>
                  <a:srgbClr val="000000"/>
                </a:solidFill>
                <a:latin typeface="NewsGothic" charset="0"/>
              </a:rPr>
            </a:br>
            <a:endParaRPr lang="en-US" sz="3000" b="1">
              <a:solidFill>
                <a:srgbClr val="000000"/>
              </a:solidFill>
              <a:latin typeface="NewsGothic" charset="0"/>
            </a:endParaRPr>
          </a:p>
          <a:p>
            <a:pPr marL="234950" indent="-234950" algn="l" defTabSz="514350">
              <a:buClr>
                <a:srgbClr val="602162"/>
              </a:buClr>
              <a:buSzPct val="46000"/>
              <a:buFont typeface="Monotype Sorts" pitchFamily="2" charset="2"/>
              <a:buChar char="n"/>
            </a:pPr>
            <a:r>
              <a:rPr lang="en-US" sz="3300" b="1">
                <a:solidFill>
                  <a:srgbClr val="000000"/>
                </a:solidFill>
                <a:latin typeface="NewsGothic" charset="0"/>
              </a:rPr>
              <a:t>Many-to-Many </a:t>
            </a:r>
          </a:p>
          <a:p>
            <a:pPr marL="649288" lvl="1" indent="-192088" algn="l" defTabSz="514350">
              <a:buClr>
                <a:srgbClr val="602162"/>
              </a:buClr>
              <a:buSzPct val="70000"/>
              <a:buFont typeface="Arial" pitchFamily="34" charset="0"/>
              <a:buChar char="–"/>
            </a:pPr>
            <a:r>
              <a:rPr lang="en-US" sz="3000" b="1">
                <a:solidFill>
                  <a:srgbClr val="000000"/>
                </a:solidFill>
                <a:latin typeface="NewsGothic" charset="0"/>
              </a:rPr>
              <a:t> Abbreviated as "N:M"</a:t>
            </a:r>
            <a:endParaRPr lang="en-US"/>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AutoShape 7"/>
          <p:cNvSpPr>
            <a:spLocks noChangeArrowheads="1"/>
          </p:cNvSpPr>
          <p:nvPr/>
        </p:nvSpPr>
        <p:spPr bwMode="auto">
          <a:xfrm flipV="1">
            <a:off x="519113" y="1017588"/>
            <a:ext cx="2843212"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3" name="AutoShape 8"/>
          <p:cNvSpPr>
            <a:spLocks noChangeArrowheads="1"/>
          </p:cNvSpPr>
          <p:nvPr/>
        </p:nvSpPr>
        <p:spPr bwMode="auto">
          <a:xfrm flipV="1">
            <a:off x="7604125" y="936625"/>
            <a:ext cx="2330450" cy="830263"/>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4" name="AutoShape 9"/>
          <p:cNvSpPr>
            <a:spLocks noChangeArrowheads="1"/>
          </p:cNvSpPr>
          <p:nvPr/>
        </p:nvSpPr>
        <p:spPr bwMode="auto">
          <a:xfrm flipV="1">
            <a:off x="547688" y="3511550"/>
            <a:ext cx="2836862"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5" name="AutoShape 10"/>
          <p:cNvSpPr>
            <a:spLocks noChangeArrowheads="1"/>
          </p:cNvSpPr>
          <p:nvPr/>
        </p:nvSpPr>
        <p:spPr bwMode="auto">
          <a:xfrm flipV="1">
            <a:off x="519113" y="6113463"/>
            <a:ext cx="2903537" cy="830262"/>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6" name="AutoShape 11"/>
          <p:cNvSpPr>
            <a:spLocks noChangeArrowheads="1"/>
          </p:cNvSpPr>
          <p:nvPr/>
        </p:nvSpPr>
        <p:spPr bwMode="auto">
          <a:xfrm flipV="1">
            <a:off x="7583488" y="3490913"/>
            <a:ext cx="2392362"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7" name="AutoShape 12"/>
          <p:cNvSpPr>
            <a:spLocks noChangeArrowheads="1"/>
          </p:cNvSpPr>
          <p:nvPr/>
        </p:nvSpPr>
        <p:spPr bwMode="auto">
          <a:xfrm flipV="1">
            <a:off x="7623175" y="6153150"/>
            <a:ext cx="2290763"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0968" name="Freeform 13"/>
          <p:cNvSpPr>
            <a:spLocks/>
          </p:cNvSpPr>
          <p:nvPr/>
        </p:nvSpPr>
        <p:spPr bwMode="auto">
          <a:xfrm>
            <a:off x="4756150" y="6051550"/>
            <a:ext cx="1582738" cy="935038"/>
          </a:xfrm>
          <a:custGeom>
            <a:avLst/>
            <a:gdLst>
              <a:gd name="T0" fmla="*/ 0 w 997"/>
              <a:gd name="T1" fmla="*/ 735885912 h 589"/>
              <a:gd name="T2" fmla="*/ 1247478623 w 997"/>
              <a:gd name="T3" fmla="*/ 0 h 589"/>
              <a:gd name="T4" fmla="*/ 2147483647 w 997"/>
              <a:gd name="T5" fmla="*/ 733366549 h 589"/>
              <a:gd name="T6" fmla="*/ 1247478623 w 997"/>
              <a:gd name="T7" fmla="*/ 1481852450 h 589"/>
              <a:gd name="T8" fmla="*/ 0 w 997"/>
              <a:gd name="T9" fmla="*/ 735885912 h 589"/>
              <a:gd name="T10" fmla="*/ 0 w 997"/>
              <a:gd name="T11" fmla="*/ 73588591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2"/>
                </a:moveTo>
                <a:lnTo>
                  <a:pt x="495" y="0"/>
                </a:lnTo>
                <a:lnTo>
                  <a:pt x="996" y="291"/>
                </a:lnTo>
                <a:lnTo>
                  <a:pt x="495" y="588"/>
                </a:lnTo>
                <a:lnTo>
                  <a:pt x="0" y="292"/>
                </a:lnTo>
              </a:path>
            </a:pathLst>
          </a:custGeom>
          <a:solidFill>
            <a:srgbClr val="C0C0C0"/>
          </a:solidFill>
          <a:ln w="9287">
            <a:solidFill>
              <a:srgbClr val="000000"/>
            </a:solidFill>
            <a:round/>
            <a:headEnd/>
            <a:tailEnd/>
          </a:ln>
        </p:spPr>
        <p:txBody>
          <a:bodyPr/>
          <a:lstStyle/>
          <a:p>
            <a:endParaRPr lang="en-US"/>
          </a:p>
        </p:txBody>
      </p:sp>
      <p:sp>
        <p:nvSpPr>
          <p:cNvPr id="40969" name="Freeform 14"/>
          <p:cNvSpPr>
            <a:spLocks/>
          </p:cNvSpPr>
          <p:nvPr/>
        </p:nvSpPr>
        <p:spPr bwMode="auto">
          <a:xfrm>
            <a:off x="4635500" y="3470275"/>
            <a:ext cx="1582738" cy="935038"/>
          </a:xfrm>
          <a:custGeom>
            <a:avLst/>
            <a:gdLst>
              <a:gd name="T0" fmla="*/ 0 w 997"/>
              <a:gd name="T1" fmla="*/ 738406862 h 589"/>
              <a:gd name="T2" fmla="*/ 1247478623 w 997"/>
              <a:gd name="T3" fmla="*/ 0 h 589"/>
              <a:gd name="T4" fmla="*/ 2147483647 w 997"/>
              <a:gd name="T5" fmla="*/ 733366549 h 589"/>
              <a:gd name="T6" fmla="*/ 1247478623 w 997"/>
              <a:gd name="T7" fmla="*/ 1481852450 h 589"/>
              <a:gd name="T8" fmla="*/ 0 w 997"/>
              <a:gd name="T9" fmla="*/ 738406862 h 589"/>
              <a:gd name="T10" fmla="*/ 0 w 997"/>
              <a:gd name="T11" fmla="*/ 73840686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3"/>
                </a:moveTo>
                <a:lnTo>
                  <a:pt x="495" y="0"/>
                </a:lnTo>
                <a:lnTo>
                  <a:pt x="996" y="291"/>
                </a:lnTo>
                <a:lnTo>
                  <a:pt x="495" y="588"/>
                </a:lnTo>
                <a:lnTo>
                  <a:pt x="0" y="293"/>
                </a:lnTo>
              </a:path>
            </a:pathLst>
          </a:custGeom>
          <a:solidFill>
            <a:srgbClr val="C0C0C0"/>
          </a:solidFill>
          <a:ln w="9287">
            <a:solidFill>
              <a:srgbClr val="000000"/>
            </a:solidFill>
            <a:round/>
            <a:headEnd/>
            <a:tailEnd/>
          </a:ln>
        </p:spPr>
        <p:txBody>
          <a:bodyPr/>
          <a:lstStyle/>
          <a:p>
            <a:endParaRPr lang="en-US"/>
          </a:p>
        </p:txBody>
      </p:sp>
      <p:sp>
        <p:nvSpPr>
          <p:cNvPr id="40970" name="Freeform 15"/>
          <p:cNvSpPr>
            <a:spLocks/>
          </p:cNvSpPr>
          <p:nvPr/>
        </p:nvSpPr>
        <p:spPr bwMode="auto">
          <a:xfrm>
            <a:off x="4494213" y="996950"/>
            <a:ext cx="1582737" cy="935038"/>
          </a:xfrm>
          <a:custGeom>
            <a:avLst/>
            <a:gdLst>
              <a:gd name="T0" fmla="*/ 0 w 997"/>
              <a:gd name="T1" fmla="*/ 735885912 h 589"/>
              <a:gd name="T2" fmla="*/ 1247476247 w 997"/>
              <a:gd name="T3" fmla="*/ 0 h 589"/>
              <a:gd name="T4" fmla="*/ 2147483647 w 997"/>
              <a:gd name="T5" fmla="*/ 733366549 h 589"/>
              <a:gd name="T6" fmla="*/ 1247476247 w 997"/>
              <a:gd name="T7" fmla="*/ 1481852450 h 589"/>
              <a:gd name="T8" fmla="*/ 0 w 997"/>
              <a:gd name="T9" fmla="*/ 735885912 h 589"/>
              <a:gd name="T10" fmla="*/ 0 w 997"/>
              <a:gd name="T11" fmla="*/ 73588591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2"/>
                </a:moveTo>
                <a:lnTo>
                  <a:pt x="495" y="0"/>
                </a:lnTo>
                <a:lnTo>
                  <a:pt x="996" y="291"/>
                </a:lnTo>
                <a:lnTo>
                  <a:pt x="495" y="588"/>
                </a:lnTo>
                <a:lnTo>
                  <a:pt x="0" y="292"/>
                </a:lnTo>
              </a:path>
            </a:pathLst>
          </a:custGeom>
          <a:solidFill>
            <a:srgbClr val="C0C0C0"/>
          </a:solidFill>
          <a:ln w="9287">
            <a:solidFill>
              <a:srgbClr val="000000"/>
            </a:solidFill>
            <a:round/>
            <a:headEnd/>
            <a:tailEnd/>
          </a:ln>
        </p:spPr>
        <p:txBody>
          <a:bodyPr/>
          <a:lstStyle/>
          <a:p>
            <a:endParaRPr lang="en-US"/>
          </a:p>
        </p:txBody>
      </p:sp>
      <p:sp>
        <p:nvSpPr>
          <p:cNvPr id="40971" name="Rectangle 3"/>
          <p:cNvSpPr>
            <a:spLocks noGrp="1" noChangeArrowheads="1"/>
          </p:cNvSpPr>
          <p:nvPr>
            <p:ph type="body" idx="1"/>
          </p:nvPr>
        </p:nvSpPr>
        <p:spPr>
          <a:xfrm>
            <a:off x="598488" y="1208088"/>
            <a:ext cx="2908300" cy="555625"/>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3400" b="1" smtClean="0">
                <a:solidFill>
                  <a:srgbClr val="000000"/>
                </a:solidFill>
                <a:latin typeface="NewsGothic" charset="0"/>
              </a:rPr>
              <a:t>EMPLOYEE</a:t>
            </a:r>
            <a:endParaRPr lang="en-US" smtClean="0"/>
          </a:p>
        </p:txBody>
      </p:sp>
      <p:sp>
        <p:nvSpPr>
          <p:cNvPr id="40972" name="Text Box 16"/>
          <p:cNvSpPr txBox="1">
            <a:spLocks noChangeArrowheads="1"/>
          </p:cNvSpPr>
          <p:nvPr/>
        </p:nvSpPr>
        <p:spPr bwMode="auto">
          <a:xfrm>
            <a:off x="8088313" y="1033463"/>
            <a:ext cx="1787525" cy="7302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AUTO</a:t>
            </a:r>
            <a:endParaRPr lang="en-US"/>
          </a:p>
        </p:txBody>
      </p:sp>
      <p:sp>
        <p:nvSpPr>
          <p:cNvPr id="40973" name="Text Box 17"/>
          <p:cNvSpPr txBox="1">
            <a:spLocks noChangeArrowheads="1"/>
          </p:cNvSpPr>
          <p:nvPr/>
        </p:nvSpPr>
        <p:spPr bwMode="auto">
          <a:xfrm>
            <a:off x="574675" y="3676650"/>
            <a:ext cx="2873375" cy="5540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DORMITORY</a:t>
            </a:r>
            <a:endParaRPr lang="en-US"/>
          </a:p>
        </p:txBody>
      </p:sp>
      <p:sp>
        <p:nvSpPr>
          <p:cNvPr id="40974" name="Text Box 18"/>
          <p:cNvSpPr txBox="1">
            <a:spLocks noChangeArrowheads="1"/>
          </p:cNvSpPr>
          <p:nvPr/>
        </p:nvSpPr>
        <p:spPr bwMode="auto">
          <a:xfrm>
            <a:off x="7685088" y="3633788"/>
            <a:ext cx="2339975" cy="56673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STUDENT</a:t>
            </a:r>
            <a:endParaRPr lang="en-US"/>
          </a:p>
        </p:txBody>
      </p:sp>
      <p:sp>
        <p:nvSpPr>
          <p:cNvPr id="40975" name="Text Box 19"/>
          <p:cNvSpPr txBox="1">
            <a:spLocks noChangeArrowheads="1"/>
          </p:cNvSpPr>
          <p:nvPr/>
        </p:nvSpPr>
        <p:spPr bwMode="auto">
          <a:xfrm>
            <a:off x="730250" y="6254750"/>
            <a:ext cx="2549525" cy="7493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STUDENT</a:t>
            </a:r>
            <a:endParaRPr lang="en-US"/>
          </a:p>
        </p:txBody>
      </p:sp>
      <p:sp>
        <p:nvSpPr>
          <p:cNvPr id="40976" name="Text Box 20"/>
          <p:cNvSpPr txBox="1">
            <a:spLocks noChangeArrowheads="1"/>
          </p:cNvSpPr>
          <p:nvPr/>
        </p:nvSpPr>
        <p:spPr bwMode="auto">
          <a:xfrm>
            <a:off x="8101013" y="6276975"/>
            <a:ext cx="1976437" cy="7286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CLUB</a:t>
            </a:r>
            <a:endParaRPr lang="en-US"/>
          </a:p>
        </p:txBody>
      </p:sp>
      <p:sp>
        <p:nvSpPr>
          <p:cNvPr id="40977" name="Line 21"/>
          <p:cNvSpPr>
            <a:spLocks noChangeShapeType="1"/>
          </p:cNvSpPr>
          <p:nvPr/>
        </p:nvSpPr>
        <p:spPr bwMode="auto">
          <a:xfrm flipH="1">
            <a:off x="3300413" y="1443038"/>
            <a:ext cx="1212850" cy="0"/>
          </a:xfrm>
          <a:prstGeom prst="line">
            <a:avLst/>
          </a:prstGeom>
          <a:noFill/>
          <a:ln w="47149">
            <a:solidFill>
              <a:srgbClr val="602162"/>
            </a:solidFill>
            <a:round/>
            <a:headEnd/>
            <a:tailEnd/>
          </a:ln>
        </p:spPr>
        <p:txBody>
          <a:bodyPr/>
          <a:lstStyle/>
          <a:p>
            <a:endParaRPr lang="en-US"/>
          </a:p>
        </p:txBody>
      </p:sp>
      <p:sp>
        <p:nvSpPr>
          <p:cNvPr id="40978" name="Line 22"/>
          <p:cNvSpPr>
            <a:spLocks noChangeShapeType="1"/>
          </p:cNvSpPr>
          <p:nvPr/>
        </p:nvSpPr>
        <p:spPr bwMode="auto">
          <a:xfrm>
            <a:off x="6069013" y="1443038"/>
            <a:ext cx="1536700" cy="0"/>
          </a:xfrm>
          <a:prstGeom prst="line">
            <a:avLst/>
          </a:prstGeom>
          <a:noFill/>
          <a:ln w="47149">
            <a:solidFill>
              <a:srgbClr val="602162"/>
            </a:solidFill>
            <a:round/>
            <a:headEnd/>
            <a:tailEnd/>
          </a:ln>
        </p:spPr>
        <p:txBody>
          <a:bodyPr/>
          <a:lstStyle/>
          <a:p>
            <a:endParaRPr lang="en-US"/>
          </a:p>
        </p:txBody>
      </p:sp>
      <p:sp>
        <p:nvSpPr>
          <p:cNvPr id="40979" name="Line 23"/>
          <p:cNvSpPr>
            <a:spLocks noChangeShapeType="1"/>
          </p:cNvSpPr>
          <p:nvPr/>
        </p:nvSpPr>
        <p:spPr bwMode="auto">
          <a:xfrm flipH="1">
            <a:off x="3381375" y="3917950"/>
            <a:ext cx="1293813" cy="0"/>
          </a:xfrm>
          <a:prstGeom prst="line">
            <a:avLst/>
          </a:prstGeom>
          <a:noFill/>
          <a:ln w="47149">
            <a:solidFill>
              <a:srgbClr val="602162"/>
            </a:solidFill>
            <a:round/>
            <a:headEnd/>
            <a:tailEnd/>
          </a:ln>
        </p:spPr>
        <p:txBody>
          <a:bodyPr/>
          <a:lstStyle/>
          <a:p>
            <a:endParaRPr lang="en-US"/>
          </a:p>
        </p:txBody>
      </p:sp>
      <p:sp>
        <p:nvSpPr>
          <p:cNvPr id="40980" name="Line 24"/>
          <p:cNvSpPr>
            <a:spLocks noChangeShapeType="1"/>
          </p:cNvSpPr>
          <p:nvPr/>
        </p:nvSpPr>
        <p:spPr bwMode="auto">
          <a:xfrm>
            <a:off x="6191250" y="3937000"/>
            <a:ext cx="1374775" cy="0"/>
          </a:xfrm>
          <a:prstGeom prst="line">
            <a:avLst/>
          </a:prstGeom>
          <a:noFill/>
          <a:ln w="47149">
            <a:solidFill>
              <a:srgbClr val="602162"/>
            </a:solidFill>
            <a:round/>
            <a:headEnd/>
            <a:tailEnd/>
          </a:ln>
        </p:spPr>
        <p:txBody>
          <a:bodyPr/>
          <a:lstStyle/>
          <a:p>
            <a:endParaRPr lang="en-US"/>
          </a:p>
        </p:txBody>
      </p:sp>
      <p:sp>
        <p:nvSpPr>
          <p:cNvPr id="40981" name="Line 25"/>
          <p:cNvSpPr>
            <a:spLocks noChangeShapeType="1"/>
          </p:cNvSpPr>
          <p:nvPr/>
        </p:nvSpPr>
        <p:spPr bwMode="auto">
          <a:xfrm flipH="1">
            <a:off x="3402013" y="6518275"/>
            <a:ext cx="1373187" cy="0"/>
          </a:xfrm>
          <a:prstGeom prst="line">
            <a:avLst/>
          </a:prstGeom>
          <a:noFill/>
          <a:ln w="47149">
            <a:solidFill>
              <a:srgbClr val="602162"/>
            </a:solidFill>
            <a:round/>
            <a:headEnd/>
            <a:tailEnd/>
          </a:ln>
        </p:spPr>
        <p:txBody>
          <a:bodyPr/>
          <a:lstStyle/>
          <a:p>
            <a:endParaRPr lang="en-US"/>
          </a:p>
        </p:txBody>
      </p:sp>
      <p:sp>
        <p:nvSpPr>
          <p:cNvPr id="40982" name="Line 26"/>
          <p:cNvSpPr>
            <a:spLocks noChangeShapeType="1"/>
          </p:cNvSpPr>
          <p:nvPr/>
        </p:nvSpPr>
        <p:spPr bwMode="auto">
          <a:xfrm>
            <a:off x="6332538" y="6497638"/>
            <a:ext cx="1293812" cy="0"/>
          </a:xfrm>
          <a:prstGeom prst="line">
            <a:avLst/>
          </a:prstGeom>
          <a:noFill/>
          <a:ln w="47149">
            <a:solidFill>
              <a:srgbClr val="602162"/>
            </a:solidFill>
            <a:round/>
            <a:headEnd/>
            <a:tailEnd/>
          </a:ln>
        </p:spPr>
        <p:txBody>
          <a:bodyPr/>
          <a:lstStyle/>
          <a:p>
            <a:endParaRPr lang="en-US"/>
          </a:p>
        </p:txBody>
      </p:sp>
      <p:sp>
        <p:nvSpPr>
          <p:cNvPr id="40983" name="Text Box 27"/>
          <p:cNvSpPr txBox="1">
            <a:spLocks noChangeArrowheads="1"/>
          </p:cNvSpPr>
          <p:nvPr/>
        </p:nvSpPr>
        <p:spPr bwMode="auto">
          <a:xfrm>
            <a:off x="5018088" y="1222375"/>
            <a:ext cx="998537" cy="5461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1:1</a:t>
            </a:r>
            <a:endParaRPr lang="en-US"/>
          </a:p>
        </p:txBody>
      </p:sp>
      <p:sp>
        <p:nvSpPr>
          <p:cNvPr id="40984" name="Text Box 28"/>
          <p:cNvSpPr txBox="1">
            <a:spLocks noChangeArrowheads="1"/>
          </p:cNvSpPr>
          <p:nvPr/>
        </p:nvSpPr>
        <p:spPr bwMode="auto">
          <a:xfrm>
            <a:off x="5105400" y="3657600"/>
            <a:ext cx="1131888"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1:N</a:t>
            </a:r>
            <a:endParaRPr lang="en-US"/>
          </a:p>
        </p:txBody>
      </p:sp>
      <p:sp>
        <p:nvSpPr>
          <p:cNvPr id="40985" name="Text Box 29"/>
          <p:cNvSpPr txBox="1">
            <a:spLocks noChangeArrowheads="1"/>
          </p:cNvSpPr>
          <p:nvPr/>
        </p:nvSpPr>
        <p:spPr bwMode="auto">
          <a:xfrm>
            <a:off x="5095875" y="6232525"/>
            <a:ext cx="1106488" cy="5683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N:M</a:t>
            </a:r>
            <a:endParaRPr lang="en-US"/>
          </a:p>
        </p:txBody>
      </p:sp>
      <p:sp>
        <p:nvSpPr>
          <p:cNvPr id="40986" name="Text Box 30"/>
          <p:cNvSpPr txBox="1">
            <a:spLocks noChangeArrowheads="1"/>
          </p:cNvSpPr>
          <p:nvPr/>
        </p:nvSpPr>
        <p:spPr bwMode="auto">
          <a:xfrm>
            <a:off x="3376613" y="1925638"/>
            <a:ext cx="4738687"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AUTO-ASSIGNMENT</a:t>
            </a:r>
            <a:endParaRPr lang="en-US"/>
          </a:p>
        </p:txBody>
      </p:sp>
      <p:sp>
        <p:nvSpPr>
          <p:cNvPr id="40987" name="Text Box 31"/>
          <p:cNvSpPr txBox="1">
            <a:spLocks noChangeArrowheads="1"/>
          </p:cNvSpPr>
          <p:nvPr/>
        </p:nvSpPr>
        <p:spPr bwMode="auto">
          <a:xfrm>
            <a:off x="3475038" y="4335463"/>
            <a:ext cx="4324350" cy="55403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DORM-OCCUPANT</a:t>
            </a:r>
            <a:endParaRPr lang="en-US"/>
          </a:p>
        </p:txBody>
      </p:sp>
      <p:sp>
        <p:nvSpPr>
          <p:cNvPr id="40988" name="Text Box 32"/>
          <p:cNvSpPr txBox="1">
            <a:spLocks noChangeArrowheads="1"/>
          </p:cNvSpPr>
          <p:nvPr/>
        </p:nvSpPr>
        <p:spPr bwMode="auto">
          <a:xfrm>
            <a:off x="3632200" y="6972300"/>
            <a:ext cx="4227513" cy="5540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STUDENT-CLUB</a:t>
            </a:r>
            <a:endParaRPr lang="en-US"/>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986" name="Group 6"/>
          <p:cNvGrpSpPr>
            <a:grpSpLocks/>
          </p:cNvGrpSpPr>
          <p:nvPr/>
        </p:nvGrpSpPr>
        <p:grpSpPr bwMode="auto">
          <a:xfrm>
            <a:off x="71438" y="2071688"/>
            <a:ext cx="9918700" cy="136525"/>
            <a:chOff x="45" y="1305"/>
            <a:chExt cx="6248" cy="86"/>
          </a:xfrm>
        </p:grpSpPr>
        <p:sp>
          <p:nvSpPr>
            <p:cNvPr id="41989"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1990"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41987" name="Rectangle 3"/>
          <p:cNvSpPr>
            <a:spLocks noGrp="1" noChangeArrowheads="1"/>
          </p:cNvSpPr>
          <p:nvPr>
            <p:ph type="body" idx="1"/>
          </p:nvPr>
        </p:nvSpPr>
        <p:spPr>
          <a:xfrm>
            <a:off x="0" y="0"/>
            <a:ext cx="10118725" cy="190658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300" b="1" smtClean="0">
                <a:solidFill>
                  <a:srgbClr val="104160"/>
                </a:solidFill>
                <a:latin typeface="Arial" pitchFamily="34" charset="0"/>
              </a:rPr>
              <a:t>The 1:1 AUTO-ASSIGNMENT (BINARY) RELATIONSHIP</a:t>
            </a:r>
            <a:endParaRPr lang="en-US" smtClean="0"/>
          </a:p>
        </p:txBody>
      </p:sp>
      <p:sp>
        <p:nvSpPr>
          <p:cNvPr id="41988" name="Text Box 7"/>
          <p:cNvSpPr txBox="1">
            <a:spLocks noChangeArrowheads="1"/>
          </p:cNvSpPr>
          <p:nvPr/>
        </p:nvSpPr>
        <p:spPr bwMode="auto">
          <a:xfrm>
            <a:off x="176213" y="2590800"/>
            <a:ext cx="9882187" cy="4454525"/>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4600">
                <a:solidFill>
                  <a:srgbClr val="000000"/>
                </a:solidFill>
                <a:latin typeface="NewsGothic" charset="0"/>
              </a:rPr>
              <a:t>No employee has more than one auto assigned to him/her.</a:t>
            </a:r>
            <a:br>
              <a:rPr lang="en-US" sz="4600">
                <a:solidFill>
                  <a:srgbClr val="000000"/>
                </a:solidFill>
                <a:latin typeface="NewsGothic" charset="0"/>
              </a:rPr>
            </a:br>
            <a:endParaRPr lang="en-US" sz="46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4600">
                <a:solidFill>
                  <a:srgbClr val="000000"/>
                </a:solidFill>
                <a:latin typeface="NewsGothic" charset="0"/>
              </a:rPr>
              <a:t>No automobile is assigned to more than one employee</a:t>
            </a:r>
            <a:r>
              <a:rPr lang="en-US" sz="4600" b="1">
                <a:solidFill>
                  <a:srgbClr val="000000"/>
                </a:solidFill>
                <a:latin typeface="NewsGothic" charset="0"/>
              </a:rPr>
              <a:t>.</a:t>
            </a:r>
            <a:endParaRPr lang="en-US"/>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010" name="Group 6"/>
          <p:cNvGrpSpPr>
            <a:grpSpLocks/>
          </p:cNvGrpSpPr>
          <p:nvPr/>
        </p:nvGrpSpPr>
        <p:grpSpPr bwMode="auto">
          <a:xfrm>
            <a:off x="71438" y="2071688"/>
            <a:ext cx="9918700" cy="136525"/>
            <a:chOff x="45" y="1305"/>
            <a:chExt cx="6248" cy="86"/>
          </a:xfrm>
        </p:grpSpPr>
        <p:sp>
          <p:nvSpPr>
            <p:cNvPr id="43013"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3014"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43011" name="Rectangle 3"/>
          <p:cNvSpPr>
            <a:spLocks noGrp="1" noChangeArrowheads="1"/>
          </p:cNvSpPr>
          <p:nvPr>
            <p:ph type="body" idx="1"/>
          </p:nvPr>
        </p:nvSpPr>
        <p:spPr>
          <a:xfrm>
            <a:off x="0" y="228600"/>
            <a:ext cx="10058400" cy="106680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3600" b="1" smtClean="0">
                <a:solidFill>
                  <a:srgbClr val="104160"/>
                </a:solidFill>
                <a:latin typeface="Arial" pitchFamily="34" charset="0"/>
              </a:rPr>
              <a:t>The 1:N DORM OCCUPANT RELATIONSHIP</a:t>
            </a:r>
            <a:endParaRPr lang="en-US" sz="3600" smtClean="0"/>
          </a:p>
        </p:txBody>
      </p:sp>
      <p:sp>
        <p:nvSpPr>
          <p:cNvPr id="43012" name="Text Box 7"/>
          <p:cNvSpPr txBox="1">
            <a:spLocks noChangeArrowheads="1"/>
          </p:cNvSpPr>
          <p:nvPr/>
        </p:nvSpPr>
        <p:spPr bwMode="auto">
          <a:xfrm>
            <a:off x="146050" y="2133600"/>
            <a:ext cx="9912350" cy="5970588"/>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3300">
                <a:solidFill>
                  <a:srgbClr val="000000"/>
                </a:solidFill>
                <a:latin typeface="NewsGothic" charset="0"/>
              </a:rPr>
              <a:t>A Dormitory will have "many" student occupants (where "many" could be any number: 0, 1, 5, 72, etc.).</a:t>
            </a:r>
            <a:br>
              <a:rPr lang="en-US" sz="3300">
                <a:solidFill>
                  <a:srgbClr val="000000"/>
                </a:solidFill>
                <a:latin typeface="NewsGothic" charset="0"/>
              </a:rPr>
            </a:br>
            <a:endParaRPr lang="en-US" sz="33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3300">
                <a:solidFill>
                  <a:srgbClr val="000000"/>
                </a:solidFill>
                <a:latin typeface="NewsGothic" charset="0"/>
              </a:rPr>
              <a:t>A Student will be an occupant of (at most) ONE dormitory.</a:t>
            </a:r>
            <a:br>
              <a:rPr lang="en-US" sz="3300">
                <a:solidFill>
                  <a:srgbClr val="000000"/>
                </a:solidFill>
                <a:latin typeface="NewsGothic" charset="0"/>
              </a:rPr>
            </a:br>
            <a:endParaRPr lang="en-US" sz="33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3300">
                <a:solidFill>
                  <a:srgbClr val="000000"/>
                </a:solidFill>
                <a:latin typeface="NewsGothic" charset="0"/>
              </a:rPr>
              <a:t>The positions of the 1 and the N are significant. The 1 refers to the dormitory side of the relationship, and the N refers to the student side of the relationship</a:t>
            </a:r>
            <a:r>
              <a:rPr lang="en-US" sz="3300" b="1">
                <a:solidFill>
                  <a:srgbClr val="000000"/>
                </a:solidFill>
                <a:latin typeface="NewsGothic" charset="0"/>
              </a:rPr>
              <a:t>.</a:t>
            </a:r>
            <a:endParaRPr lang="en-US"/>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034" name="Group 6"/>
          <p:cNvGrpSpPr>
            <a:grpSpLocks/>
          </p:cNvGrpSpPr>
          <p:nvPr/>
        </p:nvGrpSpPr>
        <p:grpSpPr bwMode="auto">
          <a:xfrm>
            <a:off x="71438" y="2071688"/>
            <a:ext cx="9918700" cy="136525"/>
            <a:chOff x="45" y="1305"/>
            <a:chExt cx="6248" cy="86"/>
          </a:xfrm>
        </p:grpSpPr>
        <p:sp>
          <p:nvSpPr>
            <p:cNvPr id="44037"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4038"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44035" name="Rectangle 3"/>
          <p:cNvSpPr>
            <a:spLocks noGrp="1" noChangeArrowheads="1"/>
          </p:cNvSpPr>
          <p:nvPr>
            <p:ph type="body" idx="1"/>
          </p:nvPr>
        </p:nvSpPr>
        <p:spPr>
          <a:xfrm>
            <a:off x="0" y="0"/>
            <a:ext cx="10166350" cy="25606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400" b="1" smtClean="0">
                <a:solidFill>
                  <a:srgbClr val="104160"/>
                </a:solidFill>
                <a:latin typeface="Arial" pitchFamily="34" charset="0"/>
              </a:rPr>
              <a:t>The N:M STUDENT-CLUB RELATIONSHIP</a:t>
            </a:r>
            <a:endParaRPr lang="en-US" sz="4400" smtClean="0"/>
          </a:p>
        </p:txBody>
      </p:sp>
      <p:sp>
        <p:nvSpPr>
          <p:cNvPr id="44036" name="Text Box 7"/>
          <p:cNvSpPr txBox="1">
            <a:spLocks noChangeArrowheads="1"/>
          </p:cNvSpPr>
          <p:nvPr/>
        </p:nvSpPr>
        <p:spPr bwMode="auto">
          <a:xfrm>
            <a:off x="0" y="2552700"/>
            <a:ext cx="9829800" cy="5170488"/>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4600">
                <a:solidFill>
                  <a:srgbClr val="000000"/>
                </a:solidFill>
                <a:latin typeface="NewsGothic" charset="0"/>
              </a:rPr>
              <a:t>A student can be a member of "many" (any number of) clubs.</a:t>
            </a:r>
            <a:br>
              <a:rPr lang="en-US" sz="4600">
                <a:solidFill>
                  <a:srgbClr val="000000"/>
                </a:solidFill>
                <a:latin typeface="NewsGothic" charset="0"/>
              </a:rPr>
            </a:br>
            <a:endParaRPr lang="en-US" sz="46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4600">
                <a:solidFill>
                  <a:srgbClr val="000000"/>
                </a:solidFill>
                <a:latin typeface="NewsGothic" charset="0"/>
              </a:rPr>
              <a:t>A club will have "many" (any number of) student members</a:t>
            </a:r>
            <a:r>
              <a:rPr lang="en-US" sz="4600" b="1">
                <a:solidFill>
                  <a:srgbClr val="000000"/>
                </a:solidFill>
                <a:latin typeface="NewsGothic" charset="0"/>
              </a:rPr>
              <a:t>.</a:t>
            </a:r>
            <a:endParaRPr lang="en-US"/>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228600"/>
            <a:ext cx="10058400" cy="1543050"/>
          </a:xfrm>
        </p:spPr>
        <p:txBody>
          <a:bodyPr/>
          <a:lstStyle/>
          <a:p>
            <a:pPr eaLnBrk="1" hangingPunct="1"/>
            <a:r>
              <a:rPr lang="en-US" sz="4000" b="1" smtClean="0"/>
              <a:t>An Alternative (“Crow’s Foot) Notation for Denoting the “Many” Part of the Relationship</a:t>
            </a:r>
          </a:p>
        </p:txBody>
      </p:sp>
      <p:sp>
        <p:nvSpPr>
          <p:cNvPr id="45059" name="AutoShape 4"/>
          <p:cNvSpPr>
            <a:spLocks noChangeArrowheads="1"/>
          </p:cNvSpPr>
          <p:nvPr/>
        </p:nvSpPr>
        <p:spPr bwMode="auto">
          <a:xfrm flipV="1">
            <a:off x="279400" y="2382838"/>
            <a:ext cx="2836863"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5060" name="AutoShape 5"/>
          <p:cNvSpPr>
            <a:spLocks noChangeArrowheads="1"/>
          </p:cNvSpPr>
          <p:nvPr/>
        </p:nvSpPr>
        <p:spPr bwMode="auto">
          <a:xfrm flipV="1">
            <a:off x="250825" y="4984750"/>
            <a:ext cx="2903538" cy="830263"/>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5061" name="AutoShape 6"/>
          <p:cNvSpPr>
            <a:spLocks noChangeArrowheads="1"/>
          </p:cNvSpPr>
          <p:nvPr/>
        </p:nvSpPr>
        <p:spPr bwMode="auto">
          <a:xfrm flipV="1">
            <a:off x="7315200" y="2362200"/>
            <a:ext cx="2392363"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45062" name="AutoShape 7"/>
          <p:cNvSpPr>
            <a:spLocks noChangeArrowheads="1"/>
          </p:cNvSpPr>
          <p:nvPr/>
        </p:nvSpPr>
        <p:spPr bwMode="auto">
          <a:xfrm flipV="1">
            <a:off x="7391400" y="4876800"/>
            <a:ext cx="2290763" cy="827088"/>
          </a:xfrm>
          <a:prstGeom prst="roundRect">
            <a:avLst>
              <a:gd name="adj" fmla="val 0"/>
            </a:avLst>
          </a:prstGeom>
          <a:solidFill>
            <a:srgbClr val="C0C0C0"/>
          </a:solidFill>
          <a:ln w="18574">
            <a:solidFill>
              <a:srgbClr val="0000C2"/>
            </a:solidFill>
            <a:round/>
            <a:headEnd/>
            <a:tailEnd/>
          </a:ln>
        </p:spPr>
        <p:txBody>
          <a:bodyPr rot="10800000" wrap="none" anchor="ctr"/>
          <a:lstStyle/>
          <a:p>
            <a:pPr>
              <a:buClr>
                <a:srgbClr val="602162"/>
              </a:buClr>
              <a:buSzPct val="90000"/>
              <a:buFont typeface="Monotype Sorts" pitchFamily="2" charset="2"/>
              <a:buNone/>
            </a:pPr>
            <a:r>
              <a:rPr lang="en-US" sz="3400" b="1">
                <a:solidFill>
                  <a:srgbClr val="000000"/>
                </a:solidFill>
                <a:latin typeface="NewsGothic" charset="0"/>
              </a:rPr>
              <a:t>CLUB</a:t>
            </a:r>
            <a:endParaRPr lang="en-US"/>
          </a:p>
          <a:p>
            <a:endParaRPr lang="en-US"/>
          </a:p>
        </p:txBody>
      </p:sp>
      <p:sp>
        <p:nvSpPr>
          <p:cNvPr id="45063" name="Freeform 8"/>
          <p:cNvSpPr>
            <a:spLocks/>
          </p:cNvSpPr>
          <p:nvPr/>
        </p:nvSpPr>
        <p:spPr bwMode="auto">
          <a:xfrm>
            <a:off x="4487863" y="4922838"/>
            <a:ext cx="1582737" cy="935037"/>
          </a:xfrm>
          <a:custGeom>
            <a:avLst/>
            <a:gdLst>
              <a:gd name="T0" fmla="*/ 0 w 997"/>
              <a:gd name="T1" fmla="*/ 735885125 h 589"/>
              <a:gd name="T2" fmla="*/ 1247476247 w 997"/>
              <a:gd name="T3" fmla="*/ 0 h 589"/>
              <a:gd name="T4" fmla="*/ 2147483647 w 997"/>
              <a:gd name="T5" fmla="*/ 733364177 h 589"/>
              <a:gd name="T6" fmla="*/ 1247476247 w 997"/>
              <a:gd name="T7" fmla="*/ 1481850865 h 589"/>
              <a:gd name="T8" fmla="*/ 0 w 997"/>
              <a:gd name="T9" fmla="*/ 735885125 h 589"/>
              <a:gd name="T10" fmla="*/ 0 w 997"/>
              <a:gd name="T11" fmla="*/ 735885125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2"/>
                </a:moveTo>
                <a:lnTo>
                  <a:pt x="495" y="0"/>
                </a:lnTo>
                <a:lnTo>
                  <a:pt x="996" y="291"/>
                </a:lnTo>
                <a:lnTo>
                  <a:pt x="495" y="588"/>
                </a:lnTo>
                <a:lnTo>
                  <a:pt x="0" y="292"/>
                </a:lnTo>
              </a:path>
            </a:pathLst>
          </a:custGeom>
          <a:solidFill>
            <a:srgbClr val="C0C0C0"/>
          </a:solidFill>
          <a:ln w="9287">
            <a:solidFill>
              <a:srgbClr val="000000"/>
            </a:solidFill>
            <a:round/>
            <a:headEnd/>
            <a:tailEnd/>
          </a:ln>
        </p:spPr>
        <p:txBody>
          <a:bodyPr/>
          <a:lstStyle/>
          <a:p>
            <a:endParaRPr lang="en-US"/>
          </a:p>
        </p:txBody>
      </p:sp>
      <p:sp>
        <p:nvSpPr>
          <p:cNvPr id="45064" name="Freeform 9"/>
          <p:cNvSpPr>
            <a:spLocks/>
          </p:cNvSpPr>
          <p:nvPr/>
        </p:nvSpPr>
        <p:spPr bwMode="auto">
          <a:xfrm>
            <a:off x="4343400" y="2362200"/>
            <a:ext cx="1582738" cy="935038"/>
          </a:xfrm>
          <a:custGeom>
            <a:avLst/>
            <a:gdLst>
              <a:gd name="T0" fmla="*/ 0 w 997"/>
              <a:gd name="T1" fmla="*/ 738406862 h 589"/>
              <a:gd name="T2" fmla="*/ 1247478623 w 997"/>
              <a:gd name="T3" fmla="*/ 0 h 589"/>
              <a:gd name="T4" fmla="*/ 2147483647 w 997"/>
              <a:gd name="T5" fmla="*/ 733366549 h 589"/>
              <a:gd name="T6" fmla="*/ 1247478623 w 997"/>
              <a:gd name="T7" fmla="*/ 1481852450 h 589"/>
              <a:gd name="T8" fmla="*/ 0 w 997"/>
              <a:gd name="T9" fmla="*/ 738406862 h 589"/>
              <a:gd name="T10" fmla="*/ 0 w 997"/>
              <a:gd name="T11" fmla="*/ 73840686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3"/>
                </a:moveTo>
                <a:lnTo>
                  <a:pt x="495" y="0"/>
                </a:lnTo>
                <a:lnTo>
                  <a:pt x="996" y="291"/>
                </a:lnTo>
                <a:lnTo>
                  <a:pt x="495" y="588"/>
                </a:lnTo>
                <a:lnTo>
                  <a:pt x="0" y="293"/>
                </a:lnTo>
              </a:path>
            </a:pathLst>
          </a:custGeom>
          <a:solidFill>
            <a:srgbClr val="C0C0C0"/>
          </a:solidFill>
          <a:ln w="9287">
            <a:solidFill>
              <a:srgbClr val="000000"/>
            </a:solidFill>
            <a:round/>
            <a:headEnd/>
            <a:tailEnd/>
          </a:ln>
        </p:spPr>
        <p:txBody>
          <a:bodyPr/>
          <a:lstStyle/>
          <a:p>
            <a:endParaRPr lang="en-US"/>
          </a:p>
        </p:txBody>
      </p:sp>
      <p:sp>
        <p:nvSpPr>
          <p:cNvPr id="45065" name="Text Box 10"/>
          <p:cNvSpPr txBox="1">
            <a:spLocks noChangeArrowheads="1"/>
          </p:cNvSpPr>
          <p:nvPr/>
        </p:nvSpPr>
        <p:spPr bwMode="auto">
          <a:xfrm>
            <a:off x="306388" y="2547938"/>
            <a:ext cx="2873375" cy="55403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DORMITORY</a:t>
            </a:r>
            <a:endParaRPr lang="en-US"/>
          </a:p>
        </p:txBody>
      </p:sp>
      <p:sp>
        <p:nvSpPr>
          <p:cNvPr id="45066" name="Text Box 11"/>
          <p:cNvSpPr txBox="1">
            <a:spLocks noChangeArrowheads="1"/>
          </p:cNvSpPr>
          <p:nvPr/>
        </p:nvSpPr>
        <p:spPr bwMode="auto">
          <a:xfrm>
            <a:off x="461963" y="5126038"/>
            <a:ext cx="2549525" cy="7493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STUDENT</a:t>
            </a:r>
            <a:endParaRPr lang="en-US"/>
          </a:p>
        </p:txBody>
      </p:sp>
      <p:sp>
        <p:nvSpPr>
          <p:cNvPr id="45067" name="Line 12"/>
          <p:cNvSpPr>
            <a:spLocks noChangeShapeType="1"/>
          </p:cNvSpPr>
          <p:nvPr/>
        </p:nvSpPr>
        <p:spPr bwMode="auto">
          <a:xfrm flipH="1">
            <a:off x="3113088" y="2789238"/>
            <a:ext cx="1293812" cy="0"/>
          </a:xfrm>
          <a:prstGeom prst="line">
            <a:avLst/>
          </a:prstGeom>
          <a:noFill/>
          <a:ln w="47149">
            <a:solidFill>
              <a:srgbClr val="602162"/>
            </a:solidFill>
            <a:round/>
            <a:headEnd/>
            <a:tailEnd/>
          </a:ln>
        </p:spPr>
        <p:txBody>
          <a:bodyPr/>
          <a:lstStyle/>
          <a:p>
            <a:endParaRPr lang="en-US"/>
          </a:p>
        </p:txBody>
      </p:sp>
      <p:sp>
        <p:nvSpPr>
          <p:cNvPr id="45068" name="Line 13"/>
          <p:cNvSpPr>
            <a:spLocks noChangeShapeType="1"/>
          </p:cNvSpPr>
          <p:nvPr/>
        </p:nvSpPr>
        <p:spPr bwMode="auto">
          <a:xfrm>
            <a:off x="5922963" y="2808288"/>
            <a:ext cx="1374775" cy="0"/>
          </a:xfrm>
          <a:prstGeom prst="line">
            <a:avLst/>
          </a:prstGeom>
          <a:noFill/>
          <a:ln w="47149">
            <a:solidFill>
              <a:srgbClr val="602162"/>
            </a:solidFill>
            <a:round/>
            <a:headEnd/>
            <a:tailEnd/>
          </a:ln>
        </p:spPr>
        <p:txBody>
          <a:bodyPr/>
          <a:lstStyle/>
          <a:p>
            <a:endParaRPr lang="en-US"/>
          </a:p>
        </p:txBody>
      </p:sp>
      <p:sp>
        <p:nvSpPr>
          <p:cNvPr id="45069" name="Line 14"/>
          <p:cNvSpPr>
            <a:spLocks noChangeShapeType="1"/>
          </p:cNvSpPr>
          <p:nvPr/>
        </p:nvSpPr>
        <p:spPr bwMode="auto">
          <a:xfrm flipH="1">
            <a:off x="3133725" y="5389563"/>
            <a:ext cx="1373188" cy="0"/>
          </a:xfrm>
          <a:prstGeom prst="line">
            <a:avLst/>
          </a:prstGeom>
          <a:noFill/>
          <a:ln w="47149">
            <a:solidFill>
              <a:srgbClr val="602162"/>
            </a:solidFill>
            <a:round/>
            <a:headEnd/>
            <a:tailEnd/>
          </a:ln>
        </p:spPr>
        <p:txBody>
          <a:bodyPr/>
          <a:lstStyle/>
          <a:p>
            <a:endParaRPr lang="en-US"/>
          </a:p>
        </p:txBody>
      </p:sp>
      <p:sp>
        <p:nvSpPr>
          <p:cNvPr id="45070" name="Line 15"/>
          <p:cNvSpPr>
            <a:spLocks noChangeShapeType="1"/>
          </p:cNvSpPr>
          <p:nvPr/>
        </p:nvSpPr>
        <p:spPr bwMode="auto">
          <a:xfrm>
            <a:off x="6064250" y="5368925"/>
            <a:ext cx="1293813" cy="0"/>
          </a:xfrm>
          <a:prstGeom prst="line">
            <a:avLst/>
          </a:prstGeom>
          <a:noFill/>
          <a:ln w="47149">
            <a:solidFill>
              <a:srgbClr val="602162"/>
            </a:solidFill>
            <a:round/>
            <a:headEnd/>
            <a:tailEnd/>
          </a:ln>
        </p:spPr>
        <p:txBody>
          <a:bodyPr/>
          <a:lstStyle/>
          <a:p>
            <a:endParaRPr lang="en-US"/>
          </a:p>
        </p:txBody>
      </p:sp>
      <p:sp>
        <p:nvSpPr>
          <p:cNvPr id="45071" name="Text Box 16"/>
          <p:cNvSpPr txBox="1">
            <a:spLocks noChangeArrowheads="1"/>
          </p:cNvSpPr>
          <p:nvPr/>
        </p:nvSpPr>
        <p:spPr bwMode="auto">
          <a:xfrm>
            <a:off x="4837113" y="2528888"/>
            <a:ext cx="1131887"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endParaRPr lang="en-US"/>
          </a:p>
        </p:txBody>
      </p:sp>
      <p:sp>
        <p:nvSpPr>
          <p:cNvPr id="45072" name="Text Box 17"/>
          <p:cNvSpPr txBox="1">
            <a:spLocks noChangeArrowheads="1"/>
          </p:cNvSpPr>
          <p:nvPr/>
        </p:nvSpPr>
        <p:spPr bwMode="auto">
          <a:xfrm>
            <a:off x="4827588" y="5103813"/>
            <a:ext cx="1106487" cy="5683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endParaRPr lang="en-US"/>
          </a:p>
        </p:txBody>
      </p:sp>
      <p:sp>
        <p:nvSpPr>
          <p:cNvPr id="45073" name="Text Box 18"/>
          <p:cNvSpPr txBox="1">
            <a:spLocks noChangeArrowheads="1"/>
          </p:cNvSpPr>
          <p:nvPr/>
        </p:nvSpPr>
        <p:spPr bwMode="auto">
          <a:xfrm>
            <a:off x="4191000" y="2362200"/>
            <a:ext cx="2514600" cy="5540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DORM-OCCUPANT</a:t>
            </a:r>
            <a:endParaRPr lang="en-US"/>
          </a:p>
        </p:txBody>
      </p:sp>
      <p:sp>
        <p:nvSpPr>
          <p:cNvPr id="45074" name="Text Box 19"/>
          <p:cNvSpPr txBox="1">
            <a:spLocks noChangeArrowheads="1"/>
          </p:cNvSpPr>
          <p:nvPr/>
        </p:nvSpPr>
        <p:spPr bwMode="auto">
          <a:xfrm>
            <a:off x="4343400" y="5029200"/>
            <a:ext cx="2655888" cy="554038"/>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FF"/>
                </a:solidFill>
                <a:latin typeface="NewsGothic" charset="0"/>
              </a:rPr>
              <a:t>STUDENT-CLUB</a:t>
            </a:r>
            <a:endParaRPr lang="en-US"/>
          </a:p>
        </p:txBody>
      </p:sp>
      <p:sp>
        <p:nvSpPr>
          <p:cNvPr id="45075" name="Rectangle 20"/>
          <p:cNvSpPr>
            <a:spLocks noChangeArrowheads="1"/>
          </p:cNvSpPr>
          <p:nvPr/>
        </p:nvSpPr>
        <p:spPr bwMode="auto">
          <a:xfrm>
            <a:off x="7391400" y="2514600"/>
            <a:ext cx="2219325" cy="609600"/>
          </a:xfrm>
          <a:prstGeom prst="rect">
            <a:avLst/>
          </a:prstGeom>
          <a:noFill/>
          <a:ln w="9525">
            <a:noFill/>
            <a:miter lim="800000"/>
            <a:headEnd/>
            <a:tailEnd/>
          </a:ln>
        </p:spPr>
        <p:txBody>
          <a:bodyPr wrap="none">
            <a:spAutoFit/>
          </a:bodyPr>
          <a:lstStyle/>
          <a:p>
            <a:r>
              <a:rPr lang="en-US" sz="3400" b="1">
                <a:solidFill>
                  <a:srgbClr val="000000"/>
                </a:solidFill>
                <a:latin typeface="NewsGothic" charset="0"/>
              </a:rPr>
              <a:t>STUDENT</a:t>
            </a:r>
          </a:p>
        </p:txBody>
      </p:sp>
      <p:sp>
        <p:nvSpPr>
          <p:cNvPr id="45076" name="Line 21"/>
          <p:cNvSpPr>
            <a:spLocks noChangeShapeType="1"/>
          </p:cNvSpPr>
          <p:nvPr/>
        </p:nvSpPr>
        <p:spPr bwMode="auto">
          <a:xfrm flipH="1">
            <a:off x="6934200" y="2438400"/>
            <a:ext cx="381000" cy="381000"/>
          </a:xfrm>
          <a:prstGeom prst="line">
            <a:avLst/>
          </a:prstGeom>
          <a:noFill/>
          <a:ln w="38100">
            <a:solidFill>
              <a:schemeClr val="tx1"/>
            </a:solidFill>
            <a:round/>
            <a:headEnd/>
            <a:tailEnd/>
          </a:ln>
        </p:spPr>
        <p:txBody>
          <a:bodyPr wrap="none"/>
          <a:lstStyle/>
          <a:p>
            <a:endParaRPr lang="en-US"/>
          </a:p>
        </p:txBody>
      </p:sp>
      <p:sp>
        <p:nvSpPr>
          <p:cNvPr id="45077" name="Line 22"/>
          <p:cNvSpPr>
            <a:spLocks noChangeShapeType="1"/>
          </p:cNvSpPr>
          <p:nvPr/>
        </p:nvSpPr>
        <p:spPr bwMode="auto">
          <a:xfrm flipH="1">
            <a:off x="7010400" y="5029200"/>
            <a:ext cx="381000" cy="381000"/>
          </a:xfrm>
          <a:prstGeom prst="line">
            <a:avLst/>
          </a:prstGeom>
          <a:noFill/>
          <a:ln w="38100">
            <a:solidFill>
              <a:schemeClr val="tx1"/>
            </a:solidFill>
            <a:round/>
            <a:headEnd/>
            <a:tailEnd/>
          </a:ln>
        </p:spPr>
        <p:txBody>
          <a:bodyPr wrap="none"/>
          <a:lstStyle/>
          <a:p>
            <a:endParaRPr lang="en-US"/>
          </a:p>
        </p:txBody>
      </p:sp>
      <p:sp>
        <p:nvSpPr>
          <p:cNvPr id="45078" name="Text Box 23"/>
          <p:cNvSpPr txBox="1">
            <a:spLocks noChangeArrowheads="1"/>
          </p:cNvSpPr>
          <p:nvPr/>
        </p:nvSpPr>
        <p:spPr bwMode="auto">
          <a:xfrm>
            <a:off x="0" y="6218238"/>
            <a:ext cx="9753600" cy="1554162"/>
          </a:xfrm>
          <a:prstGeom prst="rect">
            <a:avLst/>
          </a:prstGeom>
          <a:noFill/>
          <a:ln w="9525">
            <a:noFill/>
            <a:miter lim="800000"/>
            <a:headEnd/>
            <a:tailEnd/>
          </a:ln>
        </p:spPr>
        <p:txBody>
          <a:bodyPr>
            <a:spAutoFit/>
          </a:bodyPr>
          <a:lstStyle/>
          <a:p>
            <a:pPr>
              <a:spcBef>
                <a:spcPct val="50000"/>
              </a:spcBef>
            </a:pPr>
            <a:r>
              <a:rPr lang="en-US" sz="3200"/>
              <a:t>The “many” relationship cardinality is denoted by placing crow’s feet (two short diagonal lines) on the many side of the relationship</a:t>
            </a:r>
            <a:r>
              <a:rPr lang="en-US"/>
              <a:t>.</a:t>
            </a:r>
          </a:p>
        </p:txBody>
      </p:sp>
      <p:sp>
        <p:nvSpPr>
          <p:cNvPr id="45079" name="Line 24"/>
          <p:cNvSpPr>
            <a:spLocks noChangeShapeType="1"/>
          </p:cNvSpPr>
          <p:nvPr/>
        </p:nvSpPr>
        <p:spPr bwMode="auto">
          <a:xfrm>
            <a:off x="3200400" y="5029200"/>
            <a:ext cx="304800" cy="457200"/>
          </a:xfrm>
          <a:prstGeom prst="line">
            <a:avLst/>
          </a:prstGeom>
          <a:noFill/>
          <a:ln w="38100">
            <a:solidFill>
              <a:schemeClr val="tx1"/>
            </a:solidFill>
            <a:round/>
            <a:headEnd/>
            <a:tailEnd/>
          </a:ln>
        </p:spPr>
        <p:txBody>
          <a:bodyPr wrap="none"/>
          <a:lstStyle/>
          <a:p>
            <a:endParaRPr lang="en-US"/>
          </a:p>
        </p:txBody>
      </p:sp>
      <p:sp>
        <p:nvSpPr>
          <p:cNvPr id="45080" name="Line 27"/>
          <p:cNvSpPr>
            <a:spLocks noChangeShapeType="1"/>
          </p:cNvSpPr>
          <p:nvPr/>
        </p:nvSpPr>
        <p:spPr bwMode="auto">
          <a:xfrm flipH="1" flipV="1">
            <a:off x="6934200" y="2819400"/>
            <a:ext cx="381000" cy="381000"/>
          </a:xfrm>
          <a:prstGeom prst="line">
            <a:avLst/>
          </a:prstGeom>
          <a:noFill/>
          <a:ln w="38100">
            <a:solidFill>
              <a:schemeClr val="tx1"/>
            </a:solidFill>
            <a:round/>
            <a:headEnd/>
            <a:tailEnd/>
          </a:ln>
        </p:spPr>
        <p:txBody>
          <a:bodyPr wrap="none"/>
          <a:lstStyle/>
          <a:p>
            <a:endParaRPr lang="en-US"/>
          </a:p>
        </p:txBody>
      </p:sp>
      <p:sp>
        <p:nvSpPr>
          <p:cNvPr id="45081" name="Line 28"/>
          <p:cNvSpPr>
            <a:spLocks noChangeShapeType="1"/>
          </p:cNvSpPr>
          <p:nvPr/>
        </p:nvSpPr>
        <p:spPr bwMode="auto">
          <a:xfrm flipH="1" flipV="1">
            <a:off x="7010400" y="5334000"/>
            <a:ext cx="381000" cy="381000"/>
          </a:xfrm>
          <a:prstGeom prst="line">
            <a:avLst/>
          </a:prstGeom>
          <a:noFill/>
          <a:ln w="38100">
            <a:solidFill>
              <a:schemeClr val="tx1"/>
            </a:solidFill>
            <a:round/>
            <a:headEnd/>
            <a:tailEnd/>
          </a:ln>
        </p:spPr>
        <p:txBody>
          <a:bodyPr wrap="none"/>
          <a:lstStyle/>
          <a:p>
            <a:endParaRPr lang="en-US"/>
          </a:p>
        </p:txBody>
      </p:sp>
      <p:sp>
        <p:nvSpPr>
          <p:cNvPr id="45082" name="Line 29"/>
          <p:cNvSpPr>
            <a:spLocks noChangeShapeType="1"/>
          </p:cNvSpPr>
          <p:nvPr/>
        </p:nvSpPr>
        <p:spPr bwMode="auto">
          <a:xfrm flipH="1">
            <a:off x="3124200" y="5410200"/>
            <a:ext cx="381000" cy="381000"/>
          </a:xfrm>
          <a:prstGeom prst="line">
            <a:avLst/>
          </a:prstGeom>
          <a:noFill/>
          <a:ln w="38100">
            <a:solidFill>
              <a:schemeClr val="tx1"/>
            </a:solidFill>
            <a:round/>
            <a:headEnd/>
            <a:tailEnd/>
          </a:ln>
        </p:spPr>
        <p:txBody>
          <a:bodyPr wrap="none"/>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6"/>
          <p:cNvGrpSpPr>
            <a:grpSpLocks/>
          </p:cNvGrpSpPr>
          <p:nvPr/>
        </p:nvGrpSpPr>
        <p:grpSpPr bwMode="auto">
          <a:xfrm>
            <a:off x="71438" y="2071688"/>
            <a:ext cx="9918700" cy="136525"/>
            <a:chOff x="45" y="1305"/>
            <a:chExt cx="6248" cy="86"/>
          </a:xfrm>
        </p:grpSpPr>
        <p:sp>
          <p:nvSpPr>
            <p:cNvPr id="46085"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6086"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46083" name="Rectangle 3"/>
          <p:cNvSpPr>
            <a:spLocks noGrp="1" noChangeArrowheads="1"/>
          </p:cNvSpPr>
          <p:nvPr>
            <p:ph type="body" idx="1"/>
          </p:nvPr>
        </p:nvSpPr>
        <p:spPr>
          <a:xfrm>
            <a:off x="0" y="304800"/>
            <a:ext cx="10058400" cy="1481138"/>
          </a:xfrm>
          <a:noFill/>
        </p:spPr>
        <p:txBody>
          <a:bodyPr lIns="0" tIns="0" rIns="0" bIns="0" anchor="ctr"/>
          <a:lstStyle/>
          <a:p>
            <a:pPr marL="0" indent="0" algn="ctr" defTabSz="514350" eaLnBrk="1" hangingPunct="1">
              <a:lnSpc>
                <a:spcPct val="90000"/>
              </a:lnSpc>
              <a:spcBef>
                <a:spcPct val="0"/>
              </a:spcBef>
              <a:buClr>
                <a:srgbClr val="602162"/>
              </a:buClr>
              <a:buSzPct val="90000"/>
              <a:buFont typeface="Monotype Sorts" pitchFamily="2" charset="2"/>
              <a:buNone/>
            </a:pPr>
            <a:r>
              <a:rPr lang="en-US" sz="5100" b="1" smtClean="0">
                <a:solidFill>
                  <a:srgbClr val="104160"/>
                </a:solidFill>
                <a:latin typeface="Arial" pitchFamily="34" charset="0"/>
              </a:rPr>
              <a:t>The Maximum Cardinality of a Relationship</a:t>
            </a:r>
            <a:endParaRPr lang="en-US" smtClean="0"/>
          </a:p>
        </p:txBody>
      </p:sp>
      <p:sp>
        <p:nvSpPr>
          <p:cNvPr id="46084" name="Text Box 7"/>
          <p:cNvSpPr txBox="1">
            <a:spLocks noChangeArrowheads="1"/>
          </p:cNvSpPr>
          <p:nvPr/>
        </p:nvSpPr>
        <p:spPr bwMode="auto">
          <a:xfrm>
            <a:off x="0" y="2438400"/>
            <a:ext cx="9677400" cy="4953000"/>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Wingdings" pitchFamily="2" charset="2"/>
              <a:buChar char="Ø"/>
            </a:pPr>
            <a:r>
              <a:rPr lang="en-US" sz="3300" b="1">
                <a:solidFill>
                  <a:srgbClr val="000000"/>
                </a:solidFill>
                <a:latin typeface="NewsGothic" charset="0"/>
              </a:rPr>
              <a:t>RULE: </a:t>
            </a:r>
            <a:r>
              <a:rPr lang="en-US" sz="3300">
                <a:solidFill>
                  <a:srgbClr val="000000"/>
                </a:solidFill>
                <a:latin typeface="NewsGothic" charset="0"/>
              </a:rPr>
              <a:t>The numbers inside the relationship diamond show the maximum number of entities which can occur on one side of the relationship.</a:t>
            </a:r>
            <a:br>
              <a:rPr lang="en-US" sz="3300">
                <a:solidFill>
                  <a:srgbClr val="000000"/>
                </a:solidFill>
                <a:latin typeface="NewsGothic" charset="0"/>
              </a:rPr>
            </a:br>
            <a:r>
              <a:rPr lang="en-US" sz="3300" b="1">
                <a:solidFill>
                  <a:srgbClr val="000000"/>
                </a:solidFill>
                <a:latin typeface="NewsGothic" charset="0"/>
              </a:rPr>
              <a:t/>
            </a:r>
            <a:br>
              <a:rPr lang="en-US" sz="3300" b="1">
                <a:solidFill>
                  <a:srgbClr val="000000"/>
                </a:solidFill>
                <a:latin typeface="NewsGothic" charset="0"/>
              </a:rPr>
            </a:br>
            <a:endParaRPr lang="en-US" sz="3300" b="1">
              <a:solidFill>
                <a:srgbClr val="000000"/>
              </a:solidFill>
              <a:latin typeface="NewsGothic" charset="0"/>
            </a:endParaRPr>
          </a:p>
          <a:p>
            <a:pPr marL="384175" indent="-384175" algn="l" defTabSz="514350">
              <a:buClr>
                <a:srgbClr val="602162"/>
              </a:buClr>
              <a:buSzPct val="90000"/>
              <a:buFont typeface="Wingdings" pitchFamily="2" charset="2"/>
              <a:buChar char="Ø"/>
            </a:pPr>
            <a:r>
              <a:rPr lang="en-US" sz="3300">
                <a:solidFill>
                  <a:srgbClr val="000000"/>
                </a:solidFill>
                <a:latin typeface="NewsGothic" charset="0"/>
              </a:rPr>
              <a:t>These relationships are often called "HAS A" relationships (because, for instance, a student 'has a' dormitory). We will contrast this later with "IS A" relationships.</a:t>
            </a:r>
            <a:endParaRPr lang="en-US"/>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6"/>
          <p:cNvGrpSpPr>
            <a:grpSpLocks/>
          </p:cNvGrpSpPr>
          <p:nvPr/>
        </p:nvGrpSpPr>
        <p:grpSpPr bwMode="auto">
          <a:xfrm>
            <a:off x="71438" y="2071688"/>
            <a:ext cx="9918700" cy="136525"/>
            <a:chOff x="45" y="1305"/>
            <a:chExt cx="6248" cy="86"/>
          </a:xfrm>
        </p:grpSpPr>
        <p:sp>
          <p:nvSpPr>
            <p:cNvPr id="11269"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1270"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11267" name="Rectangle 3"/>
          <p:cNvSpPr>
            <a:spLocks noGrp="1" noChangeArrowheads="1"/>
          </p:cNvSpPr>
          <p:nvPr>
            <p:ph type="body" idx="1"/>
          </p:nvPr>
        </p:nvSpPr>
        <p:spPr>
          <a:xfrm>
            <a:off x="671513" y="561975"/>
            <a:ext cx="9594850" cy="962025"/>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400" b="1" smtClean="0">
                <a:solidFill>
                  <a:srgbClr val="104160"/>
                </a:solidFill>
                <a:latin typeface="Arial" pitchFamily="34" charset="0"/>
              </a:rPr>
              <a:t>The Entity Relationship Model</a:t>
            </a:r>
          </a:p>
          <a:p>
            <a:pPr marL="0" indent="0" algn="ctr" defTabSz="514350" eaLnBrk="1" hangingPunct="1">
              <a:spcBef>
                <a:spcPct val="0"/>
              </a:spcBef>
              <a:buClr>
                <a:srgbClr val="602162"/>
              </a:buClr>
              <a:buSzPct val="90000"/>
              <a:buFont typeface="Monotype Sorts" pitchFamily="2" charset="2"/>
              <a:buNone/>
            </a:pPr>
            <a:endParaRPr lang="en-US" smtClean="0"/>
          </a:p>
        </p:txBody>
      </p:sp>
      <p:sp>
        <p:nvSpPr>
          <p:cNvPr id="11268" name="Text Box 7"/>
          <p:cNvSpPr txBox="1">
            <a:spLocks noChangeArrowheads="1"/>
          </p:cNvSpPr>
          <p:nvPr/>
        </p:nvSpPr>
        <p:spPr bwMode="auto">
          <a:xfrm>
            <a:off x="304800" y="2286000"/>
            <a:ext cx="9448800" cy="7194550"/>
          </a:xfrm>
          <a:prstGeom prst="rect">
            <a:avLst/>
          </a:prstGeom>
          <a:noFill/>
          <a:ln w="9525">
            <a:noFill/>
            <a:miter lim="800000"/>
            <a:headEnd/>
            <a:tailEnd/>
          </a:ln>
        </p:spPr>
        <p:txBody>
          <a:bodyPr lIns="0" tIns="0" rIns="0" bIns="0"/>
          <a:lstStyle/>
          <a:p>
            <a:pPr algn="l" defTabSz="514350">
              <a:spcBef>
                <a:spcPct val="20000"/>
              </a:spcBef>
              <a:buClr>
                <a:srgbClr val="369EFC"/>
              </a:buClr>
              <a:buFont typeface="Wingdings" pitchFamily="2" charset="2"/>
              <a:buChar char="Ø"/>
            </a:pPr>
            <a:r>
              <a:rPr lang="en-US" sz="2800">
                <a:latin typeface="Arial" pitchFamily="34" charset="0"/>
                <a:cs typeface="Times New Roman" pitchFamily="18" charset="0"/>
              </a:rPr>
              <a:t>The Entity-Relationship model is a set of concepts and graphical symbols that can be used to create conceptual schemas</a:t>
            </a:r>
          </a:p>
          <a:p>
            <a:pPr algn="l" defTabSz="514350">
              <a:buClr>
                <a:srgbClr val="602162"/>
              </a:buClr>
              <a:buFont typeface="Wingdings" pitchFamily="2" charset="2"/>
              <a:buChar char="Ø"/>
            </a:pPr>
            <a:endParaRPr lang="en-US" sz="2800">
              <a:latin typeface="Arial" pitchFamily="34" charset="0"/>
            </a:endParaRPr>
          </a:p>
          <a:p>
            <a:pPr algn="l" defTabSz="514350">
              <a:buClr>
                <a:srgbClr val="602162"/>
              </a:buClr>
              <a:buFont typeface="Wingdings" pitchFamily="2" charset="2"/>
              <a:buChar char="Ø"/>
            </a:pPr>
            <a:r>
              <a:rPr lang="en-US" sz="2800">
                <a:solidFill>
                  <a:srgbClr val="000000"/>
                </a:solidFill>
                <a:latin typeface="Arial" pitchFamily="34" charset="0"/>
              </a:rPr>
              <a:t>Developed by Peter Chen of M.I.T. in 1976 in a landmark paper, "The Entity-Relationship Model: Toward a Unified View of Data," </a:t>
            </a:r>
            <a:r>
              <a:rPr lang="en-US" sz="2800" u="sng">
                <a:solidFill>
                  <a:srgbClr val="000000"/>
                </a:solidFill>
                <a:latin typeface="Arial" pitchFamily="34" charset="0"/>
              </a:rPr>
              <a:t>ACM Transactions on Database Systems</a:t>
            </a:r>
            <a:r>
              <a:rPr lang="en-US" sz="2800">
                <a:solidFill>
                  <a:srgbClr val="000000"/>
                </a:solidFill>
                <a:latin typeface="Arial" pitchFamily="34" charset="0"/>
              </a:rPr>
              <a:t>, Vol. 1, No. 1</a:t>
            </a:r>
          </a:p>
          <a:p>
            <a:pPr algn="l" defTabSz="514350">
              <a:buClr>
                <a:srgbClr val="602162"/>
              </a:buClr>
              <a:buFont typeface="Wingdings" pitchFamily="2" charset="2"/>
              <a:buChar char="Ø"/>
            </a:pPr>
            <a:endParaRPr lang="en-US" sz="2800">
              <a:solidFill>
                <a:srgbClr val="000000"/>
              </a:solidFill>
              <a:latin typeface="Arial" pitchFamily="34" charset="0"/>
            </a:endParaRPr>
          </a:p>
          <a:p>
            <a:pPr algn="l" defTabSz="514350">
              <a:buClr>
                <a:srgbClr val="602162"/>
              </a:buClr>
              <a:buFont typeface="Wingdings" pitchFamily="2" charset="2"/>
              <a:buChar char="Ø"/>
            </a:pPr>
            <a:r>
              <a:rPr lang="en-US" sz="2800">
                <a:solidFill>
                  <a:srgbClr val="000000"/>
                </a:solidFill>
                <a:latin typeface="Arial" pitchFamily="34" charset="0"/>
              </a:rPr>
              <a:t>Chen's initial model has been refined over the years</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533400"/>
            <a:ext cx="10058400" cy="1066800"/>
          </a:xfrm>
        </p:spPr>
        <p:txBody>
          <a:bodyPr/>
          <a:lstStyle/>
          <a:p>
            <a:pPr eaLnBrk="1" hangingPunct="1"/>
            <a:r>
              <a:rPr lang="en-US" sz="4800" b="1" smtClean="0"/>
              <a:t>Cardinality</a:t>
            </a:r>
            <a:br>
              <a:rPr lang="en-US" sz="4800" b="1" smtClean="0"/>
            </a:br>
            <a:endParaRPr lang="en-US" sz="4800" b="1" smtClean="0"/>
          </a:p>
        </p:txBody>
      </p:sp>
      <p:sp>
        <p:nvSpPr>
          <p:cNvPr id="47107" name="Rectangle 3"/>
          <p:cNvSpPr>
            <a:spLocks noGrp="1" noChangeArrowheads="1"/>
          </p:cNvSpPr>
          <p:nvPr>
            <p:ph type="body" idx="1"/>
          </p:nvPr>
        </p:nvSpPr>
        <p:spPr/>
        <p:txBody>
          <a:bodyPr/>
          <a:lstStyle/>
          <a:p>
            <a:pPr eaLnBrk="1" hangingPunct="1"/>
            <a:r>
              <a:rPr lang="en-US" b="1" smtClean="0">
                <a:solidFill>
                  <a:srgbClr val="0066FF"/>
                </a:solidFill>
              </a:rPr>
              <a:t>Cardinality</a:t>
            </a:r>
            <a:r>
              <a:rPr lang="en-US" smtClean="0"/>
              <a:t> means “count,” and is expressed as a number.</a:t>
            </a:r>
            <a:br>
              <a:rPr lang="en-US" smtClean="0"/>
            </a:br>
            <a:endParaRPr lang="en-US" smtClean="0"/>
          </a:p>
          <a:p>
            <a:pPr eaLnBrk="1" hangingPunct="1"/>
            <a:r>
              <a:rPr lang="en-US" b="1" smtClean="0">
                <a:solidFill>
                  <a:srgbClr val="0066FF"/>
                </a:solidFill>
              </a:rPr>
              <a:t>Maximum cardinality</a:t>
            </a:r>
            <a:r>
              <a:rPr lang="en-US" smtClean="0"/>
              <a:t> is the maximum number of entity </a:t>
            </a:r>
            <a:r>
              <a:rPr lang="en-US" u="sng" smtClean="0"/>
              <a:t>instances</a:t>
            </a:r>
            <a:r>
              <a:rPr lang="en-US" smtClean="0"/>
              <a:t> that </a:t>
            </a:r>
            <a:r>
              <a:rPr lang="en-US" b="1" u="sng" smtClean="0"/>
              <a:t>can</a:t>
            </a:r>
            <a:r>
              <a:rPr lang="en-US" smtClean="0"/>
              <a:t> participate in a relationship.</a:t>
            </a:r>
            <a:br>
              <a:rPr lang="en-US" smtClean="0"/>
            </a:br>
            <a:endParaRPr lang="en-US" smtClean="0"/>
          </a:p>
          <a:p>
            <a:pPr eaLnBrk="1" hangingPunct="1"/>
            <a:r>
              <a:rPr lang="en-US" b="1" smtClean="0">
                <a:solidFill>
                  <a:srgbClr val="0066FF"/>
                </a:solidFill>
              </a:rPr>
              <a:t>Minimum cardinality</a:t>
            </a:r>
            <a:r>
              <a:rPr lang="en-US" smtClean="0"/>
              <a:t> is the minimum number of entity </a:t>
            </a:r>
            <a:r>
              <a:rPr lang="en-US" u="sng" smtClean="0"/>
              <a:t>instances</a:t>
            </a:r>
            <a:r>
              <a:rPr lang="en-US" smtClean="0"/>
              <a:t> that </a:t>
            </a:r>
            <a:r>
              <a:rPr lang="en-US" b="1" u="sng" smtClean="0"/>
              <a:t>must</a:t>
            </a:r>
            <a:r>
              <a:rPr lang="en-US" smtClean="0"/>
              <a:t> participate in a relationship</a:t>
            </a:r>
          </a:p>
        </p:txBody>
      </p:sp>
      <p:grpSp>
        <p:nvGrpSpPr>
          <p:cNvPr id="47108" name="Group 6"/>
          <p:cNvGrpSpPr>
            <a:grpSpLocks/>
          </p:cNvGrpSpPr>
          <p:nvPr/>
        </p:nvGrpSpPr>
        <p:grpSpPr bwMode="auto">
          <a:xfrm>
            <a:off x="71438" y="2071688"/>
            <a:ext cx="9918700" cy="136525"/>
            <a:chOff x="45" y="1305"/>
            <a:chExt cx="6248" cy="86"/>
          </a:xfrm>
        </p:grpSpPr>
        <p:sp>
          <p:nvSpPr>
            <p:cNvPr id="47109" name="AutoShape 7"/>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7110" name="Line 8"/>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0"/>
            <a:ext cx="9258300" cy="838200"/>
          </a:xfrm>
        </p:spPr>
        <p:txBody>
          <a:bodyPr/>
          <a:lstStyle/>
          <a:p>
            <a:pPr eaLnBrk="1" hangingPunct="1"/>
            <a:r>
              <a:rPr lang="en-US" sz="4800" b="1" smtClean="0"/>
              <a:t>Parent and Child Entities</a:t>
            </a:r>
          </a:p>
        </p:txBody>
      </p:sp>
      <p:sp>
        <p:nvSpPr>
          <p:cNvPr id="2052" name="Rectangle 3"/>
          <p:cNvSpPr>
            <a:spLocks noGrp="1" noChangeArrowheads="1"/>
          </p:cNvSpPr>
          <p:nvPr>
            <p:ph type="body" sz="half" idx="1"/>
          </p:nvPr>
        </p:nvSpPr>
        <p:spPr>
          <a:xfrm>
            <a:off x="0" y="1295400"/>
            <a:ext cx="10058400" cy="3505200"/>
          </a:xfrm>
        </p:spPr>
        <p:txBody>
          <a:bodyPr/>
          <a:lstStyle/>
          <a:p>
            <a:pPr eaLnBrk="1" hangingPunct="1"/>
            <a:r>
              <a:rPr lang="en-US" sz="2800" smtClean="0"/>
              <a:t>In a one-to-many relationship:</a:t>
            </a:r>
          </a:p>
          <a:p>
            <a:pPr lvl="1" eaLnBrk="1" hangingPunct="1"/>
            <a:r>
              <a:rPr lang="en-US" sz="2400" smtClean="0"/>
              <a:t>The entity on the one side of the relationship is called the </a:t>
            </a:r>
            <a:r>
              <a:rPr lang="en-US" sz="2400" b="1" smtClean="0">
                <a:solidFill>
                  <a:srgbClr val="0066FF"/>
                </a:solidFill>
              </a:rPr>
              <a:t>parent entity</a:t>
            </a:r>
            <a:r>
              <a:rPr lang="en-US" sz="2400" smtClean="0"/>
              <a:t> or just the </a:t>
            </a:r>
            <a:r>
              <a:rPr lang="en-US" sz="2400" b="1" smtClean="0">
                <a:solidFill>
                  <a:srgbClr val="0066FF"/>
                </a:solidFill>
              </a:rPr>
              <a:t>parent</a:t>
            </a:r>
            <a:r>
              <a:rPr lang="en-US" sz="2400" smtClean="0"/>
              <a:t>.</a:t>
            </a:r>
          </a:p>
          <a:p>
            <a:pPr lvl="1" eaLnBrk="1" hangingPunct="1"/>
            <a:r>
              <a:rPr lang="en-US" sz="2400" smtClean="0"/>
              <a:t>The entity on the many side of the relationship is called the </a:t>
            </a:r>
            <a:r>
              <a:rPr lang="en-US" sz="2400" b="1" smtClean="0">
                <a:solidFill>
                  <a:srgbClr val="0066FF"/>
                </a:solidFill>
              </a:rPr>
              <a:t>child entity</a:t>
            </a:r>
            <a:r>
              <a:rPr lang="en-US" sz="2400" smtClean="0"/>
              <a:t> or just the </a:t>
            </a:r>
            <a:r>
              <a:rPr lang="en-US" sz="2400" b="1" smtClean="0">
                <a:solidFill>
                  <a:srgbClr val="0066FF"/>
                </a:solidFill>
              </a:rPr>
              <a:t>child</a:t>
            </a:r>
            <a:r>
              <a:rPr lang="en-US" sz="2400" smtClean="0"/>
              <a:t>.</a:t>
            </a:r>
          </a:p>
          <a:p>
            <a:pPr eaLnBrk="1" hangingPunct="1"/>
            <a:r>
              <a:rPr lang="en-US" sz="2800" smtClean="0"/>
              <a:t>In the figure below, EMPLOYEE is the parent and COMPUTER is the child:</a:t>
            </a:r>
          </a:p>
          <a:p>
            <a:pPr eaLnBrk="1" hangingPunct="1">
              <a:buFontTx/>
              <a:buNone/>
            </a:pPr>
            <a:endParaRPr lang="en-US" sz="2800" smtClean="0"/>
          </a:p>
        </p:txBody>
      </p:sp>
      <p:graphicFrame>
        <p:nvGraphicFramePr>
          <p:cNvPr id="2050" name="Object 6"/>
          <p:cNvGraphicFramePr>
            <a:graphicFrameLocks noChangeAspect="1"/>
          </p:cNvGraphicFramePr>
          <p:nvPr>
            <p:ph sz="half" idx="2"/>
          </p:nvPr>
        </p:nvGraphicFramePr>
        <p:xfrm>
          <a:off x="19050" y="5410200"/>
          <a:ext cx="10039350" cy="1778000"/>
        </p:xfrm>
        <a:graphic>
          <a:graphicData uri="http://schemas.openxmlformats.org/presentationml/2006/ole">
            <p:oleObj spid="_x0000_s2050" name="Photo Editor Photo" r:id="rId3" imgW="5114286" imgH="905001" progId="">
              <p:embed/>
            </p:oleObj>
          </a:graphicData>
        </a:graphic>
      </p:graphicFrame>
      <p:grpSp>
        <p:nvGrpSpPr>
          <p:cNvPr id="2053" name="Group 8"/>
          <p:cNvGrpSpPr>
            <a:grpSpLocks/>
          </p:cNvGrpSpPr>
          <p:nvPr/>
        </p:nvGrpSpPr>
        <p:grpSpPr bwMode="auto">
          <a:xfrm>
            <a:off x="139700" y="1219200"/>
            <a:ext cx="9918700" cy="136525"/>
            <a:chOff x="45" y="1305"/>
            <a:chExt cx="6248" cy="86"/>
          </a:xfrm>
        </p:grpSpPr>
        <p:sp>
          <p:nvSpPr>
            <p:cNvPr id="2054" name="AutoShape 9"/>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2055" name="Line 10"/>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0"/>
            <a:ext cx="9258300" cy="1543050"/>
          </a:xfrm>
        </p:spPr>
        <p:txBody>
          <a:bodyPr/>
          <a:lstStyle/>
          <a:p>
            <a:pPr eaLnBrk="1" hangingPunct="1"/>
            <a:r>
              <a:rPr lang="en-US" sz="4800" b="1" smtClean="0"/>
              <a:t>HAS-A Relationships</a:t>
            </a:r>
            <a:br>
              <a:rPr lang="en-US" sz="4800" b="1" smtClean="0"/>
            </a:br>
            <a:endParaRPr lang="en-US" sz="4800" b="1" smtClean="0"/>
          </a:p>
        </p:txBody>
      </p:sp>
      <p:sp>
        <p:nvSpPr>
          <p:cNvPr id="48131" name="Rectangle 3"/>
          <p:cNvSpPr>
            <a:spLocks noGrp="1" noChangeArrowheads="1"/>
          </p:cNvSpPr>
          <p:nvPr>
            <p:ph type="body" idx="1"/>
          </p:nvPr>
        </p:nvSpPr>
        <p:spPr/>
        <p:txBody>
          <a:bodyPr/>
          <a:lstStyle/>
          <a:p>
            <a:pPr eaLnBrk="1" hangingPunct="1"/>
            <a:r>
              <a:rPr lang="en-US" smtClean="0"/>
              <a:t>The relationships we have been discussing are known as </a:t>
            </a:r>
            <a:r>
              <a:rPr lang="en-US" b="1" smtClean="0">
                <a:solidFill>
                  <a:srgbClr val="0066FF"/>
                </a:solidFill>
              </a:rPr>
              <a:t>HAS-A relationships</a:t>
            </a:r>
            <a:r>
              <a:rPr lang="en-US" smtClean="0"/>
              <a:t>:</a:t>
            </a:r>
          </a:p>
          <a:p>
            <a:pPr lvl="1" eaLnBrk="1" hangingPunct="1"/>
            <a:r>
              <a:rPr lang="en-US" smtClean="0"/>
              <a:t>Each entity instance </a:t>
            </a:r>
            <a:r>
              <a:rPr lang="en-US" i="1" smtClean="0"/>
              <a:t>has a</a:t>
            </a:r>
            <a:r>
              <a:rPr lang="en-US" smtClean="0"/>
              <a:t> relationship with another entity instance:</a:t>
            </a:r>
          </a:p>
          <a:p>
            <a:pPr lvl="2" eaLnBrk="1" hangingPunct="1"/>
            <a:r>
              <a:rPr lang="en-US" smtClean="0"/>
              <a:t>An EMPLOYEE </a:t>
            </a:r>
            <a:r>
              <a:rPr lang="en-US" i="1" smtClean="0"/>
              <a:t>has one or more</a:t>
            </a:r>
            <a:r>
              <a:rPr lang="en-US" smtClean="0"/>
              <a:t> COMPUTERs.</a:t>
            </a:r>
          </a:p>
          <a:p>
            <a:pPr lvl="2" eaLnBrk="1" hangingPunct="1"/>
            <a:r>
              <a:rPr lang="en-US" smtClean="0"/>
              <a:t>A COMPUTER </a:t>
            </a:r>
            <a:r>
              <a:rPr lang="en-US" i="1" smtClean="0"/>
              <a:t>has an</a:t>
            </a:r>
            <a:r>
              <a:rPr lang="en-US" smtClean="0"/>
              <a:t> assigned EMPLOYEE.</a:t>
            </a:r>
          </a:p>
          <a:p>
            <a:pPr eaLnBrk="1" hangingPunct="1">
              <a:buFontTx/>
              <a:buNone/>
            </a:pPr>
            <a:endParaRPr lang="en-US" smtClean="0"/>
          </a:p>
          <a:p>
            <a:pPr eaLnBrk="1" hangingPunct="1"/>
            <a:endParaRPr lang="en-US" smtClean="0"/>
          </a:p>
        </p:txBody>
      </p:sp>
      <p:grpSp>
        <p:nvGrpSpPr>
          <p:cNvPr id="48132" name="Group 4"/>
          <p:cNvGrpSpPr>
            <a:grpSpLocks/>
          </p:cNvGrpSpPr>
          <p:nvPr/>
        </p:nvGrpSpPr>
        <p:grpSpPr bwMode="auto">
          <a:xfrm>
            <a:off x="139700" y="1295400"/>
            <a:ext cx="9918700" cy="136525"/>
            <a:chOff x="45" y="1305"/>
            <a:chExt cx="6248" cy="86"/>
          </a:xfrm>
        </p:grpSpPr>
        <p:sp>
          <p:nvSpPr>
            <p:cNvPr id="48133" name="AutoShape 5"/>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48134" name="Line 6"/>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514350"/>
            <a:ext cx="10058400" cy="1543050"/>
          </a:xfrm>
        </p:spPr>
        <p:txBody>
          <a:bodyPr/>
          <a:lstStyle/>
          <a:p>
            <a:pPr eaLnBrk="1" hangingPunct="1"/>
            <a:r>
              <a:rPr lang="en-US" b="1" smtClean="0"/>
              <a:t>Describing the Minimum Number of Entities to Participate in a Relationship</a:t>
            </a:r>
          </a:p>
        </p:txBody>
      </p:sp>
      <p:sp>
        <p:nvSpPr>
          <p:cNvPr id="49155" name="Rectangle 3"/>
          <p:cNvSpPr>
            <a:spLocks noGrp="1" noChangeArrowheads="1"/>
          </p:cNvSpPr>
          <p:nvPr>
            <p:ph type="body" idx="1"/>
          </p:nvPr>
        </p:nvSpPr>
        <p:spPr>
          <a:xfrm>
            <a:off x="0" y="2362200"/>
            <a:ext cx="10058400" cy="4914900"/>
          </a:xfrm>
        </p:spPr>
        <p:txBody>
          <a:bodyPr/>
          <a:lstStyle/>
          <a:p>
            <a:pPr eaLnBrk="1" hangingPunct="1"/>
            <a:r>
              <a:rPr lang="en-US" smtClean="0"/>
              <a:t>The maximum cardinality denotes the maximum number of entities that can be involved in a relationship.</a:t>
            </a:r>
          </a:p>
          <a:p>
            <a:pPr lvl="1" eaLnBrk="1" hangingPunct="1"/>
            <a:r>
              <a:rPr lang="en-US" b="1" i="1" smtClean="0"/>
              <a:t>As described previously, this is usually denoted by the two values inside the diamond, separated by a colon, such as 1:N</a:t>
            </a:r>
          </a:p>
          <a:p>
            <a:pPr eaLnBrk="1" hangingPunct="1"/>
            <a:r>
              <a:rPr lang="en-US" smtClean="0"/>
              <a:t>We need a methodology to also describe the minimum cardinality in a relationship</a:t>
            </a:r>
          </a:p>
          <a:p>
            <a:pPr lvl="1" eaLnBrk="1" hangingPunct="1"/>
            <a:r>
              <a:rPr lang="en-US" b="1" i="1" smtClean="0"/>
              <a:t>For instance, should we require that a student be assigned to some dormitory, or should we make this optional for a student (we have to model the rules of the college!)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6"/>
          <p:cNvGrpSpPr>
            <a:grpSpLocks/>
          </p:cNvGrpSpPr>
          <p:nvPr/>
        </p:nvGrpSpPr>
        <p:grpSpPr bwMode="auto">
          <a:xfrm>
            <a:off x="71438" y="2071688"/>
            <a:ext cx="9918700" cy="136525"/>
            <a:chOff x="45" y="1305"/>
            <a:chExt cx="6248" cy="86"/>
          </a:xfrm>
        </p:grpSpPr>
        <p:sp>
          <p:nvSpPr>
            <p:cNvPr id="50181"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50182"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50179" name="Rectangle 3"/>
          <p:cNvSpPr>
            <a:spLocks noGrp="1" noChangeArrowheads="1"/>
          </p:cNvSpPr>
          <p:nvPr>
            <p:ph type="body" idx="1"/>
          </p:nvPr>
        </p:nvSpPr>
        <p:spPr>
          <a:xfrm>
            <a:off x="463550" y="0"/>
            <a:ext cx="959485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400" b="1" smtClean="0">
                <a:solidFill>
                  <a:srgbClr val="104160"/>
                </a:solidFill>
                <a:latin typeface="Arial" pitchFamily="34" charset="0"/>
              </a:rPr>
              <a:t>Relationship Participation:</a:t>
            </a:r>
          </a:p>
          <a:p>
            <a:pPr marL="0" indent="0" algn="ctr" defTabSz="514350" eaLnBrk="1" hangingPunct="1">
              <a:spcBef>
                <a:spcPct val="0"/>
              </a:spcBef>
              <a:buClr>
                <a:srgbClr val="602162"/>
              </a:buClr>
              <a:buSzPct val="90000"/>
              <a:buFont typeface="Monotype Sorts" pitchFamily="2" charset="2"/>
              <a:buNone/>
            </a:pPr>
            <a:r>
              <a:rPr lang="en-US" sz="4400" b="1" smtClean="0">
                <a:solidFill>
                  <a:srgbClr val="104160"/>
                </a:solidFill>
                <a:latin typeface="Arial" pitchFamily="34" charset="0"/>
              </a:rPr>
              <a:t> Case 1 - Optional Participation</a:t>
            </a:r>
            <a:endParaRPr lang="en-US" smtClean="0"/>
          </a:p>
        </p:txBody>
      </p:sp>
      <p:sp>
        <p:nvSpPr>
          <p:cNvPr id="50180" name="Text Box 7"/>
          <p:cNvSpPr txBox="1">
            <a:spLocks noChangeArrowheads="1"/>
          </p:cNvSpPr>
          <p:nvPr/>
        </p:nvSpPr>
        <p:spPr bwMode="auto">
          <a:xfrm>
            <a:off x="609600" y="2514600"/>
            <a:ext cx="8229600" cy="5670550"/>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3300" b="1">
                <a:solidFill>
                  <a:srgbClr val="000000"/>
                </a:solidFill>
                <a:latin typeface="NewsGothic" charset="0"/>
              </a:rPr>
              <a:t>A participating entity in a relationship is either OPTIONAL or MANDATORY</a:t>
            </a:r>
          </a:p>
          <a:p>
            <a:pPr marL="930275" lvl="1" indent="-473075" algn="l" defTabSz="514350">
              <a:buClr>
                <a:srgbClr val="602162"/>
              </a:buClr>
              <a:buSzPct val="70000"/>
              <a:buFont typeface="Monotype Sorts" pitchFamily="2" charset="2"/>
              <a:buChar char="n"/>
            </a:pPr>
            <a:r>
              <a:rPr lang="en-US" sz="3000" b="1">
                <a:solidFill>
                  <a:srgbClr val="000000"/>
                </a:solidFill>
                <a:latin typeface="NewsGothic" charset="0"/>
              </a:rPr>
              <a:t>Participation is OPTIONAL if one entity occurrence does </a:t>
            </a:r>
            <a:r>
              <a:rPr lang="en-US" sz="3000" b="1" u="sng">
                <a:solidFill>
                  <a:srgbClr val="000000"/>
                </a:solidFill>
                <a:latin typeface="NewsGothic" charset="0"/>
              </a:rPr>
              <a:t>not</a:t>
            </a:r>
            <a:r>
              <a:rPr lang="en-US" sz="3000" b="1">
                <a:solidFill>
                  <a:srgbClr val="000000"/>
                </a:solidFill>
                <a:latin typeface="NewsGothic" charset="0"/>
              </a:rPr>
              <a:t> REQUIRE a corresponding entity occurrence from the other entity set, in a particular relationship.</a:t>
            </a:r>
          </a:p>
          <a:p>
            <a:pPr marL="1724025" lvl="2" indent="-809625" algn="l" defTabSz="514350">
              <a:buClr>
                <a:srgbClr val="602162"/>
              </a:buClr>
              <a:buSzPct val="90000"/>
              <a:buFont typeface="Monotype Sorts" pitchFamily="2" charset="2"/>
              <a:buChar char="è"/>
            </a:pPr>
            <a:endParaRPr lang="en-US"/>
          </a:p>
        </p:txBody>
      </p:sp>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28600"/>
            <a:ext cx="9601200" cy="1543050"/>
          </a:xfrm>
        </p:spPr>
        <p:txBody>
          <a:bodyPr/>
          <a:lstStyle/>
          <a:p>
            <a:pPr eaLnBrk="1" hangingPunct="1"/>
            <a:r>
              <a:rPr lang="en-US" b="1" smtClean="0"/>
              <a:t>An Example of Optional Participation</a:t>
            </a:r>
          </a:p>
        </p:txBody>
      </p:sp>
      <p:sp>
        <p:nvSpPr>
          <p:cNvPr id="51203" name="Rectangle 3"/>
          <p:cNvSpPr>
            <a:spLocks noGrp="1" noChangeArrowheads="1"/>
          </p:cNvSpPr>
          <p:nvPr>
            <p:ph type="body" idx="1"/>
          </p:nvPr>
        </p:nvSpPr>
        <p:spPr>
          <a:xfrm>
            <a:off x="304800" y="1676400"/>
            <a:ext cx="9448800" cy="2819400"/>
          </a:xfrm>
        </p:spPr>
        <p:txBody>
          <a:bodyPr/>
          <a:lstStyle/>
          <a:p>
            <a:pPr lvl="1" eaLnBrk="1" hangingPunct="1"/>
            <a:r>
              <a:rPr lang="en-US" b="1" smtClean="0">
                <a:solidFill>
                  <a:srgbClr val="000000"/>
                </a:solidFill>
              </a:rPr>
              <a:t>Example: At Marvel College, research professors are employed who work only on research projects and do no teaching, so these professors do not teach any classes.</a:t>
            </a:r>
          </a:p>
          <a:p>
            <a:pPr lvl="2" eaLnBrk="1" hangingPunct="1"/>
            <a:r>
              <a:rPr lang="en-US" b="1" smtClean="0">
                <a:solidFill>
                  <a:srgbClr val="000000"/>
                </a:solidFill>
              </a:rPr>
              <a:t>We show an OPTIONAL entity by drawing a small circle on the side of the entity set which is to be optional.</a:t>
            </a:r>
          </a:p>
        </p:txBody>
      </p:sp>
      <p:sp>
        <p:nvSpPr>
          <p:cNvPr id="51204" name="AutoShape 16"/>
          <p:cNvSpPr>
            <a:spLocks noChangeArrowheads="1"/>
          </p:cNvSpPr>
          <p:nvPr/>
        </p:nvSpPr>
        <p:spPr bwMode="auto">
          <a:xfrm flipV="1">
            <a:off x="304800" y="5410200"/>
            <a:ext cx="2843213"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51205" name="AutoShape 17"/>
          <p:cNvSpPr>
            <a:spLocks noChangeArrowheads="1"/>
          </p:cNvSpPr>
          <p:nvPr/>
        </p:nvSpPr>
        <p:spPr bwMode="auto">
          <a:xfrm flipV="1">
            <a:off x="7389813" y="5329238"/>
            <a:ext cx="2330450" cy="830262"/>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51206" name="Rectangle 18"/>
          <p:cNvSpPr>
            <a:spLocks noChangeArrowheads="1"/>
          </p:cNvSpPr>
          <p:nvPr/>
        </p:nvSpPr>
        <p:spPr bwMode="auto">
          <a:xfrm>
            <a:off x="533400" y="5486400"/>
            <a:ext cx="2667000"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800" b="1">
                <a:solidFill>
                  <a:srgbClr val="000000"/>
                </a:solidFill>
                <a:latin typeface="NewsGothic" charset="0"/>
              </a:rPr>
              <a:t>PROFESSORS</a:t>
            </a:r>
            <a:endParaRPr lang="en-US" sz="2800"/>
          </a:p>
        </p:txBody>
      </p:sp>
      <p:sp>
        <p:nvSpPr>
          <p:cNvPr id="51207" name="Text Box 19"/>
          <p:cNvSpPr txBox="1">
            <a:spLocks noChangeArrowheads="1"/>
          </p:cNvSpPr>
          <p:nvPr/>
        </p:nvSpPr>
        <p:spPr bwMode="auto">
          <a:xfrm>
            <a:off x="7543800" y="5426075"/>
            <a:ext cx="2117725" cy="7302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CLASSES</a:t>
            </a:r>
            <a:endParaRPr lang="en-US"/>
          </a:p>
        </p:txBody>
      </p:sp>
      <p:sp>
        <p:nvSpPr>
          <p:cNvPr id="51208" name="Line 20"/>
          <p:cNvSpPr>
            <a:spLocks noChangeShapeType="1"/>
          </p:cNvSpPr>
          <p:nvPr/>
        </p:nvSpPr>
        <p:spPr bwMode="auto">
          <a:xfrm flipH="1">
            <a:off x="3086100" y="5835650"/>
            <a:ext cx="1212850" cy="0"/>
          </a:xfrm>
          <a:prstGeom prst="line">
            <a:avLst/>
          </a:prstGeom>
          <a:noFill/>
          <a:ln w="47149">
            <a:solidFill>
              <a:srgbClr val="602162"/>
            </a:solidFill>
            <a:round/>
            <a:headEnd/>
            <a:tailEnd/>
          </a:ln>
        </p:spPr>
        <p:txBody>
          <a:bodyPr/>
          <a:lstStyle/>
          <a:p>
            <a:endParaRPr lang="en-US"/>
          </a:p>
        </p:txBody>
      </p:sp>
      <p:sp>
        <p:nvSpPr>
          <p:cNvPr id="51209" name="Line 21"/>
          <p:cNvSpPr>
            <a:spLocks noChangeShapeType="1"/>
          </p:cNvSpPr>
          <p:nvPr/>
        </p:nvSpPr>
        <p:spPr bwMode="auto">
          <a:xfrm>
            <a:off x="5854700" y="5835650"/>
            <a:ext cx="1536700" cy="0"/>
          </a:xfrm>
          <a:prstGeom prst="line">
            <a:avLst/>
          </a:prstGeom>
          <a:noFill/>
          <a:ln w="47149">
            <a:solidFill>
              <a:srgbClr val="602162"/>
            </a:solidFill>
            <a:round/>
            <a:headEnd/>
            <a:tailEnd/>
          </a:ln>
        </p:spPr>
        <p:txBody>
          <a:bodyPr/>
          <a:lstStyle/>
          <a:p>
            <a:endParaRPr lang="en-US"/>
          </a:p>
        </p:txBody>
      </p:sp>
      <p:sp>
        <p:nvSpPr>
          <p:cNvPr id="51210" name="Text Box 22"/>
          <p:cNvSpPr txBox="1">
            <a:spLocks noChangeArrowheads="1"/>
          </p:cNvSpPr>
          <p:nvPr/>
        </p:nvSpPr>
        <p:spPr bwMode="auto">
          <a:xfrm>
            <a:off x="4803775" y="5614988"/>
            <a:ext cx="998538" cy="5461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1:1</a:t>
            </a:r>
            <a:endParaRPr lang="en-US"/>
          </a:p>
        </p:txBody>
      </p:sp>
      <p:sp>
        <p:nvSpPr>
          <p:cNvPr id="51211" name="Freeform 23"/>
          <p:cNvSpPr>
            <a:spLocks/>
          </p:cNvSpPr>
          <p:nvPr/>
        </p:nvSpPr>
        <p:spPr bwMode="auto">
          <a:xfrm>
            <a:off x="4267200" y="5410200"/>
            <a:ext cx="1582738" cy="935038"/>
          </a:xfrm>
          <a:custGeom>
            <a:avLst/>
            <a:gdLst>
              <a:gd name="T0" fmla="*/ 0 w 997"/>
              <a:gd name="T1" fmla="*/ 735885912 h 589"/>
              <a:gd name="T2" fmla="*/ 1247478623 w 997"/>
              <a:gd name="T3" fmla="*/ 0 h 589"/>
              <a:gd name="T4" fmla="*/ 2147483647 w 997"/>
              <a:gd name="T5" fmla="*/ 733366549 h 589"/>
              <a:gd name="T6" fmla="*/ 1247478623 w 997"/>
              <a:gd name="T7" fmla="*/ 1481852450 h 589"/>
              <a:gd name="T8" fmla="*/ 0 w 997"/>
              <a:gd name="T9" fmla="*/ 735885912 h 589"/>
              <a:gd name="T10" fmla="*/ 0 w 997"/>
              <a:gd name="T11" fmla="*/ 73588591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2"/>
                </a:moveTo>
                <a:lnTo>
                  <a:pt x="495" y="0"/>
                </a:lnTo>
                <a:lnTo>
                  <a:pt x="996" y="291"/>
                </a:lnTo>
                <a:lnTo>
                  <a:pt x="495" y="588"/>
                </a:lnTo>
                <a:lnTo>
                  <a:pt x="0" y="292"/>
                </a:lnTo>
              </a:path>
            </a:pathLst>
          </a:custGeom>
          <a:solidFill>
            <a:srgbClr val="C0C0C0"/>
          </a:solidFill>
          <a:ln w="9287">
            <a:solidFill>
              <a:srgbClr val="000000"/>
            </a:solidFill>
            <a:round/>
            <a:headEnd/>
            <a:tailEnd/>
          </a:ln>
        </p:spPr>
        <p:txBody>
          <a:bodyPr/>
          <a:lstStyle/>
          <a:p>
            <a:endParaRPr lang="en-US"/>
          </a:p>
        </p:txBody>
      </p:sp>
      <p:sp>
        <p:nvSpPr>
          <p:cNvPr id="51212" name="Text Box 24"/>
          <p:cNvSpPr txBox="1">
            <a:spLocks noChangeArrowheads="1"/>
          </p:cNvSpPr>
          <p:nvPr/>
        </p:nvSpPr>
        <p:spPr bwMode="auto">
          <a:xfrm>
            <a:off x="4419600" y="5638800"/>
            <a:ext cx="1447800" cy="457200"/>
          </a:xfrm>
          <a:prstGeom prst="rect">
            <a:avLst/>
          </a:prstGeom>
          <a:noFill/>
          <a:ln w="9525">
            <a:noFill/>
            <a:miter lim="800000"/>
            <a:headEnd/>
            <a:tailEnd/>
          </a:ln>
        </p:spPr>
        <p:txBody>
          <a:bodyPr>
            <a:spAutoFit/>
          </a:bodyPr>
          <a:lstStyle/>
          <a:p>
            <a:pPr>
              <a:spcBef>
                <a:spcPct val="50000"/>
              </a:spcBef>
            </a:pPr>
            <a:r>
              <a:rPr lang="en-US" b="1"/>
              <a:t>TEACH</a:t>
            </a:r>
          </a:p>
        </p:txBody>
      </p:sp>
      <p:sp>
        <p:nvSpPr>
          <p:cNvPr id="51213" name="Text Box 25"/>
          <p:cNvSpPr txBox="1">
            <a:spLocks noChangeArrowheads="1"/>
          </p:cNvSpPr>
          <p:nvPr/>
        </p:nvSpPr>
        <p:spPr bwMode="auto">
          <a:xfrm>
            <a:off x="6781800" y="5486400"/>
            <a:ext cx="685800" cy="641350"/>
          </a:xfrm>
          <a:prstGeom prst="rect">
            <a:avLst/>
          </a:prstGeom>
          <a:noFill/>
          <a:ln w="9525">
            <a:noFill/>
            <a:miter lim="800000"/>
            <a:headEnd/>
            <a:tailEnd/>
          </a:ln>
        </p:spPr>
        <p:txBody>
          <a:bodyPr>
            <a:spAutoFit/>
          </a:bodyPr>
          <a:lstStyle/>
          <a:p>
            <a:pPr>
              <a:spcBef>
                <a:spcPct val="50000"/>
              </a:spcBef>
            </a:pPr>
            <a:r>
              <a:rPr lang="en-US" sz="3600"/>
              <a:t>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6"/>
          <p:cNvGrpSpPr>
            <a:grpSpLocks/>
          </p:cNvGrpSpPr>
          <p:nvPr/>
        </p:nvGrpSpPr>
        <p:grpSpPr bwMode="auto">
          <a:xfrm>
            <a:off x="71438" y="2071688"/>
            <a:ext cx="9918700" cy="136525"/>
            <a:chOff x="45" y="1305"/>
            <a:chExt cx="6248" cy="86"/>
          </a:xfrm>
        </p:grpSpPr>
        <p:sp>
          <p:nvSpPr>
            <p:cNvPr id="52229"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52230"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52227" name="Rectangle 3"/>
          <p:cNvSpPr>
            <a:spLocks noGrp="1" noChangeArrowheads="1"/>
          </p:cNvSpPr>
          <p:nvPr>
            <p:ph type="body" idx="1"/>
          </p:nvPr>
        </p:nvSpPr>
        <p:spPr>
          <a:xfrm>
            <a:off x="0" y="0"/>
            <a:ext cx="10366375" cy="2130425"/>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700" b="1" smtClean="0">
                <a:solidFill>
                  <a:srgbClr val="104160"/>
                </a:solidFill>
                <a:latin typeface="Arial" pitchFamily="34" charset="0"/>
              </a:rPr>
              <a:t>Relationship Participation:</a:t>
            </a:r>
          </a:p>
          <a:p>
            <a:pPr marL="0" indent="0" algn="ctr" defTabSz="514350" eaLnBrk="1" hangingPunct="1">
              <a:spcBef>
                <a:spcPct val="0"/>
              </a:spcBef>
              <a:buClr>
                <a:srgbClr val="602162"/>
              </a:buClr>
              <a:buSzPct val="90000"/>
              <a:buFont typeface="Monotype Sorts" pitchFamily="2" charset="2"/>
              <a:buNone/>
            </a:pPr>
            <a:r>
              <a:rPr lang="en-US" sz="4700" b="1" smtClean="0">
                <a:solidFill>
                  <a:srgbClr val="104160"/>
                </a:solidFill>
                <a:latin typeface="Arial" pitchFamily="34" charset="0"/>
              </a:rPr>
              <a:t>Case II  - Mandatory Participation</a:t>
            </a:r>
            <a:endParaRPr lang="en-US" smtClean="0"/>
          </a:p>
        </p:txBody>
      </p:sp>
      <p:sp>
        <p:nvSpPr>
          <p:cNvPr id="52228" name="Text Box 7"/>
          <p:cNvSpPr txBox="1">
            <a:spLocks noChangeArrowheads="1"/>
          </p:cNvSpPr>
          <p:nvPr/>
        </p:nvSpPr>
        <p:spPr bwMode="auto">
          <a:xfrm>
            <a:off x="533400" y="2514600"/>
            <a:ext cx="8991600" cy="5824538"/>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3200" b="1">
                <a:solidFill>
                  <a:srgbClr val="000000"/>
                </a:solidFill>
                <a:latin typeface="NewsGothic" charset="0"/>
              </a:rPr>
              <a:t>Participation is MANDATORY in a relationship if one entity occurrence DOES require a corresponding entity occurrence in the other entity set, in a particular relationship. A mandatory participation implies a (non-zero) minimum cardinality</a:t>
            </a:r>
            <a:r>
              <a:rPr lang="en-US" sz="3000" b="1">
                <a:solidFill>
                  <a:srgbClr val="000000"/>
                </a:solidFill>
                <a:latin typeface="NewsGothic" charset="0"/>
              </a:rPr>
              <a:t>.</a:t>
            </a:r>
          </a:p>
        </p:txBody>
      </p:sp>
    </p:spTree>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b="1" smtClean="0"/>
              <a:t>Example of Mandatory Participation</a:t>
            </a:r>
          </a:p>
        </p:txBody>
      </p:sp>
      <p:sp>
        <p:nvSpPr>
          <p:cNvPr id="53251" name="Rectangle 3"/>
          <p:cNvSpPr>
            <a:spLocks noGrp="1" noChangeArrowheads="1"/>
          </p:cNvSpPr>
          <p:nvPr>
            <p:ph type="body" idx="1"/>
          </p:nvPr>
        </p:nvSpPr>
        <p:spPr>
          <a:xfrm>
            <a:off x="0" y="2286000"/>
            <a:ext cx="10058400" cy="3048000"/>
          </a:xfrm>
        </p:spPr>
        <p:txBody>
          <a:bodyPr/>
          <a:lstStyle/>
          <a:p>
            <a:pPr lvl="1" eaLnBrk="1" hangingPunct="1"/>
            <a:r>
              <a:rPr lang="en-US" sz="3200" b="1" smtClean="0">
                <a:solidFill>
                  <a:srgbClr val="000000"/>
                </a:solidFill>
              </a:rPr>
              <a:t>We specify, in our E-R diagram, a mandatory participation by placing a small </a:t>
            </a:r>
            <a:r>
              <a:rPr lang="en-US" sz="3200" b="1" smtClean="0">
                <a:solidFill>
                  <a:srgbClr val="FF1F35"/>
                </a:solidFill>
              </a:rPr>
              <a:t>(usually</a:t>
            </a:r>
            <a:r>
              <a:rPr lang="en-US" sz="3200" b="1" smtClean="0">
                <a:solidFill>
                  <a:srgbClr val="000000"/>
                </a:solidFill>
              </a:rPr>
              <a:t> vertical) line across the relationship line.</a:t>
            </a:r>
          </a:p>
          <a:p>
            <a:pPr lvl="2" eaLnBrk="1" hangingPunct="1"/>
            <a:r>
              <a:rPr lang="en-US" sz="3200" b="1" smtClean="0">
                <a:solidFill>
                  <a:srgbClr val="000000"/>
                </a:solidFill>
              </a:rPr>
              <a:t>Example - Marvel College requires that each class be taught by one, and only one, professor</a:t>
            </a:r>
          </a:p>
        </p:txBody>
      </p:sp>
      <p:sp>
        <p:nvSpPr>
          <p:cNvPr id="53252" name="AutoShape 4"/>
          <p:cNvSpPr>
            <a:spLocks noChangeArrowheads="1"/>
          </p:cNvSpPr>
          <p:nvPr/>
        </p:nvSpPr>
        <p:spPr bwMode="auto">
          <a:xfrm flipV="1">
            <a:off x="304800" y="5470525"/>
            <a:ext cx="2843213" cy="831850"/>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53253" name="AutoShape 5"/>
          <p:cNvSpPr>
            <a:spLocks noChangeArrowheads="1"/>
          </p:cNvSpPr>
          <p:nvPr/>
        </p:nvSpPr>
        <p:spPr bwMode="auto">
          <a:xfrm flipV="1">
            <a:off x="7391400" y="5486400"/>
            <a:ext cx="2330450" cy="830263"/>
          </a:xfrm>
          <a:prstGeom prst="roundRect">
            <a:avLst>
              <a:gd name="adj" fmla="val 0"/>
            </a:avLst>
          </a:prstGeom>
          <a:solidFill>
            <a:srgbClr val="C0C0C0"/>
          </a:solidFill>
          <a:ln w="18574">
            <a:solidFill>
              <a:srgbClr val="0000C2"/>
            </a:solidFill>
            <a:round/>
            <a:headEnd/>
            <a:tailEnd/>
          </a:ln>
        </p:spPr>
        <p:txBody>
          <a:bodyPr wrap="none" anchor="ctr"/>
          <a:lstStyle/>
          <a:p>
            <a:endParaRPr lang="en-US"/>
          </a:p>
        </p:txBody>
      </p:sp>
      <p:sp>
        <p:nvSpPr>
          <p:cNvPr id="53254" name="Rectangle 6"/>
          <p:cNvSpPr>
            <a:spLocks noChangeArrowheads="1"/>
          </p:cNvSpPr>
          <p:nvPr/>
        </p:nvSpPr>
        <p:spPr bwMode="auto">
          <a:xfrm>
            <a:off x="381000" y="5562600"/>
            <a:ext cx="2895600"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100" b="1">
                <a:solidFill>
                  <a:srgbClr val="000000"/>
                </a:solidFill>
                <a:latin typeface="NewsGothic" charset="0"/>
              </a:rPr>
              <a:t>PROFESSORS</a:t>
            </a:r>
            <a:endParaRPr lang="en-US" sz="3100"/>
          </a:p>
        </p:txBody>
      </p:sp>
      <p:sp>
        <p:nvSpPr>
          <p:cNvPr id="53255" name="Text Box 7"/>
          <p:cNvSpPr txBox="1">
            <a:spLocks noChangeArrowheads="1"/>
          </p:cNvSpPr>
          <p:nvPr/>
        </p:nvSpPr>
        <p:spPr bwMode="auto">
          <a:xfrm>
            <a:off x="7543800" y="5638800"/>
            <a:ext cx="2117725" cy="73025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CLASSES</a:t>
            </a:r>
            <a:endParaRPr lang="en-US"/>
          </a:p>
        </p:txBody>
      </p:sp>
      <p:sp>
        <p:nvSpPr>
          <p:cNvPr id="53256" name="Line 8"/>
          <p:cNvSpPr>
            <a:spLocks noChangeShapeType="1"/>
          </p:cNvSpPr>
          <p:nvPr/>
        </p:nvSpPr>
        <p:spPr bwMode="auto">
          <a:xfrm flipH="1">
            <a:off x="3086100" y="5835650"/>
            <a:ext cx="1212850" cy="0"/>
          </a:xfrm>
          <a:prstGeom prst="line">
            <a:avLst/>
          </a:prstGeom>
          <a:noFill/>
          <a:ln w="47149">
            <a:solidFill>
              <a:srgbClr val="602162"/>
            </a:solidFill>
            <a:round/>
            <a:headEnd/>
            <a:tailEnd/>
          </a:ln>
        </p:spPr>
        <p:txBody>
          <a:bodyPr/>
          <a:lstStyle/>
          <a:p>
            <a:endParaRPr lang="en-US"/>
          </a:p>
        </p:txBody>
      </p:sp>
      <p:sp>
        <p:nvSpPr>
          <p:cNvPr id="53257" name="Line 9"/>
          <p:cNvSpPr>
            <a:spLocks noChangeShapeType="1"/>
          </p:cNvSpPr>
          <p:nvPr/>
        </p:nvSpPr>
        <p:spPr bwMode="auto">
          <a:xfrm>
            <a:off x="5854700" y="5835650"/>
            <a:ext cx="1536700" cy="0"/>
          </a:xfrm>
          <a:prstGeom prst="line">
            <a:avLst/>
          </a:prstGeom>
          <a:noFill/>
          <a:ln w="47149">
            <a:solidFill>
              <a:srgbClr val="602162"/>
            </a:solidFill>
            <a:round/>
            <a:headEnd/>
            <a:tailEnd/>
          </a:ln>
        </p:spPr>
        <p:txBody>
          <a:bodyPr/>
          <a:lstStyle/>
          <a:p>
            <a:endParaRPr lang="en-US"/>
          </a:p>
        </p:txBody>
      </p:sp>
      <p:sp>
        <p:nvSpPr>
          <p:cNvPr id="53258" name="Text Box 10"/>
          <p:cNvSpPr txBox="1">
            <a:spLocks noChangeArrowheads="1"/>
          </p:cNvSpPr>
          <p:nvPr/>
        </p:nvSpPr>
        <p:spPr bwMode="auto">
          <a:xfrm>
            <a:off x="4803775" y="5614988"/>
            <a:ext cx="998538" cy="5461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1:1</a:t>
            </a:r>
            <a:endParaRPr lang="en-US"/>
          </a:p>
        </p:txBody>
      </p:sp>
      <p:sp>
        <p:nvSpPr>
          <p:cNvPr id="53259" name="Freeform 11"/>
          <p:cNvSpPr>
            <a:spLocks/>
          </p:cNvSpPr>
          <p:nvPr/>
        </p:nvSpPr>
        <p:spPr bwMode="auto">
          <a:xfrm>
            <a:off x="4267200" y="5410200"/>
            <a:ext cx="1582738" cy="935038"/>
          </a:xfrm>
          <a:custGeom>
            <a:avLst/>
            <a:gdLst>
              <a:gd name="T0" fmla="*/ 0 w 997"/>
              <a:gd name="T1" fmla="*/ 735885912 h 589"/>
              <a:gd name="T2" fmla="*/ 1247478623 w 997"/>
              <a:gd name="T3" fmla="*/ 0 h 589"/>
              <a:gd name="T4" fmla="*/ 2147483647 w 997"/>
              <a:gd name="T5" fmla="*/ 733366549 h 589"/>
              <a:gd name="T6" fmla="*/ 1247478623 w 997"/>
              <a:gd name="T7" fmla="*/ 1481852450 h 589"/>
              <a:gd name="T8" fmla="*/ 0 w 997"/>
              <a:gd name="T9" fmla="*/ 735885912 h 589"/>
              <a:gd name="T10" fmla="*/ 0 w 997"/>
              <a:gd name="T11" fmla="*/ 735885912 h 589"/>
              <a:gd name="T12" fmla="*/ 0 60000 65536"/>
              <a:gd name="T13" fmla="*/ 0 60000 65536"/>
              <a:gd name="T14" fmla="*/ 0 60000 65536"/>
              <a:gd name="T15" fmla="*/ 0 60000 65536"/>
              <a:gd name="T16" fmla="*/ 0 60000 65536"/>
              <a:gd name="T17" fmla="*/ 0 60000 65536"/>
              <a:gd name="T18" fmla="*/ 0 w 997"/>
              <a:gd name="T19" fmla="*/ 0 h 589"/>
              <a:gd name="T20" fmla="*/ 997 w 997"/>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997" h="589">
                <a:moveTo>
                  <a:pt x="0" y="292"/>
                </a:moveTo>
                <a:lnTo>
                  <a:pt x="495" y="0"/>
                </a:lnTo>
                <a:lnTo>
                  <a:pt x="996" y="291"/>
                </a:lnTo>
                <a:lnTo>
                  <a:pt x="495" y="588"/>
                </a:lnTo>
                <a:lnTo>
                  <a:pt x="0" y="292"/>
                </a:lnTo>
              </a:path>
            </a:pathLst>
          </a:custGeom>
          <a:solidFill>
            <a:srgbClr val="C0C0C0"/>
          </a:solidFill>
          <a:ln w="9287">
            <a:solidFill>
              <a:srgbClr val="000000"/>
            </a:solidFill>
            <a:round/>
            <a:headEnd/>
            <a:tailEnd/>
          </a:ln>
        </p:spPr>
        <p:txBody>
          <a:bodyPr/>
          <a:lstStyle/>
          <a:p>
            <a:endParaRPr lang="en-US"/>
          </a:p>
        </p:txBody>
      </p:sp>
      <p:sp>
        <p:nvSpPr>
          <p:cNvPr id="53260" name="Text Box 12"/>
          <p:cNvSpPr txBox="1">
            <a:spLocks noChangeArrowheads="1"/>
          </p:cNvSpPr>
          <p:nvPr/>
        </p:nvSpPr>
        <p:spPr bwMode="auto">
          <a:xfrm>
            <a:off x="4343400" y="5638800"/>
            <a:ext cx="1447800" cy="519113"/>
          </a:xfrm>
          <a:prstGeom prst="rect">
            <a:avLst/>
          </a:prstGeom>
          <a:noFill/>
          <a:ln w="9525">
            <a:noFill/>
            <a:miter lim="800000"/>
            <a:headEnd/>
            <a:tailEnd/>
          </a:ln>
        </p:spPr>
        <p:txBody>
          <a:bodyPr>
            <a:spAutoFit/>
          </a:bodyPr>
          <a:lstStyle/>
          <a:p>
            <a:pPr>
              <a:spcBef>
                <a:spcPct val="50000"/>
              </a:spcBef>
            </a:pPr>
            <a:r>
              <a:rPr lang="en-US" sz="2800" b="1"/>
              <a:t>1:N</a:t>
            </a:r>
          </a:p>
        </p:txBody>
      </p:sp>
      <p:sp>
        <p:nvSpPr>
          <p:cNvPr id="53261" name="Text Box 13"/>
          <p:cNvSpPr txBox="1">
            <a:spLocks noChangeArrowheads="1"/>
          </p:cNvSpPr>
          <p:nvPr/>
        </p:nvSpPr>
        <p:spPr bwMode="auto">
          <a:xfrm>
            <a:off x="3200400" y="5486400"/>
            <a:ext cx="685800" cy="641350"/>
          </a:xfrm>
          <a:prstGeom prst="rect">
            <a:avLst/>
          </a:prstGeom>
          <a:noFill/>
          <a:ln w="9525">
            <a:noFill/>
            <a:miter lim="800000"/>
            <a:headEnd/>
            <a:tailEnd/>
          </a:ln>
        </p:spPr>
        <p:txBody>
          <a:bodyPr>
            <a:spAutoFit/>
          </a:bodyPr>
          <a:lstStyle/>
          <a:p>
            <a:pPr>
              <a:spcBef>
                <a:spcPct val="50000"/>
              </a:spcBef>
            </a:pPr>
            <a:r>
              <a:rPr lang="en-US" sz="3600" b="1"/>
              <a:t>|</a:t>
            </a:r>
          </a:p>
        </p:txBody>
      </p:sp>
      <p:sp>
        <p:nvSpPr>
          <p:cNvPr id="53262" name="Text Box 14"/>
          <p:cNvSpPr txBox="1">
            <a:spLocks noChangeArrowheads="1"/>
          </p:cNvSpPr>
          <p:nvPr/>
        </p:nvSpPr>
        <p:spPr bwMode="auto">
          <a:xfrm>
            <a:off x="6781800" y="5486400"/>
            <a:ext cx="685800" cy="641350"/>
          </a:xfrm>
          <a:prstGeom prst="rect">
            <a:avLst/>
          </a:prstGeom>
          <a:noFill/>
          <a:ln w="9525">
            <a:noFill/>
            <a:miter lim="800000"/>
            <a:headEnd/>
            <a:tailEnd/>
          </a:ln>
        </p:spPr>
        <p:txBody>
          <a:bodyPr>
            <a:spAutoFit/>
          </a:bodyPr>
          <a:lstStyle/>
          <a:p>
            <a:pPr>
              <a:spcBef>
                <a:spcPct val="50000"/>
              </a:spcBef>
            </a:pPr>
            <a:r>
              <a:rPr lang="en-US" sz="3600"/>
              <a:t>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AutoShape 7"/>
          <p:cNvSpPr>
            <a:spLocks noChangeArrowheads="1"/>
          </p:cNvSpPr>
          <p:nvPr/>
        </p:nvSpPr>
        <p:spPr bwMode="auto">
          <a:xfrm flipV="1">
            <a:off x="587375" y="2457450"/>
            <a:ext cx="2351088" cy="912813"/>
          </a:xfrm>
          <a:prstGeom prst="roundRect">
            <a:avLst>
              <a:gd name="adj" fmla="val 0"/>
            </a:avLst>
          </a:prstGeom>
          <a:solidFill>
            <a:srgbClr val="C0C0C0"/>
          </a:solidFill>
          <a:ln w="18574">
            <a:solidFill>
              <a:srgbClr val="0000C2"/>
            </a:solidFill>
            <a:round/>
            <a:headEnd/>
            <a:tailEnd/>
          </a:ln>
          <a:effectLst>
            <a:outerShdw dist="121233" dir="2700000" algn="ctr" rotWithShape="0">
              <a:srgbClr val="404040"/>
            </a:outerShdw>
          </a:effectLst>
        </p:spPr>
        <p:txBody>
          <a:bodyPr wrap="none" anchor="ctr"/>
          <a:lstStyle/>
          <a:p>
            <a:pPr>
              <a:defRPr/>
            </a:pPr>
            <a:endParaRPr lang="en-US"/>
          </a:p>
        </p:txBody>
      </p:sp>
      <p:sp>
        <p:nvSpPr>
          <p:cNvPr id="31752" name="AutoShape 8"/>
          <p:cNvSpPr>
            <a:spLocks noChangeArrowheads="1"/>
          </p:cNvSpPr>
          <p:nvPr/>
        </p:nvSpPr>
        <p:spPr bwMode="auto">
          <a:xfrm flipV="1">
            <a:off x="7623175" y="2454275"/>
            <a:ext cx="2290763" cy="831850"/>
          </a:xfrm>
          <a:prstGeom prst="roundRect">
            <a:avLst>
              <a:gd name="adj" fmla="val 0"/>
            </a:avLst>
          </a:prstGeom>
          <a:solidFill>
            <a:srgbClr val="C0C0C0"/>
          </a:solidFill>
          <a:ln w="18574">
            <a:solidFill>
              <a:srgbClr val="0000C2"/>
            </a:solidFill>
            <a:round/>
            <a:headEnd/>
            <a:tailEnd/>
          </a:ln>
          <a:effectLst>
            <a:outerShdw dist="121233" dir="2700000" algn="ctr" rotWithShape="0">
              <a:srgbClr val="404040"/>
            </a:outerShdw>
          </a:effectLst>
        </p:spPr>
        <p:txBody>
          <a:bodyPr wrap="none" anchor="ctr"/>
          <a:lstStyle/>
          <a:p>
            <a:pPr>
              <a:defRPr/>
            </a:pPr>
            <a:endParaRPr lang="en-US"/>
          </a:p>
        </p:txBody>
      </p:sp>
      <p:sp>
        <p:nvSpPr>
          <p:cNvPr id="31753" name="Freeform 9"/>
          <p:cNvSpPr>
            <a:spLocks/>
          </p:cNvSpPr>
          <p:nvPr/>
        </p:nvSpPr>
        <p:spPr bwMode="auto">
          <a:xfrm>
            <a:off x="4492625" y="2171700"/>
            <a:ext cx="1624013" cy="1533525"/>
          </a:xfrm>
          <a:custGeom>
            <a:avLst/>
            <a:gdLst/>
            <a:ahLst/>
            <a:cxnLst>
              <a:cxn ang="0">
                <a:pos x="0" y="481"/>
              </a:cxn>
              <a:cxn ang="0">
                <a:pos x="508" y="0"/>
              </a:cxn>
              <a:cxn ang="0">
                <a:pos x="1022" y="477"/>
              </a:cxn>
              <a:cxn ang="0">
                <a:pos x="508" y="965"/>
              </a:cxn>
              <a:cxn ang="0">
                <a:pos x="0" y="481"/>
              </a:cxn>
              <a:cxn ang="0">
                <a:pos x="0" y="481"/>
              </a:cxn>
            </a:cxnLst>
            <a:rect l="0" t="0" r="r" b="b"/>
            <a:pathLst>
              <a:path w="1023" h="966">
                <a:moveTo>
                  <a:pt x="0" y="481"/>
                </a:moveTo>
                <a:lnTo>
                  <a:pt x="508" y="0"/>
                </a:lnTo>
                <a:lnTo>
                  <a:pt x="1022" y="477"/>
                </a:lnTo>
                <a:lnTo>
                  <a:pt x="508" y="965"/>
                </a:lnTo>
                <a:lnTo>
                  <a:pt x="0" y="481"/>
                </a:lnTo>
                <a:lnTo>
                  <a:pt x="0" y="481"/>
                </a:lnTo>
              </a:path>
            </a:pathLst>
          </a:custGeom>
          <a:solidFill>
            <a:srgbClr val="C0C0C0"/>
          </a:solidFill>
          <a:ln w="9287" cap="flat" cmpd="sng">
            <a:solidFill>
              <a:srgbClr val="000000"/>
            </a:solidFill>
            <a:prstDash val="solid"/>
            <a:round/>
            <a:headEnd type="none" w="med" len="med"/>
            <a:tailEnd type="none" w="med" len="med"/>
          </a:ln>
          <a:effectLst>
            <a:outerShdw dist="121233" dir="2700000" algn="ctr" rotWithShape="0">
              <a:srgbClr val="404040"/>
            </a:outerShdw>
          </a:effectLst>
        </p:spPr>
        <p:txBody>
          <a:bodyPr/>
          <a:lstStyle/>
          <a:p>
            <a:pPr>
              <a:defRPr/>
            </a:pPr>
            <a:endParaRPr lang="en-US"/>
          </a:p>
        </p:txBody>
      </p:sp>
      <p:sp>
        <p:nvSpPr>
          <p:cNvPr id="54277" name="Rectangle 3"/>
          <p:cNvSpPr>
            <a:spLocks noGrp="1" noChangeArrowheads="1"/>
          </p:cNvSpPr>
          <p:nvPr>
            <p:ph type="body" idx="1"/>
          </p:nvPr>
        </p:nvSpPr>
        <p:spPr>
          <a:xfrm>
            <a:off x="620713" y="2590800"/>
            <a:ext cx="2557462" cy="454025"/>
          </a:xfrm>
          <a:noFill/>
        </p:spPr>
        <p:txBody>
          <a:bodyPr lIns="0" tIns="0" rIns="0" bIns="0"/>
          <a:lstStyle/>
          <a:p>
            <a:pPr marL="0" indent="0" defTabSz="514350" eaLnBrk="1" hangingPunct="1">
              <a:spcBef>
                <a:spcPct val="0"/>
              </a:spcBef>
              <a:buClr>
                <a:srgbClr val="602162"/>
              </a:buClr>
              <a:buSzPct val="90000"/>
              <a:buFont typeface="Monotype Sorts" pitchFamily="2" charset="2"/>
              <a:buNone/>
            </a:pPr>
            <a:r>
              <a:rPr lang="en-US" sz="2800" b="1" smtClean="0">
                <a:solidFill>
                  <a:srgbClr val="000000"/>
                </a:solidFill>
                <a:latin typeface="NewsGothic" charset="0"/>
              </a:rPr>
              <a:t>DORMITORY</a:t>
            </a:r>
            <a:endParaRPr lang="en-US" smtClean="0"/>
          </a:p>
        </p:txBody>
      </p:sp>
      <p:sp>
        <p:nvSpPr>
          <p:cNvPr id="54278" name="Text Box 10"/>
          <p:cNvSpPr txBox="1">
            <a:spLocks noChangeArrowheads="1"/>
          </p:cNvSpPr>
          <p:nvPr/>
        </p:nvSpPr>
        <p:spPr bwMode="auto">
          <a:xfrm>
            <a:off x="7770813" y="2600325"/>
            <a:ext cx="1851025" cy="4476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700" b="1">
                <a:solidFill>
                  <a:srgbClr val="000000"/>
                </a:solidFill>
                <a:latin typeface="NewsGothic" charset="0"/>
              </a:rPr>
              <a:t>STUDENT</a:t>
            </a:r>
            <a:endParaRPr lang="en-US"/>
          </a:p>
        </p:txBody>
      </p:sp>
      <p:sp>
        <p:nvSpPr>
          <p:cNvPr id="54279" name="Text Box 11"/>
          <p:cNvSpPr txBox="1">
            <a:spLocks noChangeArrowheads="1"/>
          </p:cNvSpPr>
          <p:nvPr/>
        </p:nvSpPr>
        <p:spPr bwMode="auto">
          <a:xfrm>
            <a:off x="4954588" y="2657475"/>
            <a:ext cx="1023937" cy="5889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1:N</a:t>
            </a:r>
            <a:endParaRPr lang="en-US"/>
          </a:p>
        </p:txBody>
      </p:sp>
      <p:sp>
        <p:nvSpPr>
          <p:cNvPr id="54280" name="Line 12"/>
          <p:cNvSpPr>
            <a:spLocks noChangeShapeType="1"/>
          </p:cNvSpPr>
          <p:nvPr/>
        </p:nvSpPr>
        <p:spPr bwMode="auto">
          <a:xfrm flipH="1">
            <a:off x="2895600" y="2940050"/>
            <a:ext cx="1595438" cy="0"/>
          </a:xfrm>
          <a:prstGeom prst="line">
            <a:avLst/>
          </a:prstGeom>
          <a:noFill/>
          <a:ln w="47149">
            <a:solidFill>
              <a:srgbClr val="602162"/>
            </a:solidFill>
            <a:round/>
            <a:headEnd/>
            <a:tailEnd/>
          </a:ln>
        </p:spPr>
        <p:txBody>
          <a:bodyPr/>
          <a:lstStyle/>
          <a:p>
            <a:endParaRPr lang="en-US"/>
          </a:p>
        </p:txBody>
      </p:sp>
      <p:sp>
        <p:nvSpPr>
          <p:cNvPr id="54281" name="Line 13"/>
          <p:cNvSpPr>
            <a:spLocks noChangeShapeType="1"/>
          </p:cNvSpPr>
          <p:nvPr/>
        </p:nvSpPr>
        <p:spPr bwMode="auto">
          <a:xfrm>
            <a:off x="6130925" y="2922588"/>
            <a:ext cx="1535113" cy="0"/>
          </a:xfrm>
          <a:prstGeom prst="line">
            <a:avLst/>
          </a:prstGeom>
          <a:noFill/>
          <a:ln w="47149">
            <a:solidFill>
              <a:srgbClr val="602162"/>
            </a:solidFill>
            <a:round/>
            <a:headEnd/>
            <a:tailEnd/>
          </a:ln>
        </p:spPr>
        <p:txBody>
          <a:bodyPr/>
          <a:lstStyle/>
          <a:p>
            <a:endParaRPr lang="en-US"/>
          </a:p>
        </p:txBody>
      </p:sp>
      <p:sp>
        <p:nvSpPr>
          <p:cNvPr id="54282" name="Text Box 14"/>
          <p:cNvSpPr txBox="1">
            <a:spLocks noChangeArrowheads="1"/>
          </p:cNvSpPr>
          <p:nvPr/>
        </p:nvSpPr>
        <p:spPr bwMode="auto">
          <a:xfrm>
            <a:off x="3092450" y="2676525"/>
            <a:ext cx="473075" cy="56991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b="1">
                <a:solidFill>
                  <a:srgbClr val="000000"/>
                </a:solidFill>
                <a:latin typeface="NewsGothic" charset="0"/>
              </a:rPr>
              <a:t>0</a:t>
            </a:r>
            <a:endParaRPr lang="en-US"/>
          </a:p>
        </p:txBody>
      </p:sp>
      <p:sp>
        <p:nvSpPr>
          <p:cNvPr id="54283" name="Text Box 15"/>
          <p:cNvSpPr txBox="1">
            <a:spLocks noChangeArrowheads="1"/>
          </p:cNvSpPr>
          <p:nvPr/>
        </p:nvSpPr>
        <p:spPr bwMode="auto">
          <a:xfrm>
            <a:off x="7175500" y="2693988"/>
            <a:ext cx="249238" cy="55562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endParaRPr lang="en-US"/>
          </a:p>
        </p:txBody>
      </p:sp>
      <p:sp>
        <p:nvSpPr>
          <p:cNvPr id="54284" name="Text Box 16"/>
          <p:cNvSpPr txBox="1">
            <a:spLocks noChangeArrowheads="1"/>
          </p:cNvSpPr>
          <p:nvPr/>
        </p:nvSpPr>
        <p:spPr bwMode="auto">
          <a:xfrm>
            <a:off x="1128713" y="4816475"/>
            <a:ext cx="8783637" cy="2197100"/>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4700" b="1">
                <a:solidFill>
                  <a:srgbClr val="000000"/>
                </a:solidFill>
                <a:latin typeface="NewsGothic" charset="0"/>
              </a:rPr>
              <a:t>The DORM-OCCUPANT Relationship with Minimum Cardinality Shown</a:t>
            </a:r>
            <a:endParaRPr lang="en-US"/>
          </a:p>
        </p:txBody>
      </p:sp>
      <p:sp>
        <p:nvSpPr>
          <p:cNvPr id="54285" name="Line 17"/>
          <p:cNvSpPr>
            <a:spLocks noChangeShapeType="1"/>
          </p:cNvSpPr>
          <p:nvPr/>
        </p:nvSpPr>
        <p:spPr bwMode="auto">
          <a:xfrm>
            <a:off x="7315200" y="2667000"/>
            <a:ext cx="0" cy="533400"/>
          </a:xfrm>
          <a:prstGeom prst="line">
            <a:avLst/>
          </a:prstGeom>
          <a:noFill/>
          <a:ln w="38100">
            <a:solidFill>
              <a:schemeClr val="tx1"/>
            </a:solidFill>
            <a:round/>
            <a:headEnd/>
            <a:tailEnd/>
          </a:ln>
        </p:spPr>
        <p:txBody>
          <a:bodyPr wrap="none"/>
          <a:lstStyle/>
          <a:p>
            <a:endParaRPr lang="en-US"/>
          </a:p>
        </p:txBody>
      </p:sp>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0" y="0"/>
            <a:ext cx="10058400" cy="1543050"/>
          </a:xfrm>
        </p:spPr>
        <p:txBody>
          <a:bodyPr/>
          <a:lstStyle/>
          <a:p>
            <a:pPr eaLnBrk="1" hangingPunct="1"/>
            <a:r>
              <a:rPr lang="en-US" b="1" smtClean="0"/>
              <a:t>The Three Types of</a:t>
            </a:r>
            <a:br>
              <a:rPr lang="en-US" b="1" smtClean="0"/>
            </a:br>
            <a:r>
              <a:rPr lang="en-US" b="1" smtClean="0"/>
              <a:t>Minimum Cardinality</a:t>
            </a:r>
          </a:p>
        </p:txBody>
      </p:sp>
      <p:graphicFrame>
        <p:nvGraphicFramePr>
          <p:cNvPr id="3074" name="Object 4"/>
          <p:cNvGraphicFramePr>
            <a:graphicFrameLocks noChangeAspect="1"/>
          </p:cNvGraphicFramePr>
          <p:nvPr>
            <p:ph idx="1"/>
          </p:nvPr>
        </p:nvGraphicFramePr>
        <p:xfrm>
          <a:off x="1219200" y="1987550"/>
          <a:ext cx="8153400" cy="5726113"/>
        </p:xfrm>
        <a:graphic>
          <a:graphicData uri="http://schemas.openxmlformats.org/presentationml/2006/ole">
            <p:oleObj spid="_x0000_s3074" name="Photo Editor Photo" r:id="rId3" imgW="5152381" imgH="3619048"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0"/>
            <a:ext cx="9258300" cy="1543050"/>
          </a:xfrm>
        </p:spPr>
        <p:txBody>
          <a:bodyPr/>
          <a:lstStyle/>
          <a:p>
            <a:pPr eaLnBrk="1" hangingPunct="1"/>
            <a:r>
              <a:rPr lang="en-US" b="1" smtClean="0"/>
              <a:t>Versions/Evolution of the E-R Model</a:t>
            </a:r>
            <a:br>
              <a:rPr lang="en-US" b="1" smtClean="0"/>
            </a:br>
            <a:endParaRPr lang="en-US" b="1" smtClean="0"/>
          </a:p>
        </p:txBody>
      </p:sp>
      <p:sp>
        <p:nvSpPr>
          <p:cNvPr id="12291" name="Rectangle 3"/>
          <p:cNvSpPr>
            <a:spLocks noGrp="1" noChangeArrowheads="1"/>
          </p:cNvSpPr>
          <p:nvPr>
            <p:ph type="body" idx="1"/>
          </p:nvPr>
        </p:nvSpPr>
        <p:spPr>
          <a:xfrm>
            <a:off x="0" y="1981200"/>
            <a:ext cx="10058400" cy="6324600"/>
          </a:xfrm>
        </p:spPr>
        <p:txBody>
          <a:bodyPr/>
          <a:lstStyle/>
          <a:p>
            <a:pPr lvl="1" eaLnBrk="1" hangingPunct="1">
              <a:buClr>
                <a:schemeClr val="accent1"/>
              </a:buClr>
              <a:buFont typeface="Wingdings" pitchFamily="2" charset="2"/>
              <a:buChar char="Ø"/>
            </a:pPr>
            <a:r>
              <a:rPr lang="en-US" dirty="0" smtClean="0"/>
              <a:t>Original E-R model by Peter Chen (1976)</a:t>
            </a:r>
          </a:p>
          <a:p>
            <a:pPr lvl="1" eaLnBrk="1" hangingPunct="1">
              <a:buClr>
                <a:schemeClr val="accent1"/>
              </a:buClr>
              <a:buFont typeface="Wingdings" pitchFamily="2" charset="2"/>
              <a:buChar char="Ø"/>
            </a:pPr>
            <a:r>
              <a:rPr lang="en-US" dirty="0" smtClean="0"/>
              <a:t>Extended E-R model (1986): added subtypes, now the most widely used E-R model, and what we will use in IS431</a:t>
            </a:r>
          </a:p>
          <a:p>
            <a:pPr lvl="1" eaLnBrk="1" hangingPunct="1">
              <a:buClr>
                <a:schemeClr val="accent1"/>
              </a:buClr>
              <a:buFont typeface="Wingdings" pitchFamily="2" charset="2"/>
              <a:buChar char="Ø"/>
            </a:pPr>
            <a:r>
              <a:rPr lang="en-US" dirty="0" smtClean="0"/>
              <a:t>Information Engineering/IE model (also called the Crow’s Foot model) developed by James Martin in 1990</a:t>
            </a:r>
          </a:p>
          <a:p>
            <a:pPr lvl="1" eaLnBrk="1" hangingPunct="1">
              <a:buClr>
                <a:schemeClr val="accent1"/>
              </a:buClr>
              <a:buFont typeface="Wingdings" pitchFamily="2" charset="2"/>
              <a:buChar char="Ø"/>
            </a:pPr>
            <a:r>
              <a:rPr lang="en-US" dirty="0" smtClean="0"/>
              <a:t>IDEF1X (1994) : national standard by the National Institute of Standards and Technology</a:t>
            </a:r>
          </a:p>
          <a:p>
            <a:pPr lvl="1" eaLnBrk="1" hangingPunct="1">
              <a:buClr>
                <a:schemeClr val="accent1"/>
              </a:buClr>
              <a:buFont typeface="Wingdings" pitchFamily="2" charset="2"/>
              <a:buChar char="Ø"/>
            </a:pPr>
            <a:r>
              <a:rPr lang="en-US" dirty="0" smtClean="0"/>
              <a:t>Additionally</a:t>
            </a:r>
            <a:r>
              <a:rPr lang="en-US" sz="2400" dirty="0" smtClean="0"/>
              <a:t>:</a:t>
            </a:r>
          </a:p>
          <a:p>
            <a:pPr lvl="2" eaLnBrk="1" hangingPunct="1">
              <a:buFont typeface="Wingdings" pitchFamily="2" charset="2"/>
              <a:buChar char="§"/>
            </a:pPr>
            <a:r>
              <a:rPr lang="en-US" dirty="0" smtClean="0"/>
              <a:t>Unified Modeling Language (UML) Style E-R Models</a:t>
            </a:r>
          </a:p>
          <a:p>
            <a:pPr lvl="2" eaLnBrk="1" hangingPunct="1">
              <a:buFont typeface="Wingdings" pitchFamily="2" charset="2"/>
              <a:buChar char="§"/>
            </a:pPr>
            <a:r>
              <a:rPr lang="en-US" dirty="0" smtClean="0"/>
              <a:t>Semantic Object Data Models (SOMs)</a:t>
            </a:r>
          </a:p>
        </p:txBody>
      </p:sp>
      <p:grpSp>
        <p:nvGrpSpPr>
          <p:cNvPr id="12292" name="Group 4"/>
          <p:cNvGrpSpPr>
            <a:grpSpLocks/>
          </p:cNvGrpSpPr>
          <p:nvPr/>
        </p:nvGrpSpPr>
        <p:grpSpPr bwMode="auto">
          <a:xfrm>
            <a:off x="139700" y="1524000"/>
            <a:ext cx="9918700" cy="136525"/>
            <a:chOff x="45" y="1305"/>
            <a:chExt cx="6248" cy="86"/>
          </a:xfrm>
        </p:grpSpPr>
        <p:sp>
          <p:nvSpPr>
            <p:cNvPr id="12293" name="AutoShape 5"/>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2294" name="Line 6"/>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533400" y="0"/>
            <a:ext cx="9258300" cy="1543050"/>
          </a:xfrm>
        </p:spPr>
        <p:txBody>
          <a:bodyPr/>
          <a:lstStyle/>
          <a:p>
            <a:pPr eaLnBrk="1" hangingPunct="1"/>
            <a:r>
              <a:rPr lang="en-US" sz="4800" b="1" smtClean="0"/>
              <a:t>E-R Data Modeling and the Crow’s Foot Notation</a:t>
            </a:r>
          </a:p>
        </p:txBody>
      </p:sp>
      <p:pic>
        <p:nvPicPr>
          <p:cNvPr id="55299" name="Picture 10" descr="Fig5-7"/>
          <p:cNvPicPr>
            <a:picLocks noChangeAspect="1" noChangeArrowheads="1"/>
          </p:cNvPicPr>
          <p:nvPr/>
        </p:nvPicPr>
        <p:blipFill>
          <a:blip r:embed="rId2"/>
          <a:srcRect/>
          <a:stretch>
            <a:fillRect/>
          </a:stretch>
        </p:blipFill>
        <p:spPr bwMode="auto">
          <a:xfrm>
            <a:off x="228600" y="1822450"/>
            <a:ext cx="9601200"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3400" y="0"/>
            <a:ext cx="9258300" cy="1085850"/>
          </a:xfrm>
        </p:spPr>
        <p:txBody>
          <a:bodyPr/>
          <a:lstStyle/>
          <a:p>
            <a:pPr eaLnBrk="1" hangingPunct="1"/>
            <a:r>
              <a:rPr lang="en-US" sz="4000" b="1" smtClean="0"/>
              <a:t>Data Modeling With The Crow’s Foot Notation</a:t>
            </a:r>
          </a:p>
        </p:txBody>
      </p:sp>
      <p:graphicFrame>
        <p:nvGraphicFramePr>
          <p:cNvPr id="4098" name="Object 4"/>
          <p:cNvGraphicFramePr>
            <a:graphicFrameLocks noChangeAspect="1"/>
          </p:cNvGraphicFramePr>
          <p:nvPr>
            <p:ph sz="half" idx="1"/>
          </p:nvPr>
        </p:nvGraphicFramePr>
        <p:xfrm>
          <a:off x="0" y="1981200"/>
          <a:ext cx="9731375" cy="962025"/>
        </p:xfrm>
        <a:graphic>
          <a:graphicData uri="http://schemas.openxmlformats.org/presentationml/2006/ole">
            <p:oleObj spid="_x0000_s4098" name="Photo Editor Photo" r:id="rId3" imgW="5095238" imgH="504762" progId="">
              <p:embed/>
            </p:oleObj>
          </a:graphicData>
        </a:graphic>
      </p:graphicFrame>
      <p:sp>
        <p:nvSpPr>
          <p:cNvPr id="4100" name="Text Box 8"/>
          <p:cNvSpPr txBox="1">
            <a:spLocks noChangeArrowheads="1"/>
          </p:cNvSpPr>
          <p:nvPr/>
        </p:nvSpPr>
        <p:spPr bwMode="auto">
          <a:xfrm>
            <a:off x="0" y="4343400"/>
            <a:ext cx="9829800" cy="1187450"/>
          </a:xfrm>
          <a:prstGeom prst="rect">
            <a:avLst/>
          </a:prstGeom>
          <a:noFill/>
          <a:ln w="9525">
            <a:noFill/>
            <a:miter lim="800000"/>
            <a:headEnd/>
            <a:tailEnd/>
          </a:ln>
        </p:spPr>
        <p:txBody>
          <a:bodyPr>
            <a:spAutoFit/>
          </a:bodyPr>
          <a:lstStyle/>
          <a:p>
            <a:pPr algn="l">
              <a:spcBef>
                <a:spcPct val="50000"/>
              </a:spcBef>
            </a:pPr>
            <a:r>
              <a:rPr lang="en-US"/>
              <a:t>A DEPARTMENT must have at least one, and possibly many employees, while an EMPLOYEE may be associated with no DEPARTMENT or possibly with ONE Department.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514350" y="0"/>
            <a:ext cx="9258300" cy="990600"/>
          </a:xfrm>
        </p:spPr>
        <p:txBody>
          <a:bodyPr/>
          <a:lstStyle/>
          <a:p>
            <a:pPr eaLnBrk="1" hangingPunct="1"/>
            <a:r>
              <a:rPr lang="en-US" b="1" smtClean="0"/>
              <a:t>Crow’s Foot Notation</a:t>
            </a:r>
          </a:p>
        </p:txBody>
      </p:sp>
      <p:pic>
        <p:nvPicPr>
          <p:cNvPr id="56323" name="Picture 5" descr="Fig5-8"/>
          <p:cNvPicPr>
            <a:picLocks noChangeAspect="1" noChangeArrowheads="1"/>
          </p:cNvPicPr>
          <p:nvPr/>
        </p:nvPicPr>
        <p:blipFill>
          <a:blip r:embed="rId2"/>
          <a:srcRect/>
          <a:stretch>
            <a:fillRect/>
          </a:stretch>
        </p:blipFill>
        <p:spPr bwMode="auto">
          <a:xfrm>
            <a:off x="1752600" y="1068388"/>
            <a:ext cx="6553200" cy="651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0" y="381000"/>
            <a:ext cx="10058400" cy="1543050"/>
          </a:xfrm>
        </p:spPr>
        <p:txBody>
          <a:bodyPr/>
          <a:lstStyle/>
          <a:p>
            <a:pPr eaLnBrk="1" hangingPunct="1"/>
            <a:r>
              <a:rPr lang="en-US" sz="4000" smtClean="0"/>
              <a:t>A </a:t>
            </a:r>
            <a:r>
              <a:rPr lang="en-US" sz="4000" b="1" smtClean="0"/>
              <a:t>Many to Many Relationship in the Original E-R model, and the Crow’s Foot Version</a:t>
            </a:r>
          </a:p>
        </p:txBody>
      </p:sp>
      <p:pic>
        <p:nvPicPr>
          <p:cNvPr id="57347" name="Picture 5" descr="Fig5-9"/>
          <p:cNvPicPr>
            <a:picLocks noChangeAspect="1" noChangeArrowheads="1"/>
          </p:cNvPicPr>
          <p:nvPr/>
        </p:nvPicPr>
        <p:blipFill>
          <a:blip r:embed="rId2"/>
          <a:srcRect/>
          <a:stretch>
            <a:fillRect/>
          </a:stretch>
        </p:blipFill>
        <p:spPr bwMode="auto">
          <a:xfrm>
            <a:off x="228600" y="2743200"/>
            <a:ext cx="9363075"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20"/>
          <p:cNvSpPr>
            <a:spLocks noChangeArrowheads="1"/>
          </p:cNvSpPr>
          <p:nvPr/>
        </p:nvSpPr>
        <p:spPr bwMode="auto">
          <a:xfrm flipV="1">
            <a:off x="647700" y="3441700"/>
            <a:ext cx="3141663" cy="1309688"/>
          </a:xfrm>
          <a:prstGeom prst="roundRect">
            <a:avLst>
              <a:gd name="adj" fmla="val 0"/>
            </a:avLst>
          </a:prstGeom>
          <a:noFill/>
          <a:ln w="18574">
            <a:solidFill>
              <a:srgbClr val="602162"/>
            </a:solidFill>
            <a:round/>
            <a:headEnd/>
            <a:tailEnd/>
          </a:ln>
        </p:spPr>
        <p:txBody>
          <a:bodyPr wrap="none" anchor="ctr"/>
          <a:lstStyle/>
          <a:p>
            <a:endParaRPr lang="en-US"/>
          </a:p>
        </p:txBody>
      </p:sp>
      <p:sp>
        <p:nvSpPr>
          <p:cNvPr id="5125" name="Freeform 21"/>
          <p:cNvSpPr>
            <a:spLocks/>
          </p:cNvSpPr>
          <p:nvPr/>
        </p:nvSpPr>
        <p:spPr bwMode="auto">
          <a:xfrm>
            <a:off x="5695950" y="3446463"/>
            <a:ext cx="1466850" cy="1247775"/>
          </a:xfrm>
          <a:custGeom>
            <a:avLst/>
            <a:gdLst>
              <a:gd name="T0" fmla="*/ 0 w 924"/>
              <a:gd name="T1" fmla="*/ 987901340 h 786"/>
              <a:gd name="T2" fmla="*/ 1156752604 w 924"/>
              <a:gd name="T3" fmla="*/ 0 h 786"/>
              <a:gd name="T4" fmla="*/ 2147483647 w 924"/>
              <a:gd name="T5" fmla="*/ 980341667 h 786"/>
              <a:gd name="T6" fmla="*/ 1156752604 w 924"/>
              <a:gd name="T7" fmla="*/ 1978323629 h 786"/>
              <a:gd name="T8" fmla="*/ 0 w 924"/>
              <a:gd name="T9" fmla="*/ 987901340 h 786"/>
              <a:gd name="T10" fmla="*/ 0 w 924"/>
              <a:gd name="T11" fmla="*/ 987901340 h 786"/>
              <a:gd name="T12" fmla="*/ 0 60000 65536"/>
              <a:gd name="T13" fmla="*/ 0 60000 65536"/>
              <a:gd name="T14" fmla="*/ 0 60000 65536"/>
              <a:gd name="T15" fmla="*/ 0 60000 65536"/>
              <a:gd name="T16" fmla="*/ 0 60000 65536"/>
              <a:gd name="T17" fmla="*/ 0 60000 65536"/>
              <a:gd name="T18" fmla="*/ 0 w 924"/>
              <a:gd name="T19" fmla="*/ 0 h 786"/>
              <a:gd name="T20" fmla="*/ 924 w 924"/>
              <a:gd name="T21" fmla="*/ 786 h 786"/>
            </a:gdLst>
            <a:ahLst/>
            <a:cxnLst>
              <a:cxn ang="T12">
                <a:pos x="T0" y="T1"/>
              </a:cxn>
              <a:cxn ang="T13">
                <a:pos x="T2" y="T3"/>
              </a:cxn>
              <a:cxn ang="T14">
                <a:pos x="T4" y="T5"/>
              </a:cxn>
              <a:cxn ang="T15">
                <a:pos x="T6" y="T7"/>
              </a:cxn>
              <a:cxn ang="T16">
                <a:pos x="T8" y="T9"/>
              </a:cxn>
              <a:cxn ang="T17">
                <a:pos x="T10" y="T11"/>
              </a:cxn>
            </a:cxnLst>
            <a:rect l="T18" t="T19" r="T20" b="T21"/>
            <a:pathLst>
              <a:path w="924" h="786">
                <a:moveTo>
                  <a:pt x="0" y="392"/>
                </a:moveTo>
                <a:lnTo>
                  <a:pt x="459" y="0"/>
                </a:lnTo>
                <a:lnTo>
                  <a:pt x="923" y="389"/>
                </a:lnTo>
                <a:lnTo>
                  <a:pt x="459" y="785"/>
                </a:lnTo>
                <a:lnTo>
                  <a:pt x="0" y="392"/>
                </a:lnTo>
              </a:path>
            </a:pathLst>
          </a:custGeom>
          <a:solidFill>
            <a:srgbClr val="C0C0C0"/>
          </a:solidFill>
          <a:ln w="18574">
            <a:solidFill>
              <a:srgbClr val="000000"/>
            </a:solidFill>
            <a:round/>
            <a:headEnd/>
            <a:tailEnd/>
          </a:ln>
        </p:spPr>
        <p:txBody>
          <a:bodyPr/>
          <a:lstStyle/>
          <a:p>
            <a:endParaRPr lang="en-US"/>
          </a:p>
        </p:txBody>
      </p:sp>
      <p:sp>
        <p:nvSpPr>
          <p:cNvPr id="5126" name="Rectangle 22"/>
          <p:cNvSpPr>
            <a:spLocks noChangeArrowheads="1"/>
          </p:cNvSpPr>
          <p:nvPr/>
        </p:nvSpPr>
        <p:spPr bwMode="auto">
          <a:xfrm>
            <a:off x="6018213" y="3713163"/>
            <a:ext cx="858837" cy="725487"/>
          </a:xfrm>
          <a:prstGeom prst="rect">
            <a:avLst/>
          </a:prstGeom>
          <a:noFill/>
          <a:ln w="9525">
            <a:noFill/>
            <a:miter lim="800000"/>
            <a:headEnd/>
            <a:tailEnd/>
          </a:ln>
        </p:spPr>
        <p:txBody>
          <a:bodyPr lIns="0" tIns="0" rIns="0" bIns="0" anchor="ctr"/>
          <a:lstStyle/>
          <a:p>
            <a:pPr defTabSz="514350">
              <a:buClr>
                <a:srgbClr val="602162"/>
              </a:buClr>
              <a:buSzPct val="90000"/>
              <a:buFont typeface="Monotype Sorts" pitchFamily="2" charset="2"/>
              <a:buNone/>
            </a:pPr>
            <a:r>
              <a:rPr lang="en-US" sz="2100">
                <a:solidFill>
                  <a:srgbClr val="000000"/>
                </a:solidFill>
                <a:latin typeface="Arial" pitchFamily="34" charset="0"/>
              </a:rPr>
              <a:t> </a:t>
            </a:r>
            <a:endParaRPr lang="en-US" sz="3200"/>
          </a:p>
        </p:txBody>
      </p:sp>
      <p:sp>
        <p:nvSpPr>
          <p:cNvPr id="5127" name="Text Box 23"/>
          <p:cNvSpPr txBox="1">
            <a:spLocks noChangeArrowheads="1"/>
          </p:cNvSpPr>
          <p:nvPr/>
        </p:nvSpPr>
        <p:spPr bwMode="auto">
          <a:xfrm>
            <a:off x="1165225" y="3792538"/>
            <a:ext cx="2755900" cy="904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a:solidFill>
                  <a:srgbClr val="000000"/>
                </a:solidFill>
                <a:latin typeface="Arial" pitchFamily="34" charset="0"/>
              </a:rPr>
              <a:t>COURSE</a:t>
            </a:r>
            <a:endParaRPr lang="en-US"/>
          </a:p>
        </p:txBody>
      </p:sp>
      <p:sp>
        <p:nvSpPr>
          <p:cNvPr id="5128" name="Line 24"/>
          <p:cNvSpPr>
            <a:spLocks noChangeShapeType="1"/>
          </p:cNvSpPr>
          <p:nvPr/>
        </p:nvSpPr>
        <p:spPr bwMode="auto">
          <a:xfrm>
            <a:off x="3771900" y="4032250"/>
            <a:ext cx="1978025" cy="0"/>
          </a:xfrm>
          <a:prstGeom prst="line">
            <a:avLst/>
          </a:prstGeom>
          <a:noFill/>
          <a:ln w="47149">
            <a:solidFill>
              <a:srgbClr val="602162"/>
            </a:solidFill>
            <a:round/>
            <a:headEnd/>
            <a:tailEnd/>
          </a:ln>
        </p:spPr>
        <p:txBody>
          <a:bodyPr/>
          <a:lstStyle/>
          <a:p>
            <a:endParaRPr lang="en-US"/>
          </a:p>
        </p:txBody>
      </p:sp>
      <p:sp>
        <p:nvSpPr>
          <p:cNvPr id="5129" name="Text Box 25"/>
          <p:cNvSpPr txBox="1">
            <a:spLocks noChangeArrowheads="1"/>
          </p:cNvSpPr>
          <p:nvPr/>
        </p:nvSpPr>
        <p:spPr bwMode="auto">
          <a:xfrm>
            <a:off x="7073900" y="3397250"/>
            <a:ext cx="3175000" cy="6778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900" b="1">
                <a:solidFill>
                  <a:srgbClr val="000000"/>
                </a:solidFill>
                <a:latin typeface="Arial" pitchFamily="34" charset="0"/>
              </a:rPr>
              <a:t>PREREQUISITE</a:t>
            </a:r>
            <a:endParaRPr lang="en-US" b="1"/>
          </a:p>
        </p:txBody>
      </p:sp>
      <p:sp>
        <p:nvSpPr>
          <p:cNvPr id="5130" name="Text Box 26"/>
          <p:cNvSpPr txBox="1">
            <a:spLocks noChangeArrowheads="1"/>
          </p:cNvSpPr>
          <p:nvPr/>
        </p:nvSpPr>
        <p:spPr bwMode="auto">
          <a:xfrm>
            <a:off x="0" y="609600"/>
            <a:ext cx="10210800" cy="5000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4000" b="1">
                <a:latin typeface="Arial" pitchFamily="34" charset="0"/>
              </a:rPr>
              <a:t>Cardinalities in a Recursive Relationship</a:t>
            </a:r>
            <a:r>
              <a:rPr lang="en-US" sz="3400">
                <a:latin typeface="Arial" pitchFamily="34" charset="0"/>
              </a:rPr>
              <a:t> </a:t>
            </a:r>
            <a:endParaRPr lang="en-US"/>
          </a:p>
        </p:txBody>
      </p:sp>
      <p:sp>
        <p:nvSpPr>
          <p:cNvPr id="5131" name="Line 27"/>
          <p:cNvSpPr>
            <a:spLocks noChangeShapeType="1"/>
          </p:cNvSpPr>
          <p:nvPr/>
        </p:nvSpPr>
        <p:spPr bwMode="auto">
          <a:xfrm>
            <a:off x="2057400" y="5638800"/>
            <a:ext cx="5181600" cy="0"/>
          </a:xfrm>
          <a:prstGeom prst="line">
            <a:avLst/>
          </a:prstGeom>
          <a:noFill/>
          <a:ln w="38100">
            <a:solidFill>
              <a:schemeClr val="tx1"/>
            </a:solidFill>
            <a:round/>
            <a:headEnd/>
            <a:tailEnd/>
          </a:ln>
        </p:spPr>
        <p:txBody>
          <a:bodyPr wrap="none"/>
          <a:lstStyle/>
          <a:p>
            <a:endParaRPr lang="en-US"/>
          </a:p>
        </p:txBody>
      </p:sp>
      <p:sp>
        <p:nvSpPr>
          <p:cNvPr id="5132" name="Line 28"/>
          <p:cNvSpPr>
            <a:spLocks noChangeShapeType="1"/>
          </p:cNvSpPr>
          <p:nvPr/>
        </p:nvSpPr>
        <p:spPr bwMode="auto">
          <a:xfrm>
            <a:off x="7162800" y="4038600"/>
            <a:ext cx="0" cy="1676400"/>
          </a:xfrm>
          <a:prstGeom prst="line">
            <a:avLst/>
          </a:prstGeom>
          <a:noFill/>
          <a:ln w="38100">
            <a:solidFill>
              <a:schemeClr val="tx1"/>
            </a:solidFill>
            <a:round/>
            <a:headEnd/>
            <a:tailEnd/>
          </a:ln>
        </p:spPr>
        <p:txBody>
          <a:bodyPr wrap="none"/>
          <a:lstStyle/>
          <a:p>
            <a:endParaRPr lang="en-US"/>
          </a:p>
        </p:txBody>
      </p:sp>
      <p:sp>
        <p:nvSpPr>
          <p:cNvPr id="5133" name="Line 29"/>
          <p:cNvSpPr>
            <a:spLocks noChangeShapeType="1"/>
          </p:cNvSpPr>
          <p:nvPr/>
        </p:nvSpPr>
        <p:spPr bwMode="auto">
          <a:xfrm>
            <a:off x="2057400" y="4800600"/>
            <a:ext cx="0" cy="914400"/>
          </a:xfrm>
          <a:prstGeom prst="line">
            <a:avLst/>
          </a:prstGeom>
          <a:noFill/>
          <a:ln w="38100">
            <a:solidFill>
              <a:schemeClr val="tx1"/>
            </a:solidFill>
            <a:round/>
            <a:headEnd/>
            <a:tailEnd/>
          </a:ln>
        </p:spPr>
        <p:txBody>
          <a:bodyPr wrap="none"/>
          <a:lstStyle/>
          <a:p>
            <a:endParaRPr lang="en-US"/>
          </a:p>
        </p:txBody>
      </p:sp>
      <p:graphicFrame>
        <p:nvGraphicFramePr>
          <p:cNvPr id="5122" name="Object 30"/>
          <p:cNvGraphicFramePr>
            <a:graphicFrameLocks noChangeAspect="1"/>
          </p:cNvGraphicFramePr>
          <p:nvPr/>
        </p:nvGraphicFramePr>
        <p:xfrm>
          <a:off x="3886200" y="3810000"/>
          <a:ext cx="485775" cy="488950"/>
        </p:xfrm>
        <a:graphic>
          <a:graphicData uri="http://schemas.openxmlformats.org/presentationml/2006/ole">
            <p:oleObj spid="_x0000_s5122" name="Drawing" r:id="rId3" imgW="486000" imgH="489600" progId="">
              <p:embed/>
            </p:oleObj>
          </a:graphicData>
        </a:graphic>
      </p:graphicFrame>
      <p:graphicFrame>
        <p:nvGraphicFramePr>
          <p:cNvPr id="5123" name="Object 31"/>
          <p:cNvGraphicFramePr>
            <a:graphicFrameLocks noChangeAspect="1"/>
          </p:cNvGraphicFramePr>
          <p:nvPr/>
        </p:nvGraphicFramePr>
        <p:xfrm>
          <a:off x="1905000" y="4800600"/>
          <a:ext cx="485775" cy="488950"/>
        </p:xfrm>
        <a:graphic>
          <a:graphicData uri="http://schemas.openxmlformats.org/presentationml/2006/ole">
            <p:oleObj spid="_x0000_s5123" name="Drawing" r:id="rId4" imgW="486000" imgH="489600" progId="">
              <p:embed/>
            </p:oleObj>
          </a:graphicData>
        </a:graphic>
      </p:graphicFrame>
      <p:sp>
        <p:nvSpPr>
          <p:cNvPr id="5134" name="Text Box 32"/>
          <p:cNvSpPr txBox="1">
            <a:spLocks noChangeArrowheads="1"/>
          </p:cNvSpPr>
          <p:nvPr/>
        </p:nvSpPr>
        <p:spPr bwMode="auto">
          <a:xfrm>
            <a:off x="0" y="1295400"/>
            <a:ext cx="10058400" cy="1187450"/>
          </a:xfrm>
          <a:prstGeom prst="rect">
            <a:avLst/>
          </a:prstGeom>
          <a:noFill/>
          <a:ln w="9525">
            <a:noFill/>
            <a:miter lim="800000"/>
            <a:headEnd/>
            <a:tailEnd/>
          </a:ln>
        </p:spPr>
        <p:txBody>
          <a:bodyPr>
            <a:spAutoFit/>
          </a:bodyPr>
          <a:lstStyle/>
          <a:p>
            <a:pPr algn="l">
              <a:spcBef>
                <a:spcPct val="50000"/>
              </a:spcBef>
            </a:pPr>
            <a:r>
              <a:rPr lang="en-US"/>
              <a:t>One course may (or may not) serve as a prerequisite to other courses, and a given course may or may not have prerequisite courses. This is why we have the “o” in the E-R statement below.</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7"/>
          <p:cNvSpPr>
            <a:spLocks noChangeArrowheads="1"/>
          </p:cNvSpPr>
          <p:nvPr/>
        </p:nvSpPr>
        <p:spPr bwMode="auto">
          <a:xfrm flipV="1">
            <a:off x="647700" y="3441700"/>
            <a:ext cx="3141663" cy="1309688"/>
          </a:xfrm>
          <a:prstGeom prst="roundRect">
            <a:avLst>
              <a:gd name="adj" fmla="val 0"/>
            </a:avLst>
          </a:prstGeom>
          <a:noFill/>
          <a:ln w="18574">
            <a:solidFill>
              <a:srgbClr val="602162"/>
            </a:solidFill>
            <a:round/>
            <a:headEnd/>
            <a:tailEnd/>
          </a:ln>
        </p:spPr>
        <p:txBody>
          <a:bodyPr wrap="none" anchor="ctr"/>
          <a:lstStyle/>
          <a:p>
            <a:endParaRPr lang="en-US"/>
          </a:p>
        </p:txBody>
      </p:sp>
      <p:sp>
        <p:nvSpPr>
          <p:cNvPr id="58371" name="Freeform 8"/>
          <p:cNvSpPr>
            <a:spLocks/>
          </p:cNvSpPr>
          <p:nvPr/>
        </p:nvSpPr>
        <p:spPr bwMode="auto">
          <a:xfrm>
            <a:off x="5695950" y="3446463"/>
            <a:ext cx="1466850" cy="1247775"/>
          </a:xfrm>
          <a:custGeom>
            <a:avLst/>
            <a:gdLst>
              <a:gd name="T0" fmla="*/ 0 w 924"/>
              <a:gd name="T1" fmla="*/ 987901340 h 786"/>
              <a:gd name="T2" fmla="*/ 1156752604 w 924"/>
              <a:gd name="T3" fmla="*/ 0 h 786"/>
              <a:gd name="T4" fmla="*/ 2147483647 w 924"/>
              <a:gd name="T5" fmla="*/ 980341667 h 786"/>
              <a:gd name="T6" fmla="*/ 1156752604 w 924"/>
              <a:gd name="T7" fmla="*/ 1978323629 h 786"/>
              <a:gd name="T8" fmla="*/ 0 w 924"/>
              <a:gd name="T9" fmla="*/ 987901340 h 786"/>
              <a:gd name="T10" fmla="*/ 0 w 924"/>
              <a:gd name="T11" fmla="*/ 987901340 h 786"/>
              <a:gd name="T12" fmla="*/ 0 60000 65536"/>
              <a:gd name="T13" fmla="*/ 0 60000 65536"/>
              <a:gd name="T14" fmla="*/ 0 60000 65536"/>
              <a:gd name="T15" fmla="*/ 0 60000 65536"/>
              <a:gd name="T16" fmla="*/ 0 60000 65536"/>
              <a:gd name="T17" fmla="*/ 0 60000 65536"/>
              <a:gd name="T18" fmla="*/ 0 w 924"/>
              <a:gd name="T19" fmla="*/ 0 h 786"/>
              <a:gd name="T20" fmla="*/ 924 w 924"/>
              <a:gd name="T21" fmla="*/ 786 h 786"/>
            </a:gdLst>
            <a:ahLst/>
            <a:cxnLst>
              <a:cxn ang="T12">
                <a:pos x="T0" y="T1"/>
              </a:cxn>
              <a:cxn ang="T13">
                <a:pos x="T2" y="T3"/>
              </a:cxn>
              <a:cxn ang="T14">
                <a:pos x="T4" y="T5"/>
              </a:cxn>
              <a:cxn ang="T15">
                <a:pos x="T6" y="T7"/>
              </a:cxn>
              <a:cxn ang="T16">
                <a:pos x="T8" y="T9"/>
              </a:cxn>
              <a:cxn ang="T17">
                <a:pos x="T10" y="T11"/>
              </a:cxn>
            </a:cxnLst>
            <a:rect l="T18" t="T19" r="T20" b="T21"/>
            <a:pathLst>
              <a:path w="924" h="786">
                <a:moveTo>
                  <a:pt x="0" y="392"/>
                </a:moveTo>
                <a:lnTo>
                  <a:pt x="459" y="0"/>
                </a:lnTo>
                <a:lnTo>
                  <a:pt x="923" y="389"/>
                </a:lnTo>
                <a:lnTo>
                  <a:pt x="459" y="785"/>
                </a:lnTo>
                <a:lnTo>
                  <a:pt x="0" y="392"/>
                </a:lnTo>
              </a:path>
            </a:pathLst>
          </a:custGeom>
          <a:solidFill>
            <a:srgbClr val="C0C0C0"/>
          </a:solidFill>
          <a:ln w="18574">
            <a:solidFill>
              <a:srgbClr val="000000"/>
            </a:solidFill>
            <a:round/>
            <a:headEnd/>
            <a:tailEnd/>
          </a:ln>
        </p:spPr>
        <p:txBody>
          <a:bodyPr/>
          <a:lstStyle/>
          <a:p>
            <a:endParaRPr lang="en-US"/>
          </a:p>
        </p:txBody>
      </p:sp>
      <p:sp>
        <p:nvSpPr>
          <p:cNvPr id="58372" name="Rectangle 3"/>
          <p:cNvSpPr>
            <a:spLocks noGrp="1" noChangeArrowheads="1"/>
          </p:cNvSpPr>
          <p:nvPr>
            <p:ph type="body" idx="1"/>
          </p:nvPr>
        </p:nvSpPr>
        <p:spPr>
          <a:xfrm>
            <a:off x="6018213" y="3713163"/>
            <a:ext cx="858837" cy="725487"/>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2100" smtClean="0">
                <a:solidFill>
                  <a:srgbClr val="000000"/>
                </a:solidFill>
                <a:latin typeface="Arial" pitchFamily="34" charset="0"/>
              </a:rPr>
              <a:t> </a:t>
            </a:r>
            <a:endParaRPr lang="en-US" smtClean="0"/>
          </a:p>
        </p:txBody>
      </p:sp>
      <p:sp>
        <p:nvSpPr>
          <p:cNvPr id="58373" name="Text Box 9"/>
          <p:cNvSpPr txBox="1">
            <a:spLocks noChangeArrowheads="1"/>
          </p:cNvSpPr>
          <p:nvPr/>
        </p:nvSpPr>
        <p:spPr bwMode="auto">
          <a:xfrm>
            <a:off x="1165225" y="3792538"/>
            <a:ext cx="2755900" cy="904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a:solidFill>
                  <a:srgbClr val="000000"/>
                </a:solidFill>
                <a:latin typeface="Arial" pitchFamily="34" charset="0"/>
              </a:rPr>
              <a:t>CLIENT</a:t>
            </a:r>
            <a:endParaRPr lang="en-US"/>
          </a:p>
        </p:txBody>
      </p:sp>
      <p:sp>
        <p:nvSpPr>
          <p:cNvPr id="58374" name="Line 10"/>
          <p:cNvSpPr>
            <a:spLocks noChangeShapeType="1"/>
          </p:cNvSpPr>
          <p:nvPr/>
        </p:nvSpPr>
        <p:spPr bwMode="auto">
          <a:xfrm>
            <a:off x="3771900" y="4032250"/>
            <a:ext cx="1978025" cy="0"/>
          </a:xfrm>
          <a:prstGeom prst="line">
            <a:avLst/>
          </a:prstGeom>
          <a:noFill/>
          <a:ln w="47149">
            <a:solidFill>
              <a:srgbClr val="602162"/>
            </a:solidFill>
            <a:round/>
            <a:headEnd/>
            <a:tailEnd/>
          </a:ln>
        </p:spPr>
        <p:txBody>
          <a:bodyPr/>
          <a:lstStyle/>
          <a:p>
            <a:endParaRPr lang="en-US"/>
          </a:p>
        </p:txBody>
      </p:sp>
      <p:sp>
        <p:nvSpPr>
          <p:cNvPr id="58375" name="Text Box 12"/>
          <p:cNvSpPr txBox="1">
            <a:spLocks noChangeArrowheads="1"/>
          </p:cNvSpPr>
          <p:nvPr/>
        </p:nvSpPr>
        <p:spPr bwMode="auto">
          <a:xfrm>
            <a:off x="7073900" y="3397250"/>
            <a:ext cx="3175000" cy="6778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900">
                <a:solidFill>
                  <a:srgbClr val="000000"/>
                </a:solidFill>
                <a:latin typeface="Arial" pitchFamily="34" charset="0"/>
              </a:rPr>
              <a:t>REFERS</a:t>
            </a:r>
            <a:endParaRPr lang="en-US"/>
          </a:p>
        </p:txBody>
      </p:sp>
      <p:sp>
        <p:nvSpPr>
          <p:cNvPr id="58376" name="Text Box 13"/>
          <p:cNvSpPr txBox="1">
            <a:spLocks noChangeArrowheads="1"/>
          </p:cNvSpPr>
          <p:nvPr/>
        </p:nvSpPr>
        <p:spPr bwMode="auto">
          <a:xfrm>
            <a:off x="304800" y="304800"/>
            <a:ext cx="9067800" cy="5000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600" b="1">
                <a:latin typeface="Arial" pitchFamily="34" charset="0"/>
              </a:rPr>
              <a:t>Cardinalities in a Recursive Relationship </a:t>
            </a:r>
            <a:endParaRPr lang="en-US" sz="3600" b="1"/>
          </a:p>
        </p:txBody>
      </p:sp>
      <p:sp>
        <p:nvSpPr>
          <p:cNvPr id="58377" name="Text Box 14"/>
          <p:cNvSpPr txBox="1">
            <a:spLocks noChangeArrowheads="1"/>
          </p:cNvSpPr>
          <p:nvPr/>
        </p:nvSpPr>
        <p:spPr bwMode="auto">
          <a:xfrm>
            <a:off x="0" y="5486400"/>
            <a:ext cx="9698038" cy="19605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900" b="1">
                <a:solidFill>
                  <a:srgbClr val="000000"/>
                </a:solidFill>
                <a:latin typeface="Arial" pitchFamily="34" charset="0"/>
              </a:rPr>
              <a:t>Suppose the database is designed so that for each new client, we ask for the name of the (satisfied) client who referred him/her (and only one name). Some clients may not have been referred by other clients.</a:t>
            </a:r>
            <a:endParaRPr lang="en-US" b="1"/>
          </a:p>
        </p:txBody>
      </p:sp>
      <p:sp>
        <p:nvSpPr>
          <p:cNvPr id="58378" name="Line 17"/>
          <p:cNvSpPr>
            <a:spLocks noChangeShapeType="1"/>
          </p:cNvSpPr>
          <p:nvPr/>
        </p:nvSpPr>
        <p:spPr bwMode="auto">
          <a:xfrm>
            <a:off x="7162800" y="4038600"/>
            <a:ext cx="457200" cy="0"/>
          </a:xfrm>
          <a:prstGeom prst="line">
            <a:avLst/>
          </a:prstGeom>
          <a:noFill/>
          <a:ln w="9525">
            <a:solidFill>
              <a:schemeClr val="tx1"/>
            </a:solidFill>
            <a:round/>
            <a:headEnd/>
            <a:tailEnd/>
          </a:ln>
        </p:spPr>
        <p:txBody>
          <a:bodyPr wrap="none"/>
          <a:lstStyle/>
          <a:p>
            <a:endParaRPr lang="en-US"/>
          </a:p>
        </p:txBody>
      </p:sp>
      <p:sp>
        <p:nvSpPr>
          <p:cNvPr id="58379" name="Line 18"/>
          <p:cNvSpPr>
            <a:spLocks noChangeShapeType="1"/>
          </p:cNvSpPr>
          <p:nvPr/>
        </p:nvSpPr>
        <p:spPr bwMode="auto">
          <a:xfrm>
            <a:off x="7620000" y="4038600"/>
            <a:ext cx="0" cy="1219200"/>
          </a:xfrm>
          <a:prstGeom prst="line">
            <a:avLst/>
          </a:prstGeom>
          <a:noFill/>
          <a:ln w="9525">
            <a:solidFill>
              <a:schemeClr val="tx1"/>
            </a:solidFill>
            <a:round/>
            <a:headEnd/>
            <a:tailEnd/>
          </a:ln>
        </p:spPr>
        <p:txBody>
          <a:bodyPr wrap="none"/>
          <a:lstStyle/>
          <a:p>
            <a:endParaRPr lang="en-US"/>
          </a:p>
        </p:txBody>
      </p:sp>
      <p:sp>
        <p:nvSpPr>
          <p:cNvPr id="58380" name="Line 19"/>
          <p:cNvSpPr>
            <a:spLocks noChangeShapeType="1"/>
          </p:cNvSpPr>
          <p:nvPr/>
        </p:nvSpPr>
        <p:spPr bwMode="auto">
          <a:xfrm flipH="1">
            <a:off x="1981200" y="5257800"/>
            <a:ext cx="5638800" cy="0"/>
          </a:xfrm>
          <a:prstGeom prst="line">
            <a:avLst/>
          </a:prstGeom>
          <a:noFill/>
          <a:ln w="9525">
            <a:solidFill>
              <a:schemeClr val="tx1"/>
            </a:solidFill>
            <a:round/>
            <a:headEnd/>
            <a:tailEnd/>
          </a:ln>
        </p:spPr>
        <p:txBody>
          <a:bodyPr wrap="none"/>
          <a:lstStyle/>
          <a:p>
            <a:endParaRPr lang="en-US"/>
          </a:p>
        </p:txBody>
      </p:sp>
      <p:sp>
        <p:nvSpPr>
          <p:cNvPr id="58381" name="Line 20"/>
          <p:cNvSpPr>
            <a:spLocks noChangeShapeType="1"/>
          </p:cNvSpPr>
          <p:nvPr/>
        </p:nvSpPr>
        <p:spPr bwMode="auto">
          <a:xfrm flipV="1">
            <a:off x="1981200" y="4724400"/>
            <a:ext cx="0" cy="533400"/>
          </a:xfrm>
          <a:prstGeom prst="line">
            <a:avLst/>
          </a:prstGeom>
          <a:noFill/>
          <a:ln w="9525">
            <a:solidFill>
              <a:schemeClr val="tx1"/>
            </a:solidFill>
            <a:round/>
            <a:headEnd/>
            <a:tailEnd/>
          </a:ln>
        </p:spPr>
        <p:txBody>
          <a:bodyPr wrap="none"/>
          <a:lstStyle/>
          <a:p>
            <a:endParaRPr lang="en-US"/>
          </a:p>
        </p:txBody>
      </p:sp>
    </p:spTree>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AutoShape 7"/>
          <p:cNvSpPr>
            <a:spLocks noChangeArrowheads="1"/>
          </p:cNvSpPr>
          <p:nvPr/>
        </p:nvSpPr>
        <p:spPr bwMode="auto">
          <a:xfrm flipV="1">
            <a:off x="647700" y="3441700"/>
            <a:ext cx="3141663" cy="1309688"/>
          </a:xfrm>
          <a:prstGeom prst="roundRect">
            <a:avLst>
              <a:gd name="adj" fmla="val 0"/>
            </a:avLst>
          </a:prstGeom>
          <a:noFill/>
          <a:ln w="18574">
            <a:solidFill>
              <a:srgbClr val="602162"/>
            </a:solidFill>
            <a:round/>
            <a:headEnd/>
            <a:tailEnd/>
          </a:ln>
        </p:spPr>
        <p:txBody>
          <a:bodyPr wrap="none" anchor="ctr"/>
          <a:lstStyle/>
          <a:p>
            <a:endParaRPr lang="en-US"/>
          </a:p>
        </p:txBody>
      </p:sp>
      <p:sp>
        <p:nvSpPr>
          <p:cNvPr id="6150" name="Freeform 8"/>
          <p:cNvSpPr>
            <a:spLocks/>
          </p:cNvSpPr>
          <p:nvPr/>
        </p:nvSpPr>
        <p:spPr bwMode="auto">
          <a:xfrm>
            <a:off x="5695950" y="3446463"/>
            <a:ext cx="1466850" cy="1247775"/>
          </a:xfrm>
          <a:custGeom>
            <a:avLst/>
            <a:gdLst>
              <a:gd name="T0" fmla="*/ 0 w 924"/>
              <a:gd name="T1" fmla="*/ 987901340 h 786"/>
              <a:gd name="T2" fmla="*/ 1156752604 w 924"/>
              <a:gd name="T3" fmla="*/ 0 h 786"/>
              <a:gd name="T4" fmla="*/ 2147483647 w 924"/>
              <a:gd name="T5" fmla="*/ 980341667 h 786"/>
              <a:gd name="T6" fmla="*/ 1156752604 w 924"/>
              <a:gd name="T7" fmla="*/ 1978323629 h 786"/>
              <a:gd name="T8" fmla="*/ 0 w 924"/>
              <a:gd name="T9" fmla="*/ 987901340 h 786"/>
              <a:gd name="T10" fmla="*/ 0 w 924"/>
              <a:gd name="T11" fmla="*/ 987901340 h 786"/>
              <a:gd name="T12" fmla="*/ 0 60000 65536"/>
              <a:gd name="T13" fmla="*/ 0 60000 65536"/>
              <a:gd name="T14" fmla="*/ 0 60000 65536"/>
              <a:gd name="T15" fmla="*/ 0 60000 65536"/>
              <a:gd name="T16" fmla="*/ 0 60000 65536"/>
              <a:gd name="T17" fmla="*/ 0 60000 65536"/>
              <a:gd name="T18" fmla="*/ 0 w 924"/>
              <a:gd name="T19" fmla="*/ 0 h 786"/>
              <a:gd name="T20" fmla="*/ 924 w 924"/>
              <a:gd name="T21" fmla="*/ 786 h 786"/>
            </a:gdLst>
            <a:ahLst/>
            <a:cxnLst>
              <a:cxn ang="T12">
                <a:pos x="T0" y="T1"/>
              </a:cxn>
              <a:cxn ang="T13">
                <a:pos x="T2" y="T3"/>
              </a:cxn>
              <a:cxn ang="T14">
                <a:pos x="T4" y="T5"/>
              </a:cxn>
              <a:cxn ang="T15">
                <a:pos x="T6" y="T7"/>
              </a:cxn>
              <a:cxn ang="T16">
                <a:pos x="T8" y="T9"/>
              </a:cxn>
              <a:cxn ang="T17">
                <a:pos x="T10" y="T11"/>
              </a:cxn>
            </a:cxnLst>
            <a:rect l="T18" t="T19" r="T20" b="T21"/>
            <a:pathLst>
              <a:path w="924" h="786">
                <a:moveTo>
                  <a:pt x="0" y="392"/>
                </a:moveTo>
                <a:lnTo>
                  <a:pt x="459" y="0"/>
                </a:lnTo>
                <a:lnTo>
                  <a:pt x="923" y="389"/>
                </a:lnTo>
                <a:lnTo>
                  <a:pt x="459" y="785"/>
                </a:lnTo>
                <a:lnTo>
                  <a:pt x="0" y="392"/>
                </a:lnTo>
              </a:path>
            </a:pathLst>
          </a:custGeom>
          <a:solidFill>
            <a:srgbClr val="C0C0C0"/>
          </a:solidFill>
          <a:ln w="18574">
            <a:solidFill>
              <a:srgbClr val="000000"/>
            </a:solidFill>
            <a:round/>
            <a:headEnd/>
            <a:tailEnd/>
          </a:ln>
        </p:spPr>
        <p:txBody>
          <a:bodyPr/>
          <a:lstStyle/>
          <a:p>
            <a:endParaRPr lang="en-US"/>
          </a:p>
        </p:txBody>
      </p:sp>
      <p:sp>
        <p:nvSpPr>
          <p:cNvPr id="6151" name="Rectangle 9"/>
          <p:cNvSpPr>
            <a:spLocks noChangeArrowheads="1"/>
          </p:cNvSpPr>
          <p:nvPr/>
        </p:nvSpPr>
        <p:spPr bwMode="auto">
          <a:xfrm>
            <a:off x="6018213" y="3713163"/>
            <a:ext cx="858837" cy="725487"/>
          </a:xfrm>
          <a:prstGeom prst="rect">
            <a:avLst/>
          </a:prstGeom>
          <a:noFill/>
          <a:ln w="9525">
            <a:noFill/>
            <a:miter lim="800000"/>
            <a:headEnd/>
            <a:tailEnd/>
          </a:ln>
        </p:spPr>
        <p:txBody>
          <a:bodyPr lIns="0" tIns="0" rIns="0" bIns="0" anchor="ctr"/>
          <a:lstStyle/>
          <a:p>
            <a:pPr defTabSz="514350">
              <a:buClr>
                <a:srgbClr val="602162"/>
              </a:buClr>
              <a:buSzPct val="90000"/>
              <a:buFont typeface="Monotype Sorts" pitchFamily="2" charset="2"/>
              <a:buNone/>
            </a:pPr>
            <a:r>
              <a:rPr lang="en-US" sz="2100">
                <a:solidFill>
                  <a:srgbClr val="000000"/>
                </a:solidFill>
                <a:latin typeface="Arial" pitchFamily="34" charset="0"/>
              </a:rPr>
              <a:t> </a:t>
            </a:r>
            <a:endParaRPr lang="en-US" sz="3200"/>
          </a:p>
        </p:txBody>
      </p:sp>
      <p:sp>
        <p:nvSpPr>
          <p:cNvPr id="6152" name="Text Box 10"/>
          <p:cNvSpPr txBox="1">
            <a:spLocks noChangeArrowheads="1"/>
          </p:cNvSpPr>
          <p:nvPr/>
        </p:nvSpPr>
        <p:spPr bwMode="auto">
          <a:xfrm>
            <a:off x="1165225" y="3792538"/>
            <a:ext cx="2755900" cy="904875"/>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400">
                <a:solidFill>
                  <a:srgbClr val="000000"/>
                </a:solidFill>
                <a:latin typeface="Arial" pitchFamily="34" charset="0"/>
              </a:rPr>
              <a:t>CLIENT</a:t>
            </a:r>
            <a:endParaRPr lang="en-US"/>
          </a:p>
        </p:txBody>
      </p:sp>
      <p:sp>
        <p:nvSpPr>
          <p:cNvPr id="6153" name="Line 11"/>
          <p:cNvSpPr>
            <a:spLocks noChangeShapeType="1"/>
          </p:cNvSpPr>
          <p:nvPr/>
        </p:nvSpPr>
        <p:spPr bwMode="auto">
          <a:xfrm>
            <a:off x="3771900" y="4032250"/>
            <a:ext cx="1978025" cy="0"/>
          </a:xfrm>
          <a:prstGeom prst="line">
            <a:avLst/>
          </a:prstGeom>
          <a:noFill/>
          <a:ln w="47149">
            <a:solidFill>
              <a:srgbClr val="602162"/>
            </a:solidFill>
            <a:round/>
            <a:headEnd/>
            <a:tailEnd/>
          </a:ln>
        </p:spPr>
        <p:txBody>
          <a:bodyPr/>
          <a:lstStyle/>
          <a:p>
            <a:endParaRPr lang="en-US"/>
          </a:p>
        </p:txBody>
      </p:sp>
      <p:sp>
        <p:nvSpPr>
          <p:cNvPr id="6154" name="Text Box 12"/>
          <p:cNvSpPr txBox="1">
            <a:spLocks noChangeArrowheads="1"/>
          </p:cNvSpPr>
          <p:nvPr/>
        </p:nvSpPr>
        <p:spPr bwMode="auto">
          <a:xfrm>
            <a:off x="7073900" y="3397250"/>
            <a:ext cx="3175000" cy="6778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900" b="1">
                <a:solidFill>
                  <a:srgbClr val="000000"/>
                </a:solidFill>
                <a:latin typeface="Arial" pitchFamily="34" charset="0"/>
              </a:rPr>
              <a:t>REFERS</a:t>
            </a:r>
            <a:endParaRPr lang="en-US" b="1"/>
          </a:p>
        </p:txBody>
      </p:sp>
      <p:sp>
        <p:nvSpPr>
          <p:cNvPr id="6155" name="Text Box 13"/>
          <p:cNvSpPr txBox="1">
            <a:spLocks noChangeArrowheads="1"/>
          </p:cNvSpPr>
          <p:nvPr/>
        </p:nvSpPr>
        <p:spPr bwMode="auto">
          <a:xfrm>
            <a:off x="304800" y="304800"/>
            <a:ext cx="9067800" cy="5000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3600" b="1">
                <a:latin typeface="Arial" pitchFamily="34" charset="0"/>
              </a:rPr>
              <a:t>Cardinalities in a Recursive Relationship </a:t>
            </a:r>
            <a:endParaRPr lang="en-US" sz="3600" b="1"/>
          </a:p>
        </p:txBody>
      </p:sp>
      <p:sp>
        <p:nvSpPr>
          <p:cNvPr id="6156" name="Text Box 14"/>
          <p:cNvSpPr txBox="1">
            <a:spLocks noChangeArrowheads="1"/>
          </p:cNvSpPr>
          <p:nvPr/>
        </p:nvSpPr>
        <p:spPr bwMode="auto">
          <a:xfrm>
            <a:off x="0" y="5486400"/>
            <a:ext cx="9698038" cy="1960563"/>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900" b="1">
                <a:solidFill>
                  <a:srgbClr val="000000"/>
                </a:solidFill>
                <a:latin typeface="Arial" pitchFamily="34" charset="0"/>
              </a:rPr>
              <a:t>Suppose the database is designed so that for each new client, we ask for the name of the (satisfied) client who referred him/her (and only one name). Some clients may not have been referred by other clients.</a:t>
            </a:r>
            <a:endParaRPr lang="en-US" b="1"/>
          </a:p>
        </p:txBody>
      </p:sp>
      <p:sp>
        <p:nvSpPr>
          <p:cNvPr id="6157" name="Line 15"/>
          <p:cNvSpPr>
            <a:spLocks noChangeShapeType="1"/>
          </p:cNvSpPr>
          <p:nvPr/>
        </p:nvSpPr>
        <p:spPr bwMode="auto">
          <a:xfrm>
            <a:off x="7162800" y="4038600"/>
            <a:ext cx="457200" cy="0"/>
          </a:xfrm>
          <a:prstGeom prst="line">
            <a:avLst/>
          </a:prstGeom>
          <a:noFill/>
          <a:ln w="9525">
            <a:solidFill>
              <a:schemeClr val="tx1"/>
            </a:solidFill>
            <a:round/>
            <a:headEnd/>
            <a:tailEnd/>
          </a:ln>
        </p:spPr>
        <p:txBody>
          <a:bodyPr wrap="none"/>
          <a:lstStyle/>
          <a:p>
            <a:endParaRPr lang="en-US"/>
          </a:p>
        </p:txBody>
      </p:sp>
      <p:sp>
        <p:nvSpPr>
          <p:cNvPr id="6158" name="Line 16"/>
          <p:cNvSpPr>
            <a:spLocks noChangeShapeType="1"/>
          </p:cNvSpPr>
          <p:nvPr/>
        </p:nvSpPr>
        <p:spPr bwMode="auto">
          <a:xfrm>
            <a:off x="7620000" y="4038600"/>
            <a:ext cx="0" cy="1219200"/>
          </a:xfrm>
          <a:prstGeom prst="line">
            <a:avLst/>
          </a:prstGeom>
          <a:noFill/>
          <a:ln w="9525">
            <a:solidFill>
              <a:schemeClr val="tx1"/>
            </a:solidFill>
            <a:round/>
            <a:headEnd/>
            <a:tailEnd/>
          </a:ln>
        </p:spPr>
        <p:txBody>
          <a:bodyPr wrap="none"/>
          <a:lstStyle/>
          <a:p>
            <a:endParaRPr lang="en-US"/>
          </a:p>
        </p:txBody>
      </p:sp>
      <p:sp>
        <p:nvSpPr>
          <p:cNvPr id="6159" name="Line 17"/>
          <p:cNvSpPr>
            <a:spLocks noChangeShapeType="1"/>
          </p:cNvSpPr>
          <p:nvPr/>
        </p:nvSpPr>
        <p:spPr bwMode="auto">
          <a:xfrm flipH="1">
            <a:off x="1981200" y="5257800"/>
            <a:ext cx="5638800" cy="0"/>
          </a:xfrm>
          <a:prstGeom prst="line">
            <a:avLst/>
          </a:prstGeom>
          <a:noFill/>
          <a:ln w="9525">
            <a:solidFill>
              <a:schemeClr val="tx1"/>
            </a:solidFill>
            <a:round/>
            <a:headEnd/>
            <a:tailEnd/>
          </a:ln>
        </p:spPr>
        <p:txBody>
          <a:bodyPr wrap="none"/>
          <a:lstStyle/>
          <a:p>
            <a:endParaRPr lang="en-US"/>
          </a:p>
        </p:txBody>
      </p:sp>
      <p:sp>
        <p:nvSpPr>
          <p:cNvPr id="6160" name="Line 18"/>
          <p:cNvSpPr>
            <a:spLocks noChangeShapeType="1"/>
          </p:cNvSpPr>
          <p:nvPr/>
        </p:nvSpPr>
        <p:spPr bwMode="auto">
          <a:xfrm flipV="1">
            <a:off x="1981200" y="4724400"/>
            <a:ext cx="0" cy="533400"/>
          </a:xfrm>
          <a:prstGeom prst="line">
            <a:avLst/>
          </a:prstGeom>
          <a:noFill/>
          <a:ln w="9525">
            <a:solidFill>
              <a:schemeClr val="tx1"/>
            </a:solidFill>
            <a:round/>
            <a:headEnd/>
            <a:tailEnd/>
          </a:ln>
        </p:spPr>
        <p:txBody>
          <a:bodyPr wrap="none"/>
          <a:lstStyle/>
          <a:p>
            <a:endParaRPr lang="en-US"/>
          </a:p>
        </p:txBody>
      </p:sp>
      <p:graphicFrame>
        <p:nvGraphicFramePr>
          <p:cNvPr id="6146" name="Object 19"/>
          <p:cNvGraphicFramePr>
            <a:graphicFrameLocks noChangeAspect="1"/>
          </p:cNvGraphicFramePr>
          <p:nvPr/>
        </p:nvGraphicFramePr>
        <p:xfrm>
          <a:off x="6019800" y="3810000"/>
          <a:ext cx="906463" cy="561975"/>
        </p:xfrm>
        <a:graphic>
          <a:graphicData uri="http://schemas.openxmlformats.org/presentationml/2006/ole">
            <p:oleObj spid="_x0000_s6146" name="Drawing" r:id="rId3" imgW="907200" imgH="561600" progId="">
              <p:embed/>
            </p:oleObj>
          </a:graphicData>
        </a:graphic>
      </p:graphicFrame>
      <p:graphicFrame>
        <p:nvGraphicFramePr>
          <p:cNvPr id="6147" name="Object 20"/>
          <p:cNvGraphicFramePr>
            <a:graphicFrameLocks noChangeAspect="1"/>
          </p:cNvGraphicFramePr>
          <p:nvPr/>
        </p:nvGraphicFramePr>
        <p:xfrm>
          <a:off x="3886200" y="3810000"/>
          <a:ext cx="698500" cy="528638"/>
        </p:xfrm>
        <a:graphic>
          <a:graphicData uri="http://schemas.openxmlformats.org/presentationml/2006/ole">
            <p:oleObj spid="_x0000_s6147" name="Drawing" r:id="rId4" imgW="698400" imgH="529200" progId="">
              <p:embed/>
            </p:oleObj>
          </a:graphicData>
        </a:graphic>
      </p:graphicFrame>
      <p:graphicFrame>
        <p:nvGraphicFramePr>
          <p:cNvPr id="6148" name="Object 21"/>
          <p:cNvGraphicFramePr>
            <a:graphicFrameLocks noChangeAspect="1"/>
          </p:cNvGraphicFramePr>
          <p:nvPr/>
        </p:nvGraphicFramePr>
        <p:xfrm>
          <a:off x="1828800" y="4800600"/>
          <a:ext cx="698500" cy="528638"/>
        </p:xfrm>
        <a:graphic>
          <a:graphicData uri="http://schemas.openxmlformats.org/presentationml/2006/ole">
            <p:oleObj spid="_x0000_s6148" name="Drawing" r:id="rId5" imgW="698400" imgH="529200" progId="">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10058400" cy="1543050"/>
          </a:xfrm>
        </p:spPr>
        <p:txBody>
          <a:bodyPr/>
          <a:lstStyle/>
          <a:p>
            <a:pPr eaLnBrk="1" hangingPunct="1"/>
            <a:r>
              <a:rPr lang="en-US" b="1" smtClean="0"/>
              <a:t>Displaying Attributes in E-R Diagrams</a:t>
            </a:r>
          </a:p>
        </p:txBody>
      </p:sp>
      <p:sp>
        <p:nvSpPr>
          <p:cNvPr id="59395" name="Rectangle 3"/>
          <p:cNvSpPr>
            <a:spLocks noGrp="1" noChangeArrowheads="1"/>
          </p:cNvSpPr>
          <p:nvPr>
            <p:ph type="body" idx="1"/>
          </p:nvPr>
        </p:nvSpPr>
        <p:spPr>
          <a:xfrm>
            <a:off x="228600" y="1447800"/>
            <a:ext cx="9563100" cy="6019800"/>
          </a:xfrm>
        </p:spPr>
        <p:txBody>
          <a:bodyPr/>
          <a:lstStyle/>
          <a:p>
            <a:pPr eaLnBrk="1" hangingPunct="1"/>
            <a:r>
              <a:rPr lang="en-US" sz="3600" b="1" u="sng" smtClean="0"/>
              <a:t>Usual way</a:t>
            </a:r>
            <a:r>
              <a:rPr lang="en-US" sz="3600" b="1" smtClean="0"/>
              <a:t>: attributes appear in ellipses and are connected to the entity set or relationship to which they belong</a:t>
            </a:r>
            <a:br>
              <a:rPr lang="en-US" sz="3600" b="1" smtClean="0"/>
            </a:br>
            <a:endParaRPr lang="en-US" sz="3600" b="1" smtClean="0"/>
          </a:p>
          <a:p>
            <a:pPr eaLnBrk="1" hangingPunct="1"/>
            <a:r>
              <a:rPr lang="en-US" sz="3600" b="1" u="sng" smtClean="0"/>
              <a:t>Alternative way</a:t>
            </a:r>
            <a:r>
              <a:rPr lang="en-US" sz="3600" b="1" smtClean="0"/>
              <a:t> (when there are a significant number of attributes for the entity sets) is to list them separately beneath the E-R Diagram, or to include them in the portrait rectangle representing the Entity Set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0"/>
            <a:ext cx="9258300" cy="1543050"/>
          </a:xfrm>
        </p:spPr>
        <p:txBody>
          <a:bodyPr/>
          <a:lstStyle/>
          <a:p>
            <a:pPr eaLnBrk="1" hangingPunct="1"/>
            <a:r>
              <a:rPr lang="en-US" b="1" smtClean="0"/>
              <a:t>Strong Entities</a:t>
            </a:r>
          </a:p>
        </p:txBody>
      </p:sp>
      <p:sp>
        <p:nvSpPr>
          <p:cNvPr id="60419" name="Rectangle 3"/>
          <p:cNvSpPr>
            <a:spLocks noGrp="1" noChangeArrowheads="1"/>
          </p:cNvSpPr>
          <p:nvPr>
            <p:ph type="body" idx="1"/>
          </p:nvPr>
        </p:nvSpPr>
        <p:spPr/>
        <p:txBody>
          <a:bodyPr/>
          <a:lstStyle/>
          <a:p>
            <a:pPr eaLnBrk="1" hangingPunct="1"/>
            <a:r>
              <a:rPr lang="en-US" smtClean="0"/>
              <a:t>A strong entity (or entity set) is an entity that can exist on its own, and its existence does not depend on the presence of another entity.</a:t>
            </a:r>
          </a:p>
          <a:p>
            <a:pPr lvl="1" eaLnBrk="1" hangingPunct="1"/>
            <a:r>
              <a:rPr lang="en-US" smtClean="0"/>
              <a:t>PERSON and AUTOMOBILE are examples of strong entities</a:t>
            </a:r>
            <a:br>
              <a:rPr lang="en-US" smtClean="0"/>
            </a:br>
            <a:endParaRPr lang="en-US" smtClean="0"/>
          </a:p>
          <a:p>
            <a:pPr eaLnBrk="1" hangingPunct="1"/>
            <a:r>
              <a:rPr lang="en-US" smtClean="0"/>
              <a:t> This is in contrast to weak entities.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0" y="0"/>
            <a:ext cx="1005840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9500" b="1" smtClean="0">
                <a:solidFill>
                  <a:srgbClr val="104160"/>
                </a:solidFill>
                <a:latin typeface="Arial" pitchFamily="34" charset="0"/>
              </a:rPr>
              <a:t>Weak Entities</a:t>
            </a:r>
            <a:endParaRPr lang="en-US" smtClean="0"/>
          </a:p>
        </p:txBody>
      </p:sp>
      <p:sp>
        <p:nvSpPr>
          <p:cNvPr id="61443" name="Text Box 7"/>
          <p:cNvSpPr txBox="1">
            <a:spLocks noChangeArrowheads="1"/>
          </p:cNvSpPr>
          <p:nvPr/>
        </p:nvSpPr>
        <p:spPr bwMode="auto">
          <a:xfrm>
            <a:off x="0" y="2362200"/>
            <a:ext cx="10058400" cy="6954838"/>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Monotype Sorts" pitchFamily="2" charset="2"/>
              <a:buChar char="l"/>
            </a:pPr>
            <a:r>
              <a:rPr lang="en-US" sz="2700" b="1">
                <a:solidFill>
                  <a:srgbClr val="000000"/>
                </a:solidFill>
                <a:latin typeface="NewsGothic" charset="0"/>
              </a:rPr>
              <a:t>A WEAK ENTITY is an entity whose existence in the database depends upon the existence of some other entity.</a:t>
            </a:r>
          </a:p>
          <a:p>
            <a:pPr marL="1138238" lvl="1" indent="-681038" algn="l" defTabSz="514350">
              <a:buClr>
                <a:srgbClr val="602162"/>
              </a:buClr>
              <a:buSzPct val="90000"/>
              <a:buFont typeface="Monotype Sorts" pitchFamily="2" charset="2"/>
              <a:buChar char="è"/>
            </a:pPr>
            <a:r>
              <a:rPr lang="en-US" sz="2700" b="1" i="1">
                <a:solidFill>
                  <a:srgbClr val="000000"/>
                </a:solidFill>
                <a:latin typeface="Arial" pitchFamily="34" charset="0"/>
              </a:rPr>
              <a:t>Example - Insurance companies provide medical coverage to the teachers at Sleepy Valley High and their dependents. So, a dependent can exist in the database only if he/she is associated with a teacher at Sleepy Valley High School.</a:t>
            </a:r>
            <a:br>
              <a:rPr lang="en-US" sz="2700" b="1" i="1">
                <a:solidFill>
                  <a:srgbClr val="000000"/>
                </a:solidFill>
                <a:latin typeface="Arial" pitchFamily="34" charset="0"/>
              </a:rPr>
            </a:br>
            <a:endParaRPr lang="en-US" sz="2700" i="1">
              <a:solidFill>
                <a:srgbClr val="000000"/>
              </a:solidFill>
              <a:latin typeface="Arial" pitchFamily="34" charset="0"/>
            </a:endParaRPr>
          </a:p>
          <a:p>
            <a:pPr marL="350838" indent="-350838" algn="l" defTabSz="514350">
              <a:buClr>
                <a:srgbClr val="602162"/>
              </a:buClr>
              <a:buSzPct val="90000"/>
              <a:buFont typeface="Monotype Sorts" pitchFamily="2" charset="2"/>
              <a:buChar char="l"/>
            </a:pPr>
            <a:r>
              <a:rPr lang="en-US" sz="2700" b="1">
                <a:solidFill>
                  <a:srgbClr val="000000"/>
                </a:solidFill>
                <a:latin typeface="NewsGothic" charset="0"/>
              </a:rPr>
              <a:t>A weak entity </a:t>
            </a:r>
            <a:r>
              <a:rPr lang="en-US" sz="2700" b="1">
                <a:solidFill>
                  <a:srgbClr val="C20041"/>
                </a:solidFill>
                <a:latin typeface="NewsGothic" charset="0"/>
              </a:rPr>
              <a:t>set</a:t>
            </a:r>
            <a:r>
              <a:rPr lang="en-US" sz="2700" b="1">
                <a:solidFill>
                  <a:srgbClr val="000000"/>
                </a:solidFill>
                <a:latin typeface="NewsGothic" charset="0"/>
              </a:rPr>
              <a:t> is denoted in an E-R model by rounding the corners of the entity rectangle.</a:t>
            </a:r>
            <a:endParaRPr lang="en-US"/>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6"/>
          <p:cNvGrpSpPr>
            <a:grpSpLocks/>
          </p:cNvGrpSpPr>
          <p:nvPr/>
        </p:nvGrpSpPr>
        <p:grpSpPr bwMode="auto">
          <a:xfrm>
            <a:off x="71438" y="2071688"/>
            <a:ext cx="9918700" cy="136525"/>
            <a:chOff x="45" y="1305"/>
            <a:chExt cx="6248" cy="86"/>
          </a:xfrm>
        </p:grpSpPr>
        <p:sp>
          <p:nvSpPr>
            <p:cNvPr id="13317"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3318"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13315" name="Rectangle 3"/>
          <p:cNvSpPr>
            <a:spLocks noGrp="1" noChangeArrowheads="1"/>
          </p:cNvSpPr>
          <p:nvPr>
            <p:ph type="body" idx="1"/>
          </p:nvPr>
        </p:nvSpPr>
        <p:spPr>
          <a:xfrm>
            <a:off x="0" y="0"/>
            <a:ext cx="9594850" cy="2455863"/>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4400" b="1" smtClean="0">
                <a:solidFill>
                  <a:srgbClr val="104160"/>
                </a:solidFill>
                <a:latin typeface="Arial" pitchFamily="34" charset="0"/>
              </a:rPr>
              <a:t>The Four Major Components of the Entity Relationship (E-R) Model</a:t>
            </a:r>
          </a:p>
          <a:p>
            <a:pPr marL="0" indent="0" algn="ctr" defTabSz="514350" eaLnBrk="1" hangingPunct="1">
              <a:spcBef>
                <a:spcPct val="0"/>
              </a:spcBef>
              <a:buClr>
                <a:srgbClr val="602162"/>
              </a:buClr>
              <a:buSzPct val="90000"/>
              <a:buFont typeface="Monotype Sorts" pitchFamily="2" charset="2"/>
              <a:buNone/>
            </a:pPr>
            <a:endParaRPr lang="en-US" smtClean="0"/>
          </a:p>
        </p:txBody>
      </p:sp>
      <p:sp>
        <p:nvSpPr>
          <p:cNvPr id="13316" name="Text Box 7"/>
          <p:cNvSpPr txBox="1">
            <a:spLocks noChangeArrowheads="1"/>
          </p:cNvSpPr>
          <p:nvPr/>
        </p:nvSpPr>
        <p:spPr bwMode="auto">
          <a:xfrm>
            <a:off x="533400" y="2667000"/>
            <a:ext cx="9067800" cy="3760788"/>
          </a:xfrm>
          <a:prstGeom prst="rect">
            <a:avLst/>
          </a:prstGeom>
          <a:noFill/>
          <a:ln w="9525">
            <a:noFill/>
            <a:miter lim="800000"/>
            <a:headEnd/>
            <a:tailEnd/>
          </a:ln>
        </p:spPr>
        <p:txBody>
          <a:bodyPr lIns="0" tIns="0" rIns="0" bIns="0"/>
          <a:lstStyle/>
          <a:p>
            <a:pPr marL="384175" indent="-384175" algn="l" defTabSz="514350">
              <a:buClr>
                <a:srgbClr val="602162"/>
              </a:buClr>
              <a:buSzPct val="90000"/>
              <a:buFont typeface="Monotype Sorts" pitchFamily="2" charset="2"/>
              <a:buChar char="l"/>
            </a:pPr>
            <a:r>
              <a:rPr lang="en-US" sz="4000">
                <a:solidFill>
                  <a:srgbClr val="000000"/>
                </a:solidFill>
                <a:latin typeface="NewsGothic" charset="0"/>
              </a:rPr>
              <a:t>Entities (really entity sets)</a:t>
            </a:r>
            <a:br>
              <a:rPr lang="en-US" sz="4000">
                <a:solidFill>
                  <a:srgbClr val="000000"/>
                </a:solidFill>
                <a:latin typeface="NewsGothic" charset="0"/>
              </a:rPr>
            </a:br>
            <a:endParaRPr lang="en-US" sz="40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4000">
                <a:solidFill>
                  <a:srgbClr val="000000"/>
                </a:solidFill>
                <a:latin typeface="NewsGothic" charset="0"/>
              </a:rPr>
              <a:t>Attributes</a:t>
            </a:r>
            <a:br>
              <a:rPr lang="en-US" sz="4000">
                <a:solidFill>
                  <a:srgbClr val="000000"/>
                </a:solidFill>
                <a:latin typeface="NewsGothic" charset="0"/>
              </a:rPr>
            </a:br>
            <a:endParaRPr lang="en-US" sz="40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4000">
                <a:solidFill>
                  <a:srgbClr val="000000"/>
                </a:solidFill>
                <a:latin typeface="NewsGothic" charset="0"/>
              </a:rPr>
              <a:t>Relationships</a:t>
            </a:r>
            <a:br>
              <a:rPr lang="en-US" sz="4000">
                <a:solidFill>
                  <a:srgbClr val="000000"/>
                </a:solidFill>
                <a:latin typeface="NewsGothic" charset="0"/>
              </a:rPr>
            </a:br>
            <a:endParaRPr lang="en-US" sz="4000">
              <a:solidFill>
                <a:srgbClr val="000000"/>
              </a:solidFill>
              <a:latin typeface="NewsGothic" charset="0"/>
            </a:endParaRPr>
          </a:p>
          <a:p>
            <a:pPr marL="384175" indent="-384175" algn="l" defTabSz="514350">
              <a:buClr>
                <a:srgbClr val="602162"/>
              </a:buClr>
              <a:buSzPct val="90000"/>
              <a:buFont typeface="Monotype Sorts" pitchFamily="2" charset="2"/>
              <a:buChar char="l"/>
            </a:pPr>
            <a:r>
              <a:rPr lang="en-US" sz="4000">
                <a:solidFill>
                  <a:srgbClr val="000000"/>
                </a:solidFill>
                <a:latin typeface="NewsGothic" charset="0"/>
              </a:rPr>
              <a:t>Identifiers</a:t>
            </a:r>
          </a:p>
          <a:p>
            <a:pPr marL="384175" indent="-384175" algn="l" defTabSz="514350">
              <a:buClr>
                <a:srgbClr val="602162"/>
              </a:buClr>
              <a:buSzPct val="90000"/>
              <a:buFont typeface="Monotype Sorts" pitchFamily="2" charset="2"/>
              <a:buNone/>
            </a:pPr>
            <a:endParaRPr lang="en-US"/>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0"/>
            <a:ext cx="9258300" cy="1066800"/>
          </a:xfrm>
        </p:spPr>
        <p:txBody>
          <a:bodyPr/>
          <a:lstStyle/>
          <a:p>
            <a:pPr eaLnBrk="1" hangingPunct="1"/>
            <a:r>
              <a:rPr lang="en-US" sz="5400" b="1" smtClean="0"/>
              <a:t>ID-Dependent Entities</a:t>
            </a:r>
          </a:p>
        </p:txBody>
      </p:sp>
      <p:sp>
        <p:nvSpPr>
          <p:cNvPr id="62467" name="Rectangle 3"/>
          <p:cNvSpPr>
            <a:spLocks noGrp="1" noChangeArrowheads="1"/>
          </p:cNvSpPr>
          <p:nvPr>
            <p:ph type="body" idx="1"/>
          </p:nvPr>
        </p:nvSpPr>
        <p:spPr>
          <a:xfrm>
            <a:off x="0" y="1066800"/>
            <a:ext cx="10058400" cy="6705600"/>
          </a:xfrm>
        </p:spPr>
        <p:txBody>
          <a:bodyPr/>
          <a:lstStyle/>
          <a:p>
            <a:pPr eaLnBrk="1" hangingPunct="1">
              <a:lnSpc>
                <a:spcPct val="80000"/>
              </a:lnSpc>
            </a:pPr>
            <a:r>
              <a:rPr lang="en-US" sz="2800" smtClean="0"/>
              <a:t>An </a:t>
            </a:r>
            <a:r>
              <a:rPr lang="en-US" sz="2800" b="1" smtClean="0">
                <a:solidFill>
                  <a:srgbClr val="0066FF"/>
                </a:solidFill>
              </a:rPr>
              <a:t>ID-dependent entity</a:t>
            </a:r>
            <a:r>
              <a:rPr lang="en-US" sz="2800" smtClean="0"/>
              <a:t> is an entity (child) whose identifier includes the identifier of another entity (parent).</a:t>
            </a:r>
            <a:br>
              <a:rPr lang="en-US" sz="2800" smtClean="0"/>
            </a:br>
            <a:endParaRPr lang="en-US" sz="2800" smtClean="0"/>
          </a:p>
          <a:p>
            <a:pPr eaLnBrk="1" hangingPunct="1">
              <a:lnSpc>
                <a:spcPct val="80000"/>
              </a:lnSpc>
            </a:pPr>
            <a:r>
              <a:rPr lang="en-US" sz="2800" smtClean="0"/>
              <a:t>Consider APARTMENTs in a BUILDING. Each building will have an identifier (BuildingAddress), but if apartments have numbers, like 4E,5B, etc., the apartment number is NOT a true identifier (there could be several buildings having the same apartment number, but the composite (BuildingAddress, ApartmentNumber) will serve as an identifier. Apartment is thus an ID-Dependent entity, because its identifier includes the identifier of another entity (its parent). </a:t>
            </a:r>
            <a:br>
              <a:rPr lang="en-US" sz="2800" smtClean="0"/>
            </a:br>
            <a:endParaRPr lang="en-US" sz="2800" smtClean="0"/>
          </a:p>
          <a:p>
            <a:pPr eaLnBrk="1" hangingPunct="1">
              <a:lnSpc>
                <a:spcPct val="80000"/>
              </a:lnSpc>
            </a:pPr>
            <a:r>
              <a:rPr lang="en-US" sz="2800" smtClean="0"/>
              <a:t>The minimum cardinality from the ID-dependent entity to the parent is always </a:t>
            </a:r>
            <a:r>
              <a:rPr lang="en-US" sz="2800" u="sng" smtClean="0"/>
              <a:t>one</a:t>
            </a:r>
            <a:r>
              <a:rPr lang="en-US" sz="2800" smtClean="0"/>
              <a:t>.</a:t>
            </a:r>
            <a:br>
              <a:rPr lang="en-US" sz="2800" smtClean="0"/>
            </a:br>
            <a:endParaRPr lang="en-US" sz="2800" smtClean="0"/>
          </a:p>
          <a:p>
            <a:pPr eaLnBrk="1" hangingPunct="1">
              <a:lnSpc>
                <a:spcPct val="80000"/>
              </a:lnSpc>
            </a:pPr>
            <a:r>
              <a:rPr lang="en-US" sz="2800" smtClean="0"/>
              <a:t>All ID-Dependent entities are considered weak, and are thus drawn as rectangles with rounded corners.</a:t>
            </a:r>
          </a:p>
          <a:p>
            <a:pPr eaLnBrk="1" hangingPunct="1">
              <a:lnSpc>
                <a:spcPct val="80000"/>
              </a:lnSpc>
            </a:pPr>
            <a:endParaRPr lang="en-US" sz="28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0" y="2286000"/>
            <a:ext cx="9772650" cy="4914900"/>
          </a:xfrm>
        </p:spPr>
        <p:txBody>
          <a:bodyPr/>
          <a:lstStyle/>
          <a:p>
            <a:pPr eaLnBrk="1" hangingPunct="1">
              <a:lnSpc>
                <a:spcPct val="90000"/>
              </a:lnSpc>
            </a:pPr>
            <a:r>
              <a:rPr lang="en-US" smtClean="0"/>
              <a:t>The identifier of APARTMENT would be the composite identifier (BuildingAddress, ApartmentNumber).</a:t>
            </a:r>
          </a:p>
          <a:p>
            <a:pPr lvl="1" eaLnBrk="1" hangingPunct="1">
              <a:lnSpc>
                <a:spcPct val="90000"/>
              </a:lnSpc>
            </a:pPr>
            <a:r>
              <a:rPr lang="en-US" b="1" smtClean="0"/>
              <a:t>So, both logically and physically, an APARTMENT cannot exist unless a BUILDING exists</a:t>
            </a:r>
            <a:r>
              <a:rPr lang="en-US" smtClean="0"/>
              <a:t>.</a:t>
            </a:r>
          </a:p>
          <a:p>
            <a:pPr eaLnBrk="1" hangingPunct="1">
              <a:lnSpc>
                <a:spcPct val="90000"/>
              </a:lnSpc>
            </a:pPr>
            <a:r>
              <a:rPr lang="en-US" smtClean="0"/>
              <a:t>Another example of an ID-dependent entity is the entity VERSION in the relationship between PRODUCT and VERSION, where PRODUCT is a software product, and VERSION is a release of that software product.</a:t>
            </a:r>
          </a:p>
          <a:p>
            <a:pPr lvl="1" eaLnBrk="1" hangingPunct="1">
              <a:lnSpc>
                <a:spcPct val="90000"/>
              </a:lnSpc>
            </a:pPr>
            <a:r>
              <a:rPr lang="en-US" b="1" smtClean="0"/>
              <a:t>Identifier of PRODUCT would be ProductName, and identifier of the ID-dependent entity set VERSION would be (Productname, ReleaseNumber)</a:t>
            </a:r>
          </a:p>
        </p:txBody>
      </p:sp>
      <p:sp>
        <p:nvSpPr>
          <p:cNvPr id="63491" name="Text Box 4"/>
          <p:cNvSpPr>
            <a:spLocks noGrp="1" noChangeArrowheads="1"/>
          </p:cNvSpPr>
          <p:nvPr>
            <p:ph type="title"/>
          </p:nvPr>
        </p:nvSpPr>
        <p:spPr>
          <a:gradFill rotWithShape="0">
            <a:gsLst>
              <a:gs pos="0">
                <a:srgbClr val="FFE0F5"/>
              </a:gs>
              <a:gs pos="100000">
                <a:srgbClr val="FFC0CE"/>
              </a:gs>
            </a:gsLst>
            <a:lin ang="5400000" scaled="1"/>
          </a:gradFill>
          <a:ln w="47149">
            <a:solidFill>
              <a:srgbClr val="104160"/>
            </a:solidFill>
          </a:ln>
        </p:spPr>
        <p:txBody>
          <a:bodyPr/>
          <a:lstStyle/>
          <a:p>
            <a:pPr defTabSz="514350" eaLnBrk="1" hangingPunct="1">
              <a:buClr>
                <a:srgbClr val="602162"/>
              </a:buClr>
              <a:buSzPct val="90000"/>
              <a:buFont typeface="Monotype Sorts" pitchFamily="2" charset="2"/>
              <a:buNone/>
            </a:pPr>
            <a:r>
              <a:rPr lang="en-US" sz="4000" smtClean="0">
                <a:solidFill>
                  <a:srgbClr val="000000"/>
                </a:solidFill>
                <a:latin typeface="Arial" pitchFamily="34" charset="0"/>
              </a:rPr>
              <a:t> ID-dependent Entities </a:t>
            </a:r>
            <a:endParaRPr lang="en-US" sz="2400" smtClean="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0"/>
            <a:ext cx="9258300" cy="533400"/>
          </a:xfrm>
        </p:spPr>
        <p:txBody>
          <a:bodyPr/>
          <a:lstStyle/>
          <a:p>
            <a:pPr eaLnBrk="1" hangingPunct="1"/>
            <a:r>
              <a:rPr lang="en-US" sz="4000" b="1" smtClean="0"/>
              <a:t>ID-Dependent Entities</a:t>
            </a:r>
          </a:p>
        </p:txBody>
      </p:sp>
      <p:sp>
        <p:nvSpPr>
          <p:cNvPr id="64515" name="Text Box 7"/>
          <p:cNvSpPr txBox="1">
            <a:spLocks noChangeArrowheads="1"/>
          </p:cNvSpPr>
          <p:nvPr/>
        </p:nvSpPr>
        <p:spPr bwMode="auto">
          <a:xfrm>
            <a:off x="0" y="6765925"/>
            <a:ext cx="10058400" cy="1006475"/>
          </a:xfrm>
          <a:prstGeom prst="rect">
            <a:avLst/>
          </a:prstGeom>
          <a:noFill/>
          <a:ln w="9525">
            <a:noFill/>
            <a:miter lim="800000"/>
            <a:headEnd/>
            <a:tailEnd/>
          </a:ln>
        </p:spPr>
        <p:txBody>
          <a:bodyPr>
            <a:spAutoFit/>
          </a:bodyPr>
          <a:lstStyle/>
          <a:p>
            <a:pPr>
              <a:spcBef>
                <a:spcPct val="50000"/>
              </a:spcBef>
            </a:pPr>
            <a:r>
              <a:rPr lang="en-US" sz="2000"/>
              <a:t>Note that a BUILDING may exist without an APARTMENT, and a PAINTING may exist without a PRINT, but, as per this data model, a PATIENT may not exist in the database without an associated EXAM.</a:t>
            </a:r>
          </a:p>
        </p:txBody>
      </p:sp>
      <p:pic>
        <p:nvPicPr>
          <p:cNvPr id="64516" name="Picture 9" descr="Fig5-10"/>
          <p:cNvPicPr>
            <a:picLocks noChangeAspect="1" noChangeArrowheads="1"/>
          </p:cNvPicPr>
          <p:nvPr/>
        </p:nvPicPr>
        <p:blipFill>
          <a:blip r:embed="rId2"/>
          <a:srcRect/>
          <a:stretch>
            <a:fillRect/>
          </a:stretch>
        </p:blipFill>
        <p:spPr bwMode="auto">
          <a:xfrm>
            <a:off x="1143000" y="685800"/>
            <a:ext cx="7467600" cy="589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10058400" cy="990600"/>
          </a:xfrm>
        </p:spPr>
        <p:txBody>
          <a:bodyPr/>
          <a:lstStyle/>
          <a:p>
            <a:pPr eaLnBrk="1" hangingPunct="1"/>
            <a:r>
              <a:rPr lang="en-US" sz="5400" b="1" smtClean="0"/>
              <a:t>Weak Entities (Summary)</a:t>
            </a:r>
          </a:p>
        </p:txBody>
      </p:sp>
      <p:sp>
        <p:nvSpPr>
          <p:cNvPr id="65539" name="Text Box 5"/>
          <p:cNvSpPr txBox="1">
            <a:spLocks noChangeArrowheads="1"/>
          </p:cNvSpPr>
          <p:nvPr/>
        </p:nvSpPr>
        <p:spPr bwMode="auto">
          <a:xfrm>
            <a:off x="457200" y="4191000"/>
            <a:ext cx="1828800" cy="457200"/>
          </a:xfrm>
          <a:prstGeom prst="rect">
            <a:avLst/>
          </a:prstGeom>
          <a:noFill/>
          <a:ln w="9525">
            <a:noFill/>
            <a:miter lim="800000"/>
            <a:headEnd/>
            <a:tailEnd/>
          </a:ln>
        </p:spPr>
        <p:txBody>
          <a:bodyPr>
            <a:spAutoFit/>
          </a:bodyPr>
          <a:lstStyle/>
          <a:p>
            <a:pPr>
              <a:spcBef>
                <a:spcPct val="50000"/>
              </a:spcBef>
            </a:pPr>
            <a:r>
              <a:rPr lang="en-US"/>
              <a:t> .</a:t>
            </a:r>
          </a:p>
        </p:txBody>
      </p:sp>
      <p:sp>
        <p:nvSpPr>
          <p:cNvPr id="65540" name="Text Box 6"/>
          <p:cNvSpPr txBox="1">
            <a:spLocks noChangeArrowheads="1"/>
          </p:cNvSpPr>
          <p:nvPr/>
        </p:nvSpPr>
        <p:spPr bwMode="auto">
          <a:xfrm>
            <a:off x="0" y="4191000"/>
            <a:ext cx="2133600" cy="457200"/>
          </a:xfrm>
          <a:prstGeom prst="rect">
            <a:avLst/>
          </a:prstGeom>
          <a:noFill/>
          <a:ln w="9525">
            <a:noFill/>
            <a:miter lim="800000"/>
            <a:headEnd/>
            <a:tailEnd/>
          </a:ln>
        </p:spPr>
        <p:txBody>
          <a:bodyPr>
            <a:spAutoFit/>
          </a:bodyPr>
          <a:lstStyle/>
          <a:p>
            <a:pPr>
              <a:spcBef>
                <a:spcPct val="50000"/>
              </a:spcBef>
            </a:pPr>
            <a:r>
              <a:rPr lang="en-US">
                <a:solidFill>
                  <a:schemeClr val="bg1"/>
                </a:solidFill>
              </a:rPr>
              <a:t>Figure 2.11</a:t>
            </a:r>
          </a:p>
        </p:txBody>
      </p:sp>
      <p:sp>
        <p:nvSpPr>
          <p:cNvPr id="65541" name="Text Box 7"/>
          <p:cNvSpPr txBox="1">
            <a:spLocks noChangeArrowheads="1"/>
          </p:cNvSpPr>
          <p:nvPr/>
        </p:nvSpPr>
        <p:spPr bwMode="auto">
          <a:xfrm>
            <a:off x="7696200" y="1905000"/>
            <a:ext cx="2133600" cy="822325"/>
          </a:xfrm>
          <a:prstGeom prst="rect">
            <a:avLst/>
          </a:prstGeom>
          <a:noFill/>
          <a:ln w="9525">
            <a:noFill/>
            <a:miter lim="800000"/>
            <a:headEnd/>
            <a:tailEnd/>
          </a:ln>
        </p:spPr>
        <p:txBody>
          <a:bodyPr>
            <a:spAutoFit/>
          </a:bodyPr>
          <a:lstStyle/>
          <a:p>
            <a:pPr>
              <a:spcBef>
                <a:spcPct val="50000"/>
              </a:spcBef>
            </a:pPr>
            <a:r>
              <a:rPr lang="en-US" b="1"/>
              <a:t>Weak, but not ID-dependent</a:t>
            </a:r>
          </a:p>
        </p:txBody>
      </p:sp>
      <p:sp>
        <p:nvSpPr>
          <p:cNvPr id="65542" name="Text Box 8"/>
          <p:cNvSpPr txBox="1">
            <a:spLocks noChangeArrowheads="1"/>
          </p:cNvSpPr>
          <p:nvPr/>
        </p:nvSpPr>
        <p:spPr bwMode="auto">
          <a:xfrm>
            <a:off x="7848600" y="5562600"/>
            <a:ext cx="2209800" cy="822325"/>
          </a:xfrm>
          <a:prstGeom prst="rect">
            <a:avLst/>
          </a:prstGeom>
          <a:noFill/>
          <a:ln w="9525">
            <a:noFill/>
            <a:miter lim="800000"/>
            <a:headEnd/>
            <a:tailEnd/>
          </a:ln>
        </p:spPr>
        <p:txBody>
          <a:bodyPr>
            <a:spAutoFit/>
          </a:bodyPr>
          <a:lstStyle/>
          <a:p>
            <a:pPr>
              <a:spcBef>
                <a:spcPct val="50000"/>
              </a:spcBef>
            </a:pPr>
            <a:r>
              <a:rPr lang="en-US" b="1"/>
              <a:t>Weak and ID-dependent</a:t>
            </a:r>
          </a:p>
        </p:txBody>
      </p:sp>
      <p:pic>
        <p:nvPicPr>
          <p:cNvPr id="65543" name="Picture 11" descr="Kroenke_Fig_211new"/>
          <p:cNvPicPr>
            <a:picLocks noChangeAspect="1" noChangeArrowheads="1"/>
          </p:cNvPicPr>
          <p:nvPr/>
        </p:nvPicPr>
        <p:blipFill>
          <a:blip r:embed="rId2"/>
          <a:srcRect/>
          <a:stretch>
            <a:fillRect/>
          </a:stretch>
        </p:blipFill>
        <p:spPr bwMode="auto">
          <a:xfrm>
            <a:off x="0" y="1447800"/>
            <a:ext cx="7839075" cy="548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0"/>
            <a:ext cx="9258300" cy="990600"/>
          </a:xfrm>
        </p:spPr>
        <p:txBody>
          <a:bodyPr/>
          <a:lstStyle/>
          <a:p>
            <a:pPr eaLnBrk="1" hangingPunct="1"/>
            <a:r>
              <a:rPr lang="en-US" b="1" smtClean="0"/>
              <a:t>Weak Entities Examples</a:t>
            </a:r>
          </a:p>
        </p:txBody>
      </p:sp>
      <p:pic>
        <p:nvPicPr>
          <p:cNvPr id="66563" name="Picture 9" descr="Fig5-11"/>
          <p:cNvPicPr>
            <a:picLocks noChangeAspect="1" noChangeArrowheads="1"/>
          </p:cNvPicPr>
          <p:nvPr/>
        </p:nvPicPr>
        <p:blipFill>
          <a:blip r:embed="rId2"/>
          <a:srcRect/>
          <a:stretch>
            <a:fillRect/>
          </a:stretch>
        </p:blipFill>
        <p:spPr bwMode="auto">
          <a:xfrm>
            <a:off x="2265363" y="914400"/>
            <a:ext cx="5483225"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10058400" cy="1543050"/>
          </a:xfrm>
        </p:spPr>
        <p:txBody>
          <a:bodyPr/>
          <a:lstStyle/>
          <a:p>
            <a:pPr eaLnBrk="1" hangingPunct="1"/>
            <a:r>
              <a:rPr lang="en-US" b="1" smtClean="0"/>
              <a:t>Explanation of the Auto-Model Example</a:t>
            </a:r>
          </a:p>
        </p:txBody>
      </p:sp>
      <p:sp>
        <p:nvSpPr>
          <p:cNvPr id="67587" name="Rectangle 3"/>
          <p:cNvSpPr>
            <a:spLocks noGrp="1" noChangeArrowheads="1"/>
          </p:cNvSpPr>
          <p:nvPr>
            <p:ph type="body" idx="1"/>
          </p:nvPr>
        </p:nvSpPr>
        <p:spPr>
          <a:xfrm>
            <a:off x="228600" y="1143000"/>
            <a:ext cx="9544050" cy="6172200"/>
          </a:xfrm>
        </p:spPr>
        <p:txBody>
          <a:bodyPr/>
          <a:lstStyle/>
          <a:p>
            <a:pPr eaLnBrk="1" hangingPunct="1"/>
            <a:r>
              <a:rPr lang="en-US" smtClean="0"/>
              <a:t>In (a), each vehicle is assigned a sequential number as it is manufactured. So, we have a Toyota Camry 1, a Toyota Camry 2, etc. (where Toyota is the manufacturer, and Camry is the model). So, VEHICLE is an ID-Dependent Entity, because it contains the identifier (Manufacturer, Model) of the entity set AUTO_MODEL.</a:t>
            </a:r>
          </a:p>
          <a:p>
            <a:pPr eaLnBrk="1" hangingPunct="1"/>
            <a:r>
              <a:rPr lang="en-US" smtClean="0"/>
              <a:t>But, in (b), the VIN is an identifier, so VEHICLE is not an ID-Dependent entity. But, VEHICLE is weak, because if the auto-model Camry did not exist, then the VEHICLE would not exist.</a:t>
            </a:r>
          </a:p>
          <a:p>
            <a:pPr eaLnBrk="1" hangingPunct="1"/>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10058400" cy="1543050"/>
          </a:xfrm>
        </p:spPr>
        <p:txBody>
          <a:bodyPr/>
          <a:lstStyle/>
          <a:p>
            <a:pPr eaLnBrk="1" hangingPunct="1"/>
            <a:r>
              <a:rPr lang="en-US" b="1" smtClean="0"/>
              <a:t>Some Salient Points Regarding Weak Entities</a:t>
            </a:r>
          </a:p>
        </p:txBody>
      </p:sp>
      <p:sp>
        <p:nvSpPr>
          <p:cNvPr id="68611" name="Rectangle 3"/>
          <p:cNvSpPr>
            <a:spLocks noGrp="1" noChangeArrowheads="1"/>
          </p:cNvSpPr>
          <p:nvPr>
            <p:ph type="body" idx="1"/>
          </p:nvPr>
        </p:nvSpPr>
        <p:spPr>
          <a:xfrm>
            <a:off x="0" y="1676400"/>
            <a:ext cx="10058400" cy="5524500"/>
          </a:xfrm>
        </p:spPr>
        <p:txBody>
          <a:bodyPr/>
          <a:lstStyle/>
          <a:p>
            <a:pPr eaLnBrk="1" hangingPunct="1"/>
            <a:r>
              <a:rPr lang="en-US" smtClean="0"/>
              <a:t>To be a weak entity, an entity must </a:t>
            </a:r>
            <a:r>
              <a:rPr lang="en-US" b="1" i="1" smtClean="0"/>
              <a:t>logically </a:t>
            </a:r>
            <a:r>
              <a:rPr lang="en-US" smtClean="0"/>
              <a:t>depend on another entity.</a:t>
            </a:r>
          </a:p>
          <a:p>
            <a:pPr lvl="1" eaLnBrk="1" hangingPunct="1"/>
            <a:r>
              <a:rPr lang="en-US" i="1" smtClean="0"/>
              <a:t>Not all entities that have a minimum cardinality of 1 in a relationship are weak – only those that are logically dependent are weak</a:t>
            </a:r>
          </a:p>
          <a:p>
            <a:pPr eaLnBrk="1" hangingPunct="1"/>
            <a:r>
              <a:rPr lang="en-US" smtClean="0"/>
              <a:t>All ID-dependent entities are weak.</a:t>
            </a:r>
          </a:p>
          <a:p>
            <a:pPr eaLnBrk="1" hangingPunct="1"/>
            <a:r>
              <a:rPr lang="en-US" smtClean="0"/>
              <a:t>Every weak entity has a minimum cardinality of 1 on the entity upon which it depends.</a:t>
            </a:r>
          </a:p>
          <a:p>
            <a:pPr eaLnBrk="1" hangingPunct="1"/>
            <a:r>
              <a:rPr lang="en-US" smtClean="0"/>
              <a:t>An entity with a minimum cardinality of 1 need not necessarily be weak.</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0" y="304800"/>
            <a:ext cx="9931400" cy="1706563"/>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900" b="1" smtClean="0">
                <a:solidFill>
                  <a:srgbClr val="104160"/>
                </a:solidFill>
                <a:latin typeface="Arial" pitchFamily="34" charset="0"/>
              </a:rPr>
              <a:t>Subtypes and Supertypes</a:t>
            </a:r>
            <a:endParaRPr lang="en-US" smtClean="0"/>
          </a:p>
        </p:txBody>
      </p:sp>
      <p:sp>
        <p:nvSpPr>
          <p:cNvPr id="69635" name="Text Box 7"/>
          <p:cNvSpPr txBox="1">
            <a:spLocks noChangeArrowheads="1"/>
          </p:cNvSpPr>
          <p:nvPr/>
        </p:nvSpPr>
        <p:spPr bwMode="auto">
          <a:xfrm>
            <a:off x="0" y="2209800"/>
            <a:ext cx="10090150" cy="6548438"/>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Wingdings" pitchFamily="2" charset="2"/>
              <a:buChar char="Ø"/>
            </a:pPr>
            <a:r>
              <a:rPr lang="en-US" sz="2900" b="1">
                <a:solidFill>
                  <a:srgbClr val="000000"/>
                </a:solidFill>
                <a:latin typeface="NewsGothic" charset="0"/>
              </a:rPr>
              <a:t>In some data modeling applications, an entity set may contain optional sets of attributes.</a:t>
            </a:r>
          </a:p>
          <a:p>
            <a:pPr marL="1138238" lvl="1" indent="-681038" algn="l" defTabSz="514350">
              <a:buClr>
                <a:srgbClr val="602162"/>
              </a:buClr>
              <a:buSzPct val="90000"/>
              <a:buFont typeface="Monotype Sorts" pitchFamily="2" charset="2"/>
              <a:buChar char="è"/>
            </a:pPr>
            <a:r>
              <a:rPr lang="en-US" sz="2700" b="1">
                <a:solidFill>
                  <a:srgbClr val="000000"/>
                </a:solidFill>
                <a:latin typeface="Arial" pitchFamily="34" charset="0"/>
              </a:rPr>
              <a:t>Example: Suppose the entity set CLIENT has the following required attributes:</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Client Number</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Client Name</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Amount Due</a:t>
            </a:r>
          </a:p>
          <a:p>
            <a:pPr marL="1138238" lvl="1" indent="-681038" algn="l" defTabSz="514350">
              <a:buClr>
                <a:srgbClr val="602162"/>
              </a:buClr>
              <a:buSzPct val="90000"/>
              <a:buFont typeface="Monotype Sorts" pitchFamily="2" charset="2"/>
              <a:buChar char="è"/>
            </a:pPr>
            <a:r>
              <a:rPr lang="en-US" sz="2700" b="1">
                <a:solidFill>
                  <a:srgbClr val="000000"/>
                </a:solidFill>
                <a:latin typeface="Arial" pitchFamily="34" charset="0"/>
              </a:rPr>
              <a:t>Suppose also that there are three different categories of CLIENT:</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Individual-Client</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Partnership Client</a:t>
            </a:r>
          </a:p>
          <a:p>
            <a:pPr marL="1368425" lvl="2" indent="-454025" algn="l" defTabSz="514350">
              <a:buClr>
                <a:srgbClr val="602162"/>
              </a:buClr>
              <a:buSzPct val="70000"/>
              <a:buFont typeface="Wingdings" pitchFamily="2" charset="2"/>
              <a:buChar char="§"/>
            </a:pPr>
            <a:r>
              <a:rPr lang="en-US" sz="2700" b="1">
                <a:solidFill>
                  <a:srgbClr val="000000"/>
                </a:solidFill>
                <a:latin typeface="Arial" pitchFamily="34" charset="0"/>
              </a:rPr>
              <a:t>Corporate-Client</a:t>
            </a:r>
            <a:r>
              <a:rPr lang="en-US" sz="2900" b="1">
                <a:solidFill>
                  <a:srgbClr val="000000"/>
                </a:solidFill>
                <a:latin typeface="Arial" pitchFamily="34" charset="0"/>
              </a:rPr>
              <a:t> </a:t>
            </a:r>
            <a:endParaRPr lang="en-US"/>
          </a:p>
        </p:txBody>
      </p:sp>
    </p:spTree>
  </p:cSld>
  <p:clrMapOvr>
    <a:masterClrMapping/>
  </p:clrMapOvr>
  <p:transition>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228600" y="0"/>
            <a:ext cx="959485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000" b="1" smtClean="0">
                <a:solidFill>
                  <a:srgbClr val="104160"/>
                </a:solidFill>
                <a:latin typeface="Arial" pitchFamily="34" charset="0"/>
              </a:rPr>
              <a:t>Additional Attributes for Specific Client Categories</a:t>
            </a:r>
            <a:endParaRPr lang="en-US" smtClean="0"/>
          </a:p>
        </p:txBody>
      </p:sp>
      <p:sp>
        <p:nvSpPr>
          <p:cNvPr id="70659" name="Text Box 7"/>
          <p:cNvSpPr txBox="1">
            <a:spLocks noChangeArrowheads="1"/>
          </p:cNvSpPr>
          <p:nvPr/>
        </p:nvSpPr>
        <p:spPr bwMode="auto">
          <a:xfrm>
            <a:off x="285750" y="2286000"/>
            <a:ext cx="9772650" cy="7359650"/>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Monotype Sorts" pitchFamily="2" charset="2"/>
              <a:buChar char="l"/>
            </a:pPr>
            <a:r>
              <a:rPr lang="en-US" b="1">
                <a:solidFill>
                  <a:srgbClr val="000000"/>
                </a:solidFill>
                <a:latin typeface="Arial" pitchFamily="34" charset="0"/>
              </a:rPr>
              <a:t>Individual-Client entities require the following additional attributes:</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Address</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Social Security Number</a:t>
            </a:r>
          </a:p>
          <a:p>
            <a:pPr marL="350838" indent="-350838" algn="l" defTabSz="514350">
              <a:buClr>
                <a:srgbClr val="602162"/>
              </a:buClr>
              <a:buSzPct val="90000"/>
              <a:buFont typeface="Monotype Sorts" pitchFamily="2" charset="2"/>
              <a:buChar char="l"/>
            </a:pPr>
            <a:r>
              <a:rPr lang="en-US" b="1">
                <a:solidFill>
                  <a:srgbClr val="000000"/>
                </a:solidFill>
                <a:latin typeface="Arial" pitchFamily="34" charset="0"/>
              </a:rPr>
              <a:t>Partnership-Client entities require these additional attribures:</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ManagingPartnerName</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Address</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TaxIdentificationNumber</a:t>
            </a:r>
          </a:p>
          <a:p>
            <a:pPr marL="350838" indent="-350838" algn="l" defTabSz="514350">
              <a:buClr>
                <a:srgbClr val="602162"/>
              </a:buClr>
              <a:buSzPct val="90000"/>
              <a:buFont typeface="Monotype Sorts" pitchFamily="2" charset="2"/>
              <a:buChar char="l"/>
            </a:pPr>
            <a:r>
              <a:rPr lang="en-US" b="1">
                <a:solidFill>
                  <a:srgbClr val="000000"/>
                </a:solidFill>
                <a:latin typeface="Arial" pitchFamily="34" charset="0"/>
              </a:rPr>
              <a:t>Corporate-Client entities require these additional attributes:</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Contact Person</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Phone</a:t>
            </a:r>
          </a:p>
          <a:p>
            <a:pPr marL="857250" lvl="1" indent="-400050" algn="l" defTabSz="514350">
              <a:buClr>
                <a:srgbClr val="602162"/>
              </a:buClr>
              <a:buSzPct val="90000"/>
              <a:buFont typeface="Monotype Sorts" pitchFamily="2" charset="2"/>
              <a:buChar char="è"/>
            </a:pPr>
            <a:r>
              <a:rPr lang="en-US" sz="2500">
                <a:solidFill>
                  <a:srgbClr val="000000"/>
                </a:solidFill>
                <a:latin typeface="Arial" pitchFamily="34" charset="0"/>
              </a:rPr>
              <a:t>TaxIdentificationNumber</a:t>
            </a:r>
            <a:endParaRPr lang="en-US"/>
          </a:p>
        </p:txBody>
      </p:sp>
    </p:spTree>
  </p:cSld>
  <p:clrMapOvr>
    <a:masterClrMapping/>
  </p:clrMapOvr>
  <p:transition>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0" y="0"/>
            <a:ext cx="9383713" cy="137160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3600" b="1" smtClean="0">
                <a:solidFill>
                  <a:srgbClr val="104160"/>
                </a:solidFill>
                <a:latin typeface="Arial" pitchFamily="34" charset="0"/>
              </a:rPr>
              <a:t>One (</a:t>
            </a:r>
            <a:r>
              <a:rPr lang="en-US" sz="3600" b="1" u="sng" smtClean="0">
                <a:solidFill>
                  <a:srgbClr val="104160"/>
                </a:solidFill>
                <a:latin typeface="Arial" pitchFamily="34" charset="0"/>
              </a:rPr>
              <a:t>not-recommended</a:t>
            </a:r>
            <a:r>
              <a:rPr lang="en-US" sz="3600" b="1" smtClean="0">
                <a:solidFill>
                  <a:srgbClr val="104160"/>
                </a:solidFill>
                <a:latin typeface="Arial" pitchFamily="34" charset="0"/>
              </a:rPr>
              <a:t>) Approach for Modeling Client in an E-R Diagram</a:t>
            </a:r>
            <a:endParaRPr lang="en-US" smtClean="0"/>
          </a:p>
        </p:txBody>
      </p:sp>
      <p:sp>
        <p:nvSpPr>
          <p:cNvPr id="71683" name="Text Box 7"/>
          <p:cNvSpPr txBox="1">
            <a:spLocks noChangeArrowheads="1"/>
          </p:cNvSpPr>
          <p:nvPr/>
        </p:nvSpPr>
        <p:spPr bwMode="auto">
          <a:xfrm>
            <a:off x="228600" y="1636713"/>
            <a:ext cx="3862388" cy="6135687"/>
          </a:xfrm>
          <a:prstGeom prst="rect">
            <a:avLst/>
          </a:prstGeom>
          <a:noFill/>
          <a:ln w="9525">
            <a:noFill/>
            <a:miter lim="800000"/>
            <a:headEnd/>
            <a:tailEnd/>
          </a:ln>
        </p:spPr>
        <p:txBody>
          <a:bodyPr lIns="0" tIns="0" rIns="0" bIns="0"/>
          <a:lstStyle/>
          <a:p>
            <a:pPr algn="l" defTabSz="514350">
              <a:buClr>
                <a:srgbClr val="602162"/>
              </a:buClr>
              <a:buSzPct val="90000"/>
              <a:buFont typeface="Monotype Sorts" pitchFamily="2" charset="2"/>
              <a:buNone/>
            </a:pPr>
            <a:r>
              <a:rPr lang="en-US" sz="2200" b="1">
                <a:solidFill>
                  <a:srgbClr val="000000"/>
                </a:solidFill>
                <a:latin typeface="NewsGothic" charset="0"/>
              </a:rPr>
              <a:t>If we allocate ALL attributes to the entity set CLIENT, then instances of CLIENT would leave some attributes blank. This would generate a signficant number of nulls for attribute values. The major reason for creating subtypes is to avoid these value-inappropriate nulls.</a:t>
            </a:r>
          </a:p>
          <a:p>
            <a:pPr algn="l" defTabSz="514350">
              <a:buClr>
                <a:srgbClr val="602162"/>
              </a:buClr>
              <a:buSzPct val="90000"/>
              <a:buFont typeface="Monotype Sorts" pitchFamily="2" charset="2"/>
              <a:buNone/>
            </a:pPr>
            <a:endParaRPr lang="en-US" sz="2200" b="1">
              <a:solidFill>
                <a:srgbClr val="000000"/>
              </a:solidFill>
              <a:latin typeface="NewsGothic" charset="0"/>
            </a:endParaRPr>
          </a:p>
          <a:p>
            <a:pPr algn="l" defTabSz="514350">
              <a:buClr>
                <a:srgbClr val="602162"/>
              </a:buClr>
              <a:buSzPct val="90000"/>
              <a:buFont typeface="Monotype Sorts" pitchFamily="2" charset="2"/>
              <a:buNone/>
            </a:pPr>
            <a:r>
              <a:rPr lang="en-US" sz="2200" b="1">
                <a:solidFill>
                  <a:srgbClr val="000000"/>
                </a:solidFill>
                <a:latin typeface="NewsGothic" charset="0"/>
              </a:rPr>
              <a:t>Example: If Social-Security number were one of the attributes, then every corporate and partnership client would have a null value for social-security number. </a:t>
            </a:r>
            <a:endParaRPr lang="en-US" sz="2200" b="1"/>
          </a:p>
        </p:txBody>
      </p:sp>
      <p:grpSp>
        <p:nvGrpSpPr>
          <p:cNvPr id="71684" name="Group 31"/>
          <p:cNvGrpSpPr>
            <a:grpSpLocks/>
          </p:cNvGrpSpPr>
          <p:nvPr/>
        </p:nvGrpSpPr>
        <p:grpSpPr bwMode="auto">
          <a:xfrm>
            <a:off x="4176713" y="2557463"/>
            <a:ext cx="5211762" cy="4438650"/>
            <a:chOff x="2631" y="1611"/>
            <a:chExt cx="3283" cy="2796"/>
          </a:xfrm>
        </p:grpSpPr>
        <p:sp>
          <p:nvSpPr>
            <p:cNvPr id="71685" name="Freeform 8"/>
            <p:cNvSpPr>
              <a:spLocks/>
            </p:cNvSpPr>
            <p:nvPr/>
          </p:nvSpPr>
          <p:spPr bwMode="auto">
            <a:xfrm>
              <a:off x="4221" y="2273"/>
              <a:ext cx="63" cy="265"/>
            </a:xfrm>
            <a:custGeom>
              <a:avLst/>
              <a:gdLst>
                <a:gd name="T0" fmla="*/ 31 w 63"/>
                <a:gd name="T1" fmla="*/ 0 h 265"/>
                <a:gd name="T2" fmla="*/ 31 w 63"/>
                <a:gd name="T3" fmla="*/ 0 h 265"/>
                <a:gd name="T4" fmla="*/ 62 w 63"/>
                <a:gd name="T5" fmla="*/ 41 h 265"/>
                <a:gd name="T6" fmla="*/ 47 w 63"/>
                <a:gd name="T7" fmla="*/ 41 h 265"/>
                <a:gd name="T8" fmla="*/ 47 w 63"/>
                <a:gd name="T9" fmla="*/ 218 h 265"/>
                <a:gd name="T10" fmla="*/ 62 w 63"/>
                <a:gd name="T11" fmla="*/ 218 h 265"/>
                <a:gd name="T12" fmla="*/ 31 w 63"/>
                <a:gd name="T13" fmla="*/ 264 h 265"/>
                <a:gd name="T14" fmla="*/ 0 w 63"/>
                <a:gd name="T15" fmla="*/ 218 h 265"/>
                <a:gd name="T16" fmla="*/ 17 w 63"/>
                <a:gd name="T17" fmla="*/ 218 h 265"/>
                <a:gd name="T18" fmla="*/ 17 w 63"/>
                <a:gd name="T19" fmla="*/ 41 h 265"/>
                <a:gd name="T20" fmla="*/ 0 w 63"/>
                <a:gd name="T21" fmla="*/ 41 h 265"/>
                <a:gd name="T22" fmla="*/ 31 w 63"/>
                <a:gd name="T23" fmla="*/ 0 h 265"/>
                <a:gd name="T24" fmla="*/ 31 w 63"/>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265"/>
                <a:gd name="T41" fmla="*/ 63 w 63"/>
                <a:gd name="T42" fmla="*/ 265 h 2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265">
                  <a:moveTo>
                    <a:pt x="31" y="0"/>
                  </a:moveTo>
                  <a:lnTo>
                    <a:pt x="31" y="0"/>
                  </a:lnTo>
                  <a:lnTo>
                    <a:pt x="62" y="41"/>
                  </a:lnTo>
                  <a:lnTo>
                    <a:pt x="47" y="41"/>
                  </a:lnTo>
                  <a:lnTo>
                    <a:pt x="47" y="218"/>
                  </a:lnTo>
                  <a:lnTo>
                    <a:pt x="62" y="218"/>
                  </a:lnTo>
                  <a:lnTo>
                    <a:pt x="31" y="264"/>
                  </a:lnTo>
                  <a:lnTo>
                    <a:pt x="0" y="218"/>
                  </a:lnTo>
                  <a:lnTo>
                    <a:pt x="17" y="218"/>
                  </a:lnTo>
                  <a:lnTo>
                    <a:pt x="17" y="41"/>
                  </a:lnTo>
                  <a:lnTo>
                    <a:pt x="0" y="41"/>
                  </a:lnTo>
                  <a:lnTo>
                    <a:pt x="31" y="0"/>
                  </a:lnTo>
                </a:path>
              </a:pathLst>
            </a:custGeom>
            <a:solidFill>
              <a:srgbClr val="0000FF"/>
            </a:solidFill>
            <a:ln w="9287">
              <a:solidFill>
                <a:srgbClr val="0000FF"/>
              </a:solidFill>
              <a:round/>
              <a:headEnd/>
              <a:tailEnd/>
            </a:ln>
          </p:spPr>
          <p:txBody>
            <a:bodyPr/>
            <a:lstStyle/>
            <a:p>
              <a:endParaRPr lang="en-US"/>
            </a:p>
          </p:txBody>
        </p:sp>
        <p:sp>
          <p:nvSpPr>
            <p:cNvPr id="71686" name="Freeform 9"/>
            <p:cNvSpPr>
              <a:spLocks/>
            </p:cNvSpPr>
            <p:nvPr/>
          </p:nvSpPr>
          <p:spPr bwMode="auto">
            <a:xfrm>
              <a:off x="4863" y="2484"/>
              <a:ext cx="162" cy="163"/>
            </a:xfrm>
            <a:custGeom>
              <a:avLst/>
              <a:gdLst>
                <a:gd name="T0" fmla="*/ 161 w 162"/>
                <a:gd name="T1" fmla="*/ 19 h 163"/>
                <a:gd name="T2" fmla="*/ 161 w 162"/>
                <a:gd name="T3" fmla="*/ 19 h 163"/>
                <a:gd name="T4" fmla="*/ 120 w 162"/>
                <a:gd name="T5" fmla="*/ 0 h 163"/>
                <a:gd name="T6" fmla="*/ 130 w 162"/>
                <a:gd name="T7" fmla="*/ 21 h 163"/>
                <a:gd name="T8" fmla="*/ 18 w 162"/>
                <a:gd name="T9" fmla="*/ 106 h 163"/>
                <a:gd name="T10" fmla="*/ 11 w 162"/>
                <a:gd name="T11" fmla="*/ 88 h 163"/>
                <a:gd name="T12" fmla="*/ 0 w 162"/>
                <a:gd name="T13" fmla="*/ 145 h 163"/>
                <a:gd name="T14" fmla="*/ 37 w 162"/>
                <a:gd name="T15" fmla="*/ 162 h 163"/>
                <a:gd name="T16" fmla="*/ 32 w 162"/>
                <a:gd name="T17" fmla="*/ 145 h 163"/>
                <a:gd name="T18" fmla="*/ 143 w 162"/>
                <a:gd name="T19" fmla="*/ 60 h 163"/>
                <a:gd name="T20" fmla="*/ 148 w 162"/>
                <a:gd name="T21" fmla="*/ 76 h 163"/>
                <a:gd name="T22" fmla="*/ 161 w 162"/>
                <a:gd name="T23" fmla="*/ 19 h 163"/>
                <a:gd name="T24" fmla="*/ 161 w 162"/>
                <a:gd name="T25" fmla="*/ 19 h 1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2"/>
                <a:gd name="T40" fmla="*/ 0 h 163"/>
                <a:gd name="T41" fmla="*/ 162 w 162"/>
                <a:gd name="T42" fmla="*/ 163 h 1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2" h="163">
                  <a:moveTo>
                    <a:pt x="161" y="19"/>
                  </a:moveTo>
                  <a:lnTo>
                    <a:pt x="161" y="19"/>
                  </a:lnTo>
                  <a:lnTo>
                    <a:pt x="120" y="0"/>
                  </a:lnTo>
                  <a:lnTo>
                    <a:pt x="130" y="21"/>
                  </a:lnTo>
                  <a:lnTo>
                    <a:pt x="18" y="106"/>
                  </a:lnTo>
                  <a:lnTo>
                    <a:pt x="11" y="88"/>
                  </a:lnTo>
                  <a:lnTo>
                    <a:pt x="0" y="145"/>
                  </a:lnTo>
                  <a:lnTo>
                    <a:pt x="37" y="162"/>
                  </a:lnTo>
                  <a:lnTo>
                    <a:pt x="32" y="145"/>
                  </a:lnTo>
                  <a:lnTo>
                    <a:pt x="143" y="60"/>
                  </a:lnTo>
                  <a:lnTo>
                    <a:pt x="148" y="76"/>
                  </a:lnTo>
                  <a:lnTo>
                    <a:pt x="161" y="19"/>
                  </a:lnTo>
                </a:path>
              </a:pathLst>
            </a:custGeom>
            <a:solidFill>
              <a:srgbClr val="0000FF"/>
            </a:solidFill>
            <a:ln w="9287">
              <a:solidFill>
                <a:srgbClr val="0000FF"/>
              </a:solidFill>
              <a:round/>
              <a:headEnd/>
              <a:tailEnd/>
            </a:ln>
          </p:spPr>
          <p:txBody>
            <a:bodyPr/>
            <a:lstStyle/>
            <a:p>
              <a:endParaRPr lang="en-US"/>
            </a:p>
          </p:txBody>
        </p:sp>
        <p:sp>
          <p:nvSpPr>
            <p:cNvPr id="71687" name="Freeform 10"/>
            <p:cNvSpPr>
              <a:spLocks/>
            </p:cNvSpPr>
            <p:nvPr/>
          </p:nvSpPr>
          <p:spPr bwMode="auto">
            <a:xfrm>
              <a:off x="4854" y="3085"/>
              <a:ext cx="186" cy="110"/>
            </a:xfrm>
            <a:custGeom>
              <a:avLst/>
              <a:gdLst>
                <a:gd name="T0" fmla="*/ 185 w 186"/>
                <a:gd name="T1" fmla="*/ 73 h 110"/>
                <a:gd name="T2" fmla="*/ 185 w 186"/>
                <a:gd name="T3" fmla="*/ 73 h 110"/>
                <a:gd name="T4" fmla="*/ 159 w 186"/>
                <a:gd name="T5" fmla="*/ 26 h 110"/>
                <a:gd name="T6" fmla="*/ 157 w 186"/>
                <a:gd name="T7" fmla="*/ 47 h 110"/>
                <a:gd name="T8" fmla="*/ 32 w 186"/>
                <a:gd name="T9" fmla="*/ 24 h 110"/>
                <a:gd name="T10" fmla="*/ 34 w 186"/>
                <a:gd name="T11" fmla="*/ 0 h 110"/>
                <a:gd name="T12" fmla="*/ 0 w 186"/>
                <a:gd name="T13" fmla="*/ 36 h 110"/>
                <a:gd name="T14" fmla="*/ 27 w 186"/>
                <a:gd name="T15" fmla="*/ 84 h 110"/>
                <a:gd name="T16" fmla="*/ 28 w 186"/>
                <a:gd name="T17" fmla="*/ 65 h 110"/>
                <a:gd name="T18" fmla="*/ 152 w 186"/>
                <a:gd name="T19" fmla="*/ 89 h 110"/>
                <a:gd name="T20" fmla="*/ 148 w 186"/>
                <a:gd name="T21" fmla="*/ 109 h 110"/>
                <a:gd name="T22" fmla="*/ 185 w 186"/>
                <a:gd name="T23" fmla="*/ 73 h 110"/>
                <a:gd name="T24" fmla="*/ 185 w 186"/>
                <a:gd name="T25" fmla="*/ 73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6"/>
                <a:gd name="T40" fmla="*/ 0 h 110"/>
                <a:gd name="T41" fmla="*/ 186 w 186"/>
                <a:gd name="T42" fmla="*/ 110 h 1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6" h="110">
                  <a:moveTo>
                    <a:pt x="185" y="73"/>
                  </a:moveTo>
                  <a:lnTo>
                    <a:pt x="185" y="73"/>
                  </a:lnTo>
                  <a:lnTo>
                    <a:pt x="159" y="26"/>
                  </a:lnTo>
                  <a:lnTo>
                    <a:pt x="157" y="47"/>
                  </a:lnTo>
                  <a:lnTo>
                    <a:pt x="32" y="24"/>
                  </a:lnTo>
                  <a:lnTo>
                    <a:pt x="34" y="0"/>
                  </a:lnTo>
                  <a:lnTo>
                    <a:pt x="0" y="36"/>
                  </a:lnTo>
                  <a:lnTo>
                    <a:pt x="27" y="84"/>
                  </a:lnTo>
                  <a:lnTo>
                    <a:pt x="28" y="65"/>
                  </a:lnTo>
                  <a:lnTo>
                    <a:pt x="152" y="89"/>
                  </a:lnTo>
                  <a:lnTo>
                    <a:pt x="148" y="109"/>
                  </a:lnTo>
                  <a:lnTo>
                    <a:pt x="185" y="73"/>
                  </a:lnTo>
                </a:path>
              </a:pathLst>
            </a:custGeom>
            <a:solidFill>
              <a:srgbClr val="0000FF"/>
            </a:solidFill>
            <a:ln w="9287">
              <a:solidFill>
                <a:srgbClr val="0000FF"/>
              </a:solidFill>
              <a:round/>
              <a:headEnd/>
              <a:tailEnd/>
            </a:ln>
          </p:spPr>
          <p:txBody>
            <a:bodyPr/>
            <a:lstStyle/>
            <a:p>
              <a:endParaRPr lang="en-US"/>
            </a:p>
          </p:txBody>
        </p:sp>
        <p:sp>
          <p:nvSpPr>
            <p:cNvPr id="71688" name="Freeform 11"/>
            <p:cNvSpPr>
              <a:spLocks/>
            </p:cNvSpPr>
            <p:nvPr/>
          </p:nvSpPr>
          <p:spPr bwMode="auto">
            <a:xfrm>
              <a:off x="3519" y="3085"/>
              <a:ext cx="187" cy="105"/>
            </a:xfrm>
            <a:custGeom>
              <a:avLst/>
              <a:gdLst>
                <a:gd name="T0" fmla="*/ 0 w 187"/>
                <a:gd name="T1" fmla="*/ 69 h 105"/>
                <a:gd name="T2" fmla="*/ 0 w 187"/>
                <a:gd name="T3" fmla="*/ 69 h 105"/>
                <a:gd name="T4" fmla="*/ 27 w 187"/>
                <a:gd name="T5" fmla="*/ 19 h 105"/>
                <a:gd name="T6" fmla="*/ 29 w 187"/>
                <a:gd name="T7" fmla="*/ 43 h 105"/>
                <a:gd name="T8" fmla="*/ 153 w 187"/>
                <a:gd name="T9" fmla="*/ 24 h 105"/>
                <a:gd name="T10" fmla="*/ 152 w 187"/>
                <a:gd name="T11" fmla="*/ 0 h 105"/>
                <a:gd name="T12" fmla="*/ 186 w 187"/>
                <a:gd name="T13" fmla="*/ 36 h 105"/>
                <a:gd name="T14" fmla="*/ 157 w 187"/>
                <a:gd name="T15" fmla="*/ 86 h 105"/>
                <a:gd name="T16" fmla="*/ 156 w 187"/>
                <a:gd name="T17" fmla="*/ 67 h 105"/>
                <a:gd name="T18" fmla="*/ 31 w 187"/>
                <a:gd name="T19" fmla="*/ 84 h 105"/>
                <a:gd name="T20" fmla="*/ 32 w 187"/>
                <a:gd name="T21" fmla="*/ 104 h 105"/>
                <a:gd name="T22" fmla="*/ 0 w 187"/>
                <a:gd name="T23" fmla="*/ 69 h 105"/>
                <a:gd name="T24" fmla="*/ 0 w 187"/>
                <a:gd name="T25" fmla="*/ 69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7"/>
                <a:gd name="T40" fmla="*/ 0 h 105"/>
                <a:gd name="T41" fmla="*/ 187 w 187"/>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7" h="105">
                  <a:moveTo>
                    <a:pt x="0" y="69"/>
                  </a:moveTo>
                  <a:lnTo>
                    <a:pt x="0" y="69"/>
                  </a:lnTo>
                  <a:lnTo>
                    <a:pt x="27" y="19"/>
                  </a:lnTo>
                  <a:lnTo>
                    <a:pt x="29" y="43"/>
                  </a:lnTo>
                  <a:lnTo>
                    <a:pt x="153" y="24"/>
                  </a:lnTo>
                  <a:lnTo>
                    <a:pt x="152" y="0"/>
                  </a:lnTo>
                  <a:lnTo>
                    <a:pt x="186" y="36"/>
                  </a:lnTo>
                  <a:lnTo>
                    <a:pt x="157" y="86"/>
                  </a:lnTo>
                  <a:lnTo>
                    <a:pt x="156" y="67"/>
                  </a:lnTo>
                  <a:lnTo>
                    <a:pt x="31" y="84"/>
                  </a:lnTo>
                  <a:lnTo>
                    <a:pt x="32" y="104"/>
                  </a:lnTo>
                  <a:lnTo>
                    <a:pt x="0" y="69"/>
                  </a:lnTo>
                </a:path>
              </a:pathLst>
            </a:custGeom>
            <a:solidFill>
              <a:srgbClr val="0000FF"/>
            </a:solidFill>
            <a:ln w="9287">
              <a:solidFill>
                <a:srgbClr val="0000FF"/>
              </a:solidFill>
              <a:round/>
              <a:headEnd/>
              <a:tailEnd/>
            </a:ln>
          </p:spPr>
          <p:txBody>
            <a:bodyPr/>
            <a:lstStyle/>
            <a:p>
              <a:endParaRPr lang="en-US"/>
            </a:p>
          </p:txBody>
        </p:sp>
        <p:sp>
          <p:nvSpPr>
            <p:cNvPr id="71689" name="Freeform 12"/>
            <p:cNvSpPr>
              <a:spLocks/>
            </p:cNvSpPr>
            <p:nvPr/>
          </p:nvSpPr>
          <p:spPr bwMode="auto">
            <a:xfrm>
              <a:off x="3802" y="3602"/>
              <a:ext cx="133" cy="187"/>
            </a:xfrm>
            <a:custGeom>
              <a:avLst/>
              <a:gdLst>
                <a:gd name="T0" fmla="*/ 0 w 133"/>
                <a:gd name="T1" fmla="*/ 186 h 187"/>
                <a:gd name="T2" fmla="*/ 0 w 133"/>
                <a:gd name="T3" fmla="*/ 186 h 187"/>
                <a:gd name="T4" fmla="*/ 0 w 133"/>
                <a:gd name="T5" fmla="*/ 125 h 187"/>
                <a:gd name="T6" fmla="*/ 11 w 133"/>
                <a:gd name="T7" fmla="*/ 142 h 187"/>
                <a:gd name="T8" fmla="*/ 98 w 133"/>
                <a:gd name="T9" fmla="*/ 11 h 187"/>
                <a:gd name="T10" fmla="*/ 88 w 133"/>
                <a:gd name="T11" fmla="*/ 2 h 187"/>
                <a:gd name="T12" fmla="*/ 132 w 133"/>
                <a:gd name="T13" fmla="*/ 0 h 187"/>
                <a:gd name="T14" fmla="*/ 132 w 133"/>
                <a:gd name="T15" fmla="*/ 57 h 187"/>
                <a:gd name="T16" fmla="*/ 122 w 133"/>
                <a:gd name="T17" fmla="*/ 44 h 187"/>
                <a:gd name="T18" fmla="*/ 35 w 133"/>
                <a:gd name="T19" fmla="*/ 171 h 187"/>
                <a:gd name="T20" fmla="*/ 46 w 133"/>
                <a:gd name="T21" fmla="*/ 185 h 187"/>
                <a:gd name="T22" fmla="*/ 0 w 133"/>
                <a:gd name="T23" fmla="*/ 186 h 187"/>
                <a:gd name="T24" fmla="*/ 0 w 133"/>
                <a:gd name="T25" fmla="*/ 186 h 1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187"/>
                <a:gd name="T41" fmla="*/ 133 w 133"/>
                <a:gd name="T42" fmla="*/ 187 h 1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187">
                  <a:moveTo>
                    <a:pt x="0" y="186"/>
                  </a:moveTo>
                  <a:lnTo>
                    <a:pt x="0" y="186"/>
                  </a:lnTo>
                  <a:lnTo>
                    <a:pt x="0" y="125"/>
                  </a:lnTo>
                  <a:lnTo>
                    <a:pt x="11" y="142"/>
                  </a:lnTo>
                  <a:lnTo>
                    <a:pt x="98" y="11"/>
                  </a:lnTo>
                  <a:lnTo>
                    <a:pt x="88" y="2"/>
                  </a:lnTo>
                  <a:lnTo>
                    <a:pt x="132" y="0"/>
                  </a:lnTo>
                  <a:lnTo>
                    <a:pt x="132" y="57"/>
                  </a:lnTo>
                  <a:lnTo>
                    <a:pt x="122" y="44"/>
                  </a:lnTo>
                  <a:lnTo>
                    <a:pt x="35" y="171"/>
                  </a:lnTo>
                  <a:lnTo>
                    <a:pt x="46" y="185"/>
                  </a:lnTo>
                  <a:lnTo>
                    <a:pt x="0" y="186"/>
                  </a:lnTo>
                </a:path>
              </a:pathLst>
            </a:custGeom>
            <a:solidFill>
              <a:srgbClr val="0000FF"/>
            </a:solidFill>
            <a:ln w="9287">
              <a:solidFill>
                <a:srgbClr val="0000FF"/>
              </a:solidFill>
              <a:round/>
              <a:headEnd/>
              <a:tailEnd/>
            </a:ln>
          </p:spPr>
          <p:txBody>
            <a:bodyPr/>
            <a:lstStyle/>
            <a:p>
              <a:endParaRPr lang="en-US"/>
            </a:p>
          </p:txBody>
        </p:sp>
        <p:sp>
          <p:nvSpPr>
            <p:cNvPr id="71690" name="Freeform 13"/>
            <p:cNvSpPr>
              <a:spLocks/>
            </p:cNvSpPr>
            <p:nvPr/>
          </p:nvSpPr>
          <p:spPr bwMode="auto">
            <a:xfrm>
              <a:off x="4651" y="3588"/>
              <a:ext cx="130" cy="189"/>
            </a:xfrm>
            <a:custGeom>
              <a:avLst/>
              <a:gdLst>
                <a:gd name="T0" fmla="*/ 129 w 130"/>
                <a:gd name="T1" fmla="*/ 188 h 189"/>
                <a:gd name="T2" fmla="*/ 129 w 130"/>
                <a:gd name="T3" fmla="*/ 188 h 189"/>
                <a:gd name="T4" fmla="*/ 129 w 130"/>
                <a:gd name="T5" fmla="*/ 126 h 189"/>
                <a:gd name="T6" fmla="*/ 119 w 130"/>
                <a:gd name="T7" fmla="*/ 143 h 189"/>
                <a:gd name="T8" fmla="*/ 32 w 130"/>
                <a:gd name="T9" fmla="*/ 12 h 189"/>
                <a:gd name="T10" fmla="*/ 44 w 130"/>
                <a:gd name="T11" fmla="*/ 2 h 189"/>
                <a:gd name="T12" fmla="*/ 0 w 130"/>
                <a:gd name="T13" fmla="*/ 0 h 189"/>
                <a:gd name="T14" fmla="*/ 0 w 130"/>
                <a:gd name="T15" fmla="*/ 57 h 189"/>
                <a:gd name="T16" fmla="*/ 11 w 130"/>
                <a:gd name="T17" fmla="*/ 44 h 189"/>
                <a:gd name="T18" fmla="*/ 97 w 130"/>
                <a:gd name="T19" fmla="*/ 173 h 189"/>
                <a:gd name="T20" fmla="*/ 87 w 130"/>
                <a:gd name="T21" fmla="*/ 185 h 189"/>
                <a:gd name="T22" fmla="*/ 129 w 130"/>
                <a:gd name="T23" fmla="*/ 188 h 189"/>
                <a:gd name="T24" fmla="*/ 129 w 130"/>
                <a:gd name="T25" fmla="*/ 188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189"/>
                <a:gd name="T41" fmla="*/ 130 w 13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189">
                  <a:moveTo>
                    <a:pt x="129" y="188"/>
                  </a:moveTo>
                  <a:lnTo>
                    <a:pt x="129" y="188"/>
                  </a:lnTo>
                  <a:lnTo>
                    <a:pt x="129" y="126"/>
                  </a:lnTo>
                  <a:lnTo>
                    <a:pt x="119" y="143"/>
                  </a:lnTo>
                  <a:lnTo>
                    <a:pt x="32" y="12"/>
                  </a:lnTo>
                  <a:lnTo>
                    <a:pt x="44" y="2"/>
                  </a:lnTo>
                  <a:lnTo>
                    <a:pt x="0" y="0"/>
                  </a:lnTo>
                  <a:lnTo>
                    <a:pt x="0" y="57"/>
                  </a:lnTo>
                  <a:lnTo>
                    <a:pt x="11" y="44"/>
                  </a:lnTo>
                  <a:lnTo>
                    <a:pt x="97" y="173"/>
                  </a:lnTo>
                  <a:lnTo>
                    <a:pt x="87" y="185"/>
                  </a:lnTo>
                  <a:lnTo>
                    <a:pt x="129" y="188"/>
                  </a:lnTo>
                </a:path>
              </a:pathLst>
            </a:custGeom>
            <a:solidFill>
              <a:srgbClr val="0000FF"/>
            </a:solidFill>
            <a:ln w="9287">
              <a:solidFill>
                <a:srgbClr val="0000FF"/>
              </a:solidFill>
              <a:round/>
              <a:headEnd/>
              <a:tailEnd/>
            </a:ln>
          </p:spPr>
          <p:txBody>
            <a:bodyPr/>
            <a:lstStyle/>
            <a:p>
              <a:endParaRPr lang="en-US"/>
            </a:p>
          </p:txBody>
        </p:sp>
        <p:sp>
          <p:nvSpPr>
            <p:cNvPr id="71691" name="Freeform 14"/>
            <p:cNvSpPr>
              <a:spLocks/>
            </p:cNvSpPr>
            <p:nvPr/>
          </p:nvSpPr>
          <p:spPr bwMode="auto">
            <a:xfrm>
              <a:off x="3762" y="2615"/>
              <a:ext cx="1074" cy="930"/>
            </a:xfrm>
            <a:custGeom>
              <a:avLst/>
              <a:gdLst>
                <a:gd name="T0" fmla="*/ 1073 w 1074"/>
                <a:gd name="T1" fmla="*/ 0 h 930"/>
                <a:gd name="T2" fmla="*/ 1073 w 1074"/>
                <a:gd name="T3" fmla="*/ 0 h 930"/>
                <a:gd name="T4" fmla="*/ 1073 w 1074"/>
                <a:gd name="T5" fmla="*/ 929 h 930"/>
                <a:gd name="T6" fmla="*/ 2 w 1074"/>
                <a:gd name="T7" fmla="*/ 929 h 930"/>
                <a:gd name="T8" fmla="*/ 0 w 1074"/>
                <a:gd name="T9" fmla="*/ 895 h 930"/>
                <a:gd name="T10" fmla="*/ 1054 w 1074"/>
                <a:gd name="T11" fmla="*/ 895 h 930"/>
                <a:gd name="T12" fmla="*/ 1053 w 1074"/>
                <a:gd name="T13" fmla="*/ 0 h 930"/>
                <a:gd name="T14" fmla="*/ 1073 w 1074"/>
                <a:gd name="T15" fmla="*/ 0 h 930"/>
                <a:gd name="T16" fmla="*/ 1073 w 1074"/>
                <a:gd name="T17" fmla="*/ 0 h 9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4"/>
                <a:gd name="T28" fmla="*/ 0 h 930"/>
                <a:gd name="T29" fmla="*/ 1074 w 1074"/>
                <a:gd name="T30" fmla="*/ 930 h 9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4" h="930">
                  <a:moveTo>
                    <a:pt x="1073" y="0"/>
                  </a:moveTo>
                  <a:lnTo>
                    <a:pt x="1073" y="0"/>
                  </a:lnTo>
                  <a:lnTo>
                    <a:pt x="1073" y="929"/>
                  </a:lnTo>
                  <a:lnTo>
                    <a:pt x="2" y="929"/>
                  </a:lnTo>
                  <a:lnTo>
                    <a:pt x="0" y="895"/>
                  </a:lnTo>
                  <a:lnTo>
                    <a:pt x="1054" y="895"/>
                  </a:lnTo>
                  <a:lnTo>
                    <a:pt x="1053" y="0"/>
                  </a:lnTo>
                  <a:lnTo>
                    <a:pt x="1073" y="0"/>
                  </a:lnTo>
                </a:path>
              </a:pathLst>
            </a:custGeom>
            <a:solidFill>
              <a:srgbClr val="0000FF"/>
            </a:solidFill>
            <a:ln w="9287">
              <a:solidFill>
                <a:srgbClr val="0000FF"/>
              </a:solidFill>
              <a:round/>
              <a:headEnd/>
              <a:tailEnd/>
            </a:ln>
          </p:spPr>
          <p:txBody>
            <a:bodyPr/>
            <a:lstStyle/>
            <a:p>
              <a:endParaRPr lang="en-US"/>
            </a:p>
          </p:txBody>
        </p:sp>
        <p:sp>
          <p:nvSpPr>
            <p:cNvPr id="71692" name="Freeform 15"/>
            <p:cNvSpPr>
              <a:spLocks/>
            </p:cNvSpPr>
            <p:nvPr/>
          </p:nvSpPr>
          <p:spPr bwMode="auto">
            <a:xfrm>
              <a:off x="3744" y="2581"/>
              <a:ext cx="1071" cy="927"/>
            </a:xfrm>
            <a:custGeom>
              <a:avLst/>
              <a:gdLst>
                <a:gd name="T0" fmla="*/ 1070 w 1071"/>
                <a:gd name="T1" fmla="*/ 0 h 927"/>
                <a:gd name="T2" fmla="*/ 1070 w 1071"/>
                <a:gd name="T3" fmla="*/ 0 h 927"/>
                <a:gd name="T4" fmla="*/ 1070 w 1071"/>
                <a:gd name="T5" fmla="*/ 926 h 927"/>
                <a:gd name="T6" fmla="*/ 0 w 1071"/>
                <a:gd name="T7" fmla="*/ 926 h 927"/>
                <a:gd name="T8" fmla="*/ 0 w 1071"/>
                <a:gd name="T9" fmla="*/ 0 h 927"/>
                <a:gd name="T10" fmla="*/ 1070 w 1071"/>
                <a:gd name="T11" fmla="*/ 0 h 927"/>
                <a:gd name="T12" fmla="*/ 1070 w 1071"/>
                <a:gd name="T13" fmla="*/ 0 h 927"/>
                <a:gd name="T14" fmla="*/ 0 60000 65536"/>
                <a:gd name="T15" fmla="*/ 0 60000 65536"/>
                <a:gd name="T16" fmla="*/ 0 60000 65536"/>
                <a:gd name="T17" fmla="*/ 0 60000 65536"/>
                <a:gd name="T18" fmla="*/ 0 60000 65536"/>
                <a:gd name="T19" fmla="*/ 0 60000 65536"/>
                <a:gd name="T20" fmla="*/ 0 60000 65536"/>
                <a:gd name="T21" fmla="*/ 0 w 1071"/>
                <a:gd name="T22" fmla="*/ 0 h 927"/>
                <a:gd name="T23" fmla="*/ 1071 w 1071"/>
                <a:gd name="T24" fmla="*/ 927 h 9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927">
                  <a:moveTo>
                    <a:pt x="1070" y="0"/>
                  </a:moveTo>
                  <a:lnTo>
                    <a:pt x="1070" y="0"/>
                  </a:lnTo>
                  <a:lnTo>
                    <a:pt x="1070" y="926"/>
                  </a:lnTo>
                  <a:lnTo>
                    <a:pt x="0" y="926"/>
                  </a:lnTo>
                  <a:lnTo>
                    <a:pt x="0" y="0"/>
                  </a:lnTo>
                  <a:lnTo>
                    <a:pt x="1070" y="0"/>
                  </a:lnTo>
                </a:path>
              </a:pathLst>
            </a:custGeom>
            <a:solidFill>
              <a:srgbClr val="0080FF"/>
            </a:solidFill>
            <a:ln w="9287">
              <a:solidFill>
                <a:srgbClr val="000000"/>
              </a:solidFill>
              <a:round/>
              <a:headEnd/>
              <a:tailEnd/>
            </a:ln>
          </p:spPr>
          <p:txBody>
            <a:bodyPr/>
            <a:lstStyle/>
            <a:p>
              <a:endParaRPr lang="en-US"/>
            </a:p>
          </p:txBody>
        </p:sp>
        <p:sp>
          <p:nvSpPr>
            <p:cNvPr id="71693" name="Oval 16"/>
            <p:cNvSpPr>
              <a:spLocks noChangeArrowheads="1"/>
            </p:cNvSpPr>
            <p:nvPr/>
          </p:nvSpPr>
          <p:spPr bwMode="auto">
            <a:xfrm>
              <a:off x="2735" y="2108"/>
              <a:ext cx="818" cy="522"/>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694" name="Oval 17"/>
            <p:cNvSpPr>
              <a:spLocks noChangeArrowheads="1"/>
            </p:cNvSpPr>
            <p:nvPr/>
          </p:nvSpPr>
          <p:spPr bwMode="auto">
            <a:xfrm>
              <a:off x="2735" y="2065"/>
              <a:ext cx="818" cy="523"/>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695" name="Freeform 18"/>
            <p:cNvSpPr>
              <a:spLocks/>
            </p:cNvSpPr>
            <p:nvPr/>
          </p:nvSpPr>
          <p:spPr bwMode="auto">
            <a:xfrm>
              <a:off x="3555" y="2481"/>
              <a:ext cx="166" cy="162"/>
            </a:xfrm>
            <a:custGeom>
              <a:avLst/>
              <a:gdLst>
                <a:gd name="T0" fmla="*/ 0 w 166"/>
                <a:gd name="T1" fmla="*/ 17 h 162"/>
                <a:gd name="T2" fmla="*/ 0 w 166"/>
                <a:gd name="T3" fmla="*/ 17 h 162"/>
                <a:gd name="T4" fmla="*/ 43 w 166"/>
                <a:gd name="T5" fmla="*/ 0 h 162"/>
                <a:gd name="T6" fmla="*/ 36 w 166"/>
                <a:gd name="T7" fmla="*/ 20 h 162"/>
                <a:gd name="T8" fmla="*/ 145 w 166"/>
                <a:gd name="T9" fmla="*/ 105 h 162"/>
                <a:gd name="T10" fmla="*/ 151 w 166"/>
                <a:gd name="T11" fmla="*/ 89 h 162"/>
                <a:gd name="T12" fmla="*/ 165 w 166"/>
                <a:gd name="T13" fmla="*/ 144 h 162"/>
                <a:gd name="T14" fmla="*/ 121 w 166"/>
                <a:gd name="T15" fmla="*/ 161 h 162"/>
                <a:gd name="T16" fmla="*/ 131 w 166"/>
                <a:gd name="T17" fmla="*/ 144 h 162"/>
                <a:gd name="T18" fmla="*/ 18 w 166"/>
                <a:gd name="T19" fmla="*/ 58 h 162"/>
                <a:gd name="T20" fmla="*/ 13 w 166"/>
                <a:gd name="T21" fmla="*/ 75 h 162"/>
                <a:gd name="T22" fmla="*/ 0 w 166"/>
                <a:gd name="T23" fmla="*/ 17 h 162"/>
                <a:gd name="T24" fmla="*/ 0 w 166"/>
                <a:gd name="T25" fmla="*/ 17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162"/>
                <a:gd name="T41" fmla="*/ 166 w 166"/>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162">
                  <a:moveTo>
                    <a:pt x="0" y="17"/>
                  </a:moveTo>
                  <a:lnTo>
                    <a:pt x="0" y="17"/>
                  </a:lnTo>
                  <a:lnTo>
                    <a:pt x="43" y="0"/>
                  </a:lnTo>
                  <a:lnTo>
                    <a:pt x="36" y="20"/>
                  </a:lnTo>
                  <a:lnTo>
                    <a:pt x="145" y="105"/>
                  </a:lnTo>
                  <a:lnTo>
                    <a:pt x="151" y="89"/>
                  </a:lnTo>
                  <a:lnTo>
                    <a:pt x="165" y="144"/>
                  </a:lnTo>
                  <a:lnTo>
                    <a:pt x="121" y="161"/>
                  </a:lnTo>
                  <a:lnTo>
                    <a:pt x="131" y="144"/>
                  </a:lnTo>
                  <a:lnTo>
                    <a:pt x="18" y="58"/>
                  </a:lnTo>
                  <a:lnTo>
                    <a:pt x="13" y="75"/>
                  </a:lnTo>
                  <a:lnTo>
                    <a:pt x="0" y="17"/>
                  </a:lnTo>
                </a:path>
              </a:pathLst>
            </a:custGeom>
            <a:solidFill>
              <a:srgbClr val="0000FF"/>
            </a:solidFill>
            <a:ln w="9287">
              <a:solidFill>
                <a:srgbClr val="0000FF"/>
              </a:solidFill>
              <a:round/>
              <a:headEnd/>
              <a:tailEnd/>
            </a:ln>
          </p:spPr>
          <p:txBody>
            <a:bodyPr/>
            <a:lstStyle/>
            <a:p>
              <a:endParaRPr lang="en-US"/>
            </a:p>
          </p:txBody>
        </p:sp>
        <p:sp>
          <p:nvSpPr>
            <p:cNvPr id="71696" name="Oval 19"/>
            <p:cNvSpPr>
              <a:spLocks noChangeArrowheads="1"/>
            </p:cNvSpPr>
            <p:nvPr/>
          </p:nvSpPr>
          <p:spPr bwMode="auto">
            <a:xfrm>
              <a:off x="3840" y="1652"/>
              <a:ext cx="817" cy="522"/>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697" name="Oval 20"/>
            <p:cNvSpPr>
              <a:spLocks noChangeArrowheads="1"/>
            </p:cNvSpPr>
            <p:nvPr/>
          </p:nvSpPr>
          <p:spPr bwMode="auto">
            <a:xfrm>
              <a:off x="3840" y="1611"/>
              <a:ext cx="817" cy="520"/>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698" name="Oval 21"/>
            <p:cNvSpPr>
              <a:spLocks noChangeArrowheads="1"/>
            </p:cNvSpPr>
            <p:nvPr/>
          </p:nvSpPr>
          <p:spPr bwMode="auto">
            <a:xfrm>
              <a:off x="2631" y="2937"/>
              <a:ext cx="816" cy="524"/>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699" name="Oval 22"/>
            <p:cNvSpPr>
              <a:spLocks noChangeArrowheads="1"/>
            </p:cNvSpPr>
            <p:nvPr/>
          </p:nvSpPr>
          <p:spPr bwMode="auto">
            <a:xfrm>
              <a:off x="2631" y="2896"/>
              <a:ext cx="816" cy="521"/>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700" name="Oval 23"/>
            <p:cNvSpPr>
              <a:spLocks noChangeArrowheads="1"/>
            </p:cNvSpPr>
            <p:nvPr/>
          </p:nvSpPr>
          <p:spPr bwMode="auto">
            <a:xfrm>
              <a:off x="3244" y="3885"/>
              <a:ext cx="818" cy="522"/>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701" name="Oval 24"/>
            <p:cNvSpPr>
              <a:spLocks noChangeArrowheads="1"/>
            </p:cNvSpPr>
            <p:nvPr/>
          </p:nvSpPr>
          <p:spPr bwMode="auto">
            <a:xfrm>
              <a:off x="3244" y="3836"/>
              <a:ext cx="818" cy="521"/>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702" name="Oval 25"/>
            <p:cNvSpPr>
              <a:spLocks noChangeArrowheads="1"/>
            </p:cNvSpPr>
            <p:nvPr/>
          </p:nvSpPr>
          <p:spPr bwMode="auto">
            <a:xfrm>
              <a:off x="5055" y="2108"/>
              <a:ext cx="818" cy="522"/>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703" name="Oval 26"/>
            <p:cNvSpPr>
              <a:spLocks noChangeArrowheads="1"/>
            </p:cNvSpPr>
            <p:nvPr/>
          </p:nvSpPr>
          <p:spPr bwMode="auto">
            <a:xfrm>
              <a:off x="5055" y="2065"/>
              <a:ext cx="818" cy="523"/>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704" name="Oval 27"/>
            <p:cNvSpPr>
              <a:spLocks noChangeArrowheads="1"/>
            </p:cNvSpPr>
            <p:nvPr/>
          </p:nvSpPr>
          <p:spPr bwMode="auto">
            <a:xfrm>
              <a:off x="5096" y="2937"/>
              <a:ext cx="818" cy="524"/>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705" name="Oval 28"/>
            <p:cNvSpPr>
              <a:spLocks noChangeArrowheads="1"/>
            </p:cNvSpPr>
            <p:nvPr/>
          </p:nvSpPr>
          <p:spPr bwMode="auto">
            <a:xfrm>
              <a:off x="5096" y="2896"/>
              <a:ext cx="818" cy="521"/>
            </a:xfrm>
            <a:prstGeom prst="ellipse">
              <a:avLst/>
            </a:prstGeom>
            <a:solidFill>
              <a:srgbClr val="0080FF"/>
            </a:solidFill>
            <a:ln w="9287">
              <a:solidFill>
                <a:srgbClr val="000000"/>
              </a:solidFill>
              <a:round/>
              <a:headEnd/>
              <a:tailEnd/>
            </a:ln>
          </p:spPr>
          <p:txBody>
            <a:bodyPr wrap="none" anchor="ctr"/>
            <a:lstStyle/>
            <a:p>
              <a:endParaRPr lang="en-US"/>
            </a:p>
          </p:txBody>
        </p:sp>
        <p:sp>
          <p:nvSpPr>
            <p:cNvPr id="71706" name="Oval 29"/>
            <p:cNvSpPr>
              <a:spLocks noChangeArrowheads="1"/>
            </p:cNvSpPr>
            <p:nvPr/>
          </p:nvSpPr>
          <p:spPr bwMode="auto">
            <a:xfrm>
              <a:off x="4496" y="3872"/>
              <a:ext cx="817" cy="521"/>
            </a:xfrm>
            <a:prstGeom prst="ellipse">
              <a:avLst/>
            </a:prstGeom>
            <a:solidFill>
              <a:srgbClr val="0000FF"/>
            </a:solidFill>
            <a:ln w="9287">
              <a:solidFill>
                <a:srgbClr val="0000FF"/>
              </a:solidFill>
              <a:round/>
              <a:headEnd/>
              <a:tailEnd/>
            </a:ln>
          </p:spPr>
          <p:txBody>
            <a:bodyPr wrap="none" anchor="ctr"/>
            <a:lstStyle/>
            <a:p>
              <a:endParaRPr lang="en-US"/>
            </a:p>
          </p:txBody>
        </p:sp>
        <p:sp>
          <p:nvSpPr>
            <p:cNvPr id="71707" name="Oval 30"/>
            <p:cNvSpPr>
              <a:spLocks noChangeArrowheads="1"/>
            </p:cNvSpPr>
            <p:nvPr/>
          </p:nvSpPr>
          <p:spPr bwMode="auto">
            <a:xfrm>
              <a:off x="4496" y="3828"/>
              <a:ext cx="817" cy="522"/>
            </a:xfrm>
            <a:prstGeom prst="ellipse">
              <a:avLst/>
            </a:prstGeom>
            <a:solidFill>
              <a:srgbClr val="0080FF"/>
            </a:solidFill>
            <a:ln w="9287">
              <a:solidFill>
                <a:srgbClr val="000000"/>
              </a:solidFill>
              <a:round/>
              <a:headEnd/>
              <a:tailEnd/>
            </a:ln>
          </p:spPr>
          <p:txBody>
            <a:bodyPr wrap="none" anchor="ctr"/>
            <a:lstStyle/>
            <a:p>
              <a:endParaRPr lang="en-US"/>
            </a:p>
          </p:txBody>
        </p:sp>
      </p:gr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9258300" cy="1543050"/>
          </a:xfrm>
        </p:spPr>
        <p:txBody>
          <a:bodyPr/>
          <a:lstStyle/>
          <a:p>
            <a:pPr eaLnBrk="1" hangingPunct="1"/>
            <a:r>
              <a:rPr lang="en-US" b="1" smtClean="0"/>
              <a:t>An Example of an E-R Diagram</a:t>
            </a:r>
            <a:br>
              <a:rPr lang="en-US" b="1" smtClean="0"/>
            </a:br>
            <a:endParaRPr lang="en-US" b="1" smtClean="0"/>
          </a:p>
        </p:txBody>
      </p:sp>
      <p:pic>
        <p:nvPicPr>
          <p:cNvPr id="14339" name="Picture 4" descr="Kroenke-SampleERModel"/>
          <p:cNvPicPr>
            <a:picLocks noChangeAspect="1" noChangeArrowheads="1"/>
          </p:cNvPicPr>
          <p:nvPr/>
        </p:nvPicPr>
        <p:blipFill>
          <a:blip r:embed="rId2"/>
          <a:srcRect/>
          <a:stretch>
            <a:fillRect/>
          </a:stretch>
        </p:blipFill>
        <p:spPr bwMode="auto">
          <a:xfrm>
            <a:off x="0" y="2135188"/>
            <a:ext cx="10058400" cy="3502025"/>
          </a:xfrm>
          <a:prstGeom prst="rect">
            <a:avLst/>
          </a:prstGeom>
          <a:noFill/>
          <a:ln w="9525">
            <a:noFill/>
            <a:miter lim="800000"/>
            <a:headEnd/>
            <a:tailEnd/>
          </a:ln>
        </p:spPr>
      </p:pic>
      <p:sp>
        <p:nvSpPr>
          <p:cNvPr id="14340" name="Text Box 5"/>
          <p:cNvSpPr txBox="1">
            <a:spLocks noChangeArrowheads="1"/>
          </p:cNvSpPr>
          <p:nvPr/>
        </p:nvSpPr>
        <p:spPr bwMode="auto">
          <a:xfrm>
            <a:off x="457200" y="6019800"/>
            <a:ext cx="9220200" cy="457200"/>
          </a:xfrm>
          <a:prstGeom prst="rect">
            <a:avLst/>
          </a:prstGeom>
          <a:noFill/>
          <a:ln w="9525">
            <a:noFill/>
            <a:miter lim="800000"/>
            <a:headEnd/>
            <a:tailEnd/>
          </a:ln>
        </p:spPr>
        <p:txBody>
          <a:bodyPr>
            <a:spAutoFit/>
          </a:bodyPr>
          <a:lstStyle/>
          <a:p>
            <a:pPr algn="l">
              <a:spcBef>
                <a:spcPct val="50000"/>
              </a:spcBef>
            </a:pPr>
            <a:r>
              <a:rPr lang="en-US"/>
              <a:t>The notation will be explained…</a:t>
            </a:r>
          </a:p>
        </p:txBody>
      </p:sp>
      <p:grpSp>
        <p:nvGrpSpPr>
          <p:cNvPr id="14341" name="Group 6"/>
          <p:cNvGrpSpPr>
            <a:grpSpLocks/>
          </p:cNvGrpSpPr>
          <p:nvPr/>
        </p:nvGrpSpPr>
        <p:grpSpPr bwMode="auto">
          <a:xfrm>
            <a:off x="71438" y="2071688"/>
            <a:ext cx="9918700" cy="136525"/>
            <a:chOff x="45" y="1305"/>
            <a:chExt cx="6248" cy="86"/>
          </a:xfrm>
        </p:grpSpPr>
        <p:sp>
          <p:nvSpPr>
            <p:cNvPr id="14342" name="AutoShape 7"/>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4343" name="Line 8"/>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0" y="0"/>
            <a:ext cx="10058400" cy="1524000"/>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5000" b="1" smtClean="0">
                <a:solidFill>
                  <a:srgbClr val="104160"/>
                </a:solidFill>
                <a:latin typeface="Arial" pitchFamily="34" charset="0"/>
              </a:rPr>
              <a:t>E-R Modeling of CLIENT using Subtypes and Supertypes</a:t>
            </a:r>
            <a:endParaRPr lang="en-US" smtClean="0"/>
          </a:p>
        </p:txBody>
      </p:sp>
      <p:sp>
        <p:nvSpPr>
          <p:cNvPr id="72707" name="Text Box 7"/>
          <p:cNvSpPr txBox="1">
            <a:spLocks noChangeArrowheads="1"/>
          </p:cNvSpPr>
          <p:nvPr/>
        </p:nvSpPr>
        <p:spPr bwMode="auto">
          <a:xfrm>
            <a:off x="0" y="1828800"/>
            <a:ext cx="10058400" cy="5943600"/>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Wingdings" pitchFamily="2" charset="2"/>
              <a:buChar char="Ø"/>
            </a:pPr>
            <a:r>
              <a:rPr lang="en-US" sz="3300">
                <a:solidFill>
                  <a:srgbClr val="000000"/>
                </a:solidFill>
                <a:latin typeface="NewsGothic" charset="0"/>
              </a:rPr>
              <a:t>The Extended E-R Model introduced the concepts of supertypes and subtypes.</a:t>
            </a:r>
            <a:br>
              <a:rPr lang="en-US" sz="3300">
                <a:solidFill>
                  <a:srgbClr val="000000"/>
                </a:solidFill>
                <a:latin typeface="NewsGothic" charset="0"/>
              </a:rPr>
            </a:br>
            <a:endParaRPr lang="en-US" sz="3300">
              <a:solidFill>
                <a:srgbClr val="000000"/>
              </a:solidFill>
              <a:latin typeface="NewsGothic" charset="0"/>
            </a:endParaRPr>
          </a:p>
          <a:p>
            <a:pPr marL="350838" indent="-350838" algn="l" defTabSz="514350">
              <a:buClr>
                <a:srgbClr val="602162"/>
              </a:buClr>
              <a:buSzPct val="90000"/>
              <a:buFont typeface="Wingdings" pitchFamily="2" charset="2"/>
              <a:buChar char="Ø"/>
            </a:pPr>
            <a:r>
              <a:rPr lang="en-US" sz="3300">
                <a:solidFill>
                  <a:srgbClr val="000000"/>
                </a:solidFill>
                <a:latin typeface="NewsGothic" charset="0"/>
              </a:rPr>
              <a:t>Make CLIENT a supertype, with attributes ClientNumber, ClientName and AmountDue.</a:t>
            </a:r>
            <a:br>
              <a:rPr lang="en-US" sz="3300">
                <a:solidFill>
                  <a:srgbClr val="000000"/>
                </a:solidFill>
                <a:latin typeface="NewsGothic" charset="0"/>
              </a:rPr>
            </a:br>
            <a:endParaRPr lang="en-US" sz="3300">
              <a:solidFill>
                <a:srgbClr val="000000"/>
              </a:solidFill>
              <a:latin typeface="NewsGothic" charset="0"/>
            </a:endParaRPr>
          </a:p>
          <a:p>
            <a:pPr marL="350838" indent="-350838" algn="l" defTabSz="514350">
              <a:buClr>
                <a:srgbClr val="602162"/>
              </a:buClr>
              <a:buSzPct val="90000"/>
              <a:buFont typeface="Wingdings" pitchFamily="2" charset="2"/>
              <a:buChar char="Ø"/>
            </a:pPr>
            <a:r>
              <a:rPr lang="en-US" sz="3300">
                <a:solidFill>
                  <a:srgbClr val="000000"/>
                </a:solidFill>
                <a:latin typeface="NewsGothic" charset="0"/>
              </a:rPr>
              <a:t>Make INDIVIDUAL-CLIENT, PARTNERSHIP-CLIENT and CORPORATE-CLIENT subtypes of the supertype CLIENT, each having their own dedicated set of attributes, but “inheriting” the common attributes from the supertype/parent CLIENT.</a:t>
            </a:r>
            <a:endParaRPr lang="en-US"/>
          </a:p>
        </p:txBody>
      </p:sp>
    </p:spTree>
  </p:cSld>
  <p:clrMapOvr>
    <a:masterClrMapping/>
  </p:clrMapOvr>
  <p:transition>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0" y="0"/>
            <a:ext cx="10058400" cy="1481138"/>
          </a:xfrm>
          <a:noFill/>
        </p:spPr>
        <p:txBody>
          <a:bodyPr lIns="0" tIns="0" rIns="0" bIns="0" anchor="ctr"/>
          <a:lstStyle/>
          <a:p>
            <a:pPr marL="0" indent="0" algn="ctr" defTabSz="514350" eaLnBrk="1" hangingPunct="1">
              <a:spcBef>
                <a:spcPct val="0"/>
              </a:spcBef>
              <a:buClr>
                <a:srgbClr val="602162"/>
              </a:buClr>
              <a:buSzPct val="90000"/>
              <a:buFont typeface="Monotype Sorts" pitchFamily="2" charset="2"/>
              <a:buNone/>
            </a:pPr>
            <a:r>
              <a:rPr lang="en-US" sz="8700" b="1" smtClean="0">
                <a:solidFill>
                  <a:srgbClr val="104160"/>
                </a:solidFill>
                <a:latin typeface="Arial" pitchFamily="34" charset="0"/>
              </a:rPr>
              <a:t>Inheritance</a:t>
            </a:r>
            <a:endParaRPr lang="en-US" smtClean="0"/>
          </a:p>
        </p:txBody>
      </p:sp>
      <p:sp>
        <p:nvSpPr>
          <p:cNvPr id="73731" name="Text Box 7"/>
          <p:cNvSpPr txBox="1">
            <a:spLocks noChangeArrowheads="1"/>
          </p:cNvSpPr>
          <p:nvPr/>
        </p:nvSpPr>
        <p:spPr bwMode="auto">
          <a:xfrm>
            <a:off x="228600" y="2286000"/>
            <a:ext cx="9829800" cy="4843463"/>
          </a:xfrm>
          <a:prstGeom prst="rect">
            <a:avLst/>
          </a:prstGeom>
          <a:noFill/>
          <a:ln w="9525">
            <a:noFill/>
            <a:miter lim="800000"/>
            <a:headEnd/>
            <a:tailEnd/>
          </a:ln>
        </p:spPr>
        <p:txBody>
          <a:bodyPr lIns="0" tIns="0" rIns="0" bIns="0"/>
          <a:lstStyle/>
          <a:p>
            <a:pPr marL="350838" indent="-350838" algn="l" defTabSz="514350">
              <a:buClr>
                <a:srgbClr val="602162"/>
              </a:buClr>
              <a:buSzPct val="90000"/>
              <a:buFont typeface="Monotype Sorts" pitchFamily="2" charset="2"/>
              <a:buChar char="l"/>
            </a:pPr>
            <a:r>
              <a:rPr lang="en-US" sz="3900" b="1">
                <a:solidFill>
                  <a:srgbClr val="000000"/>
                </a:solidFill>
                <a:latin typeface="NewsGothic" charset="0"/>
              </a:rPr>
              <a:t>Inheritance means that the entities in the subtypes "inherit" the attributes of the supertype entity class.</a:t>
            </a:r>
            <a:br>
              <a:rPr lang="en-US" sz="3900" b="1">
                <a:solidFill>
                  <a:srgbClr val="000000"/>
                </a:solidFill>
                <a:latin typeface="NewsGothic" charset="0"/>
              </a:rPr>
            </a:br>
            <a:endParaRPr lang="en-US" sz="3900" b="1">
              <a:solidFill>
                <a:srgbClr val="000000"/>
              </a:solidFill>
              <a:latin typeface="NewsGothic" charset="0"/>
            </a:endParaRPr>
          </a:p>
          <a:p>
            <a:pPr marL="1138238" lvl="1" indent="-681038" algn="l" defTabSz="514350">
              <a:buClr>
                <a:srgbClr val="602162"/>
              </a:buClr>
              <a:buSzPct val="90000"/>
              <a:buFont typeface="Monotype Sorts" pitchFamily="2" charset="2"/>
              <a:buChar char="è"/>
            </a:pPr>
            <a:r>
              <a:rPr lang="en-US" sz="3700" b="1">
                <a:solidFill>
                  <a:srgbClr val="000000"/>
                </a:solidFill>
                <a:latin typeface="Arial" pitchFamily="34" charset="0"/>
              </a:rPr>
              <a:t>Thus, CORPORATE-CLIENT inherits the attributes Client-Number,Client-Name and AmountDue from CLIENT.</a:t>
            </a:r>
            <a:endParaRPr lang="en-US"/>
          </a:p>
        </p:txBody>
      </p:sp>
    </p:spTree>
  </p:cSld>
  <p:clrMapOvr>
    <a:masterClrMapping/>
  </p:clrMapOvr>
  <p:transition>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9258300" cy="762000"/>
          </a:xfrm>
        </p:spPr>
        <p:txBody>
          <a:bodyPr/>
          <a:lstStyle/>
          <a:p>
            <a:pPr eaLnBrk="1" hangingPunct="1"/>
            <a:r>
              <a:rPr lang="en-US" b="1" smtClean="0"/>
              <a:t>Subtype Entities</a:t>
            </a:r>
          </a:p>
        </p:txBody>
      </p:sp>
      <p:sp>
        <p:nvSpPr>
          <p:cNvPr id="74755" name="Rectangle 3"/>
          <p:cNvSpPr>
            <a:spLocks noGrp="1" noChangeArrowheads="1"/>
          </p:cNvSpPr>
          <p:nvPr>
            <p:ph type="body" idx="1"/>
          </p:nvPr>
        </p:nvSpPr>
        <p:spPr>
          <a:xfrm>
            <a:off x="0" y="762000"/>
            <a:ext cx="10058400" cy="6324600"/>
          </a:xfrm>
        </p:spPr>
        <p:txBody>
          <a:bodyPr/>
          <a:lstStyle/>
          <a:p>
            <a:pPr eaLnBrk="1" hangingPunct="1">
              <a:lnSpc>
                <a:spcPct val="90000"/>
              </a:lnSpc>
            </a:pPr>
            <a:r>
              <a:rPr lang="en-US" smtClean="0"/>
              <a:t>A </a:t>
            </a:r>
            <a:r>
              <a:rPr lang="en-US" b="1" smtClean="0">
                <a:solidFill>
                  <a:srgbClr val="0066FF"/>
                </a:solidFill>
              </a:rPr>
              <a:t>subtype entity</a:t>
            </a:r>
            <a:r>
              <a:rPr lang="en-US" smtClean="0"/>
              <a:t> is a child, having a parent </a:t>
            </a:r>
            <a:r>
              <a:rPr lang="en-US" b="1" smtClean="0">
                <a:solidFill>
                  <a:srgbClr val="0066FF"/>
                </a:solidFill>
              </a:rPr>
              <a:t>supertype entity from which it inherits attributes</a:t>
            </a:r>
            <a:r>
              <a:rPr lang="en-US" smtClean="0"/>
              <a:t>:</a:t>
            </a:r>
          </a:p>
          <a:p>
            <a:pPr lvl="1" eaLnBrk="1" hangingPunct="1">
              <a:lnSpc>
                <a:spcPct val="90000"/>
              </a:lnSpc>
            </a:pPr>
            <a:r>
              <a:rPr lang="en-US" smtClean="0"/>
              <a:t>Example: STUDENTs can be classified as either</a:t>
            </a:r>
            <a:br>
              <a:rPr lang="en-US" smtClean="0"/>
            </a:br>
            <a:r>
              <a:rPr lang="en-US" smtClean="0"/>
              <a:t>UNDERGRADUATE or GRADUATE. We can make STUDENT a supertype and it will be the “parent” to the subtypes UNDERGRADUATE and GRADUATE. </a:t>
            </a:r>
          </a:p>
          <a:p>
            <a:pPr eaLnBrk="1" hangingPunct="1">
              <a:lnSpc>
                <a:spcPct val="90000"/>
              </a:lnSpc>
            </a:pPr>
            <a:r>
              <a:rPr lang="en-US" smtClean="0"/>
              <a:t>The supertype STUDENT contains all common attributes for the subtypes UNDERGRADUATE and GRADUATE, though the UNDERGRADUATE and GRADUATE subtypes may also have their own dedicated attributes.</a:t>
            </a:r>
          </a:p>
          <a:p>
            <a:pPr eaLnBrk="1" hangingPunct="1">
              <a:lnSpc>
                <a:spcPct val="90000"/>
              </a:lnSpc>
            </a:pPr>
            <a:r>
              <a:rPr lang="en-US" smtClean="0"/>
              <a:t>A </a:t>
            </a:r>
            <a:r>
              <a:rPr lang="en-US" b="1" smtClean="0">
                <a:solidFill>
                  <a:srgbClr val="0066FF"/>
                </a:solidFill>
              </a:rPr>
              <a:t>discriminator</a:t>
            </a:r>
            <a:r>
              <a:rPr lang="en-US" smtClean="0"/>
              <a:t> is an attribute that determines which subtype is appropriate.</a:t>
            </a:r>
          </a:p>
          <a:p>
            <a:pPr lvl="1" eaLnBrk="1" hangingPunct="1">
              <a:lnSpc>
                <a:spcPct val="90000"/>
              </a:lnSpc>
            </a:pPr>
            <a:r>
              <a:rPr lang="en-US" smtClean="0"/>
              <a:t>Example : A discriminator called GENDER could determine whether a MALE subtype or FEMALE subtype is apropos.</a:t>
            </a:r>
          </a:p>
          <a:p>
            <a:pPr eaLnBrk="1" hangingPunct="1">
              <a:lnSpc>
                <a:spcPct val="90000"/>
              </a:lnSpc>
              <a:buFontTx/>
              <a:buNone/>
            </a:pPr>
            <a:endParaRPr lang="en-US" smtClean="0"/>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0"/>
            <a:ext cx="9258300" cy="1543050"/>
          </a:xfrm>
        </p:spPr>
        <p:txBody>
          <a:bodyPr/>
          <a:lstStyle/>
          <a:p>
            <a:pPr eaLnBrk="1" hangingPunct="1"/>
            <a:r>
              <a:rPr lang="en-US" b="1" smtClean="0"/>
              <a:t>Denoting Supertypes and Subtypes in Our ER Diagrams</a:t>
            </a:r>
          </a:p>
        </p:txBody>
      </p:sp>
      <p:sp>
        <p:nvSpPr>
          <p:cNvPr id="75779" name="Rectangle 3"/>
          <p:cNvSpPr>
            <a:spLocks noGrp="1" noChangeArrowheads="1"/>
          </p:cNvSpPr>
          <p:nvPr>
            <p:ph type="body" idx="1"/>
          </p:nvPr>
        </p:nvSpPr>
        <p:spPr>
          <a:xfrm>
            <a:off x="0" y="1447800"/>
            <a:ext cx="10058400" cy="6096000"/>
          </a:xfrm>
        </p:spPr>
        <p:txBody>
          <a:bodyPr/>
          <a:lstStyle/>
          <a:p>
            <a:pPr eaLnBrk="1" hangingPunct="1"/>
            <a:r>
              <a:rPr lang="en-US" sz="2800" smtClean="0"/>
              <a:t>We place the supertype entity set above the subtype entity sets, and use a circle with a line beneath it to denote a supertype-subtype relationship. We use a solid line to represent an ID-dependent subtype entity, since each subtype is ID-dependent on the supertype.</a:t>
            </a:r>
          </a:p>
        </p:txBody>
      </p:sp>
      <p:pic>
        <p:nvPicPr>
          <p:cNvPr id="75780" name="Picture 4"/>
          <p:cNvPicPr>
            <a:picLocks noChangeAspect="1" noChangeArrowheads="1"/>
          </p:cNvPicPr>
          <p:nvPr/>
        </p:nvPicPr>
        <p:blipFill>
          <a:blip r:embed="rId2"/>
          <a:srcRect/>
          <a:stretch>
            <a:fillRect/>
          </a:stretch>
        </p:blipFill>
        <p:spPr bwMode="auto">
          <a:xfrm>
            <a:off x="2209800" y="3705225"/>
            <a:ext cx="5000625" cy="4067175"/>
          </a:xfrm>
          <a:prstGeom prst="rect">
            <a:avLst/>
          </a:prstGeom>
          <a:noFill/>
          <a:ln w="9525">
            <a:noFill/>
            <a:miter lim="800000"/>
            <a:headEnd/>
            <a:tailEnd/>
          </a:ln>
        </p:spPr>
      </p:pic>
      <p:sp>
        <p:nvSpPr>
          <p:cNvPr id="75781" name="AutoShape 6"/>
          <p:cNvSpPr>
            <a:spLocks noChangeArrowheads="1"/>
          </p:cNvSpPr>
          <p:nvPr/>
        </p:nvSpPr>
        <p:spPr bwMode="auto">
          <a:xfrm>
            <a:off x="2438400" y="5486400"/>
            <a:ext cx="1981200" cy="228600"/>
          </a:xfrm>
          <a:prstGeom prst="rightArrow">
            <a:avLst>
              <a:gd name="adj1" fmla="val 50000"/>
              <a:gd name="adj2" fmla="val 216667"/>
            </a:avLst>
          </a:prstGeom>
          <a:solidFill>
            <a:schemeClr val="accent1"/>
          </a:solidFill>
          <a:ln w="9525">
            <a:solidFill>
              <a:schemeClr val="tx1"/>
            </a:solidFill>
            <a:miter lim="800000"/>
            <a:headEnd/>
            <a:tailEnd/>
          </a:ln>
        </p:spPr>
        <p:txBody>
          <a:bodyPr wrap="none" anchor="ctr"/>
          <a:lstStyle/>
          <a:p>
            <a:endParaRPr lang="en-US"/>
          </a:p>
        </p:txBody>
      </p:sp>
      <p:sp>
        <p:nvSpPr>
          <p:cNvPr id="75782" name="Text Box 7"/>
          <p:cNvSpPr txBox="1">
            <a:spLocks noChangeArrowheads="1"/>
          </p:cNvSpPr>
          <p:nvPr/>
        </p:nvSpPr>
        <p:spPr bwMode="auto">
          <a:xfrm>
            <a:off x="533400" y="4724400"/>
            <a:ext cx="2362200" cy="1552575"/>
          </a:xfrm>
          <a:prstGeom prst="rect">
            <a:avLst/>
          </a:prstGeom>
          <a:noFill/>
          <a:ln w="9525">
            <a:noFill/>
            <a:miter lim="800000"/>
            <a:headEnd/>
            <a:tailEnd/>
          </a:ln>
        </p:spPr>
        <p:txBody>
          <a:bodyPr>
            <a:spAutoFit/>
          </a:bodyPr>
          <a:lstStyle/>
          <a:p>
            <a:pPr>
              <a:spcBef>
                <a:spcPct val="50000"/>
              </a:spcBef>
            </a:pPr>
            <a:r>
              <a:rPr lang="en-US"/>
              <a:t>The notation for a super-type subtype relationship</a:t>
            </a:r>
          </a:p>
        </p:txBody>
      </p:sp>
      <p:sp>
        <p:nvSpPr>
          <p:cNvPr id="75783" name="AutoShape 8"/>
          <p:cNvSpPr>
            <a:spLocks noChangeArrowheads="1"/>
          </p:cNvSpPr>
          <p:nvPr/>
        </p:nvSpPr>
        <p:spPr bwMode="auto">
          <a:xfrm>
            <a:off x="5638800" y="3810000"/>
            <a:ext cx="914400" cy="152400"/>
          </a:xfrm>
          <a:prstGeom prst="lef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75784" name="Text Box 9"/>
          <p:cNvSpPr txBox="1">
            <a:spLocks noChangeArrowheads="1"/>
          </p:cNvSpPr>
          <p:nvPr/>
        </p:nvSpPr>
        <p:spPr bwMode="auto">
          <a:xfrm>
            <a:off x="6400800" y="3581400"/>
            <a:ext cx="2209800" cy="457200"/>
          </a:xfrm>
          <a:prstGeom prst="rect">
            <a:avLst/>
          </a:prstGeom>
          <a:noFill/>
          <a:ln w="9525">
            <a:noFill/>
            <a:miter lim="800000"/>
            <a:headEnd/>
            <a:tailEnd/>
          </a:ln>
        </p:spPr>
        <p:txBody>
          <a:bodyPr>
            <a:spAutoFit/>
          </a:bodyPr>
          <a:lstStyle/>
          <a:p>
            <a:pPr>
              <a:spcBef>
                <a:spcPct val="50000"/>
              </a:spcBef>
            </a:pPr>
            <a:r>
              <a:rPr lang="en-US"/>
              <a:t>The Supertype</a:t>
            </a:r>
          </a:p>
        </p:txBody>
      </p:sp>
      <p:sp>
        <p:nvSpPr>
          <p:cNvPr id="75785" name="AutoShape 10"/>
          <p:cNvSpPr>
            <a:spLocks noChangeArrowheads="1"/>
          </p:cNvSpPr>
          <p:nvPr/>
        </p:nvSpPr>
        <p:spPr bwMode="auto">
          <a:xfrm rot="-2463913">
            <a:off x="4114800" y="5562600"/>
            <a:ext cx="2667000" cy="185738"/>
          </a:xfrm>
          <a:prstGeom prst="leftArrow">
            <a:avLst>
              <a:gd name="adj1" fmla="val 50000"/>
              <a:gd name="adj2" fmla="val 358973"/>
            </a:avLst>
          </a:prstGeom>
          <a:solidFill>
            <a:schemeClr val="accent1"/>
          </a:solidFill>
          <a:ln w="9525">
            <a:solidFill>
              <a:schemeClr val="tx1"/>
            </a:solidFill>
            <a:miter lim="800000"/>
            <a:headEnd/>
            <a:tailEnd/>
          </a:ln>
        </p:spPr>
        <p:txBody>
          <a:bodyPr wrap="none" anchor="ctr"/>
          <a:lstStyle/>
          <a:p>
            <a:endParaRPr lang="en-US"/>
          </a:p>
        </p:txBody>
      </p:sp>
      <p:sp>
        <p:nvSpPr>
          <p:cNvPr id="75786" name="AutoShape 11"/>
          <p:cNvSpPr>
            <a:spLocks noChangeArrowheads="1"/>
          </p:cNvSpPr>
          <p:nvPr/>
        </p:nvSpPr>
        <p:spPr bwMode="auto">
          <a:xfrm rot="-2332384">
            <a:off x="6019800" y="5715000"/>
            <a:ext cx="1762125" cy="176213"/>
          </a:xfrm>
          <a:prstGeom prst="leftArrow">
            <a:avLst>
              <a:gd name="adj1" fmla="val 50000"/>
              <a:gd name="adj2" fmla="val 249999"/>
            </a:avLst>
          </a:prstGeom>
          <a:solidFill>
            <a:schemeClr val="accent1"/>
          </a:solidFill>
          <a:ln w="9525">
            <a:solidFill>
              <a:schemeClr val="tx1"/>
            </a:solidFill>
            <a:miter lim="800000"/>
            <a:headEnd/>
            <a:tailEnd/>
          </a:ln>
        </p:spPr>
        <p:txBody>
          <a:bodyPr wrap="none" anchor="ctr"/>
          <a:lstStyle/>
          <a:p>
            <a:endParaRPr lang="en-US"/>
          </a:p>
        </p:txBody>
      </p:sp>
      <p:sp>
        <p:nvSpPr>
          <p:cNvPr id="75787" name="Text Box 12"/>
          <p:cNvSpPr txBox="1">
            <a:spLocks noChangeArrowheads="1"/>
          </p:cNvSpPr>
          <p:nvPr/>
        </p:nvSpPr>
        <p:spPr bwMode="auto">
          <a:xfrm rot="1091019">
            <a:off x="6096000" y="4648200"/>
            <a:ext cx="2514600" cy="457200"/>
          </a:xfrm>
          <a:prstGeom prst="rect">
            <a:avLst/>
          </a:prstGeom>
          <a:noFill/>
          <a:ln w="9525">
            <a:noFill/>
            <a:miter lim="800000"/>
            <a:headEnd/>
            <a:tailEnd/>
          </a:ln>
        </p:spPr>
        <p:txBody>
          <a:bodyPr>
            <a:spAutoFit/>
          </a:bodyPr>
          <a:lstStyle/>
          <a:p>
            <a:pPr>
              <a:spcBef>
                <a:spcPct val="50000"/>
              </a:spcBef>
            </a:pPr>
            <a:r>
              <a:rPr lang="en-US"/>
              <a:t>The 2 Sub-types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0"/>
            <a:ext cx="9258300" cy="1543050"/>
          </a:xfrm>
        </p:spPr>
        <p:txBody>
          <a:bodyPr/>
          <a:lstStyle/>
          <a:p>
            <a:pPr eaLnBrk="1" hangingPunct="1"/>
            <a:r>
              <a:rPr lang="en-US" b="1" smtClean="0"/>
              <a:t>Explaining the Hiking Club and the Sailing Club</a:t>
            </a:r>
          </a:p>
        </p:txBody>
      </p:sp>
      <p:pic>
        <p:nvPicPr>
          <p:cNvPr id="76803" name="Picture 4"/>
          <p:cNvPicPr>
            <a:picLocks noChangeAspect="1" noChangeArrowheads="1"/>
          </p:cNvPicPr>
          <p:nvPr/>
        </p:nvPicPr>
        <p:blipFill>
          <a:blip r:embed="rId2"/>
          <a:srcRect/>
          <a:stretch>
            <a:fillRect/>
          </a:stretch>
        </p:blipFill>
        <p:spPr bwMode="auto">
          <a:xfrm>
            <a:off x="0" y="1676400"/>
            <a:ext cx="5000625" cy="4067175"/>
          </a:xfrm>
          <a:prstGeom prst="rect">
            <a:avLst/>
          </a:prstGeom>
          <a:noFill/>
          <a:ln w="9525">
            <a:noFill/>
            <a:miter lim="800000"/>
            <a:headEnd/>
            <a:tailEnd/>
          </a:ln>
        </p:spPr>
      </p:pic>
      <p:sp>
        <p:nvSpPr>
          <p:cNvPr id="76804" name="Text Box 5"/>
          <p:cNvSpPr txBox="1">
            <a:spLocks noChangeArrowheads="1"/>
          </p:cNvSpPr>
          <p:nvPr/>
        </p:nvSpPr>
        <p:spPr bwMode="auto">
          <a:xfrm>
            <a:off x="5181600" y="1676400"/>
            <a:ext cx="4648200" cy="5203825"/>
          </a:xfrm>
          <a:prstGeom prst="rect">
            <a:avLst/>
          </a:prstGeom>
          <a:noFill/>
          <a:ln w="9525">
            <a:noFill/>
            <a:miter lim="800000"/>
            <a:headEnd/>
            <a:tailEnd/>
          </a:ln>
        </p:spPr>
        <p:txBody>
          <a:bodyPr>
            <a:spAutoFit/>
          </a:bodyPr>
          <a:lstStyle/>
          <a:p>
            <a:pPr algn="l">
              <a:spcBef>
                <a:spcPct val="50000"/>
              </a:spcBef>
            </a:pPr>
            <a:r>
              <a:rPr lang="en-US"/>
              <a:t>The HIKING_CLUB subtype consists of student members, and while the subtype has attributes for the date the dues were paid and the amount paid, it “inherits” from its parent STUDENT the last name and first name of its members.</a:t>
            </a:r>
          </a:p>
          <a:p>
            <a:pPr algn="l">
              <a:spcBef>
                <a:spcPct val="50000"/>
              </a:spcBef>
            </a:pPr>
            <a:r>
              <a:rPr lang="en-US"/>
              <a:t>The same is true for student members of the SAILING-CLUB.</a:t>
            </a:r>
          </a:p>
          <a:p>
            <a:pPr algn="l">
              <a:spcBef>
                <a:spcPct val="50000"/>
              </a:spcBef>
            </a:pPr>
            <a:r>
              <a:rPr lang="en-US"/>
              <a:t>The notation states that a given student may either be in the hiking club, or the sailing club, or both (or neither).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381000" y="0"/>
            <a:ext cx="9258300" cy="857250"/>
          </a:xfrm>
        </p:spPr>
        <p:txBody>
          <a:bodyPr/>
          <a:lstStyle/>
          <a:p>
            <a:pPr eaLnBrk="1" hangingPunct="1"/>
            <a:r>
              <a:rPr lang="en-US" b="1" smtClean="0"/>
              <a:t>Example Subtype Entity Sets</a:t>
            </a:r>
          </a:p>
        </p:txBody>
      </p:sp>
      <p:pic>
        <p:nvPicPr>
          <p:cNvPr id="77827" name="Picture 5" descr="Fig5-13"/>
          <p:cNvPicPr>
            <a:picLocks noChangeAspect="1" noChangeArrowheads="1"/>
          </p:cNvPicPr>
          <p:nvPr/>
        </p:nvPicPr>
        <p:blipFill>
          <a:blip r:embed="rId2"/>
          <a:srcRect/>
          <a:stretch>
            <a:fillRect/>
          </a:stretch>
        </p:blipFill>
        <p:spPr bwMode="auto">
          <a:xfrm>
            <a:off x="0" y="2971800"/>
            <a:ext cx="9896475" cy="4572000"/>
          </a:xfrm>
          <a:prstGeom prst="rect">
            <a:avLst/>
          </a:prstGeom>
          <a:noFill/>
          <a:ln w="9525">
            <a:noFill/>
            <a:miter lim="800000"/>
            <a:headEnd/>
            <a:tailEnd/>
          </a:ln>
        </p:spPr>
      </p:pic>
      <p:sp>
        <p:nvSpPr>
          <p:cNvPr id="77828" name="Text Box 6"/>
          <p:cNvSpPr txBox="1">
            <a:spLocks noChangeArrowheads="1"/>
          </p:cNvSpPr>
          <p:nvPr/>
        </p:nvSpPr>
        <p:spPr bwMode="auto">
          <a:xfrm>
            <a:off x="0" y="685800"/>
            <a:ext cx="10058400" cy="2100263"/>
          </a:xfrm>
          <a:prstGeom prst="rect">
            <a:avLst/>
          </a:prstGeom>
          <a:noFill/>
          <a:ln w="9525">
            <a:noFill/>
            <a:miter lim="800000"/>
            <a:headEnd/>
            <a:tailEnd/>
          </a:ln>
        </p:spPr>
        <p:txBody>
          <a:bodyPr>
            <a:spAutoFit/>
          </a:bodyPr>
          <a:lstStyle/>
          <a:p>
            <a:pPr algn="l">
              <a:spcBef>
                <a:spcPct val="50000"/>
              </a:spcBef>
            </a:pPr>
            <a:r>
              <a:rPr lang="en-US"/>
              <a:t>In (a) below, a STUDENT is either an UNDERGRADUATE or a GRADUATE, but not both. The “X” in the circle denotes “exclusive” (i.e., the supertype is ‘related” to at most one subtype).</a:t>
            </a:r>
          </a:p>
          <a:p>
            <a:pPr algn="l">
              <a:spcBef>
                <a:spcPct val="50000"/>
              </a:spcBef>
            </a:pPr>
            <a:r>
              <a:rPr lang="en-US"/>
              <a:t>In (b) below, the absence of an “X” in the circle denotes “inclusive” (i.e., the supertype can relate to</a:t>
            </a:r>
            <a:r>
              <a:rPr lang="en-US" u="sng"/>
              <a:t> any</a:t>
            </a:r>
            <a:r>
              <a:rPr lang="en-US"/>
              <a:t> of the subtypes).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228600"/>
            <a:ext cx="9258300" cy="1143000"/>
          </a:xfrm>
        </p:spPr>
        <p:txBody>
          <a:bodyPr/>
          <a:lstStyle/>
          <a:p>
            <a:pPr eaLnBrk="1" hangingPunct="1"/>
            <a:r>
              <a:rPr lang="en-US" b="1" smtClean="0"/>
              <a:t>Discriminators</a:t>
            </a:r>
          </a:p>
        </p:txBody>
      </p:sp>
      <p:sp>
        <p:nvSpPr>
          <p:cNvPr id="78851" name="Rectangle 3"/>
          <p:cNvSpPr>
            <a:spLocks noGrp="1" noChangeArrowheads="1"/>
          </p:cNvSpPr>
          <p:nvPr>
            <p:ph type="body" idx="1"/>
          </p:nvPr>
        </p:nvSpPr>
        <p:spPr>
          <a:xfrm>
            <a:off x="0" y="1219200"/>
            <a:ext cx="9258300" cy="6858000"/>
          </a:xfrm>
        </p:spPr>
        <p:txBody>
          <a:bodyPr/>
          <a:lstStyle/>
          <a:p>
            <a:pPr eaLnBrk="1" hangingPunct="1"/>
            <a:r>
              <a:rPr lang="en-US" smtClean="0"/>
              <a:t>A </a:t>
            </a:r>
            <a:r>
              <a:rPr lang="en-US" b="1" smtClean="0">
                <a:solidFill>
                  <a:srgbClr val="0066FF"/>
                </a:solidFill>
              </a:rPr>
              <a:t>discriminator</a:t>
            </a:r>
            <a:r>
              <a:rPr lang="en-US" smtClean="0"/>
              <a:t> is an (optional) attribute that determines which subtype is appropriate.</a:t>
            </a:r>
          </a:p>
          <a:p>
            <a:pPr lvl="1" eaLnBrk="1" hangingPunct="1"/>
            <a:r>
              <a:rPr lang="en-US" smtClean="0"/>
              <a:t>The discriminator will appear as an attribute name and will also be placed adjacent to the subtype symbol</a:t>
            </a:r>
            <a:br>
              <a:rPr lang="en-US" smtClean="0"/>
            </a:br>
            <a:endParaRPr lang="en-US" smtClean="0"/>
          </a:p>
          <a:p>
            <a:pPr eaLnBrk="1" hangingPunct="1"/>
            <a:r>
              <a:rPr lang="en-US" smtClean="0"/>
              <a:t>Example: The attribute “isGradStudent,” which appears in STUDENT (diagram a) on the prior slide, </a:t>
            </a:r>
            <a:r>
              <a:rPr lang="en-US" b="1" smtClean="0"/>
              <a:t>is a discriminator</a:t>
            </a:r>
            <a:r>
              <a:rPr lang="en-US" smtClean="0"/>
              <a:t> and will have a domain of “Yes” and “No,” and therefore appears adjacent to the subtype symbol.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0"/>
            <a:ext cx="9258300" cy="1543050"/>
          </a:xfrm>
        </p:spPr>
        <p:txBody>
          <a:bodyPr/>
          <a:lstStyle/>
          <a:p>
            <a:pPr eaLnBrk="1" hangingPunct="1"/>
            <a:r>
              <a:rPr lang="en-US" b="1" smtClean="0"/>
              <a:t>Subtypes: IS-A relationships</a:t>
            </a:r>
          </a:p>
        </p:txBody>
      </p:sp>
      <p:sp>
        <p:nvSpPr>
          <p:cNvPr id="79875" name="Rectangle 3"/>
          <p:cNvSpPr>
            <a:spLocks noGrp="1" noChangeArrowheads="1"/>
          </p:cNvSpPr>
          <p:nvPr>
            <p:ph type="body" idx="1"/>
          </p:nvPr>
        </p:nvSpPr>
        <p:spPr>
          <a:xfrm>
            <a:off x="0" y="1371600"/>
            <a:ext cx="10058400" cy="6400800"/>
          </a:xfrm>
        </p:spPr>
        <p:txBody>
          <a:bodyPr/>
          <a:lstStyle/>
          <a:p>
            <a:pPr eaLnBrk="1" hangingPunct="1"/>
            <a:r>
              <a:rPr lang="en-US" smtClean="0"/>
              <a:t>Relationships connecting supertypes and subtypes are called </a:t>
            </a:r>
            <a:r>
              <a:rPr lang="en-US" b="1" smtClean="0">
                <a:solidFill>
                  <a:srgbClr val="0066FF"/>
                </a:solidFill>
              </a:rPr>
              <a:t>IS-A relationships</a:t>
            </a:r>
            <a:r>
              <a:rPr lang="en-US" smtClean="0"/>
              <a:t>, because a subtype IS really the same entity as the supertype.</a:t>
            </a:r>
          </a:p>
          <a:p>
            <a:pPr lvl="1" eaLnBrk="1" hangingPunct="1"/>
            <a:r>
              <a:rPr lang="en-US" smtClean="0"/>
              <a:t>Contrast this with a “HAS-A” relationship, where we have a relationship involving two entity sets, but the identifiers of the entity sets are different.</a:t>
            </a:r>
            <a:br>
              <a:rPr lang="en-US" smtClean="0"/>
            </a:br>
            <a:endParaRPr lang="en-US" smtClean="0"/>
          </a:p>
          <a:p>
            <a:pPr eaLnBrk="1" hangingPunct="1"/>
            <a:r>
              <a:rPr lang="en-US" smtClean="0"/>
              <a:t>The identifer of the supertype and all of its subtypes must be </a:t>
            </a:r>
            <a:r>
              <a:rPr lang="en-US" u="sng" smtClean="0"/>
              <a:t>identical,</a:t>
            </a:r>
            <a:r>
              <a:rPr lang="en-US" smtClean="0"/>
              <a:t>  i.e., the identifier of the supertype becomes the identifier of the related subtype(s).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0" y="0"/>
            <a:ext cx="10058400" cy="914400"/>
          </a:xfrm>
        </p:spPr>
        <p:txBody>
          <a:bodyPr/>
          <a:lstStyle/>
          <a:p>
            <a:pPr eaLnBrk="1" hangingPunct="1"/>
            <a:r>
              <a:rPr lang="en-US" b="1" smtClean="0"/>
              <a:t>Crow’s Foot Nomenclature Summary</a:t>
            </a:r>
          </a:p>
        </p:txBody>
      </p:sp>
      <p:pic>
        <p:nvPicPr>
          <p:cNvPr id="80899" name="Picture 5" descr="Fig5-14"/>
          <p:cNvPicPr>
            <a:picLocks noChangeAspect="1" noChangeArrowheads="1"/>
          </p:cNvPicPr>
          <p:nvPr/>
        </p:nvPicPr>
        <p:blipFill>
          <a:blip r:embed="rId2"/>
          <a:srcRect/>
          <a:stretch>
            <a:fillRect/>
          </a:stretch>
        </p:blipFill>
        <p:spPr bwMode="auto">
          <a:xfrm>
            <a:off x="838200" y="863600"/>
            <a:ext cx="8077200" cy="690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10058400" cy="1543050"/>
          </a:xfrm>
        </p:spPr>
        <p:txBody>
          <a:bodyPr/>
          <a:lstStyle/>
          <a:p>
            <a:pPr eaLnBrk="1" hangingPunct="1"/>
            <a:r>
              <a:rPr lang="en-US" b="1" smtClean="0"/>
              <a:t>An Example of the Data Modeling Process</a:t>
            </a:r>
          </a:p>
        </p:txBody>
      </p:sp>
      <p:sp>
        <p:nvSpPr>
          <p:cNvPr id="81923" name="Rectangle 3"/>
          <p:cNvSpPr>
            <a:spLocks noGrp="1" noChangeArrowheads="1"/>
          </p:cNvSpPr>
          <p:nvPr>
            <p:ph type="body" idx="1"/>
          </p:nvPr>
        </p:nvSpPr>
        <p:spPr>
          <a:xfrm>
            <a:off x="0" y="1524000"/>
            <a:ext cx="10058400" cy="6248400"/>
          </a:xfrm>
        </p:spPr>
        <p:txBody>
          <a:bodyPr/>
          <a:lstStyle/>
          <a:p>
            <a:pPr eaLnBrk="1" hangingPunct="1">
              <a:lnSpc>
                <a:spcPct val="80000"/>
              </a:lnSpc>
            </a:pPr>
            <a:r>
              <a:rPr lang="en-US" sz="2800" smtClean="0"/>
              <a:t>The Database Development team, when they commence the data modeling process,</a:t>
            </a:r>
          </a:p>
          <a:p>
            <a:pPr lvl="1" eaLnBrk="1" hangingPunct="1">
              <a:lnSpc>
                <a:spcPct val="80000"/>
              </a:lnSpc>
            </a:pPr>
            <a:r>
              <a:rPr lang="en-US" sz="2400" smtClean="0"/>
              <a:t> will analyze user requirements</a:t>
            </a:r>
          </a:p>
          <a:p>
            <a:pPr lvl="1" eaLnBrk="1" hangingPunct="1">
              <a:lnSpc>
                <a:spcPct val="80000"/>
              </a:lnSpc>
            </a:pPr>
            <a:r>
              <a:rPr lang="en-US" sz="2400" smtClean="0"/>
              <a:t> will examine existing reports of the organization</a:t>
            </a:r>
          </a:p>
          <a:p>
            <a:pPr lvl="1" eaLnBrk="1" hangingPunct="1">
              <a:lnSpc>
                <a:spcPct val="80000"/>
              </a:lnSpc>
            </a:pPr>
            <a:r>
              <a:rPr lang="en-US" sz="2400" smtClean="0"/>
              <a:t> will examine existing data entry forms of the organization</a:t>
            </a:r>
          </a:p>
          <a:p>
            <a:pPr lvl="1" eaLnBrk="1" hangingPunct="1">
              <a:lnSpc>
                <a:spcPct val="80000"/>
              </a:lnSpc>
            </a:pPr>
            <a:r>
              <a:rPr lang="en-US" sz="2400" smtClean="0"/>
              <a:t> will examine existing data sources</a:t>
            </a:r>
          </a:p>
          <a:p>
            <a:pPr lvl="1" eaLnBrk="1" hangingPunct="1">
              <a:lnSpc>
                <a:spcPct val="80000"/>
              </a:lnSpc>
            </a:pPr>
            <a:r>
              <a:rPr lang="en-US" sz="2400" smtClean="0"/>
              <a:t> will conduct interviews</a:t>
            </a:r>
            <a:br>
              <a:rPr lang="en-US" sz="2400" smtClean="0"/>
            </a:br>
            <a:endParaRPr lang="en-US" sz="2400" smtClean="0"/>
          </a:p>
          <a:p>
            <a:pPr eaLnBrk="1" hangingPunct="1">
              <a:lnSpc>
                <a:spcPct val="80000"/>
              </a:lnSpc>
            </a:pPr>
            <a:r>
              <a:rPr lang="en-US" sz="2800" smtClean="0"/>
              <a:t>As part of the process, users may be asked for additional information (e.g., to determine cardinalities…)</a:t>
            </a:r>
            <a:br>
              <a:rPr lang="en-US" sz="2800" smtClean="0"/>
            </a:br>
            <a:endParaRPr lang="en-US" sz="2800" smtClean="0"/>
          </a:p>
          <a:p>
            <a:pPr eaLnBrk="1" hangingPunct="1">
              <a:lnSpc>
                <a:spcPct val="80000"/>
              </a:lnSpc>
            </a:pPr>
            <a:r>
              <a:rPr lang="en-US" sz="2800" smtClean="0"/>
              <a:t>Users will review and validate the prototype data model</a:t>
            </a:r>
            <a:br>
              <a:rPr lang="en-US" sz="2800" smtClean="0"/>
            </a:br>
            <a:endParaRPr lang="en-US" sz="2800" smtClean="0"/>
          </a:p>
          <a:p>
            <a:pPr eaLnBrk="1" hangingPunct="1">
              <a:lnSpc>
                <a:spcPct val="80000"/>
              </a:lnSpc>
            </a:pPr>
            <a:r>
              <a:rPr lang="en-US" sz="2800" smtClean="0"/>
              <a:t>The process will be illustrated by a case study of Highline University, which is seeking to create a database to track its colleges, departments, faculty and students.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0"/>
            <a:ext cx="9258300" cy="1543050"/>
          </a:xfrm>
        </p:spPr>
        <p:txBody>
          <a:bodyPr/>
          <a:lstStyle/>
          <a:p>
            <a:pPr eaLnBrk="1" hangingPunct="1"/>
            <a:r>
              <a:rPr lang="en-US" sz="4800" b="1" smtClean="0"/>
              <a:t>An Extended E-R Model</a:t>
            </a:r>
            <a:br>
              <a:rPr lang="en-US" sz="4800" b="1" smtClean="0"/>
            </a:br>
            <a:endParaRPr lang="en-US" sz="4800" b="1" smtClean="0"/>
          </a:p>
        </p:txBody>
      </p:sp>
      <p:pic>
        <p:nvPicPr>
          <p:cNvPr id="15363" name="Picture 3" descr="KroenkeExtendedERExample"/>
          <p:cNvPicPr>
            <a:picLocks noChangeAspect="1" noChangeArrowheads="1"/>
          </p:cNvPicPr>
          <p:nvPr/>
        </p:nvPicPr>
        <p:blipFill>
          <a:blip r:embed="rId2"/>
          <a:srcRect/>
          <a:stretch>
            <a:fillRect/>
          </a:stretch>
        </p:blipFill>
        <p:spPr bwMode="auto">
          <a:xfrm>
            <a:off x="1143000" y="1654175"/>
            <a:ext cx="8077200" cy="5788025"/>
          </a:xfrm>
          <a:prstGeom prst="rect">
            <a:avLst/>
          </a:prstGeom>
          <a:noFill/>
          <a:ln w="9525">
            <a:noFill/>
            <a:miter lim="800000"/>
            <a:headEnd/>
            <a:tailEnd/>
          </a:ln>
        </p:spPr>
      </p:pic>
      <p:grpSp>
        <p:nvGrpSpPr>
          <p:cNvPr id="15364" name="Group 4"/>
          <p:cNvGrpSpPr>
            <a:grpSpLocks/>
          </p:cNvGrpSpPr>
          <p:nvPr/>
        </p:nvGrpSpPr>
        <p:grpSpPr bwMode="auto">
          <a:xfrm>
            <a:off x="139700" y="1524000"/>
            <a:ext cx="9918700" cy="136525"/>
            <a:chOff x="45" y="1305"/>
            <a:chExt cx="6248" cy="86"/>
          </a:xfrm>
        </p:grpSpPr>
        <p:sp>
          <p:nvSpPr>
            <p:cNvPr id="15365" name="AutoShape 5"/>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5366" name="Line 6"/>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10058400" cy="914400"/>
          </a:xfrm>
        </p:spPr>
        <p:txBody>
          <a:bodyPr/>
          <a:lstStyle/>
          <a:p>
            <a:pPr eaLnBrk="1" hangingPunct="1"/>
            <a:r>
              <a:rPr lang="en-US" b="1" smtClean="0"/>
              <a:t>The College Report</a:t>
            </a:r>
          </a:p>
        </p:txBody>
      </p:sp>
      <p:sp>
        <p:nvSpPr>
          <p:cNvPr id="82947" name="Rectangle 3"/>
          <p:cNvSpPr>
            <a:spLocks noGrp="1" noChangeArrowheads="1"/>
          </p:cNvSpPr>
          <p:nvPr>
            <p:ph type="body" idx="1"/>
          </p:nvPr>
        </p:nvSpPr>
        <p:spPr>
          <a:xfrm>
            <a:off x="0" y="914400"/>
            <a:ext cx="10363200" cy="6858000"/>
          </a:xfrm>
        </p:spPr>
        <p:txBody>
          <a:bodyPr/>
          <a:lstStyle/>
          <a:p>
            <a:pPr eaLnBrk="1" hangingPunct="1"/>
            <a:r>
              <a:rPr lang="en-US" smtClean="0"/>
              <a:t>The following is an existing report from the College of Business, and we are told that every college at Highline University produces a similar report.</a:t>
            </a:r>
          </a:p>
          <a:p>
            <a:pPr eaLnBrk="1" hangingPunct="1"/>
            <a:endParaRPr lang="en-US" smtClean="0"/>
          </a:p>
        </p:txBody>
      </p:sp>
      <p:pic>
        <p:nvPicPr>
          <p:cNvPr id="82948" name="Picture 4" descr="Fig5-44"/>
          <p:cNvPicPr>
            <a:picLocks noChangeAspect="1" noChangeArrowheads="1"/>
          </p:cNvPicPr>
          <p:nvPr/>
        </p:nvPicPr>
        <p:blipFill>
          <a:blip r:embed="rId2"/>
          <a:srcRect/>
          <a:stretch>
            <a:fillRect/>
          </a:stretch>
        </p:blipFill>
        <p:spPr bwMode="auto">
          <a:xfrm>
            <a:off x="228600" y="2667000"/>
            <a:ext cx="96202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04800" y="0"/>
            <a:ext cx="9258300" cy="838200"/>
          </a:xfrm>
        </p:spPr>
        <p:txBody>
          <a:bodyPr/>
          <a:lstStyle/>
          <a:p>
            <a:pPr eaLnBrk="1" hangingPunct="1"/>
            <a:r>
              <a:rPr lang="en-US" b="1" smtClean="0"/>
              <a:t>Examining the College Report</a:t>
            </a:r>
          </a:p>
        </p:txBody>
      </p:sp>
      <p:sp>
        <p:nvSpPr>
          <p:cNvPr id="83971" name="Rectangle 3"/>
          <p:cNvSpPr>
            <a:spLocks noGrp="1" noChangeArrowheads="1"/>
          </p:cNvSpPr>
          <p:nvPr>
            <p:ph type="body" idx="1"/>
          </p:nvPr>
        </p:nvSpPr>
        <p:spPr>
          <a:xfrm>
            <a:off x="0" y="914400"/>
            <a:ext cx="10058400" cy="6629400"/>
          </a:xfrm>
        </p:spPr>
        <p:txBody>
          <a:bodyPr/>
          <a:lstStyle/>
          <a:p>
            <a:pPr eaLnBrk="1" hangingPunct="1"/>
            <a:r>
              <a:rPr lang="en-US" sz="2800" smtClean="0"/>
              <a:t>The College report suggests two entity sets for our database:</a:t>
            </a:r>
          </a:p>
          <a:p>
            <a:pPr lvl="1" eaLnBrk="1" hangingPunct="1"/>
            <a:r>
              <a:rPr lang="en-US" sz="2400" smtClean="0"/>
              <a:t>a COLLEGE entity set, with attributes for the college name, its Dean, phone and campus address</a:t>
            </a:r>
          </a:p>
          <a:p>
            <a:pPr lvl="1" eaLnBrk="1" hangingPunct="1"/>
            <a:r>
              <a:rPr lang="en-US" sz="2400" smtClean="0"/>
              <a:t>a DEPARTMENT entity set, with attributes for the name of the department, its chairperson, phone, and how many majors are in the department.</a:t>
            </a:r>
          </a:p>
          <a:p>
            <a:pPr lvl="1" eaLnBrk="1" hangingPunct="1"/>
            <a:r>
              <a:rPr lang="en-US" sz="2400" smtClean="0"/>
              <a:t>A subsequent interview with the Highline administration indicates that a college could have one department, or several department (for instance,  the college of architecture has only one department (Architecture), while the college of engineering has several (EE, CivilE, Mechanical engineering, etc.) And, a department can only be a member of one college.	</a:t>
            </a:r>
          </a:p>
          <a:p>
            <a:pPr eaLnBrk="1" hangingPunct="1"/>
            <a:r>
              <a:rPr lang="en-US" sz="2800" smtClean="0"/>
              <a:t>Based upon the above information from the College Report, we create a Crow’s Foot data model, as given on the following slide: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a:xfrm>
            <a:off x="0" y="0"/>
            <a:ext cx="10058400" cy="1543050"/>
          </a:xfrm>
        </p:spPr>
        <p:txBody>
          <a:bodyPr/>
          <a:lstStyle/>
          <a:p>
            <a:pPr eaLnBrk="1" hangingPunct="1"/>
            <a:r>
              <a:rPr lang="en-US" b="1" smtClean="0"/>
              <a:t>Preliminary Data Model from the College Report</a:t>
            </a:r>
          </a:p>
        </p:txBody>
      </p:sp>
      <p:pic>
        <p:nvPicPr>
          <p:cNvPr id="84995" name="Picture 5" descr="Fig5-45"/>
          <p:cNvPicPr>
            <a:picLocks noChangeAspect="1" noChangeArrowheads="1"/>
          </p:cNvPicPr>
          <p:nvPr/>
        </p:nvPicPr>
        <p:blipFill>
          <a:blip r:embed="rId2"/>
          <a:srcRect/>
          <a:stretch>
            <a:fillRect/>
          </a:stretch>
        </p:blipFill>
        <p:spPr bwMode="auto">
          <a:xfrm>
            <a:off x="1447800" y="1447800"/>
            <a:ext cx="6858000" cy="2860675"/>
          </a:xfrm>
          <a:prstGeom prst="rect">
            <a:avLst/>
          </a:prstGeom>
          <a:noFill/>
          <a:ln w="9525">
            <a:noFill/>
            <a:miter lim="800000"/>
            <a:headEnd/>
            <a:tailEnd/>
          </a:ln>
        </p:spPr>
      </p:pic>
      <p:sp>
        <p:nvSpPr>
          <p:cNvPr id="84996" name="AutoShape 6"/>
          <p:cNvSpPr>
            <a:spLocks noChangeArrowheads="1"/>
          </p:cNvSpPr>
          <p:nvPr/>
        </p:nvSpPr>
        <p:spPr bwMode="auto">
          <a:xfrm rot="-664552">
            <a:off x="5410200" y="3200400"/>
            <a:ext cx="77788" cy="1371600"/>
          </a:xfrm>
          <a:prstGeom prst="upArrow">
            <a:avLst>
              <a:gd name="adj1" fmla="val 50000"/>
              <a:gd name="adj2" fmla="val 440813"/>
            </a:avLst>
          </a:prstGeom>
          <a:solidFill>
            <a:schemeClr val="accent1"/>
          </a:solidFill>
          <a:ln w="9525">
            <a:solidFill>
              <a:schemeClr val="tx1"/>
            </a:solidFill>
            <a:miter lim="800000"/>
            <a:headEnd/>
            <a:tailEnd/>
          </a:ln>
        </p:spPr>
        <p:txBody>
          <a:bodyPr wrap="none" anchor="ctr"/>
          <a:lstStyle/>
          <a:p>
            <a:endParaRPr lang="en-US"/>
          </a:p>
        </p:txBody>
      </p:sp>
      <p:sp>
        <p:nvSpPr>
          <p:cNvPr id="84997" name="Text Box 7"/>
          <p:cNvSpPr txBox="1">
            <a:spLocks noChangeArrowheads="1"/>
          </p:cNvSpPr>
          <p:nvPr/>
        </p:nvSpPr>
        <p:spPr bwMode="auto">
          <a:xfrm>
            <a:off x="4953000" y="4419600"/>
            <a:ext cx="4876800" cy="701675"/>
          </a:xfrm>
          <a:prstGeom prst="rect">
            <a:avLst/>
          </a:prstGeom>
          <a:noFill/>
          <a:ln w="9525">
            <a:noFill/>
            <a:miter lim="800000"/>
            <a:headEnd/>
            <a:tailEnd/>
          </a:ln>
        </p:spPr>
        <p:txBody>
          <a:bodyPr>
            <a:spAutoFit/>
          </a:bodyPr>
          <a:lstStyle/>
          <a:p>
            <a:pPr>
              <a:spcBef>
                <a:spcPct val="50000"/>
              </a:spcBef>
            </a:pPr>
            <a:r>
              <a:rPr lang="en-US" sz="2000"/>
              <a:t>A College is associated with at least one, and possibly many, Departments</a:t>
            </a:r>
          </a:p>
        </p:txBody>
      </p:sp>
      <p:sp>
        <p:nvSpPr>
          <p:cNvPr id="84998" name="AutoShape 9"/>
          <p:cNvSpPr>
            <a:spLocks noChangeArrowheads="1"/>
          </p:cNvSpPr>
          <p:nvPr/>
        </p:nvSpPr>
        <p:spPr bwMode="auto">
          <a:xfrm rot="1247020">
            <a:off x="3806825" y="2955925"/>
            <a:ext cx="157163" cy="2057400"/>
          </a:xfrm>
          <a:prstGeom prst="upArrow">
            <a:avLst>
              <a:gd name="adj1" fmla="val 44046"/>
              <a:gd name="adj2" fmla="val 304544"/>
            </a:avLst>
          </a:prstGeom>
          <a:solidFill>
            <a:schemeClr val="accent1"/>
          </a:solidFill>
          <a:ln w="9525">
            <a:solidFill>
              <a:schemeClr val="tx1"/>
            </a:solidFill>
            <a:miter lim="800000"/>
            <a:headEnd/>
            <a:tailEnd/>
          </a:ln>
        </p:spPr>
        <p:txBody>
          <a:bodyPr wrap="none" anchor="ctr"/>
          <a:lstStyle/>
          <a:p>
            <a:endParaRPr lang="en-US"/>
          </a:p>
        </p:txBody>
      </p:sp>
      <p:sp>
        <p:nvSpPr>
          <p:cNvPr id="84999" name="Text Box 10"/>
          <p:cNvSpPr txBox="1">
            <a:spLocks noChangeArrowheads="1"/>
          </p:cNvSpPr>
          <p:nvPr/>
        </p:nvSpPr>
        <p:spPr bwMode="auto">
          <a:xfrm>
            <a:off x="0" y="4495800"/>
            <a:ext cx="3505200" cy="701675"/>
          </a:xfrm>
          <a:prstGeom prst="rect">
            <a:avLst/>
          </a:prstGeom>
          <a:noFill/>
          <a:ln w="9525">
            <a:noFill/>
            <a:miter lim="800000"/>
            <a:headEnd/>
            <a:tailEnd/>
          </a:ln>
        </p:spPr>
        <p:txBody>
          <a:bodyPr>
            <a:spAutoFit/>
          </a:bodyPr>
          <a:lstStyle/>
          <a:p>
            <a:pPr>
              <a:spcBef>
                <a:spcPct val="50000"/>
              </a:spcBef>
            </a:pPr>
            <a:r>
              <a:rPr lang="en-US" sz="2000"/>
              <a:t>A Department is associated with precisely one college</a:t>
            </a:r>
          </a:p>
        </p:txBody>
      </p:sp>
      <p:sp>
        <p:nvSpPr>
          <p:cNvPr id="85000" name="Text Box 11"/>
          <p:cNvSpPr txBox="1">
            <a:spLocks noChangeArrowheads="1"/>
          </p:cNvSpPr>
          <p:nvPr/>
        </p:nvSpPr>
        <p:spPr bwMode="auto">
          <a:xfrm>
            <a:off x="228600" y="5562600"/>
            <a:ext cx="9601200" cy="1552575"/>
          </a:xfrm>
          <a:prstGeom prst="rect">
            <a:avLst/>
          </a:prstGeom>
          <a:noFill/>
          <a:ln w="9525">
            <a:noFill/>
            <a:miter lim="800000"/>
            <a:headEnd/>
            <a:tailEnd/>
          </a:ln>
        </p:spPr>
        <p:txBody>
          <a:bodyPr>
            <a:spAutoFit/>
          </a:bodyPr>
          <a:lstStyle/>
          <a:p>
            <a:pPr algn="l">
              <a:spcBef>
                <a:spcPct val="50000"/>
              </a:spcBef>
            </a:pPr>
            <a:r>
              <a:rPr lang="en-US"/>
              <a:t>The relationship between COLLEGE and DEPARTMENT is non-identifying, i.e., a dotted line, because DEPARTMENT is NOT ID-Dependent on College, since Department has its own identifier and not the College’s identifier.</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04800" y="0"/>
            <a:ext cx="9258300" cy="990600"/>
          </a:xfrm>
        </p:spPr>
        <p:txBody>
          <a:bodyPr/>
          <a:lstStyle/>
          <a:p>
            <a:pPr eaLnBrk="1" hangingPunct="1"/>
            <a:r>
              <a:rPr lang="en-US" b="1" smtClean="0"/>
              <a:t>The Department Report</a:t>
            </a:r>
          </a:p>
        </p:txBody>
      </p:sp>
      <p:sp>
        <p:nvSpPr>
          <p:cNvPr id="86019" name="Rectangle 3"/>
          <p:cNvSpPr>
            <a:spLocks noGrp="1" noChangeArrowheads="1"/>
          </p:cNvSpPr>
          <p:nvPr>
            <p:ph type="body" idx="1"/>
          </p:nvPr>
        </p:nvSpPr>
        <p:spPr>
          <a:xfrm>
            <a:off x="0" y="838200"/>
            <a:ext cx="10058400" cy="2057400"/>
          </a:xfrm>
        </p:spPr>
        <p:txBody>
          <a:bodyPr/>
          <a:lstStyle/>
          <a:p>
            <a:pPr eaLnBrk="1" hangingPunct="1"/>
            <a:r>
              <a:rPr lang="en-US" smtClean="0"/>
              <a:t>The following is an existing report from the Department of Information Systems, and we are told that every academic department at Highline University produces a similar report.</a:t>
            </a:r>
          </a:p>
        </p:txBody>
      </p:sp>
      <p:pic>
        <p:nvPicPr>
          <p:cNvPr id="86020" name="Picture 4" descr="Fig5-46"/>
          <p:cNvPicPr>
            <a:picLocks noChangeAspect="1" noChangeArrowheads="1"/>
          </p:cNvPicPr>
          <p:nvPr/>
        </p:nvPicPr>
        <p:blipFill>
          <a:blip r:embed="rId2"/>
          <a:srcRect/>
          <a:stretch>
            <a:fillRect/>
          </a:stretch>
        </p:blipFill>
        <p:spPr bwMode="auto">
          <a:xfrm>
            <a:off x="866775" y="2827338"/>
            <a:ext cx="8201025" cy="486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0"/>
            <a:ext cx="9258300" cy="914400"/>
          </a:xfrm>
        </p:spPr>
        <p:txBody>
          <a:bodyPr/>
          <a:lstStyle/>
          <a:p>
            <a:pPr eaLnBrk="1" hangingPunct="1"/>
            <a:r>
              <a:rPr lang="en-US" b="1" smtClean="0"/>
              <a:t>Examining the Department Report</a:t>
            </a:r>
          </a:p>
        </p:txBody>
      </p:sp>
      <p:sp>
        <p:nvSpPr>
          <p:cNvPr id="87043" name="Rectangle 3"/>
          <p:cNvSpPr>
            <a:spLocks noGrp="1" noChangeArrowheads="1"/>
          </p:cNvSpPr>
          <p:nvPr>
            <p:ph type="body" idx="1"/>
          </p:nvPr>
        </p:nvSpPr>
        <p:spPr>
          <a:xfrm>
            <a:off x="0" y="990600"/>
            <a:ext cx="10058400" cy="6781800"/>
          </a:xfrm>
        </p:spPr>
        <p:txBody>
          <a:bodyPr/>
          <a:lstStyle/>
          <a:p>
            <a:pPr eaLnBrk="1" hangingPunct="1"/>
            <a:r>
              <a:rPr lang="en-US" smtClean="0"/>
              <a:t>There is a need for a PROFESSOR entity set, which would have attributes detailing the name of the professor, his her office and phone.</a:t>
            </a:r>
            <a:br>
              <a:rPr lang="en-US" smtClean="0"/>
            </a:br>
            <a:endParaRPr lang="en-US" smtClean="0"/>
          </a:p>
          <a:p>
            <a:pPr eaLnBrk="1" hangingPunct="1"/>
            <a:r>
              <a:rPr lang="en-US" smtClean="0"/>
              <a:t>Since a Professor is a member of a Department, there is also a new relationship between professors and their departments which must be added to our evolving data model.</a:t>
            </a:r>
            <a:br>
              <a:rPr lang="en-US" smtClean="0"/>
            </a:br>
            <a:endParaRPr lang="en-US" smtClean="0"/>
          </a:p>
          <a:p>
            <a:pPr eaLnBrk="1" hangingPunct="1"/>
            <a:r>
              <a:rPr lang="en-US" smtClean="0"/>
              <a:t>So, as is typical in the data modeling process, the examination of a new report generates some needed adjustments to our data model.</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a:xfrm>
            <a:off x="0" y="228600"/>
            <a:ext cx="9829800" cy="838200"/>
          </a:xfrm>
        </p:spPr>
        <p:txBody>
          <a:bodyPr/>
          <a:lstStyle/>
          <a:p>
            <a:pPr eaLnBrk="1" hangingPunct="1"/>
            <a:r>
              <a:rPr lang="en-US" sz="4000" b="1" smtClean="0"/>
              <a:t>Preliminary Data Model for COLLEGE-DEPARTMENT-PROFESSOR</a:t>
            </a:r>
          </a:p>
        </p:txBody>
      </p:sp>
      <p:sp>
        <p:nvSpPr>
          <p:cNvPr id="88067" name="Text Box 5"/>
          <p:cNvSpPr txBox="1">
            <a:spLocks noChangeArrowheads="1"/>
          </p:cNvSpPr>
          <p:nvPr/>
        </p:nvSpPr>
        <p:spPr bwMode="auto">
          <a:xfrm>
            <a:off x="0" y="1219200"/>
            <a:ext cx="10058400" cy="6116638"/>
          </a:xfrm>
          <a:prstGeom prst="rect">
            <a:avLst/>
          </a:prstGeom>
          <a:noFill/>
          <a:ln w="9525">
            <a:noFill/>
            <a:miter lim="800000"/>
            <a:headEnd/>
            <a:tailEnd/>
          </a:ln>
        </p:spPr>
        <p:txBody>
          <a:bodyPr>
            <a:spAutoFit/>
          </a:bodyPr>
          <a:lstStyle/>
          <a:p>
            <a:pPr algn="l">
              <a:spcBef>
                <a:spcPct val="50000"/>
              </a:spcBef>
              <a:buFontTx/>
              <a:buChar char="•"/>
            </a:pPr>
            <a:r>
              <a:rPr lang="en-US"/>
              <a:t>One unanswered question for Highline University is whether or not a professor is associated with only one department, or whether a professor can teach in several departments (called a “joint appointment”).</a:t>
            </a:r>
          </a:p>
          <a:p>
            <a:pPr algn="l">
              <a:spcBef>
                <a:spcPct val="50000"/>
              </a:spcBef>
              <a:buFontTx/>
              <a:buChar char="•"/>
            </a:pPr>
            <a:r>
              <a:rPr lang="en-US"/>
              <a:t>We will develop TWO preliminary data models – one where a professor must teach in one and only one department, and a second data model where a professor may teach in two (or more) departments.</a:t>
            </a:r>
          </a:p>
          <a:p>
            <a:pPr lvl="1" algn="l">
              <a:spcBef>
                <a:spcPct val="50000"/>
              </a:spcBef>
              <a:buFontTx/>
              <a:buChar char="•"/>
            </a:pPr>
            <a:r>
              <a:rPr lang="en-US"/>
              <a:t>In the case where a professor is associated with only one department, we will have a one to many relationship between PROFESSOR and DEPARTMENT (i.e., a Department is associated with many professors, but a professor is associated with only one Department.)</a:t>
            </a:r>
          </a:p>
          <a:p>
            <a:pPr lvl="1" algn="l">
              <a:spcBef>
                <a:spcPct val="50000"/>
              </a:spcBef>
              <a:buFontTx/>
              <a:buChar char="•"/>
            </a:pPr>
            <a:r>
              <a:rPr lang="en-US"/>
              <a:t>In the case where a professor may be associated with one or more departments, we will have a many to many relationship between PROFESSOR and DEPARTMENT (i.e., a Department is associated with many professors, and a professor could be associated with many Departments.)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10058400" cy="990600"/>
          </a:xfrm>
        </p:spPr>
        <p:txBody>
          <a:bodyPr/>
          <a:lstStyle/>
          <a:p>
            <a:pPr eaLnBrk="1" hangingPunct="1"/>
            <a:r>
              <a:rPr lang="en-US" sz="4000" b="1" smtClean="0"/>
              <a:t>The Evolving E-R Crow’s Foot Data Model</a:t>
            </a:r>
          </a:p>
        </p:txBody>
      </p:sp>
      <p:pic>
        <p:nvPicPr>
          <p:cNvPr id="89091" name="Picture 5" descr="Fig5-46Bonetomany"/>
          <p:cNvPicPr>
            <a:picLocks noChangeAspect="1" noChangeArrowheads="1"/>
          </p:cNvPicPr>
          <p:nvPr/>
        </p:nvPicPr>
        <p:blipFill>
          <a:blip r:embed="rId2"/>
          <a:srcRect/>
          <a:stretch>
            <a:fillRect/>
          </a:stretch>
        </p:blipFill>
        <p:spPr bwMode="auto">
          <a:xfrm>
            <a:off x="0" y="1219200"/>
            <a:ext cx="10058400" cy="3340100"/>
          </a:xfrm>
          <a:prstGeom prst="rect">
            <a:avLst/>
          </a:prstGeom>
          <a:noFill/>
          <a:ln w="9525">
            <a:noFill/>
            <a:miter lim="800000"/>
            <a:headEnd/>
            <a:tailEnd/>
          </a:ln>
        </p:spPr>
      </p:pic>
      <p:sp>
        <p:nvSpPr>
          <p:cNvPr id="89092" name="Text Box 6"/>
          <p:cNvSpPr txBox="1">
            <a:spLocks noChangeArrowheads="1"/>
          </p:cNvSpPr>
          <p:nvPr/>
        </p:nvSpPr>
        <p:spPr bwMode="auto">
          <a:xfrm>
            <a:off x="228600" y="4648200"/>
            <a:ext cx="9601200" cy="2465388"/>
          </a:xfrm>
          <a:prstGeom prst="rect">
            <a:avLst/>
          </a:prstGeom>
          <a:noFill/>
          <a:ln w="9525">
            <a:noFill/>
            <a:miter lim="800000"/>
            <a:headEnd/>
            <a:tailEnd/>
          </a:ln>
        </p:spPr>
        <p:txBody>
          <a:bodyPr>
            <a:spAutoFit/>
          </a:bodyPr>
          <a:lstStyle/>
          <a:p>
            <a:pPr algn="l">
              <a:spcBef>
                <a:spcPct val="50000"/>
              </a:spcBef>
              <a:buFontTx/>
              <a:buChar char="•"/>
            </a:pPr>
            <a:r>
              <a:rPr lang="en-US"/>
              <a:t>We have added to DEPARTMENT, based upon the Department Report, attributes which were not in the prior data model: Building and Room</a:t>
            </a:r>
          </a:p>
          <a:p>
            <a:pPr algn="l">
              <a:spcBef>
                <a:spcPct val="50000"/>
              </a:spcBef>
              <a:buFontTx/>
              <a:buChar char="•"/>
            </a:pPr>
            <a:r>
              <a:rPr lang="en-US"/>
              <a:t>We have added the PROFESSOR entity set to the E-R data model, and for this instance we assume that a given professor is associated with exactly one department, so the Crow’s Foot model has a 1 to many relationship between DEPARTMENT and PROFESSOR.</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10058400" cy="1543050"/>
          </a:xfrm>
        </p:spPr>
        <p:txBody>
          <a:bodyPr/>
          <a:lstStyle/>
          <a:p>
            <a:pPr eaLnBrk="1" hangingPunct="1"/>
            <a:r>
              <a:rPr lang="en-US" b="1" smtClean="0"/>
              <a:t>And If A Professor May Teach In Several Departments…</a:t>
            </a:r>
          </a:p>
        </p:txBody>
      </p:sp>
      <p:pic>
        <p:nvPicPr>
          <p:cNvPr id="90115" name="Picture 4" descr="Fig5-46AManytoMany"/>
          <p:cNvPicPr>
            <a:picLocks noChangeAspect="1" noChangeArrowheads="1"/>
          </p:cNvPicPr>
          <p:nvPr/>
        </p:nvPicPr>
        <p:blipFill>
          <a:blip r:embed="rId2"/>
          <a:srcRect/>
          <a:stretch>
            <a:fillRect/>
          </a:stretch>
        </p:blipFill>
        <p:spPr bwMode="auto">
          <a:xfrm>
            <a:off x="0" y="1828800"/>
            <a:ext cx="10058400" cy="3381375"/>
          </a:xfrm>
          <a:prstGeom prst="rect">
            <a:avLst/>
          </a:prstGeom>
          <a:noFill/>
          <a:ln w="9525">
            <a:noFill/>
            <a:miter lim="800000"/>
            <a:headEnd/>
            <a:tailEnd/>
          </a:ln>
        </p:spPr>
      </p:pic>
      <p:sp>
        <p:nvSpPr>
          <p:cNvPr id="90116" name="Text Box 5"/>
          <p:cNvSpPr txBox="1">
            <a:spLocks noChangeArrowheads="1"/>
          </p:cNvSpPr>
          <p:nvPr/>
        </p:nvSpPr>
        <p:spPr bwMode="auto">
          <a:xfrm>
            <a:off x="0" y="5029200"/>
            <a:ext cx="10058400" cy="1917700"/>
          </a:xfrm>
          <a:prstGeom prst="rect">
            <a:avLst/>
          </a:prstGeom>
          <a:noFill/>
          <a:ln w="9525">
            <a:noFill/>
            <a:miter lim="800000"/>
            <a:headEnd/>
            <a:tailEnd/>
          </a:ln>
        </p:spPr>
        <p:txBody>
          <a:bodyPr>
            <a:spAutoFit/>
          </a:bodyPr>
          <a:lstStyle/>
          <a:p>
            <a:pPr algn="l">
              <a:spcBef>
                <a:spcPct val="50000"/>
              </a:spcBef>
              <a:buFontTx/>
              <a:buChar char="•"/>
            </a:pPr>
            <a:r>
              <a:rPr lang="en-US"/>
              <a:t> We have made the relationship between DEPARTMENT and PROFESSOR a many-to-many relationship, by putting crow’s feet on both sides of the relationship line, and denoting required relationships on both sides (i.e., a professor must be associated with a minimum of 1 department, and a department must be associated with a minimum of 1 professor)</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a:xfrm>
            <a:off x="0" y="0"/>
            <a:ext cx="10058400" cy="1543050"/>
          </a:xfrm>
        </p:spPr>
        <p:txBody>
          <a:bodyPr/>
          <a:lstStyle/>
          <a:p>
            <a:pPr eaLnBrk="1" hangingPunct="1"/>
            <a:r>
              <a:rPr lang="en-US" b="1" smtClean="0"/>
              <a:t>Appointments of Professors to Departments</a:t>
            </a:r>
          </a:p>
        </p:txBody>
      </p:sp>
      <p:sp>
        <p:nvSpPr>
          <p:cNvPr id="91139" name="Text Box 5"/>
          <p:cNvSpPr txBox="1">
            <a:spLocks noChangeArrowheads="1"/>
          </p:cNvSpPr>
          <p:nvPr/>
        </p:nvSpPr>
        <p:spPr bwMode="auto">
          <a:xfrm>
            <a:off x="0" y="1371600"/>
            <a:ext cx="10058400" cy="2647950"/>
          </a:xfrm>
          <a:prstGeom prst="rect">
            <a:avLst/>
          </a:prstGeom>
          <a:noFill/>
          <a:ln w="9525">
            <a:noFill/>
            <a:miter lim="800000"/>
            <a:headEnd/>
            <a:tailEnd/>
          </a:ln>
        </p:spPr>
        <p:txBody>
          <a:bodyPr>
            <a:spAutoFit/>
          </a:bodyPr>
          <a:lstStyle/>
          <a:p>
            <a:pPr algn="l">
              <a:spcBef>
                <a:spcPct val="50000"/>
              </a:spcBef>
              <a:buFontTx/>
              <a:buChar char="•"/>
            </a:pPr>
            <a:r>
              <a:rPr lang="en-US"/>
              <a:t>Suppose the data modeling team uncovers files containing information regarding the appointments of professors to departments</a:t>
            </a:r>
          </a:p>
          <a:p>
            <a:pPr algn="l">
              <a:spcBef>
                <a:spcPct val="50000"/>
              </a:spcBef>
              <a:buFontTx/>
              <a:buChar char="•"/>
            </a:pPr>
            <a:r>
              <a:rPr lang="en-US"/>
              <a:t>Each appointment letter associates a professor and department, and has details regarding such appointment.</a:t>
            </a:r>
          </a:p>
          <a:p>
            <a:pPr algn="l">
              <a:spcBef>
                <a:spcPct val="50000"/>
              </a:spcBef>
              <a:buFontTx/>
              <a:buChar char="•"/>
            </a:pPr>
            <a:r>
              <a:rPr lang="en-US"/>
              <a:t>An “association pattern” is designed to model these appointments, and is added to the E-R model.</a:t>
            </a:r>
          </a:p>
        </p:txBody>
      </p:sp>
      <p:pic>
        <p:nvPicPr>
          <p:cNvPr id="91140" name="Picture 6" descr="Fig5-46C_WithAppointments"/>
          <p:cNvPicPr>
            <a:picLocks noChangeAspect="1" noChangeArrowheads="1"/>
          </p:cNvPicPr>
          <p:nvPr/>
        </p:nvPicPr>
        <p:blipFill>
          <a:blip r:embed="rId2"/>
          <a:srcRect/>
          <a:stretch>
            <a:fillRect/>
          </a:stretch>
        </p:blipFill>
        <p:spPr bwMode="auto">
          <a:xfrm>
            <a:off x="2733675" y="3606800"/>
            <a:ext cx="6334125" cy="408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10058400" cy="762000"/>
          </a:xfrm>
        </p:spPr>
        <p:txBody>
          <a:bodyPr/>
          <a:lstStyle/>
          <a:p>
            <a:pPr eaLnBrk="1" hangingPunct="1"/>
            <a:r>
              <a:rPr lang="en-US" b="1" smtClean="0"/>
              <a:t>Making the Chairperson a Relationship</a:t>
            </a:r>
          </a:p>
        </p:txBody>
      </p:sp>
      <p:sp>
        <p:nvSpPr>
          <p:cNvPr id="92163" name="Rectangle 3"/>
          <p:cNvSpPr>
            <a:spLocks noGrp="1" noChangeArrowheads="1"/>
          </p:cNvSpPr>
          <p:nvPr>
            <p:ph type="body" idx="1"/>
          </p:nvPr>
        </p:nvSpPr>
        <p:spPr>
          <a:xfrm>
            <a:off x="0" y="762000"/>
            <a:ext cx="10058400" cy="2133600"/>
          </a:xfrm>
        </p:spPr>
        <p:txBody>
          <a:bodyPr/>
          <a:lstStyle/>
          <a:p>
            <a:pPr eaLnBrk="1" hangingPunct="1"/>
            <a:r>
              <a:rPr lang="en-US" dirty="0" smtClean="0"/>
              <a:t>Since a chairperson is also a professor in a department, we can improve the E-R model by removing the chairperson data from the DEPARTMENT entity set, and replace it with a chairperson relationship.</a:t>
            </a:r>
          </a:p>
        </p:txBody>
      </p:sp>
      <p:sp>
        <p:nvSpPr>
          <p:cNvPr id="92165" name="Rectangle 5"/>
          <p:cNvSpPr>
            <a:spLocks noChangeArrowheads="1"/>
          </p:cNvSpPr>
          <p:nvPr/>
        </p:nvSpPr>
        <p:spPr bwMode="auto">
          <a:xfrm>
            <a:off x="1676400" y="2362200"/>
            <a:ext cx="10058400" cy="2133600"/>
          </a:xfrm>
          <a:prstGeom prst="rect">
            <a:avLst/>
          </a:prstGeom>
          <a:noFill/>
          <a:ln w="9525">
            <a:noFill/>
            <a:miter lim="800000"/>
            <a:headEnd/>
            <a:tailEnd/>
          </a:ln>
        </p:spPr>
        <p:txBody>
          <a:bodyPr/>
          <a:lstStyle/>
          <a:p>
            <a:pPr marL="342900" indent="-342900" algn="l">
              <a:spcBef>
                <a:spcPct val="20000"/>
              </a:spcBef>
              <a:buFontTx/>
              <a:buChar char="•"/>
            </a:pPr>
            <a:endParaRPr lang="en-US" sz="3200" dirty="0"/>
          </a:p>
        </p:txBody>
      </p:sp>
      <p:pic>
        <p:nvPicPr>
          <p:cNvPr id="92166" name="Picture 6" descr="Fig5-46D_WithChairperson"/>
          <p:cNvPicPr>
            <a:picLocks noChangeAspect="1" noChangeArrowheads="1"/>
          </p:cNvPicPr>
          <p:nvPr/>
        </p:nvPicPr>
        <p:blipFill>
          <a:blip r:embed="rId2"/>
          <a:srcRect/>
          <a:stretch>
            <a:fillRect/>
          </a:stretch>
        </p:blipFill>
        <p:spPr bwMode="auto">
          <a:xfrm>
            <a:off x="609600" y="2971800"/>
            <a:ext cx="8382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Group 6"/>
          <p:cNvGrpSpPr>
            <a:grpSpLocks/>
          </p:cNvGrpSpPr>
          <p:nvPr/>
        </p:nvGrpSpPr>
        <p:grpSpPr bwMode="auto">
          <a:xfrm>
            <a:off x="71438" y="2071688"/>
            <a:ext cx="9918700" cy="136525"/>
            <a:chOff x="45" y="1305"/>
            <a:chExt cx="6248" cy="86"/>
          </a:xfrm>
        </p:grpSpPr>
        <p:sp>
          <p:nvSpPr>
            <p:cNvPr id="16392" name="AutoShape 4"/>
            <p:cNvSpPr>
              <a:spLocks noChangeArrowheads="1"/>
            </p:cNvSpPr>
            <p:nvPr/>
          </p:nvSpPr>
          <p:spPr bwMode="auto">
            <a:xfrm flipV="1">
              <a:off x="2725" y="1312"/>
              <a:ext cx="1146" cy="79"/>
            </a:xfrm>
            <a:prstGeom prst="roundRect">
              <a:avLst>
                <a:gd name="adj" fmla="val 0"/>
              </a:avLst>
            </a:prstGeom>
            <a:solidFill>
              <a:srgbClr val="602162"/>
            </a:solidFill>
            <a:ln w="9525">
              <a:noFill/>
              <a:round/>
              <a:headEnd/>
              <a:tailEnd/>
            </a:ln>
          </p:spPr>
          <p:txBody>
            <a:bodyPr wrap="none" anchor="ctr"/>
            <a:lstStyle/>
            <a:p>
              <a:endParaRPr lang="en-US"/>
            </a:p>
          </p:txBody>
        </p:sp>
        <p:sp>
          <p:nvSpPr>
            <p:cNvPr id="16393" name="Line 5"/>
            <p:cNvSpPr>
              <a:spLocks noChangeShapeType="1"/>
            </p:cNvSpPr>
            <p:nvPr/>
          </p:nvSpPr>
          <p:spPr bwMode="auto">
            <a:xfrm>
              <a:off x="45" y="1305"/>
              <a:ext cx="6248" cy="0"/>
            </a:xfrm>
            <a:prstGeom prst="line">
              <a:avLst/>
            </a:prstGeom>
            <a:noFill/>
            <a:ln w="31433">
              <a:solidFill>
                <a:srgbClr val="602162"/>
              </a:solidFill>
              <a:round/>
              <a:headEnd/>
              <a:tailEnd/>
            </a:ln>
          </p:spPr>
          <p:txBody>
            <a:bodyPr/>
            <a:lstStyle/>
            <a:p>
              <a:endParaRPr lang="en-US"/>
            </a:p>
          </p:txBody>
        </p:sp>
      </p:grpSp>
      <p:sp>
        <p:nvSpPr>
          <p:cNvPr id="16387" name="Rectangle 3"/>
          <p:cNvSpPr>
            <a:spLocks noGrp="1" noChangeArrowheads="1"/>
          </p:cNvSpPr>
          <p:nvPr>
            <p:ph type="body" idx="1"/>
          </p:nvPr>
        </p:nvSpPr>
        <p:spPr>
          <a:xfrm>
            <a:off x="444500" y="3022600"/>
            <a:ext cx="9613900" cy="4556125"/>
          </a:xfrm>
          <a:noFill/>
        </p:spPr>
        <p:txBody>
          <a:bodyPr lIns="0" tIns="0" rIns="0" bIns="0"/>
          <a:lstStyle/>
          <a:p>
            <a:pPr marL="234950" indent="-234950" defTabSz="514350" eaLnBrk="1" hangingPunct="1">
              <a:spcBef>
                <a:spcPct val="0"/>
              </a:spcBef>
              <a:buClr>
                <a:srgbClr val="602162"/>
              </a:buClr>
              <a:buSzPct val="46000"/>
              <a:buFont typeface="Monotype Sorts" pitchFamily="2" charset="2"/>
              <a:buChar char="n"/>
            </a:pPr>
            <a:r>
              <a:rPr lang="en-US" sz="3000" b="1" smtClean="0">
                <a:solidFill>
                  <a:srgbClr val="000000"/>
                </a:solidFill>
                <a:latin typeface="Arial" pitchFamily="34" charset="0"/>
              </a:rPr>
              <a:t>Entities are represented by rectangles.</a:t>
            </a:r>
          </a:p>
          <a:p>
            <a:pPr marL="234950" indent="-234950" defTabSz="514350" eaLnBrk="1" hangingPunct="1">
              <a:spcBef>
                <a:spcPct val="0"/>
              </a:spcBef>
              <a:buClr>
                <a:srgbClr val="602162"/>
              </a:buClr>
              <a:buSzPct val="46000"/>
              <a:buFont typeface="Monotype Sorts" pitchFamily="2" charset="2"/>
              <a:buChar char="n"/>
            </a:pPr>
            <a:r>
              <a:rPr lang="en-US" sz="3000" b="1" smtClean="0">
                <a:solidFill>
                  <a:srgbClr val="000000"/>
                </a:solidFill>
                <a:latin typeface="Arial" pitchFamily="34" charset="0"/>
              </a:rPr>
              <a:t>Attributes are represented by ovals, that are connected to the entity by a straight line.</a:t>
            </a:r>
          </a:p>
          <a:p>
            <a:pPr marL="234950" indent="-234950" defTabSz="514350" eaLnBrk="1" hangingPunct="1">
              <a:spcBef>
                <a:spcPct val="0"/>
              </a:spcBef>
              <a:buClr>
                <a:srgbClr val="602162"/>
              </a:buClr>
              <a:buSzPct val="46000"/>
              <a:buFont typeface="Monotype Sorts" pitchFamily="2" charset="2"/>
              <a:buChar char="n"/>
            </a:pPr>
            <a:r>
              <a:rPr lang="en-US" sz="3000" b="1" smtClean="0">
                <a:solidFill>
                  <a:srgbClr val="000000"/>
                </a:solidFill>
                <a:latin typeface="Arial" pitchFamily="34" charset="0"/>
              </a:rPr>
              <a:t>Relationships are represented by diamond shaped symbols.</a:t>
            </a:r>
          </a:p>
          <a:p>
            <a:pPr marL="234950" indent="-234950" defTabSz="514350" eaLnBrk="1" hangingPunct="1">
              <a:spcBef>
                <a:spcPct val="0"/>
              </a:spcBef>
              <a:buClr>
                <a:srgbClr val="602162"/>
              </a:buClr>
              <a:buSzPct val="46000"/>
              <a:buFont typeface="Monotype Sorts" pitchFamily="2" charset="2"/>
              <a:buChar char="n"/>
            </a:pPr>
            <a:r>
              <a:rPr lang="en-US" sz="3000" b="1" smtClean="0">
                <a:solidFill>
                  <a:srgbClr val="000000"/>
                </a:solidFill>
                <a:latin typeface="Arial" pitchFamily="34" charset="0"/>
              </a:rPr>
              <a:t>The name of the entity (class) or attribute or relationship is usually placed inside the symbol used for that object. (Sometimes, with relationships, the name is placed adjacent.)</a:t>
            </a:r>
            <a:endParaRPr lang="en-US" smtClean="0"/>
          </a:p>
        </p:txBody>
      </p:sp>
      <p:sp>
        <p:nvSpPr>
          <p:cNvPr id="16388" name="Text Box 7"/>
          <p:cNvSpPr txBox="1">
            <a:spLocks noChangeArrowheads="1"/>
          </p:cNvSpPr>
          <p:nvPr/>
        </p:nvSpPr>
        <p:spPr bwMode="auto">
          <a:xfrm>
            <a:off x="0" y="381000"/>
            <a:ext cx="10299700" cy="1489075"/>
          </a:xfrm>
          <a:prstGeom prst="rect">
            <a:avLst/>
          </a:prstGeom>
          <a:noFill/>
          <a:ln w="9525">
            <a:noFill/>
            <a:miter lim="800000"/>
            <a:headEnd/>
            <a:tailEnd/>
          </a:ln>
        </p:spPr>
        <p:txBody>
          <a:bodyPr lIns="0" tIns="0" rIns="0" bIns="0" anchor="ctr"/>
          <a:lstStyle/>
          <a:p>
            <a:pPr defTabSz="514350">
              <a:buClr>
                <a:srgbClr val="602162"/>
              </a:buClr>
              <a:buSzPct val="90000"/>
              <a:buFont typeface="Monotype Sorts" pitchFamily="2" charset="2"/>
              <a:buNone/>
            </a:pPr>
            <a:r>
              <a:rPr lang="en-US" sz="4800" b="1" u="sng">
                <a:solidFill>
                  <a:srgbClr val="104160"/>
                </a:solidFill>
                <a:latin typeface="Arial" pitchFamily="34" charset="0"/>
              </a:rPr>
              <a:t>The Geometric Symbols in an E-R Model</a:t>
            </a:r>
            <a:endParaRPr lang="en-US"/>
          </a:p>
        </p:txBody>
      </p:sp>
      <p:sp>
        <p:nvSpPr>
          <p:cNvPr id="16389" name="AutoShape 8"/>
          <p:cNvSpPr>
            <a:spLocks noChangeArrowheads="1"/>
          </p:cNvSpPr>
          <p:nvPr/>
        </p:nvSpPr>
        <p:spPr bwMode="auto">
          <a:xfrm flipV="1">
            <a:off x="8210550" y="3003550"/>
            <a:ext cx="1112838" cy="527050"/>
          </a:xfrm>
          <a:prstGeom prst="roundRect">
            <a:avLst>
              <a:gd name="adj" fmla="val 0"/>
            </a:avLst>
          </a:prstGeom>
          <a:solidFill>
            <a:srgbClr val="0000C2"/>
          </a:solidFill>
          <a:ln w="18574">
            <a:solidFill>
              <a:srgbClr val="0000C2"/>
            </a:solidFill>
            <a:round/>
            <a:headEnd/>
            <a:tailEnd/>
          </a:ln>
        </p:spPr>
        <p:txBody>
          <a:bodyPr wrap="none" anchor="ctr"/>
          <a:lstStyle/>
          <a:p>
            <a:endParaRPr lang="en-US"/>
          </a:p>
        </p:txBody>
      </p:sp>
      <p:sp>
        <p:nvSpPr>
          <p:cNvPr id="16390" name="Oval 9"/>
          <p:cNvSpPr>
            <a:spLocks noChangeArrowheads="1"/>
          </p:cNvSpPr>
          <p:nvPr/>
        </p:nvSpPr>
        <p:spPr bwMode="auto">
          <a:xfrm>
            <a:off x="8610600" y="3810000"/>
            <a:ext cx="928688" cy="465138"/>
          </a:xfrm>
          <a:prstGeom prst="ellipse">
            <a:avLst/>
          </a:prstGeom>
          <a:solidFill>
            <a:srgbClr val="0000C2"/>
          </a:solidFill>
          <a:ln w="18574">
            <a:solidFill>
              <a:srgbClr val="0000C2"/>
            </a:solidFill>
            <a:round/>
            <a:headEnd/>
            <a:tailEnd/>
          </a:ln>
        </p:spPr>
        <p:txBody>
          <a:bodyPr wrap="none" anchor="ctr"/>
          <a:lstStyle/>
          <a:p>
            <a:endParaRPr lang="en-US"/>
          </a:p>
        </p:txBody>
      </p:sp>
      <p:sp>
        <p:nvSpPr>
          <p:cNvPr id="16391" name="Freeform 10"/>
          <p:cNvSpPr>
            <a:spLocks/>
          </p:cNvSpPr>
          <p:nvPr/>
        </p:nvSpPr>
        <p:spPr bwMode="auto">
          <a:xfrm>
            <a:off x="3276600" y="4876800"/>
            <a:ext cx="1063625" cy="406400"/>
          </a:xfrm>
          <a:custGeom>
            <a:avLst/>
            <a:gdLst>
              <a:gd name="T0" fmla="*/ 0 w 670"/>
              <a:gd name="T1" fmla="*/ 322579945 h 256"/>
              <a:gd name="T2" fmla="*/ 836691967 w 670"/>
              <a:gd name="T3" fmla="*/ 0 h 256"/>
              <a:gd name="T4" fmla="*/ 1685985504 w 670"/>
              <a:gd name="T5" fmla="*/ 320058997 h 256"/>
              <a:gd name="T6" fmla="*/ 836691967 w 670"/>
              <a:gd name="T7" fmla="*/ 642638942 h 256"/>
              <a:gd name="T8" fmla="*/ 0 w 670"/>
              <a:gd name="T9" fmla="*/ 322579945 h 256"/>
              <a:gd name="T10" fmla="*/ 0 w 670"/>
              <a:gd name="T11" fmla="*/ 322579945 h 256"/>
              <a:gd name="T12" fmla="*/ 0 60000 65536"/>
              <a:gd name="T13" fmla="*/ 0 60000 65536"/>
              <a:gd name="T14" fmla="*/ 0 60000 65536"/>
              <a:gd name="T15" fmla="*/ 0 60000 65536"/>
              <a:gd name="T16" fmla="*/ 0 60000 65536"/>
              <a:gd name="T17" fmla="*/ 0 60000 65536"/>
              <a:gd name="T18" fmla="*/ 0 w 670"/>
              <a:gd name="T19" fmla="*/ 0 h 256"/>
              <a:gd name="T20" fmla="*/ 670 w 670"/>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670" h="256">
                <a:moveTo>
                  <a:pt x="0" y="128"/>
                </a:moveTo>
                <a:lnTo>
                  <a:pt x="332" y="0"/>
                </a:lnTo>
                <a:lnTo>
                  <a:pt x="669" y="127"/>
                </a:lnTo>
                <a:lnTo>
                  <a:pt x="332" y="255"/>
                </a:lnTo>
                <a:lnTo>
                  <a:pt x="0" y="128"/>
                </a:lnTo>
              </a:path>
            </a:pathLst>
          </a:custGeom>
          <a:solidFill>
            <a:srgbClr val="0000E0"/>
          </a:solidFill>
          <a:ln w="9287">
            <a:solidFill>
              <a:srgbClr val="000000"/>
            </a:solidFill>
            <a:round/>
            <a:headEnd/>
            <a:tailEnd/>
          </a:ln>
        </p:spPr>
        <p:txBody>
          <a:bodyPr/>
          <a:lstStyle/>
          <a:p>
            <a:endParaRPr lang="en-US"/>
          </a:p>
        </p:txBody>
      </p:sp>
    </p:spTree>
  </p:cSld>
  <p:clrMapOvr>
    <a:masterClrMapping/>
  </p:clrMapOvr>
  <p:transition>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33400" y="0"/>
            <a:ext cx="9258300" cy="914400"/>
          </a:xfrm>
        </p:spPr>
        <p:txBody>
          <a:bodyPr/>
          <a:lstStyle/>
          <a:p>
            <a:pPr eaLnBrk="1" hangingPunct="1"/>
            <a:r>
              <a:rPr lang="en-US" b="1" smtClean="0"/>
              <a:t>The Chairperson Relationship</a:t>
            </a:r>
          </a:p>
        </p:txBody>
      </p:sp>
      <p:sp>
        <p:nvSpPr>
          <p:cNvPr id="93187" name="Rectangle 3"/>
          <p:cNvSpPr>
            <a:spLocks noGrp="1" noChangeArrowheads="1"/>
          </p:cNvSpPr>
          <p:nvPr>
            <p:ph type="body" idx="1"/>
          </p:nvPr>
        </p:nvSpPr>
        <p:spPr>
          <a:xfrm>
            <a:off x="0" y="914400"/>
            <a:ext cx="9772650" cy="6629400"/>
          </a:xfrm>
        </p:spPr>
        <p:txBody>
          <a:bodyPr/>
          <a:lstStyle/>
          <a:p>
            <a:pPr eaLnBrk="1" hangingPunct="1"/>
            <a:r>
              <a:rPr lang="en-US" sz="2800" smtClean="0"/>
              <a:t>Notice that a given entity set can be involved in several relationships.</a:t>
            </a:r>
          </a:p>
          <a:p>
            <a:pPr eaLnBrk="1" hangingPunct="1"/>
            <a:r>
              <a:rPr lang="en-US" sz="2800" smtClean="0"/>
              <a:t>By modeling chairperson as a relationship, and removing the chairperson attribute from the DEPARTMENT entity set, we provide some additional flexibility for our E-R model.</a:t>
            </a:r>
          </a:p>
          <a:p>
            <a:pPr lvl="1" eaLnBrk="1" hangingPunct="1"/>
            <a:r>
              <a:rPr lang="en-US" sz="2400" smtClean="0"/>
              <a:t>For instance, we can now model situations at Highline where the chairperson has an office location and phone different from the Department office and phone.</a:t>
            </a:r>
          </a:p>
          <a:p>
            <a:pPr eaLnBrk="1" hangingPunct="1"/>
            <a:r>
              <a:rPr lang="en-US" sz="2800" smtClean="0"/>
              <a:t>Notice also that the min and max cardinality state that a professor can chair 0 or 1 departments. </a:t>
            </a:r>
          </a:p>
          <a:p>
            <a:pPr lvl="1" eaLnBrk="1" hangingPunct="1"/>
            <a:r>
              <a:rPr lang="en-US" sz="2400" smtClean="0"/>
              <a:t>So, the chairperson chairs 1 department, and the other professors chair 0 departments.</a:t>
            </a:r>
          </a:p>
          <a:p>
            <a:pPr eaLnBrk="1" hangingPunct="1"/>
            <a:r>
              <a:rPr lang="en-US" sz="2800" smtClean="0"/>
              <a:t>Can you think of any other way to model which professor serves as chairperson?</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0"/>
            <a:ext cx="9258300" cy="857250"/>
          </a:xfrm>
        </p:spPr>
        <p:txBody>
          <a:bodyPr/>
          <a:lstStyle/>
          <a:p>
            <a:pPr eaLnBrk="1" hangingPunct="1"/>
            <a:r>
              <a:rPr lang="en-US" b="1" smtClean="0"/>
              <a:t>The Department/Major Report</a:t>
            </a:r>
          </a:p>
        </p:txBody>
      </p:sp>
      <p:sp>
        <p:nvSpPr>
          <p:cNvPr id="94211" name="Rectangle 3"/>
          <p:cNvSpPr>
            <a:spLocks noGrp="1" noChangeArrowheads="1"/>
          </p:cNvSpPr>
          <p:nvPr>
            <p:ph type="body" idx="1"/>
          </p:nvPr>
        </p:nvSpPr>
        <p:spPr>
          <a:xfrm>
            <a:off x="0" y="838200"/>
            <a:ext cx="10058400" cy="4914900"/>
          </a:xfrm>
        </p:spPr>
        <p:txBody>
          <a:bodyPr/>
          <a:lstStyle/>
          <a:p>
            <a:pPr eaLnBrk="1" hangingPunct="1"/>
            <a:r>
              <a:rPr lang="en-US" smtClean="0"/>
              <a:t>The following is an existing report from the Department of Information Systems, and we are told that every academic department at Highline University produces a similar report enumerating its student majors.</a:t>
            </a:r>
          </a:p>
          <a:p>
            <a:pPr eaLnBrk="1" hangingPunct="1"/>
            <a:endParaRPr lang="en-US" smtClean="0"/>
          </a:p>
        </p:txBody>
      </p:sp>
      <p:pic>
        <p:nvPicPr>
          <p:cNvPr id="94212" name="Picture 4" descr="Fig5-48"/>
          <p:cNvPicPr>
            <a:picLocks noChangeAspect="1" noChangeArrowheads="1"/>
          </p:cNvPicPr>
          <p:nvPr/>
        </p:nvPicPr>
        <p:blipFill>
          <a:blip r:embed="rId2"/>
          <a:srcRect/>
          <a:stretch>
            <a:fillRect/>
          </a:stretch>
        </p:blipFill>
        <p:spPr bwMode="auto">
          <a:xfrm>
            <a:off x="381000" y="2895600"/>
            <a:ext cx="9439275" cy="465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0"/>
            <a:ext cx="9258300" cy="1543050"/>
          </a:xfrm>
        </p:spPr>
        <p:txBody>
          <a:bodyPr/>
          <a:lstStyle/>
          <a:p>
            <a:pPr eaLnBrk="1" hangingPunct="1"/>
            <a:r>
              <a:rPr lang="en-US" b="1" smtClean="0"/>
              <a:t>Extracting From The Department Report</a:t>
            </a:r>
          </a:p>
        </p:txBody>
      </p:sp>
      <p:sp>
        <p:nvSpPr>
          <p:cNvPr id="95235" name="Rectangle 3"/>
          <p:cNvSpPr>
            <a:spLocks noGrp="1" noChangeArrowheads="1"/>
          </p:cNvSpPr>
          <p:nvPr>
            <p:ph type="body" idx="1"/>
          </p:nvPr>
        </p:nvSpPr>
        <p:spPr>
          <a:xfrm>
            <a:off x="0" y="1600200"/>
            <a:ext cx="10058400" cy="6172200"/>
          </a:xfrm>
        </p:spPr>
        <p:txBody>
          <a:bodyPr/>
          <a:lstStyle/>
          <a:p>
            <a:pPr eaLnBrk="1" hangingPunct="1"/>
            <a:r>
              <a:rPr lang="en-US" smtClean="0"/>
              <a:t>We determine that there should be an entity set STUDENT in our E-R model, having attributes like StudentNumber, StudentName and Phone.</a:t>
            </a:r>
            <a:br>
              <a:rPr lang="en-US" smtClean="0"/>
            </a:br>
            <a:endParaRPr lang="en-US" smtClean="0"/>
          </a:p>
          <a:p>
            <a:pPr eaLnBrk="1" hangingPunct="1"/>
            <a:r>
              <a:rPr lang="en-US" smtClean="0"/>
              <a:t>Students are not ID-dependent on Departments, so we have a non-identifying relationship between STUDENT and DEPARTMENT (and denoted by a dashed line).</a:t>
            </a:r>
            <a:br>
              <a:rPr lang="en-US" smtClean="0"/>
            </a:br>
            <a:endParaRPr lang="en-US" smtClean="0"/>
          </a:p>
          <a:p>
            <a:pPr eaLnBrk="1" hangingPunct="1"/>
            <a:r>
              <a:rPr lang="en-US" smtClean="0"/>
              <a:t>Interviews with the college administration reveal that every student must have one (and only one) declared major, and that there could be a major having no students, though most majors have “many” students.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0"/>
            <a:ext cx="10058400" cy="857250"/>
          </a:xfrm>
        </p:spPr>
        <p:txBody>
          <a:bodyPr/>
          <a:lstStyle/>
          <a:p>
            <a:pPr eaLnBrk="1" hangingPunct="1"/>
            <a:r>
              <a:rPr lang="en-US" sz="4000" b="1" smtClean="0"/>
              <a:t>E-R Model With The STUDENT Entity Set</a:t>
            </a:r>
          </a:p>
        </p:txBody>
      </p:sp>
      <p:pic>
        <p:nvPicPr>
          <p:cNvPr id="96259" name="Picture 4" descr="Fig5-49"/>
          <p:cNvPicPr>
            <a:picLocks noChangeAspect="1" noChangeArrowheads="1"/>
          </p:cNvPicPr>
          <p:nvPr/>
        </p:nvPicPr>
        <p:blipFill>
          <a:blip r:embed="rId2"/>
          <a:srcRect/>
          <a:stretch>
            <a:fillRect/>
          </a:stretch>
        </p:blipFill>
        <p:spPr bwMode="auto">
          <a:xfrm>
            <a:off x="-38100" y="1371600"/>
            <a:ext cx="10096500"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0"/>
            <a:ext cx="10058400" cy="990600"/>
          </a:xfrm>
        </p:spPr>
        <p:txBody>
          <a:bodyPr/>
          <a:lstStyle/>
          <a:p>
            <a:pPr eaLnBrk="1" hangingPunct="1"/>
            <a:r>
              <a:rPr lang="en-US" b="1" smtClean="0"/>
              <a:t>The Student Admittance Letter</a:t>
            </a:r>
          </a:p>
        </p:txBody>
      </p:sp>
      <p:sp>
        <p:nvSpPr>
          <p:cNvPr id="97283" name="Rectangle 3"/>
          <p:cNvSpPr>
            <a:spLocks noGrp="1" noChangeArrowheads="1"/>
          </p:cNvSpPr>
          <p:nvPr>
            <p:ph type="body" idx="1"/>
          </p:nvPr>
        </p:nvSpPr>
        <p:spPr>
          <a:xfrm>
            <a:off x="0" y="990600"/>
            <a:ext cx="10058400" cy="1219200"/>
          </a:xfrm>
        </p:spPr>
        <p:txBody>
          <a:bodyPr/>
          <a:lstStyle/>
          <a:p>
            <a:pPr eaLnBrk="1" hangingPunct="1"/>
            <a:r>
              <a:rPr lang="en-US" smtClean="0"/>
              <a:t>Highline University sends to every admitted student a letter, such as this letter to Mr. Fred Parks:</a:t>
            </a:r>
          </a:p>
        </p:txBody>
      </p:sp>
      <p:pic>
        <p:nvPicPr>
          <p:cNvPr id="97284" name="Picture 4" descr="Fig5-50"/>
          <p:cNvPicPr>
            <a:picLocks noChangeAspect="1" noChangeArrowheads="1"/>
          </p:cNvPicPr>
          <p:nvPr/>
        </p:nvPicPr>
        <p:blipFill>
          <a:blip r:embed="rId2"/>
          <a:srcRect/>
          <a:stretch>
            <a:fillRect/>
          </a:stretch>
        </p:blipFill>
        <p:spPr bwMode="auto">
          <a:xfrm>
            <a:off x="1828800" y="2133600"/>
            <a:ext cx="6705600" cy="5422900"/>
          </a:xfrm>
          <a:prstGeom prst="rect">
            <a:avLst/>
          </a:prstGeom>
          <a:noFill/>
          <a:ln w="9525">
            <a:noFill/>
            <a:miter lim="800000"/>
            <a:headEnd/>
            <a:tailEnd/>
          </a:ln>
        </p:spPr>
      </p:pic>
      <p:pic>
        <p:nvPicPr>
          <p:cNvPr id="97285" name="Picture 5" descr="Fig5-50"/>
          <p:cNvPicPr>
            <a:picLocks noChangeAspect="1" noChangeArrowheads="1"/>
          </p:cNvPicPr>
          <p:nvPr/>
        </p:nvPicPr>
        <p:blipFill>
          <a:blip r:embed="rId2"/>
          <a:srcRect/>
          <a:stretch>
            <a:fillRect/>
          </a:stretch>
        </p:blipFill>
        <p:spPr bwMode="auto">
          <a:xfrm>
            <a:off x="1752600" y="2009775"/>
            <a:ext cx="7010400"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0"/>
            <a:ext cx="10058400" cy="838200"/>
          </a:xfrm>
        </p:spPr>
        <p:txBody>
          <a:bodyPr/>
          <a:lstStyle/>
          <a:p>
            <a:pPr eaLnBrk="1" hangingPunct="1"/>
            <a:r>
              <a:rPr lang="en-US" sz="3600" b="1" smtClean="0"/>
              <a:t>Extracting from the Student Admittance Letter</a:t>
            </a:r>
          </a:p>
        </p:txBody>
      </p:sp>
      <p:sp>
        <p:nvSpPr>
          <p:cNvPr id="98307" name="Rectangle 3"/>
          <p:cNvSpPr>
            <a:spLocks noGrp="1" noChangeArrowheads="1"/>
          </p:cNvSpPr>
          <p:nvPr>
            <p:ph type="body" idx="1"/>
          </p:nvPr>
        </p:nvSpPr>
        <p:spPr>
          <a:xfrm>
            <a:off x="0" y="838200"/>
            <a:ext cx="10058400" cy="6934200"/>
          </a:xfrm>
        </p:spPr>
        <p:txBody>
          <a:bodyPr/>
          <a:lstStyle/>
          <a:p>
            <a:pPr eaLnBrk="1" hangingPunct="1">
              <a:lnSpc>
                <a:spcPct val="80000"/>
              </a:lnSpc>
            </a:pPr>
            <a:r>
              <a:rPr lang="en-US" sz="2800" smtClean="0"/>
              <a:t>From the Admittance letter, we see that there is additional information relating to the student (such as the student’s home address) and his/her Department Advisor.</a:t>
            </a:r>
          </a:p>
          <a:p>
            <a:pPr eaLnBrk="1" hangingPunct="1">
              <a:lnSpc>
                <a:spcPct val="80000"/>
              </a:lnSpc>
            </a:pPr>
            <a:r>
              <a:rPr lang="en-US" sz="2800" smtClean="0"/>
              <a:t>Interviews with the College Administration reveal that</a:t>
            </a:r>
          </a:p>
          <a:p>
            <a:pPr lvl="1" eaLnBrk="1" hangingPunct="1">
              <a:lnSpc>
                <a:spcPct val="80000"/>
              </a:lnSpc>
            </a:pPr>
            <a:r>
              <a:rPr lang="en-US" sz="2400" smtClean="0"/>
              <a:t> the Department Advisor is always some professor in the student’s major department</a:t>
            </a:r>
          </a:p>
          <a:p>
            <a:pPr lvl="1" eaLnBrk="1" hangingPunct="1">
              <a:lnSpc>
                <a:spcPct val="80000"/>
              </a:lnSpc>
            </a:pPr>
            <a:r>
              <a:rPr lang="en-US" sz="2400" smtClean="0"/>
              <a:t>a student is </a:t>
            </a:r>
            <a:r>
              <a:rPr lang="en-US" sz="2400" b="1" u="sng" smtClean="0"/>
              <a:t>required </a:t>
            </a:r>
            <a:r>
              <a:rPr lang="en-US" sz="2400" smtClean="0"/>
              <a:t>to have an Advisor</a:t>
            </a:r>
          </a:p>
          <a:p>
            <a:pPr lvl="1" eaLnBrk="1" hangingPunct="1">
              <a:lnSpc>
                <a:spcPct val="80000"/>
              </a:lnSpc>
            </a:pPr>
            <a:r>
              <a:rPr lang="en-US" sz="2400" smtClean="0"/>
              <a:t>some professors will serve as student Advisors, while other professors will not serve as student Advisors</a:t>
            </a:r>
          </a:p>
          <a:p>
            <a:pPr eaLnBrk="1" hangingPunct="1">
              <a:lnSpc>
                <a:spcPct val="80000"/>
              </a:lnSpc>
            </a:pPr>
            <a:r>
              <a:rPr lang="en-US" sz="2800" smtClean="0"/>
              <a:t>The Admittance Letter uses “Mr” so we have added an attribute to the STUDENT entity set called “title” (which will either be “Mr” or “Ms”), though we also could have added an attribute “gender”</a:t>
            </a:r>
          </a:p>
          <a:p>
            <a:pPr eaLnBrk="1" hangingPunct="1">
              <a:lnSpc>
                <a:spcPct val="80000"/>
              </a:lnSpc>
            </a:pPr>
            <a:r>
              <a:rPr lang="en-US" sz="2800" smtClean="0"/>
              <a:t>We can establish a relationship between STUDENT and APPOINTMENT (since appointment will give us the requisite data about the Professor who is serving as the Advisor to the Student)</a:t>
            </a:r>
          </a:p>
          <a:p>
            <a:pPr lvl="1" eaLnBrk="1" hangingPunct="1">
              <a:lnSpc>
                <a:spcPct val="80000"/>
              </a:lnSpc>
            </a:pPr>
            <a:r>
              <a:rPr lang="en-US" sz="2400" smtClean="0"/>
              <a:t>Alternatively, we could have established a relationship between STUDENT and PROFESSOR.</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title"/>
          </p:nvPr>
        </p:nvSpPr>
        <p:spPr>
          <a:xfrm>
            <a:off x="0" y="0"/>
            <a:ext cx="10058400" cy="990600"/>
          </a:xfrm>
        </p:spPr>
        <p:txBody>
          <a:bodyPr/>
          <a:lstStyle/>
          <a:p>
            <a:pPr eaLnBrk="1" hangingPunct="1"/>
            <a:r>
              <a:rPr lang="en-US" sz="3600" b="1" smtClean="0"/>
              <a:t>The E-R Model With The Advises Relationship</a:t>
            </a:r>
          </a:p>
        </p:txBody>
      </p:sp>
      <p:pic>
        <p:nvPicPr>
          <p:cNvPr id="99331" name="Picture 5" descr="Fig5-51"/>
          <p:cNvPicPr>
            <a:picLocks noChangeAspect="1" noChangeArrowheads="1"/>
          </p:cNvPicPr>
          <p:nvPr/>
        </p:nvPicPr>
        <p:blipFill>
          <a:blip r:embed="rId2"/>
          <a:srcRect/>
          <a:stretch>
            <a:fillRect/>
          </a:stretch>
        </p:blipFill>
        <p:spPr bwMode="auto">
          <a:xfrm>
            <a:off x="0" y="914400"/>
            <a:ext cx="99631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33400" y="0"/>
            <a:ext cx="9258300" cy="990600"/>
          </a:xfrm>
        </p:spPr>
        <p:txBody>
          <a:bodyPr/>
          <a:lstStyle/>
          <a:p>
            <a:pPr eaLnBrk="1" hangingPunct="1"/>
            <a:r>
              <a:rPr lang="en-US" b="1" smtClean="0"/>
              <a:t>Slight Refinement to the E-R Model</a:t>
            </a:r>
          </a:p>
        </p:txBody>
      </p:sp>
      <p:sp>
        <p:nvSpPr>
          <p:cNvPr id="100355" name="Rectangle 3"/>
          <p:cNvSpPr>
            <a:spLocks noGrp="1" noChangeArrowheads="1"/>
          </p:cNvSpPr>
          <p:nvPr>
            <p:ph type="body" idx="1"/>
          </p:nvPr>
        </p:nvSpPr>
        <p:spPr>
          <a:xfrm>
            <a:off x="0" y="1143000"/>
            <a:ext cx="10058400" cy="6057900"/>
          </a:xfrm>
        </p:spPr>
        <p:txBody>
          <a:bodyPr/>
          <a:lstStyle/>
          <a:p>
            <a:pPr eaLnBrk="1" hangingPunct="1"/>
            <a:r>
              <a:rPr lang="en-US" sz="2800" dirty="0" smtClean="0"/>
              <a:t>From the Admittance Letter, we see that we need to not have just the </a:t>
            </a:r>
            <a:r>
              <a:rPr lang="en-US" sz="2800" dirty="0" err="1" smtClean="0"/>
              <a:t>fullname</a:t>
            </a:r>
            <a:r>
              <a:rPr lang="en-US" sz="2800" dirty="0" smtClean="0"/>
              <a:t> of each student, but we should also store both their first name and last name. </a:t>
            </a:r>
          </a:p>
          <a:p>
            <a:pPr lvl="1" eaLnBrk="1" hangingPunct="1"/>
            <a:r>
              <a:rPr lang="en-US" sz="2400" dirty="0" smtClean="0"/>
              <a:t>We decide that all names, including the names of professors and Deans, should be stored as two attributes: a </a:t>
            </a:r>
            <a:r>
              <a:rPr lang="en-US" sz="2400" dirty="0" err="1" smtClean="0"/>
              <a:t>firstname</a:t>
            </a:r>
            <a:r>
              <a:rPr lang="en-US" sz="2400" dirty="0" smtClean="0"/>
              <a:t>, and a </a:t>
            </a:r>
            <a:r>
              <a:rPr lang="en-US" sz="2400" dirty="0" err="1" smtClean="0"/>
              <a:t>lastname</a:t>
            </a:r>
            <a:endParaRPr lang="en-US" sz="2400" dirty="0" smtClean="0"/>
          </a:p>
          <a:p>
            <a:pPr eaLnBrk="1" hangingPunct="1"/>
            <a:r>
              <a:rPr lang="en-US" sz="2800" dirty="0" smtClean="0"/>
              <a:t>This leads us to the next (and (sic) “final”) iteration of the E-R data model for Highline University</a:t>
            </a:r>
          </a:p>
          <a:p>
            <a:pPr eaLnBrk="1" hangingPunct="1"/>
            <a:r>
              <a:rPr lang="en-US" sz="2800" dirty="0" smtClean="0"/>
              <a:t>The iterative process we have gone through, of extracting needed entity sets, attributes and relationship from existing reports, forms, letters and interviews, is typical of the process by which we build a data model.</a:t>
            </a:r>
          </a:p>
          <a:p>
            <a:pPr eaLnBrk="1" hangingPunct="1"/>
            <a:endParaRPr lang="en-US" sz="28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title"/>
          </p:nvPr>
        </p:nvSpPr>
        <p:spPr>
          <a:xfrm>
            <a:off x="0" y="0"/>
            <a:ext cx="10058400" cy="914400"/>
          </a:xfrm>
        </p:spPr>
        <p:txBody>
          <a:bodyPr/>
          <a:lstStyle/>
          <a:p>
            <a:pPr eaLnBrk="1" hangingPunct="1"/>
            <a:r>
              <a:rPr lang="en-US" sz="3600" b="1" smtClean="0"/>
              <a:t>The Resulting E-R Model for Highline University</a:t>
            </a:r>
          </a:p>
        </p:txBody>
      </p:sp>
      <p:pic>
        <p:nvPicPr>
          <p:cNvPr id="101379" name="Picture 5" descr="Fig5-52"/>
          <p:cNvPicPr>
            <a:picLocks noChangeAspect="1" noChangeArrowheads="1"/>
          </p:cNvPicPr>
          <p:nvPr/>
        </p:nvPicPr>
        <p:blipFill>
          <a:blip r:embed="rId2"/>
          <a:srcRect/>
          <a:stretch>
            <a:fillRect/>
          </a:stretch>
        </p:blipFill>
        <p:spPr bwMode="auto">
          <a:xfrm>
            <a:off x="0" y="1063625"/>
            <a:ext cx="10058400" cy="686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104160"/>
      </a:dk2>
      <a:lt2>
        <a:srgbClr val="A2A2A2"/>
      </a:lt2>
      <a:accent1>
        <a:srgbClr val="0000C2"/>
      </a:accent1>
      <a:accent2>
        <a:srgbClr val="A1009F"/>
      </a:accent2>
      <a:accent3>
        <a:srgbClr val="FFFFFF"/>
      </a:accent3>
      <a:accent4>
        <a:srgbClr val="000000"/>
      </a:accent4>
      <a:accent5>
        <a:srgbClr val="AAAADD"/>
      </a:accent5>
      <a:accent6>
        <a:srgbClr val="910090"/>
      </a:accent6>
      <a:hlink>
        <a:srgbClr val="FFE118"/>
      </a:hlink>
      <a:folHlink>
        <a:srgbClr val="C2004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1745</TotalTime>
  <Words>4622</Words>
  <Application>Microsoft PowerPoint</Application>
  <PresentationFormat>Custom</PresentationFormat>
  <Paragraphs>440</Paragraphs>
  <Slides>98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01" baseType="lpstr">
      <vt:lpstr>Default Design</vt:lpstr>
      <vt:lpstr>Photo Editor Photo</vt:lpstr>
      <vt:lpstr>Drawing</vt:lpstr>
      <vt:lpstr>Slide 1</vt:lpstr>
      <vt:lpstr>Data Modeling </vt:lpstr>
      <vt:lpstr>The Data Model </vt:lpstr>
      <vt:lpstr>Slide 4</vt:lpstr>
      <vt:lpstr>Versions/Evolution of the E-R Model </vt:lpstr>
      <vt:lpstr>Slide 6</vt:lpstr>
      <vt:lpstr>An Example of an E-R Diagram </vt:lpstr>
      <vt:lpstr>An Extended E-R Model </vt:lpstr>
      <vt:lpstr>Slide 9</vt:lpstr>
      <vt:lpstr>Entities and Entity Sets </vt:lpstr>
      <vt:lpstr>Example: An Entity Set CUSTOMER and Two Entity Instances</vt:lpstr>
      <vt:lpstr>Slide 12</vt:lpstr>
      <vt:lpstr>Attributes </vt:lpstr>
      <vt:lpstr>Representing Entities and Their Attributes</vt:lpstr>
      <vt:lpstr>Variations of Displaying Attributes</vt:lpstr>
      <vt:lpstr>Slide 16</vt:lpstr>
      <vt:lpstr>Slide 17</vt:lpstr>
      <vt:lpstr>Slide 18</vt:lpstr>
      <vt:lpstr>Slide 19</vt:lpstr>
      <vt:lpstr>Variations on Displaying Entity Sets and Attributes in an Entity Set </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An Alternative (“Crow’s Foot) Notation for Denoting the “Many” Part of the Relationship</vt:lpstr>
      <vt:lpstr>Slide 39</vt:lpstr>
      <vt:lpstr>Cardinality </vt:lpstr>
      <vt:lpstr>Parent and Child Entities</vt:lpstr>
      <vt:lpstr>HAS-A Relationships </vt:lpstr>
      <vt:lpstr>Describing the Minimum Number of Entities to Participate in a Relationship</vt:lpstr>
      <vt:lpstr>Slide 44</vt:lpstr>
      <vt:lpstr>An Example of Optional Participation</vt:lpstr>
      <vt:lpstr>Slide 46</vt:lpstr>
      <vt:lpstr>Example of Mandatory Participation</vt:lpstr>
      <vt:lpstr>Slide 48</vt:lpstr>
      <vt:lpstr>The Three Types of Minimum Cardinality</vt:lpstr>
      <vt:lpstr>E-R Data Modeling and the Crow’s Foot Notation</vt:lpstr>
      <vt:lpstr>Data Modeling With The Crow’s Foot Notation</vt:lpstr>
      <vt:lpstr>Crow’s Foot Notation</vt:lpstr>
      <vt:lpstr>A Many to Many Relationship in the Original E-R model, and the Crow’s Foot Version</vt:lpstr>
      <vt:lpstr>Slide 54</vt:lpstr>
      <vt:lpstr>Slide 55</vt:lpstr>
      <vt:lpstr>Slide 56</vt:lpstr>
      <vt:lpstr>Displaying Attributes in E-R Diagrams</vt:lpstr>
      <vt:lpstr>Strong Entities</vt:lpstr>
      <vt:lpstr>Slide 59</vt:lpstr>
      <vt:lpstr>ID-Dependent Entities</vt:lpstr>
      <vt:lpstr> ID-dependent Entities </vt:lpstr>
      <vt:lpstr>ID-Dependent Entities</vt:lpstr>
      <vt:lpstr>Weak Entities (Summary)</vt:lpstr>
      <vt:lpstr>Weak Entities Examples</vt:lpstr>
      <vt:lpstr>Explanation of the Auto-Model Example</vt:lpstr>
      <vt:lpstr>Some Salient Points Regarding Weak Entities</vt:lpstr>
      <vt:lpstr>Slide 67</vt:lpstr>
      <vt:lpstr>Slide 68</vt:lpstr>
      <vt:lpstr>Slide 69</vt:lpstr>
      <vt:lpstr>Slide 70</vt:lpstr>
      <vt:lpstr>Slide 71</vt:lpstr>
      <vt:lpstr>Subtype Entities</vt:lpstr>
      <vt:lpstr>Denoting Supertypes and Subtypes in Our ER Diagrams</vt:lpstr>
      <vt:lpstr>Explaining the Hiking Club and the Sailing Club</vt:lpstr>
      <vt:lpstr>Example Subtype Entity Sets</vt:lpstr>
      <vt:lpstr>Discriminators</vt:lpstr>
      <vt:lpstr>Subtypes: IS-A relationships</vt:lpstr>
      <vt:lpstr>Crow’s Foot Nomenclature Summary</vt:lpstr>
      <vt:lpstr>An Example of the Data Modeling Process</vt:lpstr>
      <vt:lpstr>The College Report</vt:lpstr>
      <vt:lpstr>Examining the College Report</vt:lpstr>
      <vt:lpstr>Preliminary Data Model from the College Report</vt:lpstr>
      <vt:lpstr>The Department Report</vt:lpstr>
      <vt:lpstr>Examining the Department Report</vt:lpstr>
      <vt:lpstr>Preliminary Data Model for COLLEGE-DEPARTMENT-PROFESSOR</vt:lpstr>
      <vt:lpstr>The Evolving E-R Crow’s Foot Data Model</vt:lpstr>
      <vt:lpstr>And If A Professor May Teach In Several Departments…</vt:lpstr>
      <vt:lpstr>Appointments of Professors to Departments</vt:lpstr>
      <vt:lpstr>Making the Chairperson a Relationship</vt:lpstr>
      <vt:lpstr>The Chairperson Relationship</vt:lpstr>
      <vt:lpstr>The Department/Major Report</vt:lpstr>
      <vt:lpstr>Extracting From The Department Report</vt:lpstr>
      <vt:lpstr>E-R Model With The STUDENT Entity Set</vt:lpstr>
      <vt:lpstr>The Student Admittance Letter</vt:lpstr>
      <vt:lpstr>Extracting from the Student Admittance Letter</vt:lpstr>
      <vt:lpstr>The E-R Model With The Advises Relationship</vt:lpstr>
      <vt:lpstr>Slight Refinement to the E-R Model</vt:lpstr>
      <vt:lpstr>The Resulting E-R Model for Highline University</vt:lpstr>
    </vt:vector>
  </TitlesOfParts>
  <Company>NJIT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M. Scher, Ph.D.</dc:creator>
  <cp:lastModifiedBy>minaz</cp:lastModifiedBy>
  <cp:revision>76</cp:revision>
  <dcterms:created xsi:type="dcterms:W3CDTF">2000-01-22T01:04:38Z</dcterms:created>
  <dcterms:modified xsi:type="dcterms:W3CDTF">2012-07-27T03:22:21Z</dcterms:modified>
</cp:coreProperties>
</file>