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86"/>
  </p:notesMasterIdLst>
  <p:handoutMasterIdLst>
    <p:handoutMasterId r:id="rId87"/>
  </p:handoutMasterIdLst>
  <p:sldIdLst>
    <p:sldId id="359" r:id="rId2"/>
    <p:sldId id="256" r:id="rId3"/>
    <p:sldId id="257" r:id="rId4"/>
    <p:sldId id="299" r:id="rId5"/>
    <p:sldId id="370" r:id="rId6"/>
    <p:sldId id="371" r:id="rId7"/>
    <p:sldId id="372" r:id="rId8"/>
    <p:sldId id="259" r:id="rId9"/>
    <p:sldId id="301" r:id="rId10"/>
    <p:sldId id="260" r:id="rId11"/>
    <p:sldId id="261" r:id="rId12"/>
    <p:sldId id="264" r:id="rId13"/>
    <p:sldId id="302" r:id="rId14"/>
    <p:sldId id="303" r:id="rId15"/>
    <p:sldId id="373" r:id="rId16"/>
    <p:sldId id="270" r:id="rId17"/>
    <p:sldId id="337" r:id="rId18"/>
    <p:sldId id="306" r:id="rId19"/>
    <p:sldId id="309" r:id="rId20"/>
    <p:sldId id="333" r:id="rId21"/>
    <p:sldId id="262" r:id="rId22"/>
    <p:sldId id="334" r:id="rId23"/>
    <p:sldId id="267" r:id="rId24"/>
    <p:sldId id="266" r:id="rId25"/>
    <p:sldId id="268" r:id="rId26"/>
    <p:sldId id="313" r:id="rId27"/>
    <p:sldId id="314" r:id="rId28"/>
    <p:sldId id="312" r:id="rId29"/>
    <p:sldId id="348" r:id="rId30"/>
    <p:sldId id="263" r:id="rId31"/>
    <p:sldId id="343" r:id="rId32"/>
    <p:sldId id="344" r:id="rId33"/>
    <p:sldId id="347" r:id="rId34"/>
    <p:sldId id="304" r:id="rId35"/>
    <p:sldId id="345" r:id="rId36"/>
    <p:sldId id="272" r:id="rId37"/>
    <p:sldId id="273" r:id="rId38"/>
    <p:sldId id="349" r:id="rId39"/>
    <p:sldId id="350" r:id="rId40"/>
    <p:sldId id="274" r:id="rId41"/>
    <p:sldId id="316" r:id="rId42"/>
    <p:sldId id="276" r:id="rId43"/>
    <p:sldId id="351" r:id="rId44"/>
    <p:sldId id="277" r:id="rId45"/>
    <p:sldId id="353" r:id="rId46"/>
    <p:sldId id="317" r:id="rId47"/>
    <p:sldId id="279" r:id="rId48"/>
    <p:sldId id="318" r:id="rId49"/>
    <p:sldId id="281" r:id="rId50"/>
    <p:sldId id="321" r:id="rId51"/>
    <p:sldId id="346" r:id="rId52"/>
    <p:sldId id="319" r:id="rId53"/>
    <p:sldId id="335" r:id="rId54"/>
    <p:sldId id="283" r:id="rId55"/>
    <p:sldId id="284" r:id="rId56"/>
    <p:sldId id="285" r:id="rId57"/>
    <p:sldId id="326" r:id="rId58"/>
    <p:sldId id="341" r:id="rId59"/>
    <p:sldId id="339" r:id="rId60"/>
    <p:sldId id="358" r:id="rId61"/>
    <p:sldId id="286" r:id="rId62"/>
    <p:sldId id="357" r:id="rId63"/>
    <p:sldId id="287" r:id="rId64"/>
    <p:sldId id="354" r:id="rId65"/>
    <p:sldId id="327" r:id="rId66"/>
    <p:sldId id="355" r:id="rId67"/>
    <p:sldId id="336" r:id="rId68"/>
    <p:sldId id="356" r:id="rId69"/>
    <p:sldId id="342" r:id="rId70"/>
    <p:sldId id="328" r:id="rId71"/>
    <p:sldId id="329" r:id="rId72"/>
    <p:sldId id="330" r:id="rId73"/>
    <p:sldId id="331" r:id="rId74"/>
    <p:sldId id="269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20" r:id="rId8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498" y="318"/>
      </p:cViewPr>
      <p:guideLst>
        <p:guide orient="horz" pos="770"/>
        <p:guide pos="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2016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4FD013DE-AC5A-4818-A47C-C0C6E2B21C1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374EA0-5EDB-4DC7-918D-4584133043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D19F1-C5B2-42D3-BE66-59A911AD23B1}" type="slidenum">
              <a:rPr lang="en-US"/>
              <a:pPr/>
              <a:t>1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4EA0-5EDB-4DC7-918D-4584133043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0C1E9F47-68FC-49A6-8C10-AAB0E7645146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147462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47462" name="Clip" r:id="rId3" imgW="0" imgH="0" progId="">
              <p:embed/>
            </p:oleObj>
          </a:graphicData>
        </a:graphic>
      </p:graphicFrame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Database System Concepts, 5th Ed</a:t>
            </a:r>
            <a:r>
              <a:rPr lang="en-US"/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©Silberschatz, Korth and Sudarshan</a:t>
            </a:r>
            <a:br>
              <a:rPr lang="en-US" sz="1200" b="1">
                <a:solidFill>
                  <a:schemeClr val="tx2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See </a:t>
            </a:r>
            <a:r>
              <a:rPr lang="en-US" sz="1200" b="1">
                <a:solidFill>
                  <a:schemeClr val="tx2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chemeClr val="tx2"/>
                </a:solidFill>
              </a:rPr>
              <a:t> for conditions on re-use </a:t>
            </a:r>
          </a:p>
        </p:txBody>
      </p:sp>
      <p:pic>
        <p:nvPicPr>
          <p:cNvPr id="147464" name="Picture 8" descr="Icon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</p:spPr>
      </p:pic>
      <p:pic>
        <p:nvPicPr>
          <p:cNvPr id="147465" name="Picture 9" descr="PH01266J"/>
          <p:cNvPicPr>
            <a:picLocks noChangeAspect="1" noChangeArrowheads="1"/>
          </p:cNvPicPr>
          <p:nvPr/>
        </p:nvPicPr>
        <p:blipFill>
          <a:blip r:embed="rId6" cstate="print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B502A5-8ECA-4B0B-94F5-E50633975B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6008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6008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FA066D-7522-4075-A992-C34A43CAA5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D9ED0B-25EB-443C-8A24-9EDD30CB3A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51DC18-7638-4CD9-8D75-AEFF4C57B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663" y="1222375"/>
            <a:ext cx="3754437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22375"/>
            <a:ext cx="3754438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DFA6D8-0FD7-443E-8310-21A75AC2C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DF44CA-D789-4E76-A13F-4E56E7231D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D7AC11-3B33-4E0A-B082-14B0325B2C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8162BE-7A9C-4F7B-AFD5-80E2311523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03A36F-1D69-40BE-A3D6-A2B3EC4DE8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858387-C090-4FB0-B1DB-EC05ADB52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5663" y="1222375"/>
            <a:ext cx="766127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34E3C2A2-F1C6-4494-8D2F-5A1E22C20A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4491038" y="6613525"/>
            <a:ext cx="425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6.</a:t>
            </a:r>
            <a:fld id="{1FED33A7-1923-465B-9C63-937EF024AEDB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Database System Concepts - 5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Edition, Oct 5, 2006</a:t>
            </a:r>
          </a:p>
        </p:txBody>
      </p:sp>
      <p:sp>
        <p:nvSpPr>
          <p:cNvPr id="14644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644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</p:spPr>
      </p:pic>
      <p:pic>
        <p:nvPicPr>
          <p:cNvPr id="146442" name="Picture 10" descr="PH01266J"/>
          <p:cNvPicPr>
            <a:picLocks noChangeAspect="1" noChangeArrowheads="1"/>
          </p:cNvPicPr>
          <p:nvPr/>
        </p:nvPicPr>
        <p:blipFill>
          <a:blip r:embed="rId14" cstate="print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2:  </a:t>
            </a:r>
            <a:r>
              <a:rPr lang="en-US" dirty="0"/>
              <a:t>Entity-Relationship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Sets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1171575"/>
          </a:xfrm>
        </p:spPr>
        <p:txBody>
          <a:bodyPr/>
          <a:lstStyle/>
          <a:p>
            <a:r>
              <a:rPr lang="en-US"/>
              <a:t>An </a:t>
            </a:r>
            <a:r>
              <a:rPr lang="en-US" b="1">
                <a:solidFill>
                  <a:schemeClr val="tx2"/>
                </a:solidFill>
              </a:rPr>
              <a:t>attribute</a:t>
            </a:r>
            <a:r>
              <a:rPr lang="en-US"/>
              <a:t> can also be property of a relationship set.</a:t>
            </a:r>
          </a:p>
          <a:p>
            <a:pPr>
              <a:lnSpc>
                <a:spcPct val="90000"/>
              </a:lnSpc>
            </a:pPr>
            <a:r>
              <a:rPr lang="en-US"/>
              <a:t>For instance, the </a:t>
            </a:r>
            <a:r>
              <a:rPr lang="en-US" i="1"/>
              <a:t>depositor </a:t>
            </a:r>
            <a:r>
              <a:rPr lang="en-US"/>
              <a:t>relationship set between entity sets </a:t>
            </a:r>
            <a:r>
              <a:rPr lang="en-US" i="1"/>
              <a:t>customer </a:t>
            </a:r>
            <a:r>
              <a:rPr lang="en-US"/>
              <a:t>and </a:t>
            </a:r>
            <a:r>
              <a:rPr lang="en-US" i="1"/>
              <a:t>account </a:t>
            </a:r>
            <a:r>
              <a:rPr lang="en-US"/>
              <a:t>may have the attribute </a:t>
            </a:r>
            <a:r>
              <a:rPr lang="en-US" i="1"/>
              <a:t>access-date</a:t>
            </a:r>
            <a:endParaRPr lang="en-US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/>
          <a:srcRect l="436" t="6686" r="655" b="6395"/>
          <a:stretch>
            <a:fillRect/>
          </a:stretch>
        </p:blipFill>
        <p:spPr bwMode="auto">
          <a:xfrm>
            <a:off x="1804988" y="2373313"/>
            <a:ext cx="5789612" cy="38163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Degree of a Relationship Set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221537" cy="4195763"/>
          </a:xfrm>
        </p:spPr>
        <p:txBody>
          <a:bodyPr/>
          <a:lstStyle/>
          <a:p>
            <a:r>
              <a:rPr lang="en-US"/>
              <a:t>Refers to number of entity sets that participate in a relationship set.</a:t>
            </a:r>
          </a:p>
          <a:p>
            <a:r>
              <a:rPr lang="en-US"/>
              <a:t>Relationship sets that involve two entity sets are </a:t>
            </a:r>
            <a:r>
              <a:rPr lang="en-US" b="1">
                <a:solidFill>
                  <a:schemeClr val="tx2"/>
                </a:solidFill>
              </a:rPr>
              <a:t>binary</a:t>
            </a:r>
            <a:r>
              <a:rPr lang="en-US"/>
              <a:t> (or degree two).  Generally, most relationship sets in a database system are binary.</a:t>
            </a:r>
          </a:p>
          <a:p>
            <a:r>
              <a:rPr lang="en-US"/>
              <a:t>Relationship sets may involve more than two entity sets.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Relationships between more than two entity sets are rare.  Most relationships are binary. (More on this later.)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85850" y="3246438"/>
            <a:ext cx="6902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92150" lvl="1" indent="-234950">
              <a:spcBef>
                <a:spcPct val="35000"/>
              </a:spcBef>
              <a:buClr>
                <a:srgbClr val="CC6600"/>
              </a:buClr>
              <a:buSzPct val="105000"/>
              <a:buFont typeface="Webdings" pitchFamily="18" charset="2"/>
              <a:buChar char="4"/>
            </a:pPr>
            <a:r>
              <a:rPr kumimoji="1" lang="en-US" sz="1800"/>
              <a:t>Example: Suppose employees of a bank may have jobs (responsibilities) at multiple branches, with different jobs at different branches.  Then there is a ternary relationship set between entity sets </a:t>
            </a:r>
            <a:r>
              <a:rPr kumimoji="1" lang="en-US" sz="1800" i="1"/>
              <a:t>employee,  job, and branch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Cardinality Constraints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81075"/>
            <a:ext cx="8524875" cy="5419725"/>
          </a:xfrm>
        </p:spPr>
        <p:txBody>
          <a:bodyPr/>
          <a:lstStyle/>
          <a:p>
            <a:r>
              <a:rPr lang="en-US" dirty="0" smtClean="0"/>
              <a:t>Mapping cardinalities and existence dependencies are the two most important types of constraints.</a:t>
            </a:r>
          </a:p>
          <a:p>
            <a:r>
              <a:rPr lang="en-US" dirty="0" smtClean="0"/>
              <a:t>Mapping Cardinalities, or cardinality ratios, express </a:t>
            </a:r>
            <a:r>
              <a:rPr lang="en-US" dirty="0"/>
              <a:t>the number of entities to which another entity can be associated via a relationship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</a:t>
            </a:r>
            <a:r>
              <a:rPr lang="en-US" dirty="0"/>
              <a:t>useful in describing binary relationship 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a binary relationship set </a:t>
            </a:r>
            <a:r>
              <a:rPr lang="en-US" dirty="0" smtClean="0"/>
              <a:t>R between entity sets A and B, the </a:t>
            </a:r>
            <a:r>
              <a:rPr lang="en-US" dirty="0"/>
              <a:t>mapping cardinality must be one of the </a:t>
            </a:r>
            <a:r>
              <a:rPr lang="en-US" dirty="0" smtClean="0"/>
              <a:t>following:</a:t>
            </a:r>
            <a:endParaRPr lang="en-US" dirty="0"/>
          </a:p>
          <a:p>
            <a:pPr lvl="1"/>
            <a:r>
              <a:rPr lang="en-US" dirty="0"/>
              <a:t>One to </a:t>
            </a:r>
            <a:r>
              <a:rPr lang="en-US" dirty="0" smtClean="0"/>
              <a:t>one – An entity in A is associated with at most one entity in B and an entity in B is associated with at most one entity in A.</a:t>
            </a:r>
            <a:endParaRPr lang="en-US" dirty="0"/>
          </a:p>
          <a:p>
            <a:pPr lvl="1"/>
            <a:r>
              <a:rPr lang="en-US" dirty="0"/>
              <a:t>One to </a:t>
            </a:r>
            <a:r>
              <a:rPr lang="en-US" dirty="0" smtClean="0"/>
              <a:t>many - An entity in A is associated with any number of entities in B and an entity in B, however, can be associated with at most one entity in A.</a:t>
            </a:r>
            <a:endParaRPr lang="en-US" dirty="0"/>
          </a:p>
          <a:p>
            <a:pPr lvl="1"/>
            <a:r>
              <a:rPr lang="en-US" dirty="0"/>
              <a:t>Many to </a:t>
            </a:r>
            <a:r>
              <a:rPr lang="en-US" dirty="0" smtClean="0"/>
              <a:t>one – An entity in A is associated with at most one entity in B, and an entity in B can be associated with any number of entities in A. </a:t>
            </a:r>
            <a:endParaRPr lang="en-US" dirty="0"/>
          </a:p>
          <a:p>
            <a:pPr lvl="1"/>
            <a:r>
              <a:rPr lang="en-US" dirty="0"/>
              <a:t>Many to many </a:t>
            </a:r>
            <a:r>
              <a:rPr lang="en-US" dirty="0" smtClean="0"/>
              <a:t>- An entity in A is associated with any number of entities in B and an entity in B can be associated with any number of entities in 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Cardinalities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895475" y="52832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One to one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665788" y="52832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One to many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025525" y="5626100"/>
            <a:ext cx="7018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000"/>
              <a:t>Note: Some elements in </a:t>
            </a:r>
            <a:r>
              <a:rPr kumimoji="1" lang="en-US" sz="2000" i="1"/>
              <a:t>A</a:t>
            </a:r>
            <a:r>
              <a:rPr kumimoji="1" lang="en-US" sz="2000"/>
              <a:t> and </a:t>
            </a:r>
            <a:r>
              <a:rPr kumimoji="1" lang="en-US" sz="2000" i="1"/>
              <a:t>B</a:t>
            </a:r>
            <a:r>
              <a:rPr kumimoji="1" lang="en-US" sz="2000"/>
              <a:t> may not be mapped to any </a:t>
            </a:r>
          </a:p>
          <a:p>
            <a:r>
              <a:rPr kumimoji="1" lang="en-US" sz="2000"/>
              <a:t>elements in the other set</a:t>
            </a:r>
          </a:p>
        </p:txBody>
      </p:sp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2"/>
          <a:srcRect l="624" t="9708" r="417" b="9708"/>
          <a:stretch>
            <a:fillRect/>
          </a:stretch>
        </p:blipFill>
        <p:spPr bwMode="auto">
          <a:xfrm>
            <a:off x="1363663" y="920750"/>
            <a:ext cx="6796087" cy="41513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Cardinalities 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992313" y="5321300"/>
            <a:ext cx="1436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Many to one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5589588" y="5321300"/>
            <a:ext cx="160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Many to many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177925" y="5702300"/>
            <a:ext cx="7007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000"/>
              <a:t>Note: Some elements in A and B may not be mapped to any </a:t>
            </a:r>
          </a:p>
          <a:p>
            <a:r>
              <a:rPr kumimoji="1" lang="en-US" sz="2000"/>
              <a:t>elements in the other set</a:t>
            </a:r>
          </a:p>
        </p:txBody>
      </p:sp>
      <p:pic>
        <p:nvPicPr>
          <p:cNvPr id="83976" name="Picture 8"/>
          <p:cNvPicPr>
            <a:picLocks noChangeAspect="1" noChangeArrowheads="1"/>
          </p:cNvPicPr>
          <p:nvPr/>
        </p:nvPicPr>
        <p:blipFill>
          <a:blip r:embed="rId2"/>
          <a:srcRect l="581" t="9547" r="388" b="9805"/>
          <a:stretch>
            <a:fillRect/>
          </a:stretch>
        </p:blipFill>
        <p:spPr bwMode="auto">
          <a:xfrm>
            <a:off x="1346200" y="969963"/>
            <a:ext cx="6816725" cy="41640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Dependencies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47674" y="990600"/>
            <a:ext cx="8143875" cy="54006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1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existence of entity x depends on the existence of entity y, then x is said to be existence dependent on 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Operationally, if y is deleted, so is x. Entity y is said to be a dominant entity, and x is said to be a subordinate entity.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the entity set loan and payment that keeps information about all the payments that were made in connection to a particular loan.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kern="0" baseline="0" dirty="0" smtClean="0">
                <a:latin typeface="+mn-lt"/>
              </a:rPr>
              <a:t>The participation of an entity set E in a relationship set R is said to be total if every entity in E participates in at least one relationship in R. If only some entities in E participate in relationships in R,</a:t>
            </a:r>
            <a:r>
              <a:rPr kumimoji="1" lang="en-US" sz="1800" kern="0" dirty="0" smtClean="0">
                <a:latin typeface="+mn-lt"/>
              </a:rPr>
              <a:t> the participation of entity set E in relationship R is said to be partial.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</a:t>
            </a:r>
            <a:r>
              <a:rPr kumimoji="1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participation is closely related to existence dependency.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kern="0" baseline="0" dirty="0" smtClean="0">
                <a:latin typeface="+mn-lt"/>
              </a:rPr>
              <a:t>Case1-</a:t>
            </a:r>
            <a:r>
              <a:rPr kumimoji="1" lang="en-US" sz="1800" kern="0" dirty="0" smtClean="0">
                <a:latin typeface="+mn-lt"/>
              </a:rPr>
              <a:t> Entity set:- Loan, payment and Relationship set loan-payment.</a:t>
            </a:r>
          </a:p>
          <a:p>
            <a:pPr marL="342900" lvl="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Case 2- </a:t>
            </a:r>
            <a:r>
              <a:rPr kumimoji="1" lang="en-US" sz="1800" kern="0" dirty="0" smtClean="0"/>
              <a:t>Entity set:- Loan, customer and Relationship set borrower.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334250" cy="49657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super key</a:t>
            </a:r>
            <a:r>
              <a:rPr lang="en-US" dirty="0"/>
              <a:t> of an entity set is a set of one or more attributes </a:t>
            </a:r>
            <a:r>
              <a:rPr lang="en-US" dirty="0" smtClean="0"/>
              <a:t>that taken collectively allows us to identify uniquely an entity set.</a:t>
            </a:r>
          </a:p>
          <a:p>
            <a:pPr>
              <a:buNone/>
            </a:pPr>
            <a:r>
              <a:rPr lang="en-US" dirty="0" smtClean="0"/>
              <a:t>     E.g.1) {social-security}</a:t>
            </a:r>
          </a:p>
          <a:p>
            <a:pPr>
              <a:buNone/>
            </a:pPr>
            <a:r>
              <a:rPr lang="en-US" dirty="0" smtClean="0"/>
              <a:t> 2) {social-security} + {customer-name}</a:t>
            </a:r>
          </a:p>
          <a:p>
            <a:pPr>
              <a:buNone/>
            </a:pPr>
            <a:r>
              <a:rPr lang="en-US" dirty="0" smtClean="0"/>
              <a:t>3) {social-security} + {customer-name} + { customer-street}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candidate key</a:t>
            </a:r>
            <a:r>
              <a:rPr lang="en-US" dirty="0"/>
              <a:t> of an entity set is a minimal super key</a:t>
            </a:r>
          </a:p>
          <a:p>
            <a:pPr lvl="1"/>
            <a:r>
              <a:rPr lang="en-US" i="1" dirty="0" err="1"/>
              <a:t>Customer_id</a:t>
            </a:r>
            <a:r>
              <a:rPr lang="en-US" dirty="0"/>
              <a:t> is candidate key of </a:t>
            </a:r>
            <a:r>
              <a:rPr lang="en-US" i="1" dirty="0"/>
              <a:t>customer</a:t>
            </a:r>
            <a:endParaRPr lang="en-US" dirty="0"/>
          </a:p>
          <a:p>
            <a:pPr lvl="1"/>
            <a:r>
              <a:rPr lang="en-US" i="1" dirty="0" err="1"/>
              <a:t>account_number</a:t>
            </a:r>
            <a:r>
              <a:rPr lang="en-US" dirty="0"/>
              <a:t> is candidate key of </a:t>
            </a:r>
            <a:r>
              <a:rPr lang="en-US" i="1" dirty="0" smtClean="0"/>
              <a:t>account</a:t>
            </a:r>
          </a:p>
          <a:p>
            <a:pPr lvl="1">
              <a:buNone/>
            </a:pPr>
            <a:r>
              <a:rPr lang="en-US" dirty="0" smtClean="0"/>
              <a:t> E.g.1) {social-security}</a:t>
            </a:r>
          </a:p>
          <a:p>
            <a:pPr lvl="1">
              <a:buNone/>
            </a:pPr>
            <a:r>
              <a:rPr lang="en-US" smtClean="0"/>
              <a:t>2)  </a:t>
            </a:r>
            <a:r>
              <a:rPr lang="en-US" dirty="0" smtClean="0"/>
              <a:t>{customer-name} + { customer-street}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Although several candidate keys may exist, one of the candidate keys is selected to be the </a:t>
            </a:r>
            <a:r>
              <a:rPr lang="en-US" b="1" dirty="0">
                <a:solidFill>
                  <a:schemeClr val="tx2"/>
                </a:solidFill>
              </a:rPr>
              <a:t>primary key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for Relationship Sets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/>
              <a:t>The combination of primary keys of the participating entity sets forms a super key of a relationship set.</a:t>
            </a:r>
          </a:p>
          <a:p>
            <a:pPr lvl="1"/>
            <a:r>
              <a:rPr lang="en-US"/>
              <a:t>(</a:t>
            </a:r>
            <a:r>
              <a:rPr lang="en-US" i="1"/>
              <a:t>customer_id, account_number</a:t>
            </a:r>
            <a:r>
              <a:rPr lang="en-US"/>
              <a:t>) is the super key of </a:t>
            </a:r>
            <a:r>
              <a:rPr lang="en-US" i="1"/>
              <a:t>depositor</a:t>
            </a:r>
          </a:p>
          <a:p>
            <a:pPr lvl="1"/>
            <a:r>
              <a:rPr lang="en-US" i="1"/>
              <a:t>NOTE:  this means a pair of entity sets can have at most one relationship in a particular relationship set.  </a:t>
            </a:r>
          </a:p>
          <a:p>
            <a:pPr lvl="2"/>
            <a:r>
              <a:rPr lang="en-US"/>
              <a:t>Example: if we wish to track all access_dates to each account by each customer, we cannot assume a relationship for each access.  We can use a multivalued attribute though</a:t>
            </a:r>
          </a:p>
          <a:p>
            <a:r>
              <a:rPr lang="en-US"/>
              <a:t>Must consider the mapping cardinality of the relationship set when deciding what are the candidate keys </a:t>
            </a:r>
          </a:p>
          <a:p>
            <a:r>
              <a:rPr lang="en-US"/>
              <a:t>Need to consider semantics of relationship set in selecting the </a:t>
            </a:r>
            <a:r>
              <a:rPr lang="en-US" i="1"/>
              <a:t>primary key  </a:t>
            </a:r>
            <a:r>
              <a:rPr lang="en-US"/>
              <a:t>in case of more than one candidate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267700" cy="609600"/>
          </a:xfrm>
        </p:spPr>
        <p:txBody>
          <a:bodyPr/>
          <a:lstStyle/>
          <a:p>
            <a:r>
              <a:rPr lang="en-US"/>
              <a:t>E-R Diagrams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855663" y="3494088"/>
            <a:ext cx="8505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Rectangles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Diamonds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Lines link attributes to entity sets and entity sets to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Ellipses represent attributes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Double ellipses represent multivalued attributes.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Dashed ellipses denote derived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Underline indicates primary key attributes (will study later)</a:t>
            </a:r>
          </a:p>
        </p:txBody>
      </p:sp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2"/>
          <a:srcRect l="423" t="30743" r="635" b="31024"/>
          <a:stretch>
            <a:fillRect/>
          </a:stretch>
        </p:blipFill>
        <p:spPr bwMode="auto">
          <a:xfrm>
            <a:off x="1041400" y="1200150"/>
            <a:ext cx="7175500" cy="2079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103188"/>
            <a:ext cx="7831138" cy="846137"/>
          </a:xfrm>
        </p:spPr>
        <p:txBody>
          <a:bodyPr/>
          <a:lstStyle/>
          <a:p>
            <a:r>
              <a:rPr lang="en-US" sz="2400"/>
              <a:t>E-R Diagram With Composite, Multivalued, and Derived Attributes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/>
          <a:srcRect l="600" t="15976" r="998" b="15976"/>
          <a:stretch>
            <a:fillRect/>
          </a:stretch>
        </p:blipFill>
        <p:spPr bwMode="auto">
          <a:xfrm>
            <a:off x="471488" y="1520825"/>
            <a:ext cx="8242300" cy="42751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dirty="0" smtClean="0"/>
              <a:t>Entity Relationship Model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55663" y="1222375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E-R data model is based on a perception of a real world that consists of basic objects called entities and of relationships among these objects.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sz="18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 was developed to facilitate database design by allowing</a:t>
            </a:r>
            <a:r>
              <a:rPr kumimoji="1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the specification of an enterprise schema, which represents the overall logical structure of a database.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sz="18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E-R data model is one of several semantic data models; the semantic aspect of the model lies in the attempt to represent the meaning of the data.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Sets with Attributes</a:t>
            </a:r>
          </a:p>
        </p:txBody>
      </p:sp>
      <p:pic>
        <p:nvPicPr>
          <p:cNvPr id="114693" name="Picture 1029"/>
          <p:cNvPicPr>
            <a:picLocks noChangeAspect="1" noChangeArrowheads="1"/>
          </p:cNvPicPr>
          <p:nvPr/>
        </p:nvPicPr>
        <p:blipFill>
          <a:blip r:embed="rId2"/>
          <a:srcRect l="638" t="28896" r="638" b="29178"/>
          <a:stretch>
            <a:fillRect/>
          </a:stretch>
        </p:blipFill>
        <p:spPr bwMode="auto">
          <a:xfrm>
            <a:off x="617538" y="1533525"/>
            <a:ext cx="7999412" cy="25479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791450" cy="2527300"/>
          </a:xfrm>
        </p:spPr>
        <p:txBody>
          <a:bodyPr/>
          <a:lstStyle/>
          <a:p>
            <a:r>
              <a:rPr kumimoji="0" lang="en-US"/>
              <a:t>Entity sets of a relationship need not be distinct</a:t>
            </a:r>
            <a:endParaRPr lang="en-US" sz="1600"/>
          </a:p>
          <a:p>
            <a:r>
              <a:rPr lang="en-US"/>
              <a:t>The labels “manager” and “worker” are called </a:t>
            </a:r>
            <a:r>
              <a:rPr lang="en-US" b="1">
                <a:solidFill>
                  <a:schemeClr val="tx2"/>
                </a:solidFill>
              </a:rPr>
              <a:t>roles</a:t>
            </a:r>
            <a:r>
              <a:rPr lang="en-US"/>
              <a:t>; they specify how employee entities interact via the works_for relationship set.</a:t>
            </a:r>
          </a:p>
          <a:p>
            <a:r>
              <a:rPr lang="en-US"/>
              <a:t>Roles are indicated in E-R diagrams by labeling the lines that connect diamonds to rectangles.</a:t>
            </a:r>
          </a:p>
          <a:p>
            <a:r>
              <a:rPr lang="en-US"/>
              <a:t>Role labels are optional, and are used to clarify semantics of the relationship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/>
          <a:srcRect l="578" t="17995" r="578" b="17995"/>
          <a:stretch>
            <a:fillRect/>
          </a:stretch>
        </p:blipFill>
        <p:spPr bwMode="auto">
          <a:xfrm>
            <a:off x="1316038" y="3609975"/>
            <a:ext cx="6046787" cy="29368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Cardinality Constraints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2468563"/>
          </a:xfrm>
        </p:spPr>
        <p:txBody>
          <a:bodyPr/>
          <a:lstStyle/>
          <a:p>
            <a:r>
              <a:rPr lang="en-US"/>
              <a:t>We express cardinality constraints by drawing either a directed line (</a:t>
            </a:r>
            <a:r>
              <a:rPr lang="en-US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r>
              <a:rPr lang="en-US"/>
              <a:t>One-to-one relationship:</a:t>
            </a:r>
          </a:p>
          <a:p>
            <a:pPr lvl="1"/>
            <a:r>
              <a:rPr lang="en-US"/>
              <a:t>A customer is associated with at most one loan via the relationship </a:t>
            </a:r>
            <a:r>
              <a:rPr lang="en-US" i="1"/>
              <a:t>borrower</a:t>
            </a:r>
          </a:p>
          <a:p>
            <a:pPr lvl="1"/>
            <a:r>
              <a:rPr lang="en-US"/>
              <a:t>A loan is associated with at most one customer via </a:t>
            </a:r>
            <a:r>
              <a:rPr lang="en-US" i="1"/>
              <a:t>borrower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r>
              <a:rPr lang="en-US"/>
              <a:t>One-To-Many Relationship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2324100"/>
          </a:xfrm>
        </p:spPr>
        <p:txBody>
          <a:bodyPr/>
          <a:lstStyle/>
          <a:p>
            <a:r>
              <a:rPr lang="en-US"/>
              <a:t>In the one-to-many relationship a loan is associated with at most one customer via </a:t>
            </a:r>
            <a:r>
              <a:rPr lang="en-US" i="1"/>
              <a:t>borrower</a:t>
            </a:r>
            <a:r>
              <a:rPr lang="en-US"/>
              <a:t>, a customer is associated with several (including 0) loans via </a:t>
            </a:r>
            <a:r>
              <a:rPr lang="en-US" i="1"/>
              <a:t>borrower</a:t>
            </a:r>
            <a:endParaRPr 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917575" y="2454275"/>
            <a:ext cx="8037513" cy="24145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123825"/>
            <a:ext cx="8113712" cy="457200"/>
          </a:xfrm>
        </p:spPr>
        <p:txBody>
          <a:bodyPr/>
          <a:lstStyle/>
          <a:p>
            <a:r>
              <a:rPr lang="en-US"/>
              <a:t>Many-To-One Relationships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1287463" y="2405063"/>
            <a:ext cx="7508875" cy="23844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1638300"/>
          </a:xfrm>
          <a:noFill/>
          <a:ln/>
        </p:spPr>
        <p:txBody>
          <a:bodyPr/>
          <a:lstStyle/>
          <a:p>
            <a:r>
              <a:rPr lang="en-US"/>
              <a:t>In a many-to-one relationship a loan is associated with several (including 0) customers via </a:t>
            </a:r>
            <a:r>
              <a:rPr lang="en-US" i="1"/>
              <a:t>borrower</a:t>
            </a:r>
            <a:r>
              <a:rPr lang="en-US"/>
              <a:t>, a customer is associated with at most one loan via </a:t>
            </a:r>
            <a:r>
              <a:rPr lang="en-US" i="1"/>
              <a:t>borrower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Relationship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029450" cy="1546225"/>
          </a:xfrm>
        </p:spPr>
        <p:txBody>
          <a:bodyPr/>
          <a:lstStyle/>
          <a:p>
            <a:r>
              <a:rPr lang="en-US"/>
              <a:t>A customer is associated with several (possibly 0) loans via borrower</a:t>
            </a:r>
          </a:p>
          <a:p>
            <a:r>
              <a:rPr lang="en-US"/>
              <a:t>A loan is associated with several (possibly 0) customers via borrower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855663" y="2909888"/>
            <a:ext cx="7723187" cy="22812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0300" y="298450"/>
            <a:ext cx="7594600" cy="571500"/>
          </a:xfrm>
        </p:spPr>
        <p:txBody>
          <a:bodyPr/>
          <a:lstStyle/>
          <a:p>
            <a:r>
              <a:rPr lang="en-US" sz="2800"/>
              <a:t>Participation of an Entity Set in a Relationship Set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855663" y="1222375"/>
            <a:ext cx="83724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Total participation (indicated by double line):  every entity in the entity set participates in at least one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E.g. participation of loan in borrower is total</a:t>
            </a:r>
          </a:p>
          <a:p>
            <a:pPr marL="1085850" lvl="2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</a:pPr>
            <a:r>
              <a:rPr kumimoji="1" lang="en-US" sz="1800"/>
              <a:t> every loan must have a customer associated to it via borrower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Partial participation:  some entities may not participate in any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Example: participation of customer in borrower is partial</a:t>
            </a:r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2"/>
          <a:srcRect l="385" t="34634" r="577" b="34634"/>
          <a:stretch>
            <a:fillRect/>
          </a:stretch>
        </p:blipFill>
        <p:spPr bwMode="auto">
          <a:xfrm>
            <a:off x="603250" y="3778250"/>
            <a:ext cx="8104188" cy="1885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-25400"/>
            <a:ext cx="8420100" cy="708025"/>
          </a:xfrm>
        </p:spPr>
        <p:txBody>
          <a:bodyPr/>
          <a:lstStyle/>
          <a:p>
            <a:r>
              <a:rPr lang="en-US"/>
              <a:t>Alternative Notation for Cardinality Limits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855663" y="1222375"/>
            <a:ext cx="7689850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Cardinality limits can also express participation constraints</a:t>
            </a:r>
          </a:p>
        </p:txBody>
      </p:sp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2"/>
          <a:srcRect l="435" t="30725" r="435" b="31015"/>
          <a:stretch>
            <a:fillRect/>
          </a:stretch>
        </p:blipFill>
        <p:spPr bwMode="auto">
          <a:xfrm>
            <a:off x="1044575" y="2214563"/>
            <a:ext cx="7354888" cy="21288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66675"/>
            <a:ext cx="8077200" cy="609600"/>
          </a:xfrm>
        </p:spPr>
        <p:txBody>
          <a:bodyPr/>
          <a:lstStyle/>
          <a:p>
            <a:r>
              <a:rPr lang="en-US" sz="3100"/>
              <a:t>E-R</a:t>
            </a:r>
            <a:r>
              <a:rPr lang="en-US"/>
              <a:t> Diagram with a Ternary Relationship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/>
          <a:srcRect l="755" t="25693" r="378" b="25441"/>
          <a:stretch>
            <a:fillRect/>
          </a:stretch>
        </p:blipFill>
        <p:spPr bwMode="auto">
          <a:xfrm>
            <a:off x="790575" y="1671638"/>
            <a:ext cx="7477125" cy="27717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47700" y="452438"/>
            <a:ext cx="8077200" cy="609600"/>
          </a:xfrm>
        </p:spPr>
        <p:txBody>
          <a:bodyPr/>
          <a:lstStyle/>
          <a:p>
            <a:r>
              <a:rPr lang="en-US"/>
              <a:t>Cardinality Constraints on Ternary Relationship</a:t>
            </a:r>
          </a:p>
        </p:txBody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8285162" cy="4579938"/>
          </a:xfrm>
        </p:spPr>
        <p:txBody>
          <a:bodyPr/>
          <a:lstStyle/>
          <a:p>
            <a:r>
              <a:rPr lang="en-US"/>
              <a:t>We allow at most one arrow out of a ternary (or greater degree) relationship to indicate a cardinality constraint</a:t>
            </a:r>
          </a:p>
          <a:p>
            <a:r>
              <a:rPr lang="en-US"/>
              <a:t>E.g. an arrow from </a:t>
            </a:r>
            <a:r>
              <a:rPr lang="en-US" i="1"/>
              <a:t>works_on</a:t>
            </a:r>
            <a:r>
              <a:rPr lang="en-US"/>
              <a:t> to</a:t>
            </a:r>
            <a:r>
              <a:rPr lang="en-US" i="1"/>
              <a:t> job</a:t>
            </a:r>
            <a:r>
              <a:rPr lang="en-US"/>
              <a:t> indicates each employee works on at most one job at any branch.</a:t>
            </a:r>
          </a:p>
          <a:p>
            <a:r>
              <a:rPr lang="en-US"/>
              <a:t>If there is more than one arrow, there are two ways of defining the meaning.  </a:t>
            </a:r>
          </a:p>
          <a:p>
            <a:pPr lvl="1"/>
            <a:r>
              <a:rPr lang="en-US"/>
              <a:t>E.g a ternary relationship </a:t>
            </a:r>
            <a:r>
              <a:rPr lang="en-US" i="1"/>
              <a:t>R </a:t>
            </a:r>
            <a:r>
              <a:rPr lang="en-US"/>
              <a:t>between 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 B </a:t>
            </a:r>
            <a:r>
              <a:rPr lang="en-US"/>
              <a:t>and </a:t>
            </a:r>
            <a:r>
              <a:rPr lang="en-US" i="1"/>
              <a:t>C </a:t>
            </a:r>
            <a:r>
              <a:rPr lang="en-US"/>
              <a:t>with arrows to </a:t>
            </a:r>
            <a:r>
              <a:rPr lang="en-US" i="1"/>
              <a:t>B </a:t>
            </a:r>
            <a:r>
              <a:rPr lang="en-US"/>
              <a:t>and </a:t>
            </a:r>
            <a:r>
              <a:rPr lang="en-US" i="1"/>
              <a:t>C </a:t>
            </a:r>
            <a:r>
              <a:rPr lang="en-US"/>
              <a:t>could mean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	  1.  each </a:t>
            </a:r>
            <a:r>
              <a:rPr lang="en-US" i="1"/>
              <a:t>A </a:t>
            </a:r>
            <a:r>
              <a:rPr lang="en-US"/>
              <a:t>entity is associated with a unique entity from </a:t>
            </a:r>
            <a:r>
              <a:rPr lang="en-US" i="1"/>
              <a:t>B </a:t>
            </a:r>
            <a:r>
              <a:rPr lang="en-US"/>
              <a:t>and </a:t>
            </a:r>
            <a:r>
              <a:rPr lang="en-US" i="1"/>
              <a:t>C </a:t>
            </a:r>
            <a:r>
              <a:rPr lang="en-US"/>
              <a:t>or 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	  2.  each pair of entities from (</a:t>
            </a:r>
            <a:r>
              <a:rPr lang="en-US" i="1"/>
              <a:t>A, B</a:t>
            </a:r>
            <a:r>
              <a:rPr lang="en-US"/>
              <a:t>) is associated with a unique </a:t>
            </a:r>
            <a:r>
              <a:rPr lang="en-US" i="1"/>
              <a:t>C </a:t>
            </a:r>
            <a:r>
              <a:rPr lang="en-US"/>
              <a:t>entity, 	    and each pair (</a:t>
            </a:r>
            <a:r>
              <a:rPr lang="en-US" i="1"/>
              <a:t>A, C</a:t>
            </a:r>
            <a:r>
              <a:rPr lang="en-US"/>
              <a:t>) is associated with a unique </a:t>
            </a:r>
            <a:r>
              <a:rPr lang="en-US" i="1"/>
              <a:t>B</a:t>
            </a:r>
          </a:p>
          <a:p>
            <a:pPr lvl="1"/>
            <a:r>
              <a:rPr lang="en-US"/>
              <a:t>Each alternative has been used in different formalisms</a:t>
            </a:r>
          </a:p>
          <a:p>
            <a:pPr lvl="1"/>
            <a:r>
              <a:rPr lang="en-US"/>
              <a:t>To avoid confusion we outlaw more than one arrow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216" y="1222375"/>
            <a:ext cx="8119047" cy="4876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database</a:t>
            </a:r>
            <a:r>
              <a:rPr lang="en-US" dirty="0"/>
              <a:t> can be modeled as:</a:t>
            </a:r>
          </a:p>
          <a:p>
            <a:pPr lvl="1"/>
            <a:r>
              <a:rPr lang="en-US" dirty="0"/>
              <a:t>a collection of entities,</a:t>
            </a:r>
          </a:p>
          <a:p>
            <a:pPr lvl="1"/>
            <a:r>
              <a:rPr lang="en-US" dirty="0"/>
              <a:t>relationship among entities.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tx2"/>
                </a:solidFill>
              </a:rPr>
              <a:t>entity</a:t>
            </a:r>
            <a:r>
              <a:rPr lang="en-US" b="1" dirty="0"/>
              <a:t> </a:t>
            </a:r>
            <a:r>
              <a:rPr lang="en-US" dirty="0"/>
              <a:t>is an object that exists and is distinguishable from other objects.</a:t>
            </a:r>
          </a:p>
          <a:p>
            <a:pPr lvl="1"/>
            <a:r>
              <a:rPr lang="en-US" sz="2000" dirty="0"/>
              <a:t>Example:  specific person, company, event, plant</a:t>
            </a:r>
            <a:endParaRPr lang="en-US" dirty="0"/>
          </a:p>
          <a:p>
            <a:r>
              <a:rPr lang="en-US" dirty="0"/>
              <a:t>Entities have </a:t>
            </a:r>
            <a:r>
              <a:rPr lang="en-US" i="1" dirty="0" smtClean="0"/>
              <a:t>attributes. </a:t>
            </a:r>
            <a:r>
              <a:rPr lang="en-US" dirty="0" smtClean="0"/>
              <a:t>Attributes are descriptive properties possessed by each member of an entity set.</a:t>
            </a:r>
            <a:endParaRPr lang="en-US" dirty="0"/>
          </a:p>
          <a:p>
            <a:pPr lvl="1"/>
            <a:r>
              <a:rPr lang="en-US" dirty="0"/>
              <a:t>Example: people have </a:t>
            </a:r>
            <a:r>
              <a:rPr lang="en-US" i="1" dirty="0"/>
              <a:t>names </a:t>
            </a:r>
            <a:r>
              <a:rPr lang="en-US" dirty="0"/>
              <a:t>and </a:t>
            </a:r>
            <a:r>
              <a:rPr lang="en-US" i="1" dirty="0"/>
              <a:t>addresses	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tx2"/>
                </a:solidFill>
              </a:rPr>
              <a:t>entity set</a:t>
            </a:r>
            <a:r>
              <a:rPr lang="en-US" dirty="0"/>
              <a:t> is a set of entities of the same type that share the same </a:t>
            </a:r>
            <a:r>
              <a:rPr lang="en-US" dirty="0" smtClean="0"/>
              <a:t>properties, or attributes.</a:t>
            </a:r>
            <a:endParaRPr lang="en-US" dirty="0"/>
          </a:p>
          <a:p>
            <a:pPr lvl="1"/>
            <a:r>
              <a:rPr lang="en-US" dirty="0"/>
              <a:t>Example: set of all persons, companies, trees, </a:t>
            </a:r>
            <a:r>
              <a:rPr lang="en-US" dirty="0" smtClean="0"/>
              <a:t>holidays</a:t>
            </a:r>
          </a:p>
          <a:p>
            <a:r>
              <a:rPr lang="en-US" dirty="0" smtClean="0"/>
              <a:t>An entity is represented by a set of attributes.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251700" cy="4702175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Use of entity sets vs. attributes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/>
              <a:t>Choice mainly depends on the structure of the enterprise being modeled, and on the semantics associated with the attribute in question.</a:t>
            </a:r>
          </a:p>
          <a:p>
            <a:r>
              <a:rPr lang="en-US" b="1">
                <a:solidFill>
                  <a:schemeClr val="tx2"/>
                </a:solidFill>
              </a:rPr>
              <a:t>Use of entity sets vs. relationship sets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/>
              <a:t>Possible guideline is to designate a relationship set to describe an action that occurs between entities</a:t>
            </a:r>
          </a:p>
          <a:p>
            <a:r>
              <a:rPr lang="en-US" b="1">
                <a:solidFill>
                  <a:schemeClr val="tx2"/>
                </a:solidFill>
              </a:rPr>
              <a:t>Binary versus n-ary relationship sets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/>
              <a:t>Although it is possible to replace any nonbinary (</a:t>
            </a:r>
            <a:r>
              <a:rPr lang="en-US" i="1"/>
              <a:t>n</a:t>
            </a:r>
            <a:r>
              <a:rPr lang="en-US"/>
              <a:t>-ary, for </a:t>
            </a:r>
            <a:r>
              <a:rPr lang="en-US" i="1"/>
              <a:t>n</a:t>
            </a:r>
            <a:r>
              <a:rPr lang="en-US"/>
              <a:t> &gt; 2) relationship set by a number of distinct binary relationship sets, a </a:t>
            </a:r>
            <a:r>
              <a:rPr lang="en-US" i="1"/>
              <a:t>n</a:t>
            </a:r>
            <a:r>
              <a:rPr lang="en-US"/>
              <a:t>-ary relationship set shows more clearly that several entities participate in a single relationship.</a:t>
            </a:r>
          </a:p>
          <a:p>
            <a:r>
              <a:rPr lang="en-US" b="1">
                <a:solidFill>
                  <a:schemeClr val="tx2"/>
                </a:solidFill>
              </a:rPr>
              <a:t>Placement of relationship attributes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r>
              <a:rPr lang="en-US"/>
              <a:t>Binary Vs. Non-Binary Relationships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740650" cy="3868738"/>
          </a:xfrm>
        </p:spPr>
        <p:txBody>
          <a:bodyPr/>
          <a:lstStyle/>
          <a:p>
            <a:r>
              <a:rPr lang="en-US"/>
              <a:t>Some relationships that appear to be non-binary may be better represented using binary relationships</a:t>
            </a:r>
          </a:p>
          <a:p>
            <a:pPr lvl="1"/>
            <a:r>
              <a:rPr lang="en-US"/>
              <a:t>E.g.  A ternary relationship </a:t>
            </a:r>
            <a:r>
              <a:rPr lang="en-US" i="1"/>
              <a:t>parents</a:t>
            </a:r>
            <a:r>
              <a:rPr lang="en-US"/>
              <a:t>, relating a child to his/her father and mother, is best replaced by two binary relationships,  </a:t>
            </a:r>
            <a:r>
              <a:rPr lang="en-US" i="1"/>
              <a:t>father</a:t>
            </a:r>
            <a:r>
              <a:rPr lang="en-US"/>
              <a:t> and </a:t>
            </a:r>
            <a:r>
              <a:rPr lang="en-US" i="1"/>
              <a:t>mother</a:t>
            </a:r>
          </a:p>
          <a:p>
            <a:pPr lvl="2"/>
            <a:r>
              <a:rPr lang="en-US"/>
              <a:t>Using two binary relationships allows partial information (e.g. only mother being know)</a:t>
            </a:r>
          </a:p>
          <a:p>
            <a:pPr lvl="1"/>
            <a:r>
              <a:rPr lang="en-US"/>
              <a:t>But there are some relationships that are naturally non-binary</a:t>
            </a:r>
          </a:p>
          <a:p>
            <a:pPr lvl="2"/>
            <a:r>
              <a:rPr lang="en-US"/>
              <a:t>Example: </a:t>
            </a:r>
            <a:r>
              <a:rPr lang="en-US" i="1"/>
              <a:t>works_on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341313"/>
            <a:ext cx="8077200" cy="609600"/>
          </a:xfrm>
        </p:spPr>
        <p:txBody>
          <a:bodyPr/>
          <a:lstStyle/>
          <a:p>
            <a:r>
              <a:rPr lang="en-US" sz="2800"/>
              <a:t>Converting Non-Binary Relationships to Binary Form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8216900" cy="3546475"/>
          </a:xfrm>
        </p:spPr>
        <p:txBody>
          <a:bodyPr/>
          <a:lstStyle/>
          <a:p>
            <a:r>
              <a:rPr lang="en-US" sz="1600"/>
              <a:t>In general, any non-binary relationship can be represented using binary relationships by creating an artificial entity set.</a:t>
            </a:r>
          </a:p>
          <a:p>
            <a:pPr lvl="1"/>
            <a:r>
              <a:rPr lang="en-US" sz="1600"/>
              <a:t>Replace </a:t>
            </a:r>
            <a:r>
              <a:rPr lang="en-US" sz="1600" i="1"/>
              <a:t>R </a:t>
            </a:r>
            <a:r>
              <a:rPr lang="en-US" sz="1600"/>
              <a:t>between entity sets A, B and C</a:t>
            </a:r>
            <a:r>
              <a:rPr lang="en-US" sz="1600" i="1"/>
              <a:t> </a:t>
            </a:r>
            <a:r>
              <a:rPr lang="en-US" sz="1600"/>
              <a:t>by an entity set </a:t>
            </a:r>
            <a:r>
              <a:rPr lang="en-US" sz="1600" i="1"/>
              <a:t>E</a:t>
            </a:r>
            <a:r>
              <a:rPr lang="en-US" sz="1600"/>
              <a:t>, and three relationship sets: </a:t>
            </a:r>
          </a:p>
          <a:p>
            <a:pPr>
              <a:buFont typeface="Monotype Sorts" pitchFamily="2" charset="2"/>
              <a:buNone/>
            </a:pPr>
            <a:r>
              <a:rPr lang="en-US" sz="1600"/>
              <a:t>		1. </a:t>
            </a:r>
            <a:r>
              <a:rPr lang="en-US" sz="1600" i="1"/>
              <a:t>R</a:t>
            </a:r>
            <a:r>
              <a:rPr lang="en-US" sz="1600" i="1" baseline="-25000"/>
              <a:t>A</a:t>
            </a:r>
            <a:r>
              <a:rPr lang="en-US" sz="1600"/>
              <a:t>, relating </a:t>
            </a:r>
            <a:r>
              <a:rPr lang="en-US" sz="1600" i="1"/>
              <a:t>E </a:t>
            </a:r>
            <a:r>
              <a:rPr lang="en-US" sz="1600"/>
              <a:t>and </a:t>
            </a:r>
            <a:r>
              <a:rPr lang="en-US" sz="1600" i="1"/>
              <a:t>A </a:t>
            </a:r>
            <a:r>
              <a:rPr lang="en-US" sz="1600"/>
              <a:t>		  2.</a:t>
            </a:r>
            <a:r>
              <a:rPr lang="en-US" sz="1600" i="1"/>
              <a:t>R</a:t>
            </a:r>
            <a:r>
              <a:rPr lang="en-US" sz="1600" i="1" baseline="-25000"/>
              <a:t>B</a:t>
            </a:r>
            <a:r>
              <a:rPr lang="en-US" sz="1600"/>
              <a:t>, relating </a:t>
            </a:r>
            <a:r>
              <a:rPr lang="en-US" sz="1600" i="1"/>
              <a:t>E </a:t>
            </a:r>
            <a:r>
              <a:rPr lang="en-US" sz="1600"/>
              <a:t>and </a:t>
            </a:r>
            <a:r>
              <a:rPr lang="en-US" sz="1600" i="1"/>
              <a:t>B</a:t>
            </a:r>
          </a:p>
          <a:p>
            <a:pPr>
              <a:buFont typeface="Monotype Sorts" pitchFamily="2" charset="2"/>
              <a:buNone/>
            </a:pPr>
            <a:r>
              <a:rPr lang="en-US" sz="1600"/>
              <a:t>		3. </a:t>
            </a:r>
            <a:r>
              <a:rPr lang="en-US" sz="1600" i="1"/>
              <a:t>R</a:t>
            </a:r>
            <a:r>
              <a:rPr lang="en-US" sz="1600" i="1" baseline="-25000"/>
              <a:t>C</a:t>
            </a:r>
            <a:r>
              <a:rPr lang="en-US" sz="1600"/>
              <a:t>, relating </a:t>
            </a:r>
            <a:r>
              <a:rPr lang="en-US" sz="1600" i="1"/>
              <a:t>E </a:t>
            </a:r>
            <a:r>
              <a:rPr lang="en-US" sz="1600"/>
              <a:t>and </a:t>
            </a:r>
            <a:r>
              <a:rPr lang="en-US" sz="1600" i="1"/>
              <a:t>C</a:t>
            </a:r>
          </a:p>
          <a:p>
            <a:pPr lvl="1"/>
            <a:r>
              <a:rPr lang="en-US" sz="1600"/>
              <a:t>Create a special identifying attribute for </a:t>
            </a:r>
            <a:r>
              <a:rPr lang="en-US" sz="1600" i="1"/>
              <a:t>E</a:t>
            </a:r>
          </a:p>
          <a:p>
            <a:pPr lvl="1"/>
            <a:r>
              <a:rPr lang="en-US" sz="1600"/>
              <a:t>Add any attributes of </a:t>
            </a:r>
            <a:r>
              <a:rPr lang="en-US" sz="1600" i="1"/>
              <a:t>R </a:t>
            </a:r>
            <a:r>
              <a:rPr lang="en-US" sz="1600"/>
              <a:t>to </a:t>
            </a:r>
            <a:r>
              <a:rPr lang="en-US" sz="1600" i="1"/>
              <a:t>E </a:t>
            </a:r>
          </a:p>
          <a:p>
            <a:pPr lvl="1"/>
            <a:r>
              <a:rPr lang="en-US" sz="1600"/>
              <a:t>For each relationship (</a:t>
            </a:r>
            <a:r>
              <a:rPr lang="en-US" sz="1600" i="1"/>
              <a:t>a</a:t>
            </a:r>
            <a:r>
              <a:rPr lang="en-US" sz="1600" i="1" baseline="-25000"/>
              <a:t>i</a:t>
            </a:r>
            <a:r>
              <a:rPr lang="en-US" sz="1600" i="1"/>
              <a:t> , b</a:t>
            </a:r>
            <a:r>
              <a:rPr lang="en-US" sz="1600" i="1" baseline="-25000"/>
              <a:t>i</a:t>
            </a:r>
            <a:r>
              <a:rPr lang="en-US" sz="1600" i="1"/>
              <a:t> , c</a:t>
            </a:r>
            <a:r>
              <a:rPr lang="en-US" sz="1600" i="1" baseline="-25000"/>
              <a:t>i</a:t>
            </a:r>
            <a:r>
              <a:rPr lang="en-US" sz="1600"/>
              <a:t>) in </a:t>
            </a:r>
            <a:r>
              <a:rPr lang="en-US" sz="1600" i="1"/>
              <a:t>R,</a:t>
            </a:r>
            <a:r>
              <a:rPr lang="en-US" sz="1600"/>
              <a:t> create </a:t>
            </a:r>
          </a:p>
          <a:p>
            <a:pPr>
              <a:buFont typeface="Monotype Sorts" pitchFamily="2" charset="2"/>
              <a:buNone/>
            </a:pPr>
            <a:r>
              <a:rPr lang="en-US" sz="1600"/>
              <a:t>	      1. a new entity 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</a:t>
            </a:r>
            <a:r>
              <a:rPr lang="en-US" sz="1600"/>
              <a:t>in the entity set </a:t>
            </a:r>
            <a:r>
              <a:rPr lang="en-US" sz="1600" i="1"/>
              <a:t>E       </a:t>
            </a:r>
            <a:r>
              <a:rPr lang="en-US" sz="1600"/>
              <a:t>2. add (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, a</a:t>
            </a:r>
            <a:r>
              <a:rPr lang="en-US" sz="1600" i="1" baseline="-25000"/>
              <a:t>i </a:t>
            </a:r>
            <a:r>
              <a:rPr lang="en-US" sz="1600"/>
              <a:t>) to </a:t>
            </a:r>
            <a:r>
              <a:rPr lang="en-US" sz="1600" i="1"/>
              <a:t>R</a:t>
            </a:r>
            <a:r>
              <a:rPr lang="en-US" sz="1600" i="1" baseline="-25000"/>
              <a:t>A</a:t>
            </a:r>
          </a:p>
          <a:p>
            <a:pPr>
              <a:buFont typeface="Monotype Sorts" pitchFamily="2" charset="2"/>
              <a:buNone/>
            </a:pPr>
            <a:r>
              <a:rPr lang="en-US" sz="1600"/>
              <a:t>	      3. add (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, b</a:t>
            </a:r>
            <a:r>
              <a:rPr lang="en-US" sz="1600" i="1" baseline="-25000"/>
              <a:t>i</a:t>
            </a:r>
            <a:r>
              <a:rPr lang="en-US" sz="1600" i="1"/>
              <a:t> </a:t>
            </a:r>
            <a:r>
              <a:rPr lang="en-US" sz="1600"/>
              <a:t>) to </a:t>
            </a:r>
            <a:r>
              <a:rPr lang="en-US" sz="1600" i="1"/>
              <a:t>R</a:t>
            </a:r>
            <a:r>
              <a:rPr lang="en-US" sz="1600" i="1" baseline="-25000"/>
              <a:t>B</a:t>
            </a:r>
            <a:r>
              <a:rPr lang="en-US" sz="1600" i="1"/>
              <a:t>      </a:t>
            </a:r>
            <a:r>
              <a:rPr lang="en-US" sz="1600"/>
              <a:t>	                4. add (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, c</a:t>
            </a:r>
            <a:r>
              <a:rPr lang="en-US" sz="1600" i="1" baseline="-25000"/>
              <a:t>i </a:t>
            </a:r>
            <a:r>
              <a:rPr lang="en-US" sz="1600"/>
              <a:t>) to </a:t>
            </a:r>
            <a:r>
              <a:rPr lang="en-US" sz="1600" i="1"/>
              <a:t>R</a:t>
            </a:r>
            <a:r>
              <a:rPr lang="en-US" sz="1600" i="1" baseline="-25000"/>
              <a:t>C</a:t>
            </a:r>
          </a:p>
        </p:txBody>
      </p:sp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2"/>
          <a:srcRect l="406" t="28412" r="609" b="29225"/>
          <a:stretch>
            <a:fillRect/>
          </a:stretch>
        </p:blipFill>
        <p:spPr bwMode="auto">
          <a:xfrm>
            <a:off x="1968500" y="4875213"/>
            <a:ext cx="5327650" cy="17113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8450262" cy="1030288"/>
          </a:xfrm>
        </p:spPr>
        <p:txBody>
          <a:bodyPr/>
          <a:lstStyle/>
          <a:p>
            <a:r>
              <a:rPr lang="en-US"/>
              <a:t>Converting Non-Binary Relationships (Cont.)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194550" cy="3767138"/>
          </a:xfrm>
        </p:spPr>
        <p:txBody>
          <a:bodyPr/>
          <a:lstStyle/>
          <a:p>
            <a:r>
              <a:rPr lang="en-US"/>
              <a:t>Also need to translate constraints</a:t>
            </a:r>
          </a:p>
          <a:p>
            <a:pPr lvl="1"/>
            <a:r>
              <a:rPr lang="en-US"/>
              <a:t>Translating all constraints may not be possible</a:t>
            </a:r>
          </a:p>
          <a:p>
            <a:pPr lvl="1"/>
            <a:r>
              <a:rPr lang="en-US"/>
              <a:t>There may be instances in the translated schema that</a:t>
            </a:r>
            <a:br>
              <a:rPr lang="en-US"/>
            </a:br>
            <a:r>
              <a:rPr lang="en-US"/>
              <a:t>cannot correspond to any instance of </a:t>
            </a:r>
            <a:r>
              <a:rPr lang="en-US" i="1"/>
              <a:t>R</a:t>
            </a:r>
          </a:p>
          <a:p>
            <a:pPr lvl="2"/>
            <a:r>
              <a:rPr lang="en-US"/>
              <a:t>Exercise:</a:t>
            </a:r>
            <a:r>
              <a:rPr lang="en-US" i="1"/>
              <a:t>  add constraints to the relationships R</a:t>
            </a:r>
            <a:r>
              <a:rPr lang="en-US" i="1" baseline="-25000"/>
              <a:t>A</a:t>
            </a:r>
            <a:r>
              <a:rPr lang="en-US" i="1"/>
              <a:t>, R</a:t>
            </a:r>
            <a:r>
              <a:rPr lang="en-US" i="1" baseline="-25000"/>
              <a:t>B</a:t>
            </a:r>
            <a:r>
              <a:rPr lang="en-US" i="1"/>
              <a:t> and R</a:t>
            </a:r>
            <a:r>
              <a:rPr lang="en-US" i="1" baseline="-25000"/>
              <a:t>C </a:t>
            </a:r>
            <a:r>
              <a:rPr lang="en-US"/>
              <a:t>to ensure that a newly created entity corresponds to exactly one entity in each of entity sets </a:t>
            </a:r>
            <a:r>
              <a:rPr lang="en-US" i="1"/>
              <a:t>A, B</a:t>
            </a:r>
            <a:r>
              <a:rPr lang="en-US"/>
              <a:t> and </a:t>
            </a:r>
            <a:r>
              <a:rPr lang="en-US" i="1"/>
              <a:t>C</a:t>
            </a:r>
          </a:p>
          <a:p>
            <a:pPr lvl="1"/>
            <a:r>
              <a:rPr lang="en-US"/>
              <a:t>We can avoid creating an identifying attribute by making E a weak entity set (described shortly) identified by the three relationship sets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Mapping Cardinalities affect ER Design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855663" y="1222375"/>
            <a:ext cx="80010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Can make access-date an attribute of account, instead of a relationship attribute, if each account can have only one customer 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That is, the relationship from account to customer is many to one, or equivalently, customer to account is one to many</a:t>
            </a:r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2"/>
          <a:srcRect l="420" t="12306" r="1048" b="11746"/>
          <a:stretch>
            <a:fillRect/>
          </a:stretch>
        </p:blipFill>
        <p:spPr bwMode="auto">
          <a:xfrm>
            <a:off x="1281113" y="2640013"/>
            <a:ext cx="6710362" cy="3879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about doing an ER design interactively on the board?</a:t>
            </a:r>
            <a:br>
              <a:rPr lang="en-US"/>
            </a:br>
            <a:r>
              <a:rPr lang="en-US"/>
              <a:t>Suggest an application to be modeled.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Entity 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/>
              <a:t>An entity set that does not have a primary key is referred to as a </a:t>
            </a:r>
            <a:r>
              <a:rPr lang="en-US" b="1">
                <a:solidFill>
                  <a:schemeClr val="tx2"/>
                </a:solidFill>
              </a:rPr>
              <a:t>weak entity set</a:t>
            </a:r>
            <a:r>
              <a:rPr lang="en-US"/>
              <a:t>.</a:t>
            </a:r>
          </a:p>
          <a:p>
            <a:r>
              <a:rPr lang="en-US"/>
              <a:t>The existence of a weak entity set depends on the existence of a </a:t>
            </a:r>
            <a:r>
              <a:rPr lang="en-US" b="1">
                <a:solidFill>
                  <a:schemeClr val="tx2"/>
                </a:solidFill>
              </a:rPr>
              <a:t>identifying entity set</a:t>
            </a:r>
          </a:p>
          <a:p>
            <a:pPr lvl="1"/>
            <a:r>
              <a:rPr lang="en-US"/>
              <a:t> it must relate to the identifying entity set via a total, one-to-many relationship set from the identifying to the weak entity set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Identifying relationship</a:t>
            </a:r>
            <a:r>
              <a:rPr lang="en-US"/>
              <a:t> depicted using a double diamond</a:t>
            </a:r>
          </a:p>
          <a:p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discriminator</a:t>
            </a:r>
            <a:r>
              <a:rPr lang="en-US" b="1" i="1">
                <a:solidFill>
                  <a:schemeClr val="tx2"/>
                </a:solidFill>
              </a:rPr>
              <a:t> </a:t>
            </a:r>
            <a:r>
              <a:rPr lang="en-US"/>
              <a:t>(</a:t>
            </a:r>
            <a:r>
              <a:rPr lang="en-US" i="1"/>
              <a:t>or partial key)</a:t>
            </a:r>
            <a:r>
              <a:rPr lang="en-US"/>
              <a:t> of a weak entity set is the set of attributes that distinguishes among all the entities of a weak entity set.</a:t>
            </a:r>
          </a:p>
          <a:p>
            <a:r>
              <a:rPr lang="en-US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"/>
            <a:ext cx="8077200" cy="609600"/>
          </a:xfrm>
        </p:spPr>
        <p:txBody>
          <a:bodyPr/>
          <a:lstStyle/>
          <a:p>
            <a:r>
              <a:rPr lang="en-US"/>
              <a:t>Weak Entity Sets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478712" cy="2095500"/>
          </a:xfrm>
          <a:ln/>
        </p:spPr>
        <p:txBody>
          <a:bodyPr/>
          <a:lstStyle/>
          <a:p>
            <a:r>
              <a:rPr lang="en-US"/>
              <a:t>We depict a weak entity set by double rectangles.</a:t>
            </a:r>
          </a:p>
          <a:p>
            <a:r>
              <a:rPr lang="en-US"/>
              <a:t>We underline the discriminator of a weak entity set  with a dashed line.</a:t>
            </a:r>
          </a:p>
          <a:p>
            <a:r>
              <a:rPr lang="en-US"/>
              <a:t>payment_number – discriminator of the </a:t>
            </a:r>
            <a:r>
              <a:rPr lang="en-US" i="1"/>
              <a:t>payment </a:t>
            </a:r>
            <a:r>
              <a:rPr lang="en-US"/>
              <a:t>entity set </a:t>
            </a:r>
          </a:p>
          <a:p>
            <a:r>
              <a:rPr lang="en-US"/>
              <a:t>Primary key for </a:t>
            </a:r>
            <a:r>
              <a:rPr lang="en-US" i="1"/>
              <a:t>payment </a:t>
            </a:r>
            <a:r>
              <a:rPr lang="en-US"/>
              <a:t>– (</a:t>
            </a:r>
            <a:r>
              <a:rPr lang="en-US" i="1"/>
              <a:t>loan_number, payment_number</a:t>
            </a:r>
            <a:r>
              <a:rPr lang="en-US"/>
              <a:t>) 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/>
          <a:srcRect l="555" t="28395" r="555" b="28149"/>
          <a:stretch>
            <a:fillRect/>
          </a:stretch>
        </p:blipFill>
        <p:spPr bwMode="auto">
          <a:xfrm>
            <a:off x="823913" y="3789363"/>
            <a:ext cx="7629525" cy="2514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19063"/>
            <a:ext cx="8077200" cy="609600"/>
          </a:xfrm>
        </p:spPr>
        <p:txBody>
          <a:bodyPr/>
          <a:lstStyle/>
          <a:p>
            <a:r>
              <a:rPr lang="en-US"/>
              <a:t>Weak Entity Sets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385050" cy="3910013"/>
          </a:xfrm>
        </p:spPr>
        <p:txBody>
          <a:bodyPr/>
          <a:lstStyle/>
          <a:p>
            <a:r>
              <a:rPr lang="en-US"/>
              <a:t>Note: the primary key of the strong entity set is not explicitly stored with the weak entity set, since it is implicit in the identifying relationship.</a:t>
            </a:r>
          </a:p>
          <a:p>
            <a:r>
              <a:rPr lang="en-US"/>
              <a:t>If </a:t>
            </a:r>
            <a:r>
              <a:rPr lang="en-US" i="1"/>
              <a:t>loan_number</a:t>
            </a:r>
            <a:r>
              <a:rPr lang="en-US"/>
              <a:t> were explicitly stored, </a:t>
            </a:r>
            <a:r>
              <a:rPr lang="en-US" i="1"/>
              <a:t>payment</a:t>
            </a:r>
            <a:r>
              <a:rPr lang="en-US"/>
              <a:t> could be made a strong entity, but then the relationship between </a:t>
            </a:r>
            <a:r>
              <a:rPr lang="en-US" i="1"/>
              <a:t>payment</a:t>
            </a:r>
            <a:r>
              <a:rPr lang="en-US"/>
              <a:t> and </a:t>
            </a:r>
            <a:r>
              <a:rPr lang="en-US" i="1"/>
              <a:t>loan</a:t>
            </a:r>
            <a:r>
              <a:rPr lang="en-US"/>
              <a:t> would be duplicated by an implicit relationship defined by the attribute </a:t>
            </a:r>
            <a:r>
              <a:rPr lang="en-US" i="1"/>
              <a:t>loan_number</a:t>
            </a:r>
            <a:r>
              <a:rPr lang="en-US"/>
              <a:t> common to </a:t>
            </a:r>
            <a:r>
              <a:rPr lang="en-US" i="1"/>
              <a:t>payment</a:t>
            </a:r>
            <a:r>
              <a:rPr lang="en-US"/>
              <a:t> and </a:t>
            </a:r>
            <a:r>
              <a:rPr lang="en-US" i="1"/>
              <a:t>loan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Weak Entity Set Examples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391400" cy="3136900"/>
          </a:xfrm>
        </p:spPr>
        <p:txBody>
          <a:bodyPr/>
          <a:lstStyle/>
          <a:p>
            <a:r>
              <a:rPr lang="en-US"/>
              <a:t>In a university, a </a:t>
            </a:r>
            <a:r>
              <a:rPr lang="en-US" i="1"/>
              <a:t>course</a:t>
            </a:r>
            <a:r>
              <a:rPr lang="en-US"/>
              <a:t> is a strong entity and a </a:t>
            </a:r>
            <a:r>
              <a:rPr lang="en-US" i="1"/>
              <a:t>course_offering </a:t>
            </a:r>
            <a:r>
              <a:rPr lang="en-US"/>
              <a:t>can be modeled as a weak entity</a:t>
            </a:r>
          </a:p>
          <a:p>
            <a:r>
              <a:rPr lang="en-US"/>
              <a:t>The discriminator of </a:t>
            </a:r>
            <a:r>
              <a:rPr lang="en-US" i="1"/>
              <a:t>course_offering</a:t>
            </a:r>
            <a:r>
              <a:rPr lang="en-US"/>
              <a:t> would be </a:t>
            </a:r>
            <a:r>
              <a:rPr lang="en-US" i="1"/>
              <a:t>semester</a:t>
            </a:r>
            <a:r>
              <a:rPr lang="en-US"/>
              <a:t> (including year) and </a:t>
            </a:r>
            <a:r>
              <a:rPr lang="en-US" i="1"/>
              <a:t>section_number </a:t>
            </a:r>
            <a:r>
              <a:rPr lang="en-US"/>
              <a:t>(if there is more than one section)</a:t>
            </a:r>
          </a:p>
          <a:p>
            <a:r>
              <a:rPr lang="en-US"/>
              <a:t>If we model </a:t>
            </a:r>
            <a:r>
              <a:rPr lang="en-US" i="1"/>
              <a:t>course_offering</a:t>
            </a:r>
            <a:r>
              <a:rPr lang="en-US"/>
              <a:t> as a strong entity we would model </a:t>
            </a:r>
            <a:r>
              <a:rPr lang="en-US" i="1"/>
              <a:t>course_number</a:t>
            </a:r>
            <a:r>
              <a:rPr lang="en-US"/>
              <a:t> as an attribute. 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Then the relationship with </a:t>
            </a:r>
            <a:r>
              <a:rPr lang="en-US" i="1"/>
              <a:t>course</a:t>
            </a:r>
            <a:r>
              <a:rPr lang="en-US"/>
              <a:t> would be implicit in the </a:t>
            </a:r>
            <a:r>
              <a:rPr lang="en-US" i="1"/>
              <a:t>course_number</a:t>
            </a:r>
            <a:r>
              <a:rPr lang="en-US"/>
              <a:t>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Sets </a:t>
            </a:r>
            <a:r>
              <a:rPr lang="en-US" i="1"/>
              <a:t>customer</a:t>
            </a:r>
            <a:r>
              <a:rPr lang="en-US"/>
              <a:t> and </a:t>
            </a:r>
            <a:r>
              <a:rPr lang="en-US" i="1"/>
              <a:t>loan</a:t>
            </a:r>
            <a:endParaRPr lang="en-US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1128713" y="850900"/>
            <a:ext cx="741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customer_id   customer_  customer_  customer_            loan_    amount</a:t>
            </a:r>
            <a:br>
              <a:rPr lang="en-US" sz="1800"/>
            </a:br>
            <a:r>
              <a:rPr lang="en-US" sz="1800"/>
              <a:t>                          name     street         city                      number</a:t>
            </a:r>
          </a:p>
        </p:txBody>
      </p:sp>
      <p:pic>
        <p:nvPicPr>
          <p:cNvPr id="79877" name="Picture 1029"/>
          <p:cNvPicPr>
            <a:picLocks noChangeAspect="1" noChangeArrowheads="1"/>
          </p:cNvPicPr>
          <p:nvPr/>
        </p:nvPicPr>
        <p:blipFill>
          <a:blip r:embed="rId2"/>
          <a:srcRect l="2493" t="7654" r="1529" b="8435"/>
          <a:stretch>
            <a:fillRect/>
          </a:stretch>
        </p:blipFill>
        <p:spPr bwMode="auto">
          <a:xfrm>
            <a:off x="1044575" y="1592263"/>
            <a:ext cx="7272338" cy="4768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E-R Features: Specialization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8026400" cy="3944938"/>
          </a:xfrm>
        </p:spPr>
        <p:txBody>
          <a:bodyPr/>
          <a:lstStyle/>
          <a:p>
            <a:r>
              <a:rPr lang="en-US"/>
              <a:t>Top-down design process; we designate subgroupings within an entity set that are distinctive from other entities in the set.</a:t>
            </a:r>
          </a:p>
          <a:p>
            <a:r>
              <a:rPr lang="en-US"/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/>
              <a:t>Depicted by a </a:t>
            </a:r>
            <a:r>
              <a:rPr lang="en-US" i="1"/>
              <a:t>triangle</a:t>
            </a:r>
            <a:r>
              <a:rPr lang="en-US"/>
              <a:t> component labeled ISA (E.g. </a:t>
            </a:r>
            <a:r>
              <a:rPr lang="en-US" i="1"/>
              <a:t>customer</a:t>
            </a:r>
            <a:r>
              <a:rPr lang="en-US"/>
              <a:t> “is a” </a:t>
            </a:r>
            <a:r>
              <a:rPr lang="en-US" i="1"/>
              <a:t>person</a:t>
            </a:r>
            <a:r>
              <a:rPr lang="en-US"/>
              <a:t>).</a:t>
            </a:r>
          </a:p>
          <a:p>
            <a:r>
              <a:rPr lang="en-US" b="1">
                <a:solidFill>
                  <a:schemeClr val="tx2"/>
                </a:solidFill>
              </a:rPr>
              <a:t>Attribute inheritance</a:t>
            </a:r>
            <a:r>
              <a:rPr lang="en-US"/>
              <a:t> – a lower-level entity set inherits all the attributes and relationship participation of the higher-level entity set to which it is linked.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Specialization Example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/>
          <a:srcRect l="11617" t="1086" r="11821" b="815"/>
          <a:stretch>
            <a:fillRect/>
          </a:stretch>
        </p:blipFill>
        <p:spPr bwMode="auto">
          <a:xfrm>
            <a:off x="1804988" y="1014413"/>
            <a:ext cx="5367337" cy="51577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ER Features: Generalization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253287" cy="2674938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A bottom-up design process</a:t>
            </a:r>
            <a:r>
              <a:rPr lang="en-US"/>
              <a:t> – combine a number of entity sets that share the same features into a higher-level entity set.</a:t>
            </a:r>
          </a:p>
          <a:p>
            <a:r>
              <a:rPr lang="en-US"/>
              <a:t>Specialization and generalization are simple inversions of each other; they are represented in an E-R diagram in the same way.</a:t>
            </a:r>
          </a:p>
          <a:p>
            <a:r>
              <a:rPr lang="en-US"/>
              <a:t>The terms specialization and generalization are used interchangeably.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14388" y="-22225"/>
            <a:ext cx="8458200" cy="709613"/>
          </a:xfrm>
        </p:spPr>
        <p:txBody>
          <a:bodyPr/>
          <a:lstStyle/>
          <a:p>
            <a:r>
              <a:rPr lang="en-US"/>
              <a:t>Specialization and Generalization (Cont.)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797800" cy="4027488"/>
          </a:xfrm>
        </p:spPr>
        <p:txBody>
          <a:bodyPr/>
          <a:lstStyle/>
          <a:p>
            <a:r>
              <a:rPr lang="en-US"/>
              <a:t>Can have multiple specializations of an entity set based on different features.  </a:t>
            </a:r>
          </a:p>
          <a:p>
            <a:r>
              <a:rPr lang="en-US"/>
              <a:t>E.g. </a:t>
            </a:r>
            <a:r>
              <a:rPr lang="en-US" i="1"/>
              <a:t>permanent_employee </a:t>
            </a:r>
            <a:r>
              <a:rPr lang="en-US"/>
              <a:t>vs. </a:t>
            </a:r>
            <a:r>
              <a:rPr lang="en-US" i="1"/>
              <a:t>temporary_employee</a:t>
            </a:r>
            <a:r>
              <a:rPr lang="en-US"/>
              <a:t>, in addition to </a:t>
            </a:r>
            <a:r>
              <a:rPr lang="en-US" i="1"/>
              <a:t>officer  </a:t>
            </a:r>
            <a:r>
              <a:rPr lang="en-US"/>
              <a:t>vs. </a:t>
            </a:r>
            <a:r>
              <a:rPr lang="en-US" i="1"/>
              <a:t>secretary </a:t>
            </a:r>
            <a:r>
              <a:rPr lang="en-US"/>
              <a:t>vs. </a:t>
            </a:r>
            <a:r>
              <a:rPr lang="en-US" i="1"/>
              <a:t>teller</a:t>
            </a:r>
          </a:p>
          <a:p>
            <a:r>
              <a:rPr lang="en-US"/>
              <a:t>Each particular employee would be </a:t>
            </a:r>
          </a:p>
          <a:p>
            <a:pPr lvl="1"/>
            <a:r>
              <a:rPr lang="en-US"/>
              <a:t>a member of one of </a:t>
            </a:r>
            <a:r>
              <a:rPr lang="en-US" i="1"/>
              <a:t>permanent_employee </a:t>
            </a:r>
            <a:r>
              <a:rPr lang="en-US"/>
              <a:t>or </a:t>
            </a:r>
            <a:r>
              <a:rPr lang="en-US" i="1"/>
              <a:t>temporary_employee</a:t>
            </a:r>
            <a:r>
              <a:rPr lang="en-US"/>
              <a:t>, </a:t>
            </a:r>
          </a:p>
          <a:p>
            <a:pPr lvl="1"/>
            <a:r>
              <a:rPr lang="en-US"/>
              <a:t>and also a member of one of </a:t>
            </a:r>
            <a:r>
              <a:rPr lang="en-US" i="1"/>
              <a:t>officer</a:t>
            </a:r>
            <a:r>
              <a:rPr lang="en-US"/>
              <a:t>, </a:t>
            </a:r>
            <a:r>
              <a:rPr lang="en-US" i="1"/>
              <a:t>secretary</a:t>
            </a:r>
            <a:r>
              <a:rPr lang="en-US"/>
              <a:t>, or </a:t>
            </a:r>
            <a:r>
              <a:rPr lang="en-US" i="1"/>
              <a:t>teller</a:t>
            </a:r>
          </a:p>
          <a:p>
            <a:r>
              <a:rPr lang="en-US"/>
              <a:t>The ISA relationship also referred to as </a:t>
            </a:r>
            <a:r>
              <a:rPr lang="en-US" b="1">
                <a:solidFill>
                  <a:schemeClr val="tx2"/>
                </a:solidFill>
              </a:rPr>
              <a:t>superclass - subclass</a:t>
            </a:r>
            <a:r>
              <a:rPr lang="en-US" b="1"/>
              <a:t> </a:t>
            </a:r>
            <a:r>
              <a:rPr lang="en-US"/>
              <a:t>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85725"/>
            <a:ext cx="8077200" cy="876300"/>
          </a:xfrm>
        </p:spPr>
        <p:txBody>
          <a:bodyPr/>
          <a:lstStyle/>
          <a:p>
            <a:r>
              <a:rPr lang="en-US" sz="2800"/>
              <a:t>Design Constraints on a Specialization/Generalization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502525" cy="4919663"/>
          </a:xfrm>
        </p:spPr>
        <p:txBody>
          <a:bodyPr/>
          <a:lstStyle/>
          <a:p>
            <a:r>
              <a:rPr lang="en-US"/>
              <a:t>Constraint on which entities can be members of a given lower-level entity set.</a:t>
            </a:r>
          </a:p>
          <a:p>
            <a:pPr lvl="1"/>
            <a:r>
              <a:rPr lang="en-US"/>
              <a:t>condition-defined</a:t>
            </a:r>
          </a:p>
          <a:p>
            <a:pPr lvl="2"/>
            <a:r>
              <a:rPr lang="en-US"/>
              <a:t>Example: all customers over 65 years are members of </a:t>
            </a:r>
            <a:r>
              <a:rPr lang="en-US" i="1"/>
              <a:t>senior-citizen </a:t>
            </a:r>
            <a:r>
              <a:rPr lang="en-US"/>
              <a:t>entity set; </a:t>
            </a:r>
            <a:r>
              <a:rPr lang="en-US" i="1"/>
              <a:t>senior-citizen</a:t>
            </a:r>
            <a:r>
              <a:rPr lang="en-US"/>
              <a:t> ISA  </a:t>
            </a:r>
            <a:r>
              <a:rPr lang="en-US" i="1"/>
              <a:t>person</a:t>
            </a:r>
            <a:r>
              <a:rPr lang="en-US"/>
              <a:t>.</a:t>
            </a:r>
          </a:p>
          <a:p>
            <a:pPr lvl="1"/>
            <a:r>
              <a:rPr lang="en-US"/>
              <a:t>user-defined</a:t>
            </a:r>
          </a:p>
          <a:p>
            <a:r>
              <a:rPr lang="en-US"/>
              <a:t>Constraint on whether or not entities may belong to more than one lower-level entity set within a single generalization.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Disjoint</a:t>
            </a:r>
          </a:p>
          <a:p>
            <a:pPr lvl="2"/>
            <a:r>
              <a:rPr lang="en-US"/>
              <a:t>an entity can belong to only one lower-level entity set</a:t>
            </a:r>
          </a:p>
          <a:p>
            <a:pPr lvl="2"/>
            <a:r>
              <a:rPr lang="en-US"/>
              <a:t>Noted in E-R diagram by writing </a:t>
            </a:r>
            <a:r>
              <a:rPr lang="en-US" i="1"/>
              <a:t>disjoint</a:t>
            </a:r>
            <a:r>
              <a:rPr lang="en-US"/>
              <a:t> next to the ISA triangle</a:t>
            </a:r>
            <a:endParaRPr lang="en-US">
              <a:solidFill>
                <a:schemeClr val="tx2"/>
              </a:solidFill>
            </a:endParaRPr>
          </a:p>
          <a:p>
            <a:pPr lvl="1"/>
            <a:r>
              <a:rPr lang="en-US" b="1">
                <a:solidFill>
                  <a:schemeClr val="tx2"/>
                </a:solidFill>
              </a:rPr>
              <a:t>Overlapping</a:t>
            </a:r>
          </a:p>
          <a:p>
            <a:pPr lvl="2"/>
            <a:r>
              <a:rPr lang="en-US"/>
              <a:t>an entity can belong to more than one lower-level entity set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-242888"/>
            <a:ext cx="8077200" cy="1152526"/>
          </a:xfrm>
        </p:spPr>
        <p:txBody>
          <a:bodyPr/>
          <a:lstStyle/>
          <a:p>
            <a:r>
              <a:rPr lang="en-US" sz="2800"/>
              <a:t>Design</a:t>
            </a:r>
            <a:r>
              <a:rPr lang="en-US"/>
              <a:t> </a:t>
            </a:r>
            <a:r>
              <a:rPr lang="en-US" sz="2800"/>
              <a:t>Constraints</a:t>
            </a:r>
            <a:r>
              <a:rPr lang="en-US"/>
              <a:t> </a:t>
            </a:r>
            <a:r>
              <a:rPr lang="en-US" sz="2800"/>
              <a:t>on a Specialization/Generalization (Cont.)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869112" cy="2867025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Completeness</a:t>
            </a:r>
            <a:r>
              <a:rPr lang="en-US" b="1"/>
              <a:t> </a:t>
            </a:r>
            <a:r>
              <a:rPr lang="en-US" b="1">
                <a:solidFill>
                  <a:schemeClr val="tx2"/>
                </a:solidFill>
              </a:rPr>
              <a:t>constraint</a:t>
            </a:r>
            <a:r>
              <a:rPr lang="en-US"/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total</a:t>
            </a:r>
            <a:r>
              <a:rPr lang="en-US" b="1"/>
              <a:t> </a:t>
            </a:r>
            <a:r>
              <a:rPr lang="en-US"/>
              <a:t>: an entity must belong to one of the lower-level entity sets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partial</a:t>
            </a:r>
            <a:r>
              <a:rPr lang="en-US"/>
              <a:t>: an entity need not belong to one of the lower-level entity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r>
              <a:rPr lang="en-US" sz="2800"/>
              <a:t>Aggregation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855663" y="1222375"/>
            <a:ext cx="79851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Consider the ternary relationship </a:t>
            </a:r>
            <a:r>
              <a:rPr kumimoji="1" lang="en-US" sz="1800" i="1"/>
              <a:t>works_on</a:t>
            </a:r>
            <a:r>
              <a:rPr kumimoji="1" lang="en-US" sz="1800"/>
              <a:t>, which we saw earlier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Suppose we want to record managers for tasks performed by an   </a:t>
            </a:r>
            <a:br>
              <a:rPr kumimoji="1" lang="en-US" sz="1800"/>
            </a:br>
            <a:r>
              <a:rPr kumimoji="1" lang="en-US" sz="1800"/>
              <a:t>   employee at a branch</a:t>
            </a:r>
          </a:p>
        </p:txBody>
      </p:sp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2"/>
          <a:srcRect l="417" t="2777" r="626" b="2777"/>
          <a:stretch>
            <a:fillRect/>
          </a:stretch>
        </p:blipFill>
        <p:spPr bwMode="auto">
          <a:xfrm>
            <a:off x="1817688" y="2414588"/>
            <a:ext cx="5335587" cy="38195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8556625" cy="5226050"/>
          </a:xfrm>
        </p:spPr>
        <p:txBody>
          <a:bodyPr/>
          <a:lstStyle/>
          <a:p>
            <a:r>
              <a:rPr lang="en-US"/>
              <a:t>Relationship sets </a:t>
            </a:r>
            <a:r>
              <a:rPr lang="en-US" i="1"/>
              <a:t>works_on </a:t>
            </a:r>
            <a:r>
              <a:rPr lang="en-US"/>
              <a:t>and </a:t>
            </a:r>
            <a:r>
              <a:rPr lang="en-US" i="1"/>
              <a:t>manages</a:t>
            </a:r>
            <a:r>
              <a:rPr lang="en-US"/>
              <a:t> represent overlapping information</a:t>
            </a:r>
          </a:p>
          <a:p>
            <a:pPr lvl="1"/>
            <a:r>
              <a:rPr lang="en-US"/>
              <a:t>Every </a:t>
            </a:r>
            <a:r>
              <a:rPr lang="en-US" i="1"/>
              <a:t>manages</a:t>
            </a:r>
            <a:r>
              <a:rPr lang="en-US"/>
              <a:t> relationship corresponds to a </a:t>
            </a:r>
            <a:r>
              <a:rPr lang="en-US" i="1"/>
              <a:t>works_on</a:t>
            </a:r>
            <a:r>
              <a:rPr lang="en-US"/>
              <a:t> relationship</a:t>
            </a:r>
          </a:p>
          <a:p>
            <a:pPr lvl="1"/>
            <a:r>
              <a:rPr lang="en-US"/>
              <a:t>However, some </a:t>
            </a:r>
            <a:r>
              <a:rPr lang="en-US" i="1"/>
              <a:t>works_on</a:t>
            </a:r>
            <a:r>
              <a:rPr lang="en-US"/>
              <a:t> relationships may not correspond to any </a:t>
            </a:r>
            <a:r>
              <a:rPr lang="en-US" i="1"/>
              <a:t>manages</a:t>
            </a:r>
            <a:r>
              <a:rPr lang="en-US"/>
              <a:t> relationships </a:t>
            </a:r>
          </a:p>
          <a:p>
            <a:pPr lvl="2"/>
            <a:r>
              <a:rPr lang="en-US"/>
              <a:t>So we can’t discard the </a:t>
            </a:r>
            <a:r>
              <a:rPr lang="en-US" i="1"/>
              <a:t>works_on</a:t>
            </a:r>
            <a:r>
              <a:rPr lang="en-US"/>
              <a:t> relationship</a:t>
            </a:r>
          </a:p>
          <a:p>
            <a:r>
              <a:rPr lang="en-US"/>
              <a:t>Eliminate this redundancy via </a:t>
            </a:r>
            <a:r>
              <a:rPr lang="en-US" i="1"/>
              <a:t>aggregation</a:t>
            </a:r>
            <a:endParaRPr lang="en-US"/>
          </a:p>
          <a:p>
            <a:pPr lvl="1"/>
            <a:r>
              <a:rPr lang="en-US"/>
              <a:t>Treat relationship as an abstract entity</a:t>
            </a:r>
          </a:p>
          <a:p>
            <a:pPr lvl="1"/>
            <a:r>
              <a:rPr lang="en-US"/>
              <a:t>Allows relationships between relationships </a:t>
            </a:r>
          </a:p>
          <a:p>
            <a:pPr lvl="1"/>
            <a:r>
              <a:rPr lang="en-US"/>
              <a:t>Abstraction of relationship into new entity</a:t>
            </a:r>
          </a:p>
          <a:p>
            <a:r>
              <a:rPr lang="en-US"/>
              <a:t>Without introducing redundancy, the following diagram represents:</a:t>
            </a:r>
          </a:p>
          <a:p>
            <a:pPr lvl="1"/>
            <a:r>
              <a:rPr lang="en-US"/>
              <a:t>An employee works on a particular job at a particular branch </a:t>
            </a:r>
          </a:p>
          <a:p>
            <a:pPr lvl="1"/>
            <a:r>
              <a:rPr lang="en-US"/>
              <a:t>An employee, branch, job combination may have an associated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Diagram With Aggregation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/>
          <a:srcRect l="1233" t="1918" r="1643" b="548"/>
          <a:stretch>
            <a:fillRect/>
          </a:stretch>
        </p:blipFill>
        <p:spPr bwMode="auto">
          <a:xfrm>
            <a:off x="1260475" y="1089025"/>
            <a:ext cx="6883400" cy="52435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4686300" y="3213100"/>
            <a:ext cx="254000" cy="24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Design Decisions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397750" cy="4687888"/>
          </a:xfrm>
        </p:spPr>
        <p:txBody>
          <a:bodyPr/>
          <a:lstStyle/>
          <a:p>
            <a:r>
              <a:rPr lang="en-US"/>
              <a:t>The use of an attribute or entity set to represent an object.</a:t>
            </a:r>
          </a:p>
          <a:p>
            <a:r>
              <a:rPr lang="en-US"/>
              <a:t>Whether a real-world concept is best expressed by an entity set or a relationship set.</a:t>
            </a:r>
          </a:p>
          <a:p>
            <a:r>
              <a:rPr lang="en-US"/>
              <a:t>The use of a ternary relationship versus a pair of binary relationships.</a:t>
            </a:r>
          </a:p>
          <a:p>
            <a:r>
              <a:rPr lang="en-US"/>
              <a:t>The use of a strong or weak entity set.</a:t>
            </a:r>
          </a:p>
          <a:p>
            <a:r>
              <a:rPr lang="en-US"/>
              <a:t>The use of specialization/generalization – contributes to modularity in the design.</a:t>
            </a:r>
          </a:p>
          <a:p>
            <a:r>
              <a:rPr lang="en-US"/>
              <a:t>The use of aggregation – can treat the aggregate entity set as a single unit without concern for the details of its internal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966075" cy="5391150"/>
          </a:xfrm>
        </p:spPr>
        <p:txBody>
          <a:bodyPr/>
          <a:lstStyle/>
          <a:p>
            <a:r>
              <a:rPr lang="en-US" dirty="0"/>
              <a:t>An entity is represented by a set of attributes, that is descriptive properties possessed by all members of an entity set.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endParaRPr lang="en-US" i="1" dirty="0"/>
          </a:p>
          <a:p>
            <a:endParaRPr lang="en-US" i="1" dirty="0">
              <a:solidFill>
                <a:schemeClr val="tx2"/>
              </a:solidFill>
            </a:endParaRPr>
          </a:p>
          <a:p>
            <a:endParaRPr lang="en-US" i="1" dirty="0">
              <a:solidFill>
                <a:schemeClr val="tx2"/>
              </a:solidFill>
            </a:endParaRPr>
          </a:p>
          <a:p>
            <a:endParaRPr lang="en-US" i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Domain</a:t>
            </a:r>
            <a:r>
              <a:rPr lang="en-US" dirty="0"/>
              <a:t> – the set of permitted values for each attribute </a:t>
            </a:r>
          </a:p>
          <a:p>
            <a:r>
              <a:rPr lang="en-US" dirty="0"/>
              <a:t>Attribute types:</a:t>
            </a:r>
          </a:p>
          <a:p>
            <a:pPr lvl="1"/>
            <a:r>
              <a:rPr lang="en-US" i="1" dirty="0"/>
              <a:t>Simple</a:t>
            </a:r>
            <a:r>
              <a:rPr lang="en-US" dirty="0"/>
              <a:t> and </a:t>
            </a:r>
            <a:r>
              <a:rPr lang="en-US" i="1" dirty="0"/>
              <a:t>composite</a:t>
            </a:r>
            <a:r>
              <a:rPr lang="en-US" dirty="0"/>
              <a:t> attributes.</a:t>
            </a:r>
          </a:p>
          <a:p>
            <a:pPr lvl="1"/>
            <a:r>
              <a:rPr lang="en-US" i="1" dirty="0"/>
              <a:t>Single-valued</a:t>
            </a:r>
            <a:r>
              <a:rPr lang="en-US" dirty="0"/>
              <a:t> and </a:t>
            </a:r>
            <a:r>
              <a:rPr lang="en-US" i="1" dirty="0"/>
              <a:t>multi-valued</a:t>
            </a:r>
            <a:r>
              <a:rPr lang="en-US" dirty="0"/>
              <a:t> attributes</a:t>
            </a:r>
          </a:p>
          <a:p>
            <a:pPr lvl="1"/>
            <a:r>
              <a:rPr lang="en-US" i="1" dirty="0" smtClean="0"/>
              <a:t>Derived</a:t>
            </a:r>
            <a:r>
              <a:rPr lang="en-US" dirty="0" smtClean="0"/>
              <a:t> attributes</a:t>
            </a:r>
          </a:p>
          <a:p>
            <a:pPr lvl="2"/>
            <a:r>
              <a:rPr lang="en-US" dirty="0" smtClean="0"/>
              <a:t>Can be computed from other attributes</a:t>
            </a:r>
          </a:p>
          <a:p>
            <a:pPr lvl="2"/>
            <a:r>
              <a:rPr lang="en-US" dirty="0" smtClean="0"/>
              <a:t>Example:  age, given </a:t>
            </a:r>
            <a:r>
              <a:rPr lang="en-US" dirty="0" err="1" smtClean="0"/>
              <a:t>date_of_birth</a:t>
            </a:r>
            <a:endParaRPr lang="en-US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454150" y="1793875"/>
            <a:ext cx="60944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Example: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	</a:t>
            </a:r>
            <a:r>
              <a:rPr kumimoji="1" lang="en-US" sz="2000" i="1"/>
              <a:t>customer = </a:t>
            </a:r>
            <a:r>
              <a:rPr kumimoji="1" lang="en-US" sz="2000"/>
              <a:t>(</a:t>
            </a:r>
            <a:r>
              <a:rPr kumimoji="1" lang="en-US" sz="2000" i="1"/>
              <a:t>customer_id, customer_name, 		     customer_street, customer_city </a:t>
            </a:r>
            <a:r>
              <a:rPr kumimoji="1" lang="en-US" sz="2000"/>
              <a:t>)</a:t>
            </a:r>
            <a:r>
              <a:rPr kumimoji="1" lang="en-US" sz="2000" i="1"/>
              <a:t/>
            </a:r>
            <a:br>
              <a:rPr kumimoji="1" lang="en-US" sz="2000" i="1"/>
            </a:br>
            <a:r>
              <a:rPr kumimoji="1" lang="en-US" sz="2000" i="1"/>
              <a:t>	loan = </a:t>
            </a:r>
            <a:r>
              <a:rPr kumimoji="1" lang="en-US" sz="2000"/>
              <a:t>(</a:t>
            </a:r>
            <a:r>
              <a:rPr kumimoji="1" lang="en-US" sz="2000" i="1"/>
              <a:t>loan_number, amount </a:t>
            </a:r>
            <a:r>
              <a:rPr kumimoji="1" lang="en-US" sz="2000"/>
              <a:t>)</a:t>
            </a:r>
            <a:endParaRPr kumimoji="1" lang="en-US" sz="2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66675"/>
            <a:ext cx="8077200" cy="609600"/>
          </a:xfrm>
        </p:spPr>
        <p:txBody>
          <a:bodyPr/>
          <a:lstStyle/>
          <a:p>
            <a:r>
              <a:rPr lang="en-US"/>
              <a:t>E-R Diagram for a Banking Enterprise</a:t>
            </a: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/>
          <a:srcRect l="13025" t="560" r="13025" b="841"/>
          <a:stretch>
            <a:fillRect/>
          </a:stretch>
        </p:blipFill>
        <p:spPr bwMode="auto">
          <a:xfrm>
            <a:off x="1770063" y="800100"/>
            <a:ext cx="5668962" cy="5668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about doing another ER design interactively on the board?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84150"/>
            <a:ext cx="9267825" cy="477838"/>
          </a:xfrm>
        </p:spPr>
        <p:txBody>
          <a:bodyPr/>
          <a:lstStyle/>
          <a:p>
            <a:r>
              <a:rPr lang="en-US" sz="2800"/>
              <a:t>Summary of Symbols Used in E-R Notation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/>
          <a:srcRect l="20950" t="558" r="21368" b="1396"/>
          <a:stretch>
            <a:fillRect/>
          </a:stretch>
        </p:blipFill>
        <p:spPr bwMode="auto">
          <a:xfrm>
            <a:off x="2298700" y="985838"/>
            <a:ext cx="4340225" cy="55324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Symbols (Cont.)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/>
          <a:srcRect l="22081" t="46487" r="22781" b="6075"/>
          <a:stretch>
            <a:fillRect/>
          </a:stretch>
        </p:blipFill>
        <p:spPr bwMode="auto">
          <a:xfrm>
            <a:off x="1155700" y="1138238"/>
            <a:ext cx="6896100" cy="44497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47625"/>
            <a:ext cx="8077200" cy="609600"/>
          </a:xfrm>
        </p:spPr>
        <p:txBody>
          <a:bodyPr/>
          <a:lstStyle/>
          <a:p>
            <a:r>
              <a:rPr lang="en-US"/>
              <a:t>Reduction to Relation Schemas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862762" cy="4137025"/>
          </a:xfrm>
        </p:spPr>
        <p:txBody>
          <a:bodyPr/>
          <a:lstStyle/>
          <a:p>
            <a:r>
              <a:rPr lang="en-US"/>
              <a:t>Primary keys allow entity sets and relationship sets to be expressed uniformly as </a:t>
            </a:r>
            <a:r>
              <a:rPr lang="en-US" i="1"/>
              <a:t>relation schemas </a:t>
            </a:r>
            <a:r>
              <a:rPr lang="en-US"/>
              <a:t>that represent the contents of the database.</a:t>
            </a:r>
          </a:p>
          <a:p>
            <a:r>
              <a:rPr lang="en-US"/>
              <a:t>A database which conforms to an E-R diagram can be represented by a collection of schemas.</a:t>
            </a:r>
          </a:p>
          <a:p>
            <a:r>
              <a:rPr lang="en-US"/>
              <a:t>For each entity set and relationship set there is a unique schema that is assigned the name of the corresponding entity set or relationship set.</a:t>
            </a:r>
          </a:p>
          <a:p>
            <a:r>
              <a:rPr lang="en-US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Entity Sets as Schemas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222375"/>
            <a:ext cx="8415337" cy="3632200"/>
          </a:xfrm>
        </p:spPr>
        <p:txBody>
          <a:bodyPr/>
          <a:lstStyle/>
          <a:p>
            <a:r>
              <a:rPr lang="en-US" sz="2000"/>
              <a:t>A strong entity set reduces to a schema with the same attributes.</a:t>
            </a:r>
          </a:p>
          <a:p>
            <a:r>
              <a:rPr lang="en-US" sz="2000"/>
              <a:t>A weak entity set becomes a table that includes a column for the primary key of the identifying strong entity set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</a:t>
            </a:r>
            <a:r>
              <a:rPr lang="en-US" sz="2000" i="1"/>
              <a:t>payment = </a:t>
            </a:r>
          </a:p>
          <a:p>
            <a:pPr>
              <a:buFont typeface="Monotype Sorts" pitchFamily="2" charset="2"/>
              <a:buNone/>
            </a:pPr>
            <a:r>
              <a:rPr lang="en-US" sz="2000" i="1"/>
              <a:t>	</a:t>
            </a:r>
            <a:r>
              <a:rPr lang="en-US" sz="2000"/>
              <a:t>( </a:t>
            </a:r>
            <a:r>
              <a:rPr lang="en-US" sz="2000" i="1" u="sng"/>
              <a:t>loan_number</a:t>
            </a:r>
            <a:r>
              <a:rPr lang="en-US" sz="2000" i="1"/>
              <a:t>, </a:t>
            </a:r>
            <a:r>
              <a:rPr lang="en-US" sz="2000" i="1" u="sng"/>
              <a:t>payment_number</a:t>
            </a:r>
            <a:r>
              <a:rPr lang="en-US" sz="2000" i="1"/>
              <a:t>, payment_date, payment_amount </a:t>
            </a:r>
            <a:r>
              <a:rPr lang="en-US" sz="2000"/>
              <a:t>)</a:t>
            </a:r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906463" y="3119438"/>
            <a:ext cx="74517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81013"/>
            <a:ext cx="8429625" cy="603250"/>
          </a:xfrm>
        </p:spPr>
        <p:txBody>
          <a:bodyPr/>
          <a:lstStyle/>
          <a:p>
            <a:r>
              <a:rPr lang="en-US"/>
              <a:t>Representing Relationship Sets as Schemas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959725" cy="3221038"/>
          </a:xfrm>
        </p:spPr>
        <p:txBody>
          <a:bodyPr/>
          <a:lstStyle/>
          <a:p>
            <a:r>
              <a:rPr lang="en-US" sz="200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sz="2000"/>
              <a:t>Example: schema for relationship set borrower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</a:t>
            </a:r>
            <a:r>
              <a:rPr lang="en-US" sz="2000" i="1"/>
              <a:t>borrower = </a:t>
            </a:r>
            <a:r>
              <a:rPr lang="en-US" sz="2000"/>
              <a:t>(</a:t>
            </a:r>
            <a:r>
              <a:rPr lang="en-US" sz="2000" i="1" u="sng"/>
              <a:t>customer_id, loan_number </a:t>
            </a:r>
            <a:r>
              <a:rPr lang="en-US" sz="200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of Schemas</a:t>
            </a: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/>
          <a:srcRect l="1164" t="30377" r="832" b="30377"/>
          <a:stretch>
            <a:fillRect/>
          </a:stretch>
        </p:blipFill>
        <p:spPr bwMode="auto">
          <a:xfrm>
            <a:off x="803275" y="3225800"/>
            <a:ext cx="8077200" cy="24257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855663" y="1222375"/>
            <a:ext cx="7524750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Example: Instead of creating a schema for relationship set </a:t>
            </a:r>
            <a:r>
              <a:rPr kumimoji="1" lang="en-US" sz="1800" i="1"/>
              <a:t>account_branch</a:t>
            </a:r>
            <a:r>
              <a:rPr kumimoji="1" lang="en-US" sz="1800"/>
              <a:t>, add an attribute </a:t>
            </a:r>
            <a:r>
              <a:rPr kumimoji="1" lang="en-US" sz="1800" i="1"/>
              <a:t>branch_name</a:t>
            </a:r>
            <a:r>
              <a:rPr kumimoji="1" lang="en-US" sz="1800"/>
              <a:t> to the schema arising from entity set </a:t>
            </a:r>
            <a:r>
              <a:rPr kumimoji="1" lang="en-US" sz="1800" i="1"/>
              <a:t>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of Schemas (Cont.)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/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/>
              <a:t>If participation is </a:t>
            </a:r>
            <a:r>
              <a:rPr lang="en-US" i="1"/>
              <a:t>partial</a:t>
            </a:r>
            <a:r>
              <a:rPr lang="en-US"/>
              <a:t> on the “many” side, replacing a schema by an extra attribute in the schema corresponding to the “many” side could result in null values</a:t>
            </a:r>
          </a:p>
          <a:p>
            <a:pPr>
              <a:lnSpc>
                <a:spcPct val="90000"/>
              </a:lnSpc>
            </a:pPr>
            <a:r>
              <a:rPr lang="en-US"/>
              <a:t>The schema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/>
              <a:t>Example: The </a:t>
            </a:r>
            <a:r>
              <a:rPr lang="en-US" i="1"/>
              <a:t>payment</a:t>
            </a:r>
            <a:r>
              <a:rPr lang="en-US"/>
              <a:t> schema already contains the attributes that would appear in the </a:t>
            </a:r>
            <a:r>
              <a:rPr lang="en-US" i="1"/>
              <a:t>loan_payment</a:t>
            </a:r>
            <a:r>
              <a:rPr lang="en-US"/>
              <a:t> schema (i.e., </a:t>
            </a:r>
            <a:r>
              <a:rPr lang="en-US" i="1"/>
              <a:t>loan_number</a:t>
            </a:r>
            <a:r>
              <a:rPr lang="en-US"/>
              <a:t> and </a:t>
            </a:r>
            <a:r>
              <a:rPr lang="en-US" i="1"/>
              <a:t>payment_number</a:t>
            </a:r>
            <a:r>
              <a:rPr lang="en-US"/>
              <a:t>).</a:t>
            </a:r>
          </a:p>
          <a:p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66675"/>
            <a:ext cx="8077200" cy="609600"/>
          </a:xfrm>
        </p:spPr>
        <p:txBody>
          <a:bodyPr/>
          <a:lstStyle/>
          <a:p>
            <a:r>
              <a:rPr lang="en-US"/>
              <a:t>Composite and Multivalued Attributes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2300" y="906463"/>
            <a:ext cx="8053388" cy="5784850"/>
          </a:xfrm>
          <a:noFill/>
          <a:ln/>
        </p:spPr>
        <p:txBody>
          <a:bodyPr/>
          <a:lstStyle/>
          <a:p>
            <a:r>
              <a:rPr lang="en-US"/>
              <a:t>Composite attributes are flattened out by creating a separate attribute for each component attribute</a:t>
            </a:r>
          </a:p>
          <a:p>
            <a:pPr lvl="1"/>
            <a:r>
              <a:rPr lang="en-US"/>
              <a:t>Example: given entity set </a:t>
            </a:r>
            <a:r>
              <a:rPr lang="en-US" i="1"/>
              <a:t>custome</a:t>
            </a:r>
            <a:r>
              <a:rPr lang="en-US"/>
              <a:t>r with composite attribute </a:t>
            </a:r>
            <a:r>
              <a:rPr lang="en-US" i="1"/>
              <a:t>name</a:t>
            </a:r>
            <a:r>
              <a:rPr lang="en-US"/>
              <a:t> with component attributes </a:t>
            </a:r>
            <a:r>
              <a:rPr lang="en-US" i="1"/>
              <a:t>first_name </a:t>
            </a:r>
            <a:r>
              <a:rPr lang="en-US"/>
              <a:t>and </a:t>
            </a:r>
            <a:r>
              <a:rPr lang="en-US" i="1"/>
              <a:t>last_name</a:t>
            </a:r>
            <a:r>
              <a:rPr lang="en-US"/>
              <a:t> the schema corresponding to the entity set has two attributes</a:t>
            </a:r>
            <a:br>
              <a:rPr lang="en-US"/>
            </a:br>
            <a:r>
              <a:rPr lang="en-US"/>
              <a:t>                 </a:t>
            </a:r>
            <a:r>
              <a:rPr lang="en-US" i="1"/>
              <a:t>name.first_name</a:t>
            </a:r>
            <a:r>
              <a:rPr lang="en-US"/>
              <a:t>  and </a:t>
            </a:r>
            <a:r>
              <a:rPr lang="en-US" i="1"/>
              <a:t>name.last_name</a:t>
            </a:r>
          </a:p>
          <a:p>
            <a:r>
              <a:rPr lang="en-US"/>
              <a:t>A multivalued attribute </a:t>
            </a:r>
            <a:r>
              <a:rPr lang="en-US" i="1"/>
              <a:t>M</a:t>
            </a:r>
            <a:r>
              <a:rPr lang="en-US"/>
              <a:t> of an entity </a:t>
            </a:r>
            <a:r>
              <a:rPr lang="en-US" i="1"/>
              <a:t>E</a:t>
            </a:r>
            <a:r>
              <a:rPr lang="en-US"/>
              <a:t> is represented by a separate schema </a:t>
            </a:r>
            <a:r>
              <a:rPr lang="en-US" i="1"/>
              <a:t>EM</a:t>
            </a:r>
            <a:endParaRPr lang="en-US"/>
          </a:p>
          <a:p>
            <a:pPr lvl="1"/>
            <a:r>
              <a:rPr lang="en-US"/>
              <a:t>Schema </a:t>
            </a:r>
            <a:r>
              <a:rPr lang="en-US" i="1"/>
              <a:t>EM</a:t>
            </a:r>
            <a:r>
              <a:rPr lang="en-US"/>
              <a:t> has attributes corresponding to the primary key of </a:t>
            </a:r>
            <a:r>
              <a:rPr lang="en-US" i="1"/>
              <a:t>E</a:t>
            </a:r>
            <a:r>
              <a:rPr lang="en-US"/>
              <a:t> and an attribute corresponding to multivalued attribute </a:t>
            </a:r>
            <a:r>
              <a:rPr lang="en-US" i="1"/>
              <a:t>M</a:t>
            </a:r>
            <a:endParaRPr lang="en-US"/>
          </a:p>
          <a:p>
            <a:pPr lvl="1"/>
            <a:r>
              <a:rPr lang="en-US"/>
              <a:t>Example:  Multivalued attribute </a:t>
            </a:r>
            <a:r>
              <a:rPr lang="en-US" i="1"/>
              <a:t>dependent_names</a:t>
            </a:r>
            <a:r>
              <a:rPr lang="en-US"/>
              <a:t> of </a:t>
            </a:r>
            <a:r>
              <a:rPr lang="en-US" i="1"/>
              <a:t>employee</a:t>
            </a:r>
            <a:r>
              <a:rPr lang="en-US"/>
              <a:t> is represented by a schema:</a:t>
            </a:r>
            <a:br>
              <a:rPr lang="en-US"/>
            </a:br>
            <a:r>
              <a:rPr lang="en-US"/>
              <a:t>    </a:t>
            </a:r>
            <a:r>
              <a:rPr lang="en-US" i="1"/>
              <a:t>employee_dependent_names = </a:t>
            </a:r>
            <a:r>
              <a:rPr lang="en-US"/>
              <a:t>(</a:t>
            </a:r>
            <a:r>
              <a:rPr lang="en-US" i="1"/>
              <a:t> </a:t>
            </a:r>
            <a:r>
              <a:rPr lang="en-US" i="1" u="sng"/>
              <a:t>employee_id</a:t>
            </a:r>
            <a:r>
              <a:rPr lang="en-US" i="1"/>
              <a:t>, dname</a:t>
            </a:r>
            <a:r>
              <a:rPr lang="en-US"/>
              <a:t>)</a:t>
            </a:r>
            <a:r>
              <a:rPr lang="en-US" i="1"/>
              <a:t> </a:t>
            </a:r>
          </a:p>
          <a:p>
            <a:pPr lvl="1"/>
            <a:r>
              <a:rPr lang="en-US"/>
              <a:t>Each value of the multivalued attribute maps to a separate tuple of the relation on schema </a:t>
            </a:r>
            <a:r>
              <a:rPr lang="en-US" i="1"/>
              <a:t>EM</a:t>
            </a:r>
            <a:endParaRPr lang="en-US"/>
          </a:p>
          <a:p>
            <a:pPr lvl="2"/>
            <a:r>
              <a:rPr lang="en-US"/>
              <a:t>For example,  an employee entity with primary key  123-45-6789 and dependents  Jack and Jane maps to two tuples:   </a:t>
            </a:r>
            <a:br>
              <a:rPr lang="en-US"/>
            </a:br>
            <a:r>
              <a:rPr lang="en-US"/>
              <a:t>   (123-45-6789 , Jack) and (123-45-6789 , Jane)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63" y="466344"/>
            <a:ext cx="7661275" cy="5659819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dirty="0" smtClean="0"/>
              <a:t>Simple and composite attributes:- </a:t>
            </a:r>
          </a:p>
          <a:p>
            <a:pPr marL="342900" lvl="1" indent="-342900">
              <a:buClr>
                <a:schemeClr val="tx2"/>
              </a:buClr>
              <a:buSzPct val="90000"/>
              <a:buNone/>
            </a:pPr>
            <a:r>
              <a:rPr lang="en-US" dirty="0" smtClean="0"/>
              <a:t>	 - Simple attributes are not divided into subparts.</a:t>
            </a:r>
          </a:p>
          <a:p>
            <a:pPr marL="342900" lvl="1" indent="-342900">
              <a:buClr>
                <a:schemeClr val="tx2"/>
              </a:buClr>
              <a:buSzPct val="90000"/>
              <a:buNone/>
            </a:pPr>
            <a:r>
              <a:rPr lang="en-US" dirty="0" smtClean="0"/>
              <a:t>	 - Composite attributes can be divided further. </a:t>
            </a:r>
          </a:p>
          <a:p>
            <a:pPr marL="342900" lvl="1" indent="-342900">
              <a:buClr>
                <a:schemeClr val="tx2"/>
              </a:buClr>
              <a:buSzPct val="90000"/>
              <a:buNone/>
            </a:pPr>
            <a:r>
              <a:rPr lang="en-US" dirty="0" smtClean="0"/>
              <a:t>          For e.g. Name could be structured as composite attribute    consisting of first-name and last-name.</a:t>
            </a:r>
          </a:p>
          <a:p>
            <a:pPr marL="342900" lvl="1" indent="-342900">
              <a:buClr>
                <a:schemeClr val="tx2"/>
              </a:buClr>
              <a:buSzPct val="90000"/>
              <a:buNone/>
            </a:pPr>
            <a:r>
              <a:rPr lang="en-US" dirty="0" smtClean="0"/>
              <a:t>	Composite attributes helps to group together related attributes, making the modeling cleaner.</a:t>
            </a:r>
          </a:p>
          <a:p>
            <a:pPr marL="342900" lvl="1" indent="-342900">
              <a:buClr>
                <a:schemeClr val="tx2"/>
              </a:buClr>
              <a:buSzPct val="90000"/>
              <a:buNone/>
            </a:pPr>
            <a:endParaRPr lang="en-US" dirty="0" smtClean="0"/>
          </a:p>
          <a:p>
            <a:pPr marL="342900" lvl="1" indent="-342900">
              <a:buClr>
                <a:srgbClr val="CC3300"/>
              </a:buClr>
              <a:buSzPct val="90000"/>
              <a:buFont typeface="Monotype Sorts" pitchFamily="2" charset="2"/>
              <a:buChar char="n"/>
            </a:pPr>
            <a:r>
              <a:rPr lang="en-US" dirty="0" smtClean="0">
                <a:solidFill>
                  <a:srgbClr val="000000"/>
                </a:solidFill>
              </a:rPr>
              <a:t>Single- valued and multi-valued attributes:- </a:t>
            </a:r>
          </a:p>
          <a:p>
            <a:pPr marL="342900" lvl="1" indent="-342900">
              <a:buClr>
                <a:srgbClr val="CC3300"/>
              </a:buClr>
              <a:buSzPct val="90000"/>
              <a:buNone/>
            </a:pPr>
            <a:r>
              <a:rPr lang="en-US" dirty="0" smtClean="0">
                <a:solidFill>
                  <a:srgbClr val="000000"/>
                </a:solidFill>
              </a:rPr>
              <a:t>      - Mostly all attributes are single valued.</a:t>
            </a:r>
          </a:p>
          <a:p>
            <a:pPr marL="342900" lvl="1" indent="-342900">
              <a:buClr>
                <a:srgbClr val="CC3300"/>
              </a:buClr>
              <a:buSzPct val="90000"/>
              <a:buNone/>
            </a:pPr>
            <a:r>
              <a:rPr lang="en-US" dirty="0" smtClean="0">
                <a:solidFill>
                  <a:srgbClr val="000000"/>
                </a:solidFill>
              </a:rPr>
              <a:t>	- An attribute that has a set of values for a specific entity is called multi valued attribute.</a:t>
            </a:r>
          </a:p>
          <a:p>
            <a:pPr marL="342900" lvl="1" indent="-342900">
              <a:buClr>
                <a:srgbClr val="CC3300"/>
              </a:buClr>
              <a:buSzPct val="90000"/>
              <a:buNone/>
            </a:pPr>
            <a:r>
              <a:rPr lang="en-US" dirty="0" smtClean="0">
                <a:solidFill>
                  <a:srgbClr val="000000"/>
                </a:solidFill>
              </a:rPr>
              <a:t>      E.g. Dependant name for an employee.</a:t>
            </a:r>
          </a:p>
          <a:p>
            <a:pPr marL="342900" lvl="1" indent="-342900">
              <a:buClr>
                <a:srgbClr val="CC3300"/>
              </a:buClr>
              <a:buSzPct val="9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lvl="1" indent="-342900">
              <a:buClr>
                <a:srgbClr val="CC3300"/>
              </a:buClr>
              <a:buSzPct val="90000"/>
              <a:buFont typeface="Monotype Sorts" pitchFamily="2" charset="2"/>
              <a:buChar char="n"/>
            </a:pPr>
            <a:r>
              <a:rPr lang="en-US" dirty="0" smtClean="0">
                <a:solidFill>
                  <a:srgbClr val="000000"/>
                </a:solidFill>
              </a:rPr>
              <a:t>Derived attributes:- </a:t>
            </a:r>
            <a:r>
              <a:rPr lang="en-US" dirty="0" smtClean="0"/>
              <a:t>Can be computed from other attributes</a:t>
            </a:r>
          </a:p>
          <a:p>
            <a:pPr marL="342900" lvl="1" indent="-342900">
              <a:buClr>
                <a:srgbClr val="CC3300"/>
              </a:buClr>
              <a:buSzPct val="90000"/>
              <a:buNone/>
            </a:pPr>
            <a:r>
              <a:rPr lang="en-US" dirty="0" smtClean="0"/>
              <a:t>      E.g.  Age, given </a:t>
            </a:r>
            <a:r>
              <a:rPr lang="en-US" dirty="0" err="1" smtClean="0"/>
              <a:t>date_of_birth</a:t>
            </a:r>
            <a:r>
              <a:rPr lang="en-US" dirty="0" smtClean="0"/>
              <a:t>.</a:t>
            </a:r>
          </a:p>
          <a:p>
            <a:pPr marL="342900" lvl="1" indent="-342900">
              <a:buClr>
                <a:srgbClr val="CC3300"/>
              </a:buClr>
              <a:buSzPct val="90000"/>
              <a:buFont typeface="Monotype Sorts" pitchFamily="2" charset="2"/>
              <a:buChar char="n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tx2"/>
              </a:buClr>
              <a:buSzPct val="90000"/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506413"/>
            <a:ext cx="8077200" cy="609600"/>
          </a:xfrm>
        </p:spPr>
        <p:txBody>
          <a:bodyPr/>
          <a:lstStyle/>
          <a:p>
            <a:r>
              <a:rPr lang="en-US"/>
              <a:t>Representing Specialization via Schemas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526337" cy="418465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Form a schema for the higher-level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Form a schema for each lower-level entity set, include primary key of higher-level entity set and local attributes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990000"/>
                </a:solidFill>
              </a:rPr>
              <a:t>       schema</a:t>
            </a:r>
            <a:r>
              <a:rPr lang="en-US"/>
              <a:t>	    </a:t>
            </a:r>
            <a:r>
              <a:rPr lang="en-US">
                <a:solidFill>
                  <a:srgbClr val="990000"/>
                </a:solidFill>
              </a:rPr>
              <a:t>attributes</a:t>
            </a:r>
            <a:r>
              <a:rPr lang="en-US">
                <a:solidFill>
                  <a:schemeClr val="hlink"/>
                </a:solidFill>
              </a:rPr>
              <a:t/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     </a:t>
            </a:r>
            <a:r>
              <a:rPr lang="en-US" i="1"/>
              <a:t>person	   name, street, city  </a:t>
            </a:r>
            <a:br>
              <a:rPr lang="en-US" i="1"/>
            </a:br>
            <a:r>
              <a:rPr lang="en-US" i="1"/>
              <a:t>     customer	   name, credit_rating</a:t>
            </a:r>
            <a:br>
              <a:rPr lang="en-US" i="1"/>
            </a:br>
            <a:r>
              <a:rPr lang="en-US" i="1"/>
              <a:t>     employee	   name, salary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Drawback:  getting information about, an </a:t>
            </a:r>
            <a:r>
              <a:rPr lang="en-US" i="1"/>
              <a:t>employee</a:t>
            </a:r>
            <a:r>
              <a:rPr lang="en-US"/>
              <a:t> requires accessing two relations, the one corresponding to the low-level schema and the one corresponding to the high-level schema</a:t>
            </a:r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855663" y="3121025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3230563" y="2670175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398463"/>
            <a:ext cx="8077200" cy="609600"/>
          </a:xfrm>
        </p:spPr>
        <p:txBody>
          <a:bodyPr/>
          <a:lstStyle/>
          <a:p>
            <a:r>
              <a:rPr lang="en-US" sz="2800"/>
              <a:t>Representing Specialization as Schemas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8323262" cy="51562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Form a schema for each entity set with all local and inherited attributes</a:t>
            </a: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	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990000"/>
                </a:solidFill>
              </a:rPr>
              <a:t>schema </a:t>
            </a:r>
            <a:r>
              <a:rPr lang="en-US"/>
              <a:t>	   </a:t>
            </a:r>
            <a:r>
              <a:rPr lang="en-US">
                <a:solidFill>
                  <a:srgbClr val="990000"/>
                </a:solidFill>
              </a:rPr>
              <a:t>attributes</a:t>
            </a:r>
            <a:r>
              <a:rPr lang="en-US"/>
              <a:t/>
            </a:r>
            <a:br>
              <a:rPr lang="en-US"/>
            </a:br>
            <a:r>
              <a:rPr lang="en-US" i="1"/>
              <a:t>person	name, street, city	</a:t>
            </a:r>
            <a:br>
              <a:rPr lang="en-US" i="1"/>
            </a:br>
            <a:r>
              <a:rPr lang="en-US" i="1"/>
              <a:t>customer	name, street, city, credit_rating</a:t>
            </a:r>
            <a:br>
              <a:rPr lang="en-US" i="1"/>
            </a:br>
            <a:r>
              <a:rPr lang="en-US" i="1"/>
              <a:t>employee 	name, street, city, salary</a:t>
            </a:r>
            <a:br>
              <a:rPr lang="en-US" i="1"/>
            </a:br>
            <a:r>
              <a:rPr lang="en-US"/>
              <a:t>		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If specialization is total, the schema for the generalized entity set (</a:t>
            </a:r>
            <a:r>
              <a:rPr lang="en-US" i="1"/>
              <a:t>person</a:t>
            </a:r>
            <a:r>
              <a:rPr lang="en-US"/>
              <a:t>) not required to store information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Can be defined as a “view” relation containing union of specialization relations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But explicit schema may still be needed for foreign key constraints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Drawback:  </a:t>
            </a:r>
            <a:r>
              <a:rPr lang="en-US" i="1"/>
              <a:t>street</a:t>
            </a:r>
            <a:r>
              <a:rPr lang="en-US"/>
              <a:t> and </a:t>
            </a:r>
            <a:r>
              <a:rPr lang="en-US" i="1"/>
              <a:t>city</a:t>
            </a:r>
            <a:r>
              <a:rPr lang="en-US"/>
              <a:t> may be stored redundantly for people who are both customers and employees</a:t>
            </a: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898525" y="2498725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881313" y="2052638"/>
            <a:ext cx="0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r>
              <a:rPr lang="en-US"/>
              <a:t>Schemas Corresponding to Aggregation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855663" y="1222375"/>
            <a:ext cx="7562850" cy="352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To represent aggregation, create a schema containing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primary key of the aggregated relationship,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the primary key of the associated entity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any descriptive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582613"/>
            <a:ext cx="7377112" cy="457200"/>
          </a:xfrm>
        </p:spPr>
        <p:txBody>
          <a:bodyPr/>
          <a:lstStyle/>
          <a:p>
            <a:r>
              <a:rPr lang="en-US"/>
              <a:t>Schemas Corresponding to Aggregation (Cont.)</a:t>
            </a:r>
          </a:p>
        </p:txBody>
      </p:sp>
      <p:pic>
        <p:nvPicPr>
          <p:cNvPr id="62492" name="Picture 28"/>
          <p:cNvPicPr>
            <a:picLocks noChangeAspect="1" noChangeArrowheads="1"/>
          </p:cNvPicPr>
          <p:nvPr/>
        </p:nvPicPr>
        <p:blipFill>
          <a:blip r:embed="rId2"/>
          <a:srcRect l="2745" t="1308" r="2942" b="1569"/>
          <a:stretch>
            <a:fillRect/>
          </a:stretch>
        </p:blipFill>
        <p:spPr bwMode="auto">
          <a:xfrm>
            <a:off x="2014538" y="3200400"/>
            <a:ext cx="4662487" cy="32877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865188" y="1065213"/>
            <a:ext cx="754538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For example, to represent aggregation manages between relationship works_on and entity set manager, create a schema</a:t>
            </a:r>
            <a:br>
              <a:rPr kumimoji="1" lang="en-US" sz="1800"/>
            </a:br>
            <a:endParaRPr kumimoji="1" lang="en-US" sz="1800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/>
              <a:t>	 </a:t>
            </a:r>
            <a:r>
              <a:rPr kumimoji="1" lang="en-US" sz="1800" i="1"/>
              <a:t>manages </a:t>
            </a:r>
            <a:r>
              <a:rPr kumimoji="1" lang="en-US" sz="1800"/>
              <a:t>(</a:t>
            </a:r>
            <a:r>
              <a:rPr kumimoji="1" lang="en-US" sz="1800" i="1"/>
              <a:t>employee_id, branch_name, title, manager_name</a:t>
            </a:r>
            <a:r>
              <a:rPr kumimoji="1" lang="en-US" sz="1800"/>
              <a:t>)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Schema </a:t>
            </a:r>
            <a:r>
              <a:rPr kumimoji="1" lang="en-US" sz="1800" i="1"/>
              <a:t>works_on</a:t>
            </a:r>
            <a:r>
              <a:rPr kumimoji="1" lang="en-US" sz="1800"/>
              <a:t> is redundant provided we are willing to store null values for attribute </a:t>
            </a:r>
            <a:r>
              <a:rPr kumimoji="1" lang="en-US" sz="1800" i="1"/>
              <a:t>manager_name</a:t>
            </a:r>
            <a:r>
              <a:rPr kumimoji="1" lang="en-US" sz="1800"/>
              <a:t> in relation on schema </a:t>
            </a:r>
            <a:r>
              <a:rPr kumimoji="1" lang="en-US" sz="1800" i="1"/>
              <a:t>manages</a:t>
            </a:r>
            <a:endParaRPr kumimoji="1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	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UML</a:t>
            </a:r>
            <a:r>
              <a:rPr lang="en-US"/>
              <a:t>: Unified Modeling Language</a:t>
            </a:r>
          </a:p>
          <a:p>
            <a:r>
              <a:rPr lang="en-US"/>
              <a:t>UML has many components to graphically model different aspects of an entire software system</a:t>
            </a:r>
          </a:p>
          <a:p>
            <a:r>
              <a:rPr lang="en-US"/>
              <a:t>UML Class Diagrams correspond to E-R Diagram, but several differences.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609600"/>
          </a:xfrm>
        </p:spPr>
        <p:txBody>
          <a:bodyPr/>
          <a:lstStyle/>
          <a:p>
            <a:r>
              <a:rPr lang="en-US" sz="2800"/>
              <a:t>Summary of UML Class Diagram Notation</a:t>
            </a: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/>
          <a:srcRect l="18739" t="720" r="18919" b="49730"/>
          <a:stretch>
            <a:fillRect/>
          </a:stretch>
        </p:blipFill>
        <p:spPr bwMode="auto">
          <a:xfrm>
            <a:off x="855663" y="1093788"/>
            <a:ext cx="7870825" cy="46910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Class Diagrams (Cont.)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778750" cy="5029200"/>
          </a:xfrm>
        </p:spPr>
        <p:txBody>
          <a:bodyPr/>
          <a:lstStyle/>
          <a:p>
            <a:r>
              <a:rPr lang="en-US"/>
              <a:t>Entity sets are shown as boxes, and attributes are shown within  the box, rather than as separate ellipses in E-R diagrams.</a:t>
            </a:r>
          </a:p>
          <a:p>
            <a:r>
              <a:rPr lang="en-US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/>
              <a:t>The role played by an entity set in a relationship set may also be specified by writing the role name on the line, adjacent to the entity set. </a:t>
            </a:r>
          </a:p>
          <a:p>
            <a:r>
              <a:rPr lang="en-US"/>
              <a:t>The relationship set name may alternatively be written in a box, along with attributes of the relationship set, and the box is connected, using a dotted line, to the line depicting the  relationship set.</a:t>
            </a:r>
          </a:p>
          <a:p>
            <a:r>
              <a:rPr lang="en-US"/>
              <a:t> Non-binary relationships drawn using diamonds, just as in ER diagrams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r>
              <a:rPr lang="en-US"/>
              <a:t>UML Class Diagram Notation (Cont.)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/>
          <a:srcRect l="18739" t="50691" r="18919" b="2402"/>
          <a:stretch>
            <a:fillRect/>
          </a:stretch>
        </p:blipFill>
        <p:spPr bwMode="auto">
          <a:xfrm>
            <a:off x="855663" y="1085850"/>
            <a:ext cx="7551737" cy="4262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962025" y="5600700"/>
            <a:ext cx="67421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*</a:t>
            </a:r>
            <a:r>
              <a:rPr lang="en-US" sz="1800">
                <a:solidFill>
                  <a:schemeClr val="tx2"/>
                </a:solidFill>
              </a:rPr>
              <a:t>Note reversal of position in cardinality constraint depiction</a:t>
            </a:r>
          </a:p>
          <a:p>
            <a:r>
              <a:rPr lang="en-US" sz="1800">
                <a:solidFill>
                  <a:schemeClr val="tx2"/>
                </a:solidFill>
              </a:rPr>
              <a:t>*</a:t>
            </a:r>
            <a:r>
              <a:rPr lang="en-US" sz="1800"/>
              <a:t>Generalization can use merged or separate arrows independent</a:t>
            </a:r>
          </a:p>
          <a:p>
            <a:r>
              <a:rPr lang="en-US" sz="1800"/>
              <a:t>  of disjoint/overlapping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6111875" y="2905125"/>
            <a:ext cx="1133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7023100" y="2673350"/>
            <a:ext cx="12350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overlapping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212013" y="4354513"/>
            <a:ext cx="8159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disjoint</a:t>
            </a:r>
          </a:p>
        </p:txBody>
      </p:sp>
      <p:grpSp>
        <p:nvGrpSpPr>
          <p:cNvPr id="117772" name="Group 12"/>
          <p:cNvGrpSpPr>
            <a:grpSpLocks/>
          </p:cNvGrpSpPr>
          <p:nvPr/>
        </p:nvGrpSpPr>
        <p:grpSpPr bwMode="auto">
          <a:xfrm>
            <a:off x="6064250" y="2636838"/>
            <a:ext cx="314325" cy="179387"/>
            <a:chOff x="5395" y="1332"/>
            <a:chExt cx="198" cy="113"/>
          </a:xfrm>
        </p:grpSpPr>
        <p:sp>
          <p:nvSpPr>
            <p:cNvPr id="117768" name="Rectangle 8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9" name="AutoShape 9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773" name="Group 13"/>
          <p:cNvGrpSpPr>
            <a:grpSpLocks/>
          </p:cNvGrpSpPr>
          <p:nvPr/>
        </p:nvGrpSpPr>
        <p:grpSpPr bwMode="auto">
          <a:xfrm>
            <a:off x="6842125" y="2627313"/>
            <a:ext cx="314325" cy="179387"/>
            <a:chOff x="5395" y="1332"/>
            <a:chExt cx="198" cy="113"/>
          </a:xfrm>
        </p:grpSpPr>
        <p:sp>
          <p:nvSpPr>
            <p:cNvPr id="117774" name="Rectangle 14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5" name="AutoShape 15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776" name="Group 16"/>
          <p:cNvGrpSpPr>
            <a:grpSpLocks/>
          </p:cNvGrpSpPr>
          <p:nvPr/>
        </p:nvGrpSpPr>
        <p:grpSpPr bwMode="auto">
          <a:xfrm>
            <a:off x="6530975" y="4308475"/>
            <a:ext cx="314325" cy="179388"/>
            <a:chOff x="5395" y="1332"/>
            <a:chExt cx="198" cy="113"/>
          </a:xfrm>
        </p:grpSpPr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8" name="AutoShape 18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04775"/>
            <a:ext cx="8077200" cy="609600"/>
          </a:xfrm>
        </p:spPr>
        <p:txBody>
          <a:bodyPr/>
          <a:lstStyle/>
          <a:p>
            <a:r>
              <a:rPr lang="en-US"/>
              <a:t>UML Class Diagrams (Contd.)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222375"/>
            <a:ext cx="7119937" cy="4660900"/>
          </a:xfrm>
        </p:spPr>
        <p:txBody>
          <a:bodyPr/>
          <a:lstStyle/>
          <a:p>
            <a:r>
              <a:rPr lang="en-US"/>
              <a:t>Cardinality constraints are specified in the form </a:t>
            </a:r>
            <a:r>
              <a:rPr lang="en-US" i="1"/>
              <a:t>l..h</a:t>
            </a:r>
            <a:r>
              <a:rPr lang="en-US"/>
              <a:t>,  where </a:t>
            </a:r>
            <a:r>
              <a:rPr lang="en-US" i="1"/>
              <a:t>l </a:t>
            </a:r>
            <a:r>
              <a:rPr lang="en-US"/>
              <a:t>denotes the minimum and </a:t>
            </a:r>
            <a:r>
              <a:rPr lang="en-US" i="1"/>
              <a:t>h </a:t>
            </a:r>
            <a:r>
              <a:rPr lang="en-US"/>
              <a:t>the maximum number of relationships an entity can participate in.</a:t>
            </a:r>
          </a:p>
          <a:p>
            <a:r>
              <a:rPr lang="en-US"/>
              <a:t>Beware: the positioning of the constraints is exactly the reverse of the positioning of constraints in E-R diagrams.</a:t>
            </a:r>
          </a:p>
          <a:p>
            <a:r>
              <a:rPr lang="en-US"/>
              <a:t>The constraint 0..* on the </a:t>
            </a:r>
            <a:r>
              <a:rPr lang="en-US" i="1"/>
              <a:t>E</a:t>
            </a:r>
            <a:r>
              <a:rPr lang="en-US"/>
              <a:t>2</a:t>
            </a:r>
            <a:r>
              <a:rPr lang="en-US" i="1"/>
              <a:t> </a:t>
            </a:r>
            <a:r>
              <a:rPr lang="en-US"/>
              <a:t>side and 0..1 on the </a:t>
            </a:r>
            <a:r>
              <a:rPr lang="en-US" i="1"/>
              <a:t>E</a:t>
            </a:r>
            <a:r>
              <a:rPr lang="en-US"/>
              <a:t>1 side means that each </a:t>
            </a:r>
            <a:r>
              <a:rPr lang="en-US" i="1"/>
              <a:t>E</a:t>
            </a:r>
            <a:r>
              <a:rPr lang="en-US"/>
              <a:t>2 entity can participate in at most one relationship, whereas each </a:t>
            </a:r>
            <a:r>
              <a:rPr lang="en-US" i="1"/>
              <a:t>E</a:t>
            </a:r>
            <a:r>
              <a:rPr lang="en-US"/>
              <a:t>1 entity can participate in many relationships; in other words, the relationship is many to one from </a:t>
            </a:r>
            <a:r>
              <a:rPr lang="en-US" i="1"/>
              <a:t>E</a:t>
            </a:r>
            <a:r>
              <a:rPr lang="en-US"/>
              <a:t>2 to </a:t>
            </a:r>
            <a:r>
              <a:rPr lang="en-US" i="1"/>
              <a:t>E</a:t>
            </a:r>
            <a:r>
              <a:rPr lang="en-US"/>
              <a:t>1.</a:t>
            </a:r>
          </a:p>
          <a:p>
            <a:r>
              <a:rPr lang="en-US"/>
              <a:t>Single values, such as 1 or * may be written on edges; The single value 1 on an edge is treated as equivalent to 1..1, while * is equivalent to 0..*.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/>
              <a:t>Composite Attributes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 l="421" t="28589" r="1051" b="28870"/>
          <a:stretch>
            <a:fillRect/>
          </a:stretch>
        </p:blipFill>
        <p:spPr bwMode="auto">
          <a:xfrm>
            <a:off x="846138" y="1724025"/>
            <a:ext cx="7578725" cy="24542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Diagram for Exercise 2.10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/>
          <a:srcRect l="9953" t="1422" r="10309" b="1186"/>
          <a:stretch>
            <a:fillRect/>
          </a:stretch>
        </p:blipFill>
        <p:spPr bwMode="auto">
          <a:xfrm>
            <a:off x="1816100" y="787400"/>
            <a:ext cx="5697538" cy="52197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Diagram for Exercise 2.15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/>
          <a:srcRect l="1071" t="3810" r="1071" b="4048"/>
          <a:stretch>
            <a:fillRect/>
          </a:stretch>
        </p:blipFill>
        <p:spPr bwMode="auto">
          <a:xfrm>
            <a:off x="1295400" y="1079500"/>
            <a:ext cx="6959600" cy="49149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Diagram for Exercise 2.22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/>
          <a:srcRect l="1395" t="13954" r="1744" b="13721"/>
          <a:stretch>
            <a:fillRect/>
          </a:stretch>
        </p:blipFill>
        <p:spPr bwMode="auto">
          <a:xfrm>
            <a:off x="1041400" y="1092200"/>
            <a:ext cx="7053263" cy="39497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Diagram for Exercise 2.15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/>
          <a:srcRect l="1071" t="3810" r="1071" b="4048"/>
          <a:stretch>
            <a:fillRect/>
          </a:stretch>
        </p:blipFill>
        <p:spPr bwMode="auto">
          <a:xfrm>
            <a:off x="1295400" y="1079500"/>
            <a:ext cx="6959600" cy="49149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Existence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029450" cy="1589088"/>
          </a:xfrm>
        </p:spPr>
        <p:txBody>
          <a:bodyPr/>
          <a:lstStyle/>
          <a:p>
            <a:r>
              <a:rPr lang="en-US"/>
              <a:t>If the existence of entity </a:t>
            </a:r>
            <a:r>
              <a:rPr lang="en-US" i="1"/>
              <a:t>x</a:t>
            </a:r>
            <a:r>
              <a:rPr lang="en-US"/>
              <a:t> depends on the existence of entity </a:t>
            </a:r>
            <a:r>
              <a:rPr lang="en-US" i="1"/>
              <a:t>y</a:t>
            </a:r>
            <a:r>
              <a:rPr lang="en-US"/>
              <a:t>, then </a:t>
            </a:r>
            <a:r>
              <a:rPr lang="en-US" i="1"/>
              <a:t>x</a:t>
            </a:r>
            <a:r>
              <a:rPr lang="en-US"/>
              <a:t> is said to be </a:t>
            </a:r>
            <a:r>
              <a:rPr lang="en-US" i="1"/>
              <a:t>existence dependent </a:t>
            </a:r>
            <a:r>
              <a:rPr lang="en-US"/>
              <a:t>on </a:t>
            </a:r>
            <a:r>
              <a:rPr lang="en-US" i="1"/>
              <a:t>y</a:t>
            </a:r>
            <a:r>
              <a:rPr lang="en-US"/>
              <a:t>.</a:t>
            </a:r>
          </a:p>
          <a:p>
            <a:pPr marL="628650" lvl="1"/>
            <a:r>
              <a:rPr lang="en-US" i="1"/>
              <a:t>y</a:t>
            </a:r>
            <a:r>
              <a:rPr lang="en-US"/>
              <a:t> is a </a:t>
            </a:r>
            <a:r>
              <a:rPr lang="en-US" i="1"/>
              <a:t>dominant entity</a:t>
            </a:r>
            <a:r>
              <a:rPr lang="en-US"/>
              <a:t> (in example below, </a:t>
            </a:r>
            <a:r>
              <a:rPr lang="en-US" i="1"/>
              <a:t>loan</a:t>
            </a:r>
            <a:r>
              <a:rPr lang="en-US"/>
              <a:t>)</a:t>
            </a:r>
          </a:p>
          <a:p>
            <a:pPr marL="628650" lvl="1"/>
            <a:r>
              <a:rPr lang="en-US" i="1"/>
              <a:t>x</a:t>
            </a:r>
            <a:r>
              <a:rPr lang="en-US"/>
              <a:t> is a </a:t>
            </a:r>
            <a:r>
              <a:rPr lang="en-US" i="1"/>
              <a:t>subordinate entity</a:t>
            </a:r>
            <a:r>
              <a:rPr lang="en-US"/>
              <a:t> (in example below, </a:t>
            </a:r>
            <a:r>
              <a:rPr lang="en-US" i="1"/>
              <a:t>payment</a:t>
            </a:r>
            <a:r>
              <a:rPr lang="en-US"/>
              <a:t>)</a:t>
            </a:r>
          </a:p>
        </p:txBody>
      </p:sp>
      <p:grpSp>
        <p:nvGrpSpPr>
          <p:cNvPr id="44041" name="Group 9"/>
          <p:cNvGrpSpPr>
            <a:grpSpLocks/>
          </p:cNvGrpSpPr>
          <p:nvPr/>
        </p:nvGrpSpPr>
        <p:grpSpPr bwMode="auto">
          <a:xfrm>
            <a:off x="1438275" y="3160713"/>
            <a:ext cx="6340475" cy="1370012"/>
            <a:chOff x="987" y="2364"/>
            <a:chExt cx="3994" cy="863"/>
          </a:xfrm>
        </p:grpSpPr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>
              <a:off x="2300" y="2364"/>
              <a:ext cx="854" cy="863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/>
                <a:t>loan-payment</a:t>
              </a:r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4209" y="2681"/>
              <a:ext cx="772" cy="2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/>
                <a:t>payment</a:t>
              </a:r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987" y="2677"/>
              <a:ext cx="454" cy="2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/>
                <a:t>loan</a:t>
              </a: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H="1">
              <a:off x="1463" y="2791"/>
              <a:ext cx="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136" y="2791"/>
              <a:ext cx="10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717550" y="4813300"/>
            <a:ext cx="75850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/>
              <a:t>If a </a:t>
            </a:r>
            <a:r>
              <a:rPr lang="en-US" sz="2000" i="1"/>
              <a:t>loan</a:t>
            </a:r>
            <a:r>
              <a:rPr lang="en-US" sz="2000"/>
              <a:t> entity is deleted, then all its associated</a:t>
            </a:r>
            <a:r>
              <a:rPr lang="en-US" sz="2000" i="1"/>
              <a:t> payment </a:t>
            </a:r>
            <a:r>
              <a:rPr lang="en-US" sz="2000"/>
              <a:t>entities must be deleted also.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6.8</a:t>
            </a: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2"/>
          <a:srcRect l="16412" t="764" r="16603" b="763"/>
          <a:stretch>
            <a:fillRect/>
          </a:stretch>
        </p:blipFill>
        <p:spPr bwMode="auto">
          <a:xfrm>
            <a:off x="2171700" y="857250"/>
            <a:ext cx="5014913" cy="55292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6.15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2"/>
          <a:srcRect l="11430" t="803" r="11430" b="803"/>
          <a:stretch>
            <a:fillRect/>
          </a:stretch>
        </p:blipFill>
        <p:spPr bwMode="auto">
          <a:xfrm>
            <a:off x="1976438" y="1057275"/>
            <a:ext cx="5495925" cy="5257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6.16</a:t>
            </a:r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2"/>
          <a:srcRect l="386" t="18556" r="386" b="18556"/>
          <a:stretch>
            <a:fillRect/>
          </a:stretch>
        </p:blipFill>
        <p:spPr bwMode="auto">
          <a:xfrm>
            <a:off x="919163" y="1885950"/>
            <a:ext cx="7334250" cy="34861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6.26</a:t>
            </a:r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2"/>
          <a:srcRect l="12500" t="555" r="12291" b="2222"/>
          <a:stretch>
            <a:fillRect/>
          </a:stretch>
        </p:blipFill>
        <p:spPr bwMode="auto">
          <a:xfrm>
            <a:off x="1947863" y="842963"/>
            <a:ext cx="5157787" cy="5000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6.27</a:t>
            </a:r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2"/>
          <a:srcRect l="398" t="31035" r="995" b="30504"/>
          <a:stretch>
            <a:fillRect/>
          </a:stretch>
        </p:blipFill>
        <p:spPr bwMode="auto">
          <a:xfrm>
            <a:off x="895350" y="1614488"/>
            <a:ext cx="7081838" cy="20716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Sets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relationship</a:t>
            </a:r>
            <a:r>
              <a:rPr lang="en-US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/>
              <a:t>	Example:</a:t>
            </a:r>
            <a:br>
              <a:rPr lang="en-US"/>
            </a:br>
            <a:r>
              <a:rPr lang="en-US"/>
              <a:t>	</a:t>
            </a:r>
            <a:r>
              <a:rPr lang="en-US" u="sng"/>
              <a:t>Hayes</a:t>
            </a:r>
            <a:r>
              <a:rPr lang="en-US"/>
              <a:t>	</a:t>
            </a:r>
            <a:r>
              <a:rPr lang="en-US" i="1" u="sng"/>
              <a:t>depositor</a:t>
            </a:r>
            <a:r>
              <a:rPr lang="en-US"/>
              <a:t>	</a:t>
            </a:r>
            <a:r>
              <a:rPr lang="en-US" u="sng"/>
              <a:t>A-102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i="1"/>
              <a:t>customer</a:t>
            </a:r>
            <a:r>
              <a:rPr lang="en-US"/>
              <a:t> entity	relationship set	</a:t>
            </a:r>
            <a:r>
              <a:rPr lang="en-US" i="1"/>
              <a:t>account</a:t>
            </a:r>
            <a:r>
              <a:rPr lang="en-US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relationship set</a:t>
            </a:r>
            <a:r>
              <a:rPr lang="en-US"/>
              <a:t> is a mathematical relation among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>
                <a:sym typeface="Symbol" pitchFamily="18" charset="2"/>
              </a:rPr>
              <a:t>			{(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…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|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 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 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…,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 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}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where (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…,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>
                <a:sym typeface="Symbol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>
                <a:sym typeface="Symbol" pitchFamily="18" charset="2"/>
              </a:rPr>
              <a:t>		        (Hayes, A-102)  </a:t>
            </a:r>
            <a:r>
              <a:rPr lang="en-US" i="1">
                <a:sym typeface="Symbol" pitchFamily="18" charset="2"/>
              </a:rPr>
              <a:t>depositor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6.28</a:t>
            </a:r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/>
          <a:srcRect l="20094" t="542" r="20703" b="1353"/>
          <a:stretch>
            <a:fillRect/>
          </a:stretch>
        </p:blipFill>
        <p:spPr bwMode="auto">
          <a:xfrm>
            <a:off x="2405063" y="1006475"/>
            <a:ext cx="4167187" cy="51800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6.29</a:t>
            </a:r>
          </a:p>
        </p:txBody>
      </p: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2"/>
          <a:srcRect l="717" t="3185" r="955" b="3822"/>
          <a:stretch>
            <a:fillRect/>
          </a:stretch>
        </p:blipFill>
        <p:spPr bwMode="auto">
          <a:xfrm>
            <a:off x="1833563" y="1385888"/>
            <a:ext cx="5881687" cy="4171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6.30</a:t>
            </a: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/>
          <a:srcRect l="626" t="14444" r="417" b="13889"/>
          <a:stretch>
            <a:fillRect/>
          </a:stretch>
        </p:blipFill>
        <p:spPr bwMode="auto">
          <a:xfrm>
            <a:off x="1490663" y="1357313"/>
            <a:ext cx="6786562" cy="36861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6.31</a:t>
            </a:r>
          </a:p>
        </p:txBody>
      </p:sp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2"/>
          <a:srcRect l="9166" t="833" r="10001" b="833"/>
          <a:stretch>
            <a:fillRect/>
          </a:stretch>
        </p:blipFill>
        <p:spPr bwMode="auto">
          <a:xfrm>
            <a:off x="2066925" y="1042988"/>
            <a:ext cx="5543550" cy="50577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673100"/>
            <a:ext cx="8077200" cy="609600"/>
          </a:xfrm>
        </p:spPr>
        <p:txBody>
          <a:bodyPr/>
          <a:lstStyle/>
          <a:p>
            <a:r>
              <a:rPr lang="en-US"/>
              <a:t>Alternative E-R Notations</a:t>
            </a:r>
            <a:br>
              <a:rPr lang="en-US"/>
            </a:br>
            <a:r>
              <a:rPr lang="en-US"/>
              <a:t>Figure 6.24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/>
          <a:srcRect l="626" t="15277" r="1875" b="15834"/>
          <a:stretch>
            <a:fillRect/>
          </a:stretch>
        </p:blipFill>
        <p:spPr bwMode="auto">
          <a:xfrm>
            <a:off x="728663" y="1409700"/>
            <a:ext cx="7564437" cy="4008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Set </a:t>
            </a:r>
            <a:r>
              <a:rPr lang="en-US" i="1"/>
              <a:t>borrower</a:t>
            </a:r>
            <a:endParaRPr lang="en-US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/>
          <a:srcRect l="1973" t="7632" r="1973" b="8157"/>
          <a:stretch>
            <a:fillRect/>
          </a:stretch>
        </p:blipFill>
        <p:spPr bwMode="auto">
          <a:xfrm>
            <a:off x="1095375" y="1414463"/>
            <a:ext cx="6953250" cy="4572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18562</TotalTime>
  <Words>3645</Words>
  <Application>Microsoft PowerPoint</Application>
  <PresentationFormat>On-screen Show (4:3)</PresentationFormat>
  <Paragraphs>375</Paragraphs>
  <Slides>84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db-5-grey</vt:lpstr>
      <vt:lpstr>Clip</vt:lpstr>
      <vt:lpstr>Chapter 2:  Entity-Relationship Model</vt:lpstr>
      <vt:lpstr>Entity Relationship Model</vt:lpstr>
      <vt:lpstr>Entity Relationship Model</vt:lpstr>
      <vt:lpstr>Entity Sets customer and loan</vt:lpstr>
      <vt:lpstr>Attributes</vt:lpstr>
      <vt:lpstr>Slide 6</vt:lpstr>
      <vt:lpstr>Composite Attributes</vt:lpstr>
      <vt:lpstr>Relationship Sets</vt:lpstr>
      <vt:lpstr>Relationship Set borrower</vt:lpstr>
      <vt:lpstr>Relationship Sets (Cont.)</vt:lpstr>
      <vt:lpstr>Degree of a Relationship Set</vt:lpstr>
      <vt:lpstr>Mapping Cardinality Constraints</vt:lpstr>
      <vt:lpstr>Mapping Cardinalities</vt:lpstr>
      <vt:lpstr>Mapping Cardinalities </vt:lpstr>
      <vt:lpstr>Existence Dependencies</vt:lpstr>
      <vt:lpstr>Keys</vt:lpstr>
      <vt:lpstr>Keys for Relationship Sets</vt:lpstr>
      <vt:lpstr>E-R Diagrams</vt:lpstr>
      <vt:lpstr>E-R Diagram With Composite, Multivalued, and Derived Attributes</vt:lpstr>
      <vt:lpstr>Relationship Sets with Attributes</vt:lpstr>
      <vt:lpstr>Roles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Alternative Notation for Cardinality Limits</vt:lpstr>
      <vt:lpstr>E-R Diagram with a Ternary Relationship</vt:lpstr>
      <vt:lpstr>Cardinality Constraints on Ternary Relationship</vt:lpstr>
      <vt:lpstr>Design Issues</vt:lpstr>
      <vt:lpstr>Binary Vs. Non-Binary Relationships</vt:lpstr>
      <vt:lpstr>Converting Non-Binary Relationships to Binary Form</vt:lpstr>
      <vt:lpstr>Converting Non-Binary Relationships (Cont.)</vt:lpstr>
      <vt:lpstr>Mapping Cardinalities affect ER Design</vt:lpstr>
      <vt:lpstr>How about doing an ER design interactively on the board? Suggest an application to be modeled.</vt:lpstr>
      <vt:lpstr>Weak Entity Sets</vt:lpstr>
      <vt:lpstr>Weak Entity Sets (Cont.)</vt:lpstr>
      <vt:lpstr>Weak Entity Sets (Cont.)</vt:lpstr>
      <vt:lpstr>More Weak Entity Set Examples</vt:lpstr>
      <vt:lpstr>Extended E-R Features: Specialization</vt:lpstr>
      <vt:lpstr>Specialization Example</vt:lpstr>
      <vt:lpstr>Extended ER Features: Generalization</vt:lpstr>
      <vt:lpstr>Specialization and Generalization (Cont.)</vt:lpstr>
      <vt:lpstr>Design Constraints on a Specialization/Generalization</vt:lpstr>
      <vt:lpstr>Design Constraints on a Specialization/Generalization (Cont.)</vt:lpstr>
      <vt:lpstr>Aggregation</vt:lpstr>
      <vt:lpstr>Aggregation (Cont.)</vt:lpstr>
      <vt:lpstr>E-R Diagram With Aggregation</vt:lpstr>
      <vt:lpstr>E-R Design Decisions</vt:lpstr>
      <vt:lpstr>E-R Diagram for a Banking Enterprise</vt:lpstr>
      <vt:lpstr>How about doing another ER design interactively on the board?</vt:lpstr>
      <vt:lpstr>Summary of Symbols Used in E-R Notation</vt:lpstr>
      <vt:lpstr>Summary of Symbols (Cont.)</vt:lpstr>
      <vt:lpstr>Reduction to Relation Schemas</vt:lpstr>
      <vt:lpstr>Representing Entity Sets as Schemas</vt:lpstr>
      <vt:lpstr>Representing Relationship Sets as Schemas</vt:lpstr>
      <vt:lpstr>Redundancy of Schemas</vt:lpstr>
      <vt:lpstr>Redundancy of Schemas (Cont.)</vt:lpstr>
      <vt:lpstr>Composite and Multivalued Attributes</vt:lpstr>
      <vt:lpstr>Representing Specialization via Schemas</vt:lpstr>
      <vt:lpstr>Representing Specialization as Schemas (Cont.)</vt:lpstr>
      <vt:lpstr>Schemas Corresponding to Aggregation</vt:lpstr>
      <vt:lpstr>Schemas Corresponding to Aggregation (Cont.)</vt:lpstr>
      <vt:lpstr>UML </vt:lpstr>
      <vt:lpstr>Summary of UML Class Diagram Notation</vt:lpstr>
      <vt:lpstr>UML Class Diagrams (Cont.)</vt:lpstr>
      <vt:lpstr>UML Class Diagram Notation (Cont.)</vt:lpstr>
      <vt:lpstr>UML Class Diagrams (Contd.)</vt:lpstr>
      <vt:lpstr>End of Chapter 2</vt:lpstr>
      <vt:lpstr>E-R Diagram for Exercise 2.10</vt:lpstr>
      <vt:lpstr>E-R Diagram for Exercise 2.15</vt:lpstr>
      <vt:lpstr>E-R Diagram for Exercise 2.22</vt:lpstr>
      <vt:lpstr>E-R Diagram for Exercise 2.15</vt:lpstr>
      <vt:lpstr>Existence Dependencies</vt:lpstr>
      <vt:lpstr>Figure 6.8</vt:lpstr>
      <vt:lpstr>Figure 6.15</vt:lpstr>
      <vt:lpstr>Figure 6.16</vt:lpstr>
      <vt:lpstr>Figure 6.26</vt:lpstr>
      <vt:lpstr>Figure 6.27</vt:lpstr>
      <vt:lpstr>Figure 6.28</vt:lpstr>
      <vt:lpstr>Figure 6.29</vt:lpstr>
      <vt:lpstr>Figure 6.30</vt:lpstr>
      <vt:lpstr>Figure 6.31</vt:lpstr>
      <vt:lpstr>Alternative E-R Notations Figure 6.24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minaz</cp:lastModifiedBy>
  <cp:revision>211</cp:revision>
  <cp:lastPrinted>1999-06-28T19:27:31Z</cp:lastPrinted>
  <dcterms:created xsi:type="dcterms:W3CDTF">1999-11-04T22:02:40Z</dcterms:created>
  <dcterms:modified xsi:type="dcterms:W3CDTF">2012-07-27T09:18:47Z</dcterms:modified>
</cp:coreProperties>
</file>