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66" r:id="rId4"/>
    <p:sldId id="264" r:id="rId5"/>
    <p:sldId id="265" r:id="rId6"/>
    <p:sldId id="267" r:id="rId7"/>
    <p:sldId id="268" r:id="rId8"/>
    <p:sldId id="26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A0D5F23-EE31-4F2B-ADDC-8262E33EF318}" type="datetimeFigureOut">
              <a:rPr lang="en-US" smtClean="0"/>
              <a:t>7/24/2017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A2014-A31C-4CDA-8375-216C4E8B823E}" type="slidenum">
              <a:rPr lang="en-US" smtClean="0"/>
              <a:t>‹#›</a:t>
            </a:fld>
            <a:endParaRPr lang="en-US"/>
          </a:p>
        </p:txBody>
      </p:sp>
    </p:spTree>
    <p:extLst>
      <p:ext uri="{BB962C8B-B14F-4D97-AF65-F5344CB8AC3E}">
        <p14:creationId xmlns:p14="http://schemas.microsoft.com/office/powerpoint/2010/main" val="956808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0D5F23-EE31-4F2B-ADDC-8262E33EF318}" type="datetimeFigureOut">
              <a:rPr lang="en-US" smtClean="0"/>
              <a:t>7/24/2017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A2014-A31C-4CDA-8375-216C4E8B823E}" type="slidenum">
              <a:rPr lang="en-US" smtClean="0"/>
              <a:t>‹#›</a:t>
            </a:fld>
            <a:endParaRPr lang="en-US"/>
          </a:p>
        </p:txBody>
      </p:sp>
    </p:spTree>
    <p:extLst>
      <p:ext uri="{BB962C8B-B14F-4D97-AF65-F5344CB8AC3E}">
        <p14:creationId xmlns:p14="http://schemas.microsoft.com/office/powerpoint/2010/main" val="2090820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0D5F23-EE31-4F2B-ADDC-8262E33EF318}" type="datetimeFigureOut">
              <a:rPr lang="en-US" smtClean="0"/>
              <a:t>7/24/2017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A2014-A31C-4CDA-8375-216C4E8B823E}" type="slidenum">
              <a:rPr lang="en-US" smtClean="0"/>
              <a:t>‹#›</a:t>
            </a:fld>
            <a:endParaRPr lang="en-US"/>
          </a:p>
        </p:txBody>
      </p:sp>
    </p:spTree>
    <p:extLst>
      <p:ext uri="{BB962C8B-B14F-4D97-AF65-F5344CB8AC3E}">
        <p14:creationId xmlns:p14="http://schemas.microsoft.com/office/powerpoint/2010/main" val="3374546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0D5F23-EE31-4F2B-ADDC-8262E33EF318}" type="datetimeFigureOut">
              <a:rPr lang="en-US" smtClean="0"/>
              <a:t>7/24/2017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A2014-A31C-4CDA-8375-216C4E8B823E}" type="slidenum">
              <a:rPr lang="en-US" smtClean="0"/>
              <a:t>‹#›</a:t>
            </a:fld>
            <a:endParaRPr lang="en-US"/>
          </a:p>
        </p:txBody>
      </p:sp>
    </p:spTree>
    <p:extLst>
      <p:ext uri="{BB962C8B-B14F-4D97-AF65-F5344CB8AC3E}">
        <p14:creationId xmlns:p14="http://schemas.microsoft.com/office/powerpoint/2010/main" val="3624826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0D5F23-EE31-4F2B-ADDC-8262E33EF318}" type="datetimeFigureOut">
              <a:rPr lang="en-US" smtClean="0"/>
              <a:t>7/24/2017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A2014-A31C-4CDA-8375-216C4E8B823E}" type="slidenum">
              <a:rPr lang="en-US" smtClean="0"/>
              <a:t>‹#›</a:t>
            </a:fld>
            <a:endParaRPr lang="en-US"/>
          </a:p>
        </p:txBody>
      </p:sp>
    </p:spTree>
    <p:extLst>
      <p:ext uri="{BB962C8B-B14F-4D97-AF65-F5344CB8AC3E}">
        <p14:creationId xmlns:p14="http://schemas.microsoft.com/office/powerpoint/2010/main" val="276023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A0D5F23-EE31-4F2B-ADDC-8262E33EF318}" type="datetimeFigureOut">
              <a:rPr lang="en-US" smtClean="0"/>
              <a:t>7/24/2017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4A2014-A31C-4CDA-8375-216C4E8B823E}" type="slidenum">
              <a:rPr lang="en-US" smtClean="0"/>
              <a:t>‹#›</a:t>
            </a:fld>
            <a:endParaRPr lang="en-US"/>
          </a:p>
        </p:txBody>
      </p:sp>
    </p:spTree>
    <p:extLst>
      <p:ext uri="{BB962C8B-B14F-4D97-AF65-F5344CB8AC3E}">
        <p14:creationId xmlns:p14="http://schemas.microsoft.com/office/powerpoint/2010/main" val="3026067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A0D5F23-EE31-4F2B-ADDC-8262E33EF318}" type="datetimeFigureOut">
              <a:rPr lang="en-US" smtClean="0"/>
              <a:t>7/24/2017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4A2014-A31C-4CDA-8375-216C4E8B823E}" type="slidenum">
              <a:rPr lang="en-US" smtClean="0"/>
              <a:t>‹#›</a:t>
            </a:fld>
            <a:endParaRPr lang="en-US"/>
          </a:p>
        </p:txBody>
      </p:sp>
    </p:spTree>
    <p:extLst>
      <p:ext uri="{BB962C8B-B14F-4D97-AF65-F5344CB8AC3E}">
        <p14:creationId xmlns:p14="http://schemas.microsoft.com/office/powerpoint/2010/main" val="1739888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0D5F23-EE31-4F2B-ADDC-8262E33EF318}" type="datetimeFigureOut">
              <a:rPr lang="en-US" smtClean="0"/>
              <a:t>7/24/2017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4A2014-A31C-4CDA-8375-216C4E8B823E}" type="slidenum">
              <a:rPr lang="en-US" smtClean="0"/>
              <a:t>‹#›</a:t>
            </a:fld>
            <a:endParaRPr lang="en-US"/>
          </a:p>
        </p:txBody>
      </p:sp>
    </p:spTree>
    <p:extLst>
      <p:ext uri="{BB962C8B-B14F-4D97-AF65-F5344CB8AC3E}">
        <p14:creationId xmlns:p14="http://schemas.microsoft.com/office/powerpoint/2010/main" val="59302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0D5F23-EE31-4F2B-ADDC-8262E33EF318}" type="datetimeFigureOut">
              <a:rPr lang="en-US" smtClean="0"/>
              <a:t>7/24/2017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4A2014-A31C-4CDA-8375-216C4E8B823E}" type="slidenum">
              <a:rPr lang="en-US" smtClean="0"/>
              <a:t>‹#›</a:t>
            </a:fld>
            <a:endParaRPr lang="en-US"/>
          </a:p>
        </p:txBody>
      </p:sp>
    </p:spTree>
    <p:extLst>
      <p:ext uri="{BB962C8B-B14F-4D97-AF65-F5344CB8AC3E}">
        <p14:creationId xmlns:p14="http://schemas.microsoft.com/office/powerpoint/2010/main" val="3434798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A0D5F23-EE31-4F2B-ADDC-8262E33EF318}" type="datetimeFigureOut">
              <a:rPr lang="en-US" smtClean="0"/>
              <a:t>7/24/2017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4A2014-A31C-4CDA-8375-216C4E8B823E}" type="slidenum">
              <a:rPr lang="en-US" smtClean="0"/>
              <a:t>‹#›</a:t>
            </a:fld>
            <a:endParaRPr lang="en-US"/>
          </a:p>
        </p:txBody>
      </p:sp>
    </p:spTree>
    <p:extLst>
      <p:ext uri="{BB962C8B-B14F-4D97-AF65-F5344CB8AC3E}">
        <p14:creationId xmlns:p14="http://schemas.microsoft.com/office/powerpoint/2010/main" val="2490360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A0D5F23-EE31-4F2B-ADDC-8262E33EF318}" type="datetimeFigureOut">
              <a:rPr lang="en-US" smtClean="0"/>
              <a:t>7/24/2017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4A2014-A31C-4CDA-8375-216C4E8B823E}" type="slidenum">
              <a:rPr lang="en-US" smtClean="0"/>
              <a:t>‹#›</a:t>
            </a:fld>
            <a:endParaRPr lang="en-US"/>
          </a:p>
        </p:txBody>
      </p:sp>
    </p:spTree>
    <p:extLst>
      <p:ext uri="{BB962C8B-B14F-4D97-AF65-F5344CB8AC3E}">
        <p14:creationId xmlns:p14="http://schemas.microsoft.com/office/powerpoint/2010/main" val="3127605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0D5F23-EE31-4F2B-ADDC-8262E33EF318}" type="datetimeFigureOut">
              <a:rPr lang="en-US" smtClean="0"/>
              <a:t>7/24/2017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4A2014-A31C-4CDA-8375-216C4E8B823E}" type="slidenum">
              <a:rPr lang="en-US" smtClean="0"/>
              <a:t>‹#›</a:t>
            </a:fld>
            <a:endParaRPr lang="en-US"/>
          </a:p>
        </p:txBody>
      </p:sp>
    </p:spTree>
    <p:extLst>
      <p:ext uri="{BB962C8B-B14F-4D97-AF65-F5344CB8AC3E}">
        <p14:creationId xmlns:p14="http://schemas.microsoft.com/office/powerpoint/2010/main" val="1435649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rive.google.com/a/yext.com/file/d/0B0HhR-r9-PrhUEVNX2xuRFJBNWc/view?usp=shar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support.office.com/en-us/article/Text-functions-reference-cccd86ad-547d-4ea9-a065-7bb697c2a56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408" y="365125"/>
            <a:ext cx="10515600" cy="1325563"/>
          </a:xfrm>
        </p:spPr>
        <p:txBody>
          <a:bodyPr/>
          <a:lstStyle/>
          <a:p>
            <a:r>
              <a:rPr lang="en-US" dirty="0"/>
              <a:t>Class 3</a:t>
            </a:r>
          </a:p>
        </p:txBody>
      </p:sp>
      <p:sp>
        <p:nvSpPr>
          <p:cNvPr id="3" name="Content Placeholder 2"/>
          <p:cNvSpPr>
            <a:spLocks noGrp="1"/>
          </p:cNvSpPr>
          <p:nvPr>
            <p:ph idx="1"/>
          </p:nvPr>
        </p:nvSpPr>
        <p:spPr>
          <a:xfrm>
            <a:off x="829408" y="1825625"/>
            <a:ext cx="10515600" cy="4351338"/>
          </a:xfrm>
        </p:spPr>
        <p:txBody>
          <a:bodyPr>
            <a:normAutofit/>
          </a:bodyPr>
          <a:lstStyle/>
          <a:p>
            <a:r>
              <a:rPr lang="en-US" dirty="0"/>
              <a:t>Paste transpose</a:t>
            </a:r>
          </a:p>
          <a:p>
            <a:r>
              <a:rPr lang="en-US" dirty="0"/>
              <a:t>IF Formula with OR/AND</a:t>
            </a:r>
          </a:p>
          <a:p>
            <a:r>
              <a:rPr lang="en-US" dirty="0"/>
              <a:t>Left, Right, Mid</a:t>
            </a:r>
          </a:p>
          <a:p>
            <a:r>
              <a:rPr lang="en-US" dirty="0"/>
              <a:t>Find, Search</a:t>
            </a:r>
          </a:p>
          <a:p>
            <a:pPr marL="0" indent="0">
              <a:buNone/>
            </a:pPr>
            <a:endParaRPr lang="en-US" dirty="0"/>
          </a:p>
          <a:p>
            <a:pPr marL="0" indent="0">
              <a:buNone/>
            </a:pPr>
            <a:endParaRPr lang="en-US" dirty="0"/>
          </a:p>
          <a:p>
            <a:pPr marL="0" indent="0">
              <a:buNone/>
            </a:pPr>
            <a:r>
              <a:rPr lang="en-US" dirty="0"/>
              <a:t>Materials:</a:t>
            </a:r>
          </a:p>
          <a:p>
            <a:pPr marL="0" indent="0">
              <a:buNone/>
            </a:pPr>
            <a:r>
              <a:rPr lang="en-US" dirty="0">
                <a:hlinkClick r:id="rId2"/>
              </a:rPr>
              <a:t>In-Class Workbook</a:t>
            </a:r>
            <a:endParaRPr lang="en-US" dirty="0"/>
          </a:p>
        </p:txBody>
      </p:sp>
    </p:spTree>
    <p:extLst>
      <p:ext uri="{BB962C8B-B14F-4D97-AF65-F5344CB8AC3E}">
        <p14:creationId xmlns:p14="http://schemas.microsoft.com/office/powerpoint/2010/main" val="2621458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00000"/>
                </a:solidFill>
                <a:latin typeface="Calibri Light" panose="020F0302020204030204" pitchFamily="34" charset="0"/>
                <a:ea typeface="Times New Roman" panose="02020603050405020304" pitchFamily="18" charset="0"/>
                <a:cs typeface="Times New Roman" panose="02020603050405020304" pitchFamily="18" charset="0"/>
              </a:rPr>
              <a:t>Paste Transpose</a:t>
            </a:r>
            <a:endParaRPr lang="en-US" dirty="0"/>
          </a:p>
        </p:txBody>
      </p:sp>
      <p:sp>
        <p:nvSpPr>
          <p:cNvPr id="13" name="Rectangle 12"/>
          <p:cNvSpPr/>
          <p:nvPr/>
        </p:nvSpPr>
        <p:spPr>
          <a:xfrm>
            <a:off x="838200" y="1690688"/>
            <a:ext cx="10515600" cy="646331"/>
          </a:xfrm>
          <a:prstGeom prst="rect">
            <a:avLst/>
          </a:prstGeom>
        </p:spPr>
        <p:txBody>
          <a:bodyPr wrap="square">
            <a:spAutoFit/>
          </a:bodyPr>
          <a:lstStyle/>
          <a:p>
            <a:r>
              <a:rPr lang="en-US" dirty="0"/>
              <a:t>If you have a worksheet with data in </a:t>
            </a:r>
            <a:r>
              <a:rPr lang="en-US" dirty="0">
                <a:solidFill>
                  <a:srgbClr val="FF0000"/>
                </a:solidFill>
              </a:rPr>
              <a:t>columns</a:t>
            </a:r>
            <a:r>
              <a:rPr lang="en-US" dirty="0"/>
              <a:t> that you want to rotate so it’s rearranged in </a:t>
            </a:r>
            <a:r>
              <a:rPr lang="en-US" dirty="0">
                <a:solidFill>
                  <a:srgbClr val="FF0000"/>
                </a:solidFill>
              </a:rPr>
              <a:t>rows</a:t>
            </a:r>
            <a:r>
              <a:rPr lang="en-US" dirty="0"/>
              <a:t>, you can use the </a:t>
            </a:r>
            <a:r>
              <a:rPr lang="en-US" b="1" dirty="0"/>
              <a:t>Transpose</a:t>
            </a:r>
            <a:r>
              <a:rPr lang="en-US" dirty="0"/>
              <a:t> feature. It lets you quickly switch data from columns to rows, or vice versa.</a:t>
            </a:r>
            <a:endParaRPr lang="en-US" altLang="en-US" b="1" dirty="0"/>
          </a:p>
        </p:txBody>
      </p:sp>
      <p:pic>
        <p:nvPicPr>
          <p:cNvPr id="2050" name="Picture 2" descr="Tranpose button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18963" y="14235113"/>
            <a:ext cx="219075" cy="2190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08135" y="4492867"/>
            <a:ext cx="8729296" cy="2215991"/>
          </a:xfrm>
          <a:prstGeom prst="rect">
            <a:avLst/>
          </a:prstGeom>
        </p:spPr>
        <p:txBody>
          <a:bodyPr wrap="square">
            <a:spAutoFit/>
          </a:bodyPr>
          <a:lstStyle/>
          <a:p>
            <a:pPr lvl="0" eaLnBrk="0" fontAlgn="base" hangingPunct="0">
              <a:spcBef>
                <a:spcPct val="0"/>
              </a:spcBef>
              <a:spcAft>
                <a:spcPct val="0"/>
              </a:spcAft>
            </a:pPr>
            <a:endParaRPr lang="en-US" altLang="en-US" sz="1400" dirty="0"/>
          </a:p>
          <a:p>
            <a:pPr lvl="0" eaLnBrk="0" fontAlgn="base" hangingPunct="0">
              <a:spcBef>
                <a:spcPct val="0"/>
              </a:spcBef>
              <a:spcAft>
                <a:spcPct val="0"/>
              </a:spcAft>
              <a:buFontTx/>
              <a:buAutoNum type="arabicPeriod"/>
            </a:pPr>
            <a:r>
              <a:rPr lang="en-US" altLang="en-US" sz="1400" dirty="0">
                <a:cs typeface="Segoe UI" panose="020B0502040204020203" pitchFamily="34" charset="0"/>
              </a:rPr>
              <a:t>Select the range of data you want to rearrange, including any row or column labels, and press Ctrl+C</a:t>
            </a:r>
          </a:p>
          <a:p>
            <a:pPr lvl="0" eaLnBrk="0" fontAlgn="base" hangingPunct="0">
              <a:spcBef>
                <a:spcPct val="0"/>
              </a:spcBef>
              <a:spcAft>
                <a:spcPct val="0"/>
              </a:spcAft>
            </a:pPr>
            <a:endParaRPr lang="en-US" altLang="en-US" sz="1400" dirty="0">
              <a:cs typeface="Segoe UI" panose="020B0502040204020203" pitchFamily="34" charset="0"/>
            </a:endParaRPr>
          </a:p>
          <a:p>
            <a:pPr lvl="0" eaLnBrk="0" fontAlgn="base" hangingPunct="0">
              <a:spcBef>
                <a:spcPct val="0"/>
              </a:spcBef>
              <a:spcAft>
                <a:spcPct val="0"/>
              </a:spcAft>
              <a:buFontTx/>
              <a:buAutoNum type="arabicPeriod" startAt="2"/>
            </a:pPr>
            <a:r>
              <a:rPr lang="en-US" altLang="en-US" sz="1400" dirty="0">
                <a:cs typeface="Segoe UI" panose="020B0502040204020203" pitchFamily="34" charset="0"/>
              </a:rPr>
              <a:t>Right-click the first cell where you want to paste the data, and pick </a:t>
            </a:r>
            <a:r>
              <a:rPr lang="en-US" altLang="en-US" sz="1400" b="1" dirty="0">
                <a:cs typeface="Segoe UI" panose="020B0502040204020203" pitchFamily="34" charset="0"/>
              </a:rPr>
              <a:t>Transpose</a:t>
            </a:r>
          </a:p>
          <a:p>
            <a:pPr lvl="0" eaLnBrk="0" fontAlgn="base" hangingPunct="0">
              <a:spcBef>
                <a:spcPct val="0"/>
              </a:spcBef>
              <a:spcAft>
                <a:spcPct val="0"/>
              </a:spcAft>
            </a:pPr>
            <a:r>
              <a:rPr lang="en-US" altLang="en-US" sz="1400" dirty="0">
                <a:cs typeface="Segoe UI" panose="020B0502040204020203" pitchFamily="34" charset="0"/>
              </a:rPr>
              <a:t>   </a:t>
            </a:r>
          </a:p>
          <a:p>
            <a:pPr lvl="0" eaLnBrk="0" fontAlgn="base" hangingPunct="0">
              <a:spcBef>
                <a:spcPct val="0"/>
              </a:spcBef>
              <a:spcAft>
                <a:spcPct val="0"/>
              </a:spcAft>
              <a:buFontTx/>
              <a:buAutoNum type="arabicPeriod" startAt="2"/>
            </a:pPr>
            <a:r>
              <a:rPr lang="en-US" altLang="en-US" sz="1400" dirty="0">
                <a:cs typeface="Segoe UI" panose="020B0502040204020203" pitchFamily="34" charset="0"/>
              </a:rPr>
              <a:t> Pick a spot in the worksheet that has enough room to paste your data. The data you copied will overwrite any data that’s already there.</a:t>
            </a:r>
          </a:p>
          <a:p>
            <a:pPr lvl="0" eaLnBrk="0" fontAlgn="base" hangingPunct="0">
              <a:spcBef>
                <a:spcPct val="0"/>
              </a:spcBef>
              <a:spcAft>
                <a:spcPct val="0"/>
              </a:spcAft>
            </a:pPr>
            <a:endParaRPr lang="en-US" altLang="en-US" sz="1400" dirty="0">
              <a:cs typeface="Segoe UI" panose="020B0502040204020203" pitchFamily="34" charset="0"/>
            </a:endParaRPr>
          </a:p>
          <a:p>
            <a:pPr lvl="0" eaLnBrk="0" fontAlgn="base" hangingPunct="0">
              <a:spcBef>
                <a:spcPct val="0"/>
              </a:spcBef>
              <a:spcAft>
                <a:spcPct val="0"/>
              </a:spcAft>
            </a:pPr>
            <a:r>
              <a:rPr lang="en-US" altLang="en-US" sz="1400" dirty="0">
                <a:cs typeface="Segoe UI" panose="020B0502040204020203" pitchFamily="34" charset="0"/>
              </a:rPr>
              <a:t>Shortcut = ALT + e + s + e</a:t>
            </a:r>
          </a:p>
          <a:p>
            <a:pPr lvl="0" eaLnBrk="0" fontAlgn="base" hangingPunct="0">
              <a:spcBef>
                <a:spcPct val="0"/>
              </a:spcBef>
              <a:spcAft>
                <a:spcPct val="0"/>
              </a:spcAft>
            </a:pPr>
            <a:endParaRPr lang="en-US" altLang="en-US" sz="1200" dirty="0">
              <a:cs typeface="Segoe UI" panose="020B0502040204020203" pitchFamily="34" charset="0"/>
            </a:endParaRPr>
          </a:p>
        </p:txBody>
      </p:sp>
      <p:pic>
        <p:nvPicPr>
          <p:cNvPr id="2052" name="Picture 4" descr="Paste Options men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2207" y="2432955"/>
            <a:ext cx="2051538" cy="395512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ranpose button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6538" y="4161365"/>
            <a:ext cx="2190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1022838" y="2503791"/>
            <a:ext cx="1280746" cy="1906729"/>
          </a:xfrm>
          <a:prstGeom prst="rect">
            <a:avLst/>
          </a:prstGeom>
        </p:spPr>
      </p:pic>
      <p:pic>
        <p:nvPicPr>
          <p:cNvPr id="8" name="Picture 7"/>
          <p:cNvPicPr>
            <a:picLocks noChangeAspect="1"/>
          </p:cNvPicPr>
          <p:nvPr/>
        </p:nvPicPr>
        <p:blipFill>
          <a:blip r:embed="rId5"/>
          <a:stretch>
            <a:fillRect/>
          </a:stretch>
        </p:blipFill>
        <p:spPr>
          <a:xfrm>
            <a:off x="3750103" y="3231425"/>
            <a:ext cx="5271354" cy="615111"/>
          </a:xfrm>
          <a:prstGeom prst="rect">
            <a:avLst/>
          </a:prstGeom>
        </p:spPr>
      </p:pic>
      <p:sp>
        <p:nvSpPr>
          <p:cNvPr id="9" name="Arrow: Right 8"/>
          <p:cNvSpPr/>
          <p:nvPr/>
        </p:nvSpPr>
        <p:spPr>
          <a:xfrm>
            <a:off x="2620108" y="3385038"/>
            <a:ext cx="870438" cy="2725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9186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00000"/>
                </a:solidFill>
                <a:latin typeface="Calibri Light" panose="020F0302020204030204" pitchFamily="34" charset="0"/>
                <a:ea typeface="Times New Roman" panose="02020603050405020304" pitchFamily="18" charset="0"/>
                <a:cs typeface="Times New Roman" panose="02020603050405020304" pitchFamily="18" charset="0"/>
              </a:rPr>
              <a:t>IF Formula with AND</a:t>
            </a:r>
            <a:endParaRPr lang="en-US" dirty="0"/>
          </a:p>
        </p:txBody>
      </p:sp>
      <p:sp>
        <p:nvSpPr>
          <p:cNvPr id="4" name="Rectangle 1"/>
          <p:cNvSpPr>
            <a:spLocks noChangeArrowheads="1"/>
          </p:cNvSpPr>
          <p:nvPr/>
        </p:nvSpPr>
        <p:spPr bwMode="auto">
          <a:xfrm>
            <a:off x="512064" y="4521259"/>
            <a:ext cx="184731"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p:nvSpPr>
        <p:spPr>
          <a:xfrm>
            <a:off x="838200" y="1690688"/>
            <a:ext cx="10515600" cy="2308324"/>
          </a:xfrm>
          <a:prstGeom prst="rect">
            <a:avLst/>
          </a:prstGeom>
        </p:spPr>
        <p:txBody>
          <a:bodyPr wrap="square">
            <a:spAutoFit/>
          </a:bodyPr>
          <a:lstStyle/>
          <a:p>
            <a:r>
              <a:rPr lang="en-US" dirty="0"/>
              <a:t>Regular IF Formula:</a:t>
            </a:r>
          </a:p>
          <a:p>
            <a:pPr algn="ctr"/>
            <a:r>
              <a:rPr lang="en-US" b="1" dirty="0"/>
              <a:t>=IF(</a:t>
            </a:r>
            <a:r>
              <a:rPr lang="en-US" b="1" dirty="0">
                <a:highlight>
                  <a:srgbClr val="FFFF00"/>
                </a:highlight>
              </a:rPr>
              <a:t>logical_test</a:t>
            </a:r>
            <a:r>
              <a:rPr lang="en-US" b="1" dirty="0">
                <a:highlight>
                  <a:srgbClr val="00FFFF"/>
                </a:highlight>
              </a:rPr>
              <a:t>, </a:t>
            </a:r>
            <a:r>
              <a:rPr lang="en-US" b="1" dirty="0">
                <a:highlight>
                  <a:srgbClr val="00FF00"/>
                </a:highlight>
              </a:rPr>
              <a:t>[value_if_true]</a:t>
            </a:r>
            <a:r>
              <a:rPr lang="en-US" b="1" dirty="0">
                <a:highlight>
                  <a:srgbClr val="00FFFF"/>
                </a:highlight>
              </a:rPr>
              <a:t>, </a:t>
            </a:r>
            <a:r>
              <a:rPr lang="en-US" b="1" dirty="0">
                <a:highlight>
                  <a:srgbClr val="FF0000"/>
                </a:highlight>
              </a:rPr>
              <a:t>[value_if_false]</a:t>
            </a:r>
            <a:r>
              <a:rPr lang="en-US" b="1" dirty="0"/>
              <a:t>)</a:t>
            </a:r>
          </a:p>
          <a:p>
            <a:endParaRPr lang="en-US" dirty="0"/>
          </a:p>
          <a:p>
            <a:endParaRPr lang="en-US" dirty="0"/>
          </a:p>
          <a:p>
            <a:r>
              <a:rPr lang="en-US" dirty="0"/>
              <a:t>If we add more than one logical test separated by commas, </a:t>
            </a:r>
            <a:r>
              <a:rPr lang="en-US" b="1" dirty="0">
                <a:solidFill>
                  <a:srgbClr val="FF0000"/>
                </a:solidFill>
              </a:rPr>
              <a:t>ALL of the conditions have to be true </a:t>
            </a:r>
            <a:r>
              <a:rPr lang="en-US" dirty="0"/>
              <a:t>to get “[value_if_true]”. If one condition isn’t true you’ll get “[value_if_false]”.</a:t>
            </a:r>
          </a:p>
          <a:p>
            <a:endParaRPr lang="en-US" dirty="0"/>
          </a:p>
          <a:p>
            <a:pPr algn="ctr"/>
            <a:r>
              <a:rPr lang="en-US" b="1" dirty="0"/>
              <a:t>=IF(</a:t>
            </a:r>
            <a:r>
              <a:rPr lang="en-US" b="1" dirty="0">
                <a:highlight>
                  <a:srgbClr val="FFFF00"/>
                </a:highlight>
              </a:rPr>
              <a:t>AND(B2="Yes",C2="Yes")</a:t>
            </a:r>
            <a:r>
              <a:rPr lang="en-US" b="1" dirty="0">
                <a:highlight>
                  <a:srgbClr val="00FFFF"/>
                </a:highlight>
              </a:rPr>
              <a:t>,</a:t>
            </a:r>
            <a:r>
              <a:rPr lang="en-US" b="1" dirty="0">
                <a:highlight>
                  <a:srgbClr val="00FF00"/>
                </a:highlight>
              </a:rPr>
              <a:t>"Golden Customer"</a:t>
            </a:r>
            <a:r>
              <a:rPr lang="en-US" b="1" dirty="0">
                <a:highlight>
                  <a:srgbClr val="00FFFF"/>
                </a:highlight>
              </a:rPr>
              <a:t>,</a:t>
            </a:r>
            <a:r>
              <a:rPr lang="en-US" b="1" dirty="0">
                <a:highlight>
                  <a:srgbClr val="FF0000"/>
                </a:highlight>
              </a:rPr>
              <a:t>"Not Engaged"</a:t>
            </a:r>
            <a:r>
              <a:rPr lang="en-US" b="1" dirty="0"/>
              <a:t>)</a:t>
            </a:r>
            <a:endParaRPr lang="en-US" altLang="en-US" b="1" dirty="0"/>
          </a:p>
        </p:txBody>
      </p:sp>
      <p:sp>
        <p:nvSpPr>
          <p:cNvPr id="3" name="Rectangle 2"/>
          <p:cNvSpPr/>
          <p:nvPr/>
        </p:nvSpPr>
        <p:spPr>
          <a:xfrm>
            <a:off x="838200" y="4401245"/>
            <a:ext cx="9853246" cy="646331"/>
          </a:xfrm>
          <a:prstGeom prst="rect">
            <a:avLst/>
          </a:prstGeom>
        </p:spPr>
        <p:txBody>
          <a:bodyPr wrap="square">
            <a:spAutoFit/>
          </a:bodyPr>
          <a:lstStyle/>
          <a:p>
            <a:r>
              <a:rPr lang="en-US" dirty="0">
                <a:highlight>
                  <a:srgbClr val="FFFF00"/>
                </a:highlight>
              </a:rPr>
              <a:t>If Facebook Sync is yes</a:t>
            </a:r>
            <a:r>
              <a:rPr lang="en-US" b="1" dirty="0">
                <a:highlight>
                  <a:srgbClr val="FFFF00"/>
                </a:highlight>
              </a:rPr>
              <a:t>,</a:t>
            </a:r>
            <a:r>
              <a:rPr lang="en-US" dirty="0">
                <a:highlight>
                  <a:srgbClr val="FFFF00"/>
                </a:highlight>
              </a:rPr>
              <a:t> and Google Sync is yes  </a:t>
            </a:r>
            <a:r>
              <a:rPr lang="en-US" dirty="0">
                <a:highlight>
                  <a:srgbClr val="00FFFF"/>
                </a:highlight>
              </a:rPr>
              <a:t>then </a:t>
            </a:r>
            <a:r>
              <a:rPr lang="en-US" dirty="0">
                <a:highlight>
                  <a:srgbClr val="00FF00"/>
                </a:highlight>
              </a:rPr>
              <a:t>give me “Golden Customer” </a:t>
            </a:r>
            <a:r>
              <a:rPr lang="en-US" dirty="0">
                <a:highlight>
                  <a:srgbClr val="FF0000"/>
                </a:highlight>
              </a:rPr>
              <a:t>else give me “Not Engaged”</a:t>
            </a:r>
          </a:p>
        </p:txBody>
      </p:sp>
    </p:spTree>
    <p:extLst>
      <p:ext uri="{BB962C8B-B14F-4D97-AF65-F5344CB8AC3E}">
        <p14:creationId xmlns:p14="http://schemas.microsoft.com/office/powerpoint/2010/main" val="3339953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00000"/>
                </a:solidFill>
                <a:latin typeface="Calibri Light" panose="020F0302020204030204" pitchFamily="34" charset="0"/>
                <a:ea typeface="Times New Roman" panose="02020603050405020304" pitchFamily="18" charset="0"/>
                <a:cs typeface="Times New Roman" panose="02020603050405020304" pitchFamily="18" charset="0"/>
              </a:rPr>
              <a:t>Left, Right</a:t>
            </a:r>
            <a:endParaRPr lang="en-US" dirty="0"/>
          </a:p>
        </p:txBody>
      </p:sp>
      <p:sp>
        <p:nvSpPr>
          <p:cNvPr id="13" name="Rectangle 12"/>
          <p:cNvSpPr/>
          <p:nvPr/>
        </p:nvSpPr>
        <p:spPr>
          <a:xfrm>
            <a:off x="838200" y="1690688"/>
            <a:ext cx="10515600" cy="4293483"/>
          </a:xfrm>
          <a:prstGeom prst="rect">
            <a:avLst/>
          </a:prstGeom>
        </p:spPr>
        <p:txBody>
          <a:bodyPr wrap="square">
            <a:spAutoFit/>
          </a:bodyPr>
          <a:lstStyle/>
          <a:p>
            <a:r>
              <a:rPr lang="en-US" dirty="0"/>
              <a:t>You can use the LEFT, MID, and RIGHT text functions to manipulate strings of text in your data. You can use these formulas to extract certain parts of a cell.</a:t>
            </a:r>
          </a:p>
          <a:p>
            <a:pPr>
              <a:lnSpc>
                <a:spcPct val="150000"/>
              </a:lnSpc>
            </a:pPr>
            <a:endParaRPr lang="en-US" sz="1600" dirty="0"/>
          </a:p>
          <a:p>
            <a:pPr>
              <a:lnSpc>
                <a:spcPct val="150000"/>
              </a:lnSpc>
            </a:pPr>
            <a:endParaRPr lang="en-US" sz="1600" dirty="0"/>
          </a:p>
          <a:p>
            <a:pPr>
              <a:lnSpc>
                <a:spcPct val="150000"/>
              </a:lnSpc>
            </a:pPr>
            <a:r>
              <a:rPr lang="en-US" b="1" dirty="0"/>
              <a:t>LEFT/RIGHT</a:t>
            </a:r>
            <a:r>
              <a:rPr lang="en-US" dirty="0"/>
              <a:t>: Starts from the left/right hand side of the string of characters within the cell. </a:t>
            </a:r>
          </a:p>
          <a:p>
            <a:pPr>
              <a:lnSpc>
                <a:spcPct val="150000"/>
              </a:lnSpc>
            </a:pPr>
            <a:endParaRPr lang="en-US" dirty="0"/>
          </a:p>
          <a:p>
            <a:pPr algn="ctr">
              <a:lnSpc>
                <a:spcPct val="150000"/>
              </a:lnSpc>
            </a:pPr>
            <a:r>
              <a:rPr lang="en-US" b="1" dirty="0"/>
              <a:t>=Left(</a:t>
            </a:r>
            <a:r>
              <a:rPr lang="en-US" b="1" dirty="0">
                <a:solidFill>
                  <a:schemeClr val="accent1"/>
                </a:solidFill>
              </a:rPr>
              <a:t>cell_with_text</a:t>
            </a:r>
            <a:r>
              <a:rPr lang="en-US" b="1" dirty="0"/>
              <a:t>,</a:t>
            </a:r>
            <a:r>
              <a:rPr lang="en-US" b="1" dirty="0">
                <a:solidFill>
                  <a:schemeClr val="accent2"/>
                </a:solidFill>
              </a:rPr>
              <a:t>number_of_characters</a:t>
            </a:r>
            <a:r>
              <a:rPr lang="en-US" b="1" dirty="0"/>
              <a:t>)</a:t>
            </a:r>
          </a:p>
          <a:p>
            <a:pPr algn="ctr">
              <a:lnSpc>
                <a:spcPct val="150000"/>
              </a:lnSpc>
            </a:pPr>
            <a:endParaRPr lang="en-US" b="1" dirty="0"/>
          </a:p>
          <a:p>
            <a:pPr algn="ctr">
              <a:lnSpc>
                <a:spcPct val="150000"/>
              </a:lnSpc>
            </a:pPr>
            <a:r>
              <a:rPr lang="en-US" b="1" dirty="0"/>
              <a:t> =Right(</a:t>
            </a:r>
            <a:r>
              <a:rPr lang="en-US" b="1" dirty="0">
                <a:solidFill>
                  <a:schemeClr val="accent1"/>
                </a:solidFill>
              </a:rPr>
              <a:t>cell_with_text</a:t>
            </a:r>
            <a:r>
              <a:rPr lang="en-US" b="1" dirty="0"/>
              <a:t>,</a:t>
            </a:r>
            <a:r>
              <a:rPr lang="en-US" b="1" dirty="0">
                <a:solidFill>
                  <a:schemeClr val="accent2"/>
                </a:solidFill>
              </a:rPr>
              <a:t>number_of_characters</a:t>
            </a:r>
            <a:r>
              <a:rPr lang="en-US" b="1" dirty="0"/>
              <a:t>)</a:t>
            </a:r>
          </a:p>
          <a:p>
            <a:pPr algn="ctr">
              <a:lnSpc>
                <a:spcPct val="150000"/>
              </a:lnSpc>
            </a:pPr>
            <a:endParaRPr lang="en-US" b="1" dirty="0"/>
          </a:p>
          <a:p>
            <a:pPr algn="ctr">
              <a:lnSpc>
                <a:spcPct val="150000"/>
              </a:lnSpc>
            </a:pPr>
            <a:endParaRPr lang="en-US" b="1" dirty="0"/>
          </a:p>
        </p:txBody>
      </p:sp>
      <p:pic>
        <p:nvPicPr>
          <p:cNvPr id="2050" name="Picture 2" descr="Tranpose button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18963" y="14235113"/>
            <a:ext cx="219075" cy="219075"/>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p:cNvCxnSpPr>
            <a:cxnSpLocks/>
          </p:cNvCxnSpPr>
          <p:nvPr/>
        </p:nvCxnSpPr>
        <p:spPr>
          <a:xfrm>
            <a:off x="7708655" y="4164104"/>
            <a:ext cx="1060206" cy="218047"/>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267191" y="4117939"/>
            <a:ext cx="2162908" cy="830997"/>
          </a:xfrm>
          <a:prstGeom prst="rect">
            <a:avLst/>
          </a:prstGeom>
          <a:noFill/>
        </p:spPr>
        <p:txBody>
          <a:bodyPr wrap="square" rtlCol="0">
            <a:spAutoFit/>
          </a:bodyPr>
          <a:lstStyle/>
          <a:p>
            <a:r>
              <a:rPr lang="en-US" sz="1600" b="1" dirty="0">
                <a:solidFill>
                  <a:schemeClr val="accent1"/>
                </a:solidFill>
              </a:rPr>
              <a:t>Input the cell reference that contains the text or string</a:t>
            </a:r>
          </a:p>
        </p:txBody>
      </p:sp>
      <p:cxnSp>
        <p:nvCxnSpPr>
          <p:cNvPr id="7" name="Straight Arrow Connector 6"/>
          <p:cNvCxnSpPr>
            <a:cxnSpLocks/>
          </p:cNvCxnSpPr>
          <p:nvPr/>
        </p:nvCxnSpPr>
        <p:spPr>
          <a:xfrm flipH="1">
            <a:off x="3383712" y="4161365"/>
            <a:ext cx="1434793" cy="218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863011" y="4253698"/>
            <a:ext cx="2490789" cy="1077218"/>
          </a:xfrm>
          <a:prstGeom prst="rect">
            <a:avLst/>
          </a:prstGeom>
          <a:noFill/>
        </p:spPr>
        <p:txBody>
          <a:bodyPr wrap="square" rtlCol="0">
            <a:spAutoFit/>
          </a:bodyPr>
          <a:lstStyle/>
          <a:p>
            <a:r>
              <a:rPr lang="en-US" sz="1600" b="1" dirty="0">
                <a:solidFill>
                  <a:schemeClr val="accent2"/>
                </a:solidFill>
              </a:rPr>
              <a:t>How many characters do you want to extract starting from the right or left side?</a:t>
            </a:r>
          </a:p>
        </p:txBody>
      </p:sp>
      <p:cxnSp>
        <p:nvCxnSpPr>
          <p:cNvPr id="15" name="Straight Arrow Connector 14"/>
          <p:cNvCxnSpPr>
            <a:cxnSpLocks/>
            <a:endCxn id="5" idx="3"/>
          </p:cNvCxnSpPr>
          <p:nvPr/>
        </p:nvCxnSpPr>
        <p:spPr>
          <a:xfrm flipH="1" flipV="1">
            <a:off x="3430099" y="4533438"/>
            <a:ext cx="1388406" cy="234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nvCxnSpPr>
        <p:spPr>
          <a:xfrm flipV="1">
            <a:off x="7816362" y="4533438"/>
            <a:ext cx="952499" cy="27811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7299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00000"/>
                </a:solidFill>
                <a:latin typeface="Calibri Light" panose="020F0302020204030204" pitchFamily="34" charset="0"/>
                <a:ea typeface="Times New Roman" panose="02020603050405020304" pitchFamily="18" charset="0"/>
                <a:cs typeface="Times New Roman" panose="02020603050405020304" pitchFamily="18" charset="0"/>
              </a:rPr>
              <a:t>Mid</a:t>
            </a:r>
            <a:endParaRPr lang="en-US" dirty="0"/>
          </a:p>
        </p:txBody>
      </p:sp>
      <p:sp>
        <p:nvSpPr>
          <p:cNvPr id="13" name="Rectangle 12"/>
          <p:cNvSpPr/>
          <p:nvPr/>
        </p:nvSpPr>
        <p:spPr>
          <a:xfrm>
            <a:off x="838200" y="1690688"/>
            <a:ext cx="10515600" cy="2215991"/>
          </a:xfrm>
          <a:prstGeom prst="rect">
            <a:avLst/>
          </a:prstGeom>
        </p:spPr>
        <p:txBody>
          <a:bodyPr wrap="square">
            <a:spAutoFit/>
          </a:bodyPr>
          <a:lstStyle/>
          <a:p>
            <a:pPr algn="ctr">
              <a:lnSpc>
                <a:spcPct val="150000"/>
              </a:lnSpc>
            </a:pPr>
            <a:endParaRPr lang="en-US" b="1" dirty="0"/>
          </a:p>
          <a:p>
            <a:pPr>
              <a:lnSpc>
                <a:spcPct val="150000"/>
              </a:lnSpc>
            </a:pPr>
            <a:r>
              <a:rPr lang="en-US" b="1" dirty="0"/>
              <a:t>MID</a:t>
            </a:r>
            <a:r>
              <a:rPr lang="en-US" dirty="0"/>
              <a:t>: </a:t>
            </a:r>
            <a:r>
              <a:rPr lang="en-US" dirty="0">
                <a:solidFill>
                  <a:srgbClr val="2F2F2F"/>
                </a:solidFill>
              </a:rPr>
              <a:t>This returns a specific number of characters from a text string, starting at the position you specify, based on the number of characters you specify. </a:t>
            </a:r>
          </a:p>
          <a:p>
            <a:pPr algn="ctr">
              <a:lnSpc>
                <a:spcPct val="150000"/>
              </a:lnSpc>
            </a:pPr>
            <a:endParaRPr lang="en-US" b="1" dirty="0">
              <a:solidFill>
                <a:srgbClr val="2F2F2F"/>
              </a:solidFill>
            </a:endParaRPr>
          </a:p>
          <a:p>
            <a:pPr algn="ctr">
              <a:lnSpc>
                <a:spcPct val="150000"/>
              </a:lnSpc>
            </a:pPr>
            <a:r>
              <a:rPr lang="en-US" sz="2000" b="1" dirty="0"/>
              <a:t>=Mid(</a:t>
            </a:r>
            <a:r>
              <a:rPr lang="en-US" sz="2000" b="1" dirty="0">
                <a:solidFill>
                  <a:schemeClr val="accent1"/>
                </a:solidFill>
              </a:rPr>
              <a:t>cell_with_text</a:t>
            </a:r>
            <a:r>
              <a:rPr lang="en-US" sz="2000" b="1" dirty="0"/>
              <a:t>,</a:t>
            </a:r>
            <a:r>
              <a:rPr lang="en-US" sz="2000" b="1" dirty="0">
                <a:solidFill>
                  <a:schemeClr val="accent6"/>
                </a:solidFill>
              </a:rPr>
              <a:t>start_position</a:t>
            </a:r>
            <a:r>
              <a:rPr lang="en-US" sz="2000" b="1" dirty="0"/>
              <a:t>,</a:t>
            </a:r>
            <a:r>
              <a:rPr lang="en-US" sz="2000" b="1" dirty="0">
                <a:solidFill>
                  <a:schemeClr val="accent2"/>
                </a:solidFill>
              </a:rPr>
              <a:t>length</a:t>
            </a:r>
            <a:r>
              <a:rPr lang="en-US" sz="2000" b="1" dirty="0"/>
              <a:t>)</a:t>
            </a:r>
          </a:p>
        </p:txBody>
      </p:sp>
      <p:pic>
        <p:nvPicPr>
          <p:cNvPr id="2050" name="Picture 2" descr="Tranpose button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18963" y="14235113"/>
            <a:ext cx="219075" cy="219075"/>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p:cNvSpPr txBox="1"/>
          <p:nvPr/>
        </p:nvSpPr>
        <p:spPr>
          <a:xfrm>
            <a:off x="1617784" y="4190921"/>
            <a:ext cx="2162908" cy="830997"/>
          </a:xfrm>
          <a:prstGeom prst="rect">
            <a:avLst/>
          </a:prstGeom>
          <a:noFill/>
        </p:spPr>
        <p:txBody>
          <a:bodyPr wrap="square" rtlCol="0">
            <a:spAutoFit/>
          </a:bodyPr>
          <a:lstStyle/>
          <a:p>
            <a:r>
              <a:rPr lang="en-US" sz="1600" b="1" dirty="0">
                <a:solidFill>
                  <a:schemeClr val="accent1"/>
                </a:solidFill>
              </a:rPr>
              <a:t>Input the cell reference that contains the text or string</a:t>
            </a:r>
          </a:p>
        </p:txBody>
      </p:sp>
      <p:cxnSp>
        <p:nvCxnSpPr>
          <p:cNvPr id="34" name="Straight Arrow Connector 33"/>
          <p:cNvCxnSpPr>
            <a:cxnSpLocks/>
          </p:cNvCxnSpPr>
          <p:nvPr/>
        </p:nvCxnSpPr>
        <p:spPr>
          <a:xfrm flipH="1">
            <a:off x="3780694" y="3808479"/>
            <a:ext cx="1274883" cy="495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719403" y="3377023"/>
            <a:ext cx="2490789" cy="1077218"/>
          </a:xfrm>
          <a:prstGeom prst="rect">
            <a:avLst/>
          </a:prstGeom>
          <a:noFill/>
        </p:spPr>
        <p:txBody>
          <a:bodyPr wrap="square" rtlCol="0">
            <a:spAutoFit/>
          </a:bodyPr>
          <a:lstStyle/>
          <a:p>
            <a:r>
              <a:rPr lang="en-US" sz="1600" b="1" dirty="0">
                <a:solidFill>
                  <a:schemeClr val="accent2"/>
                </a:solidFill>
              </a:rPr>
              <a:t>How many characters do you want to extract to the right of your start_position?</a:t>
            </a:r>
          </a:p>
        </p:txBody>
      </p:sp>
      <p:sp>
        <p:nvSpPr>
          <p:cNvPr id="31" name="Arc 30"/>
          <p:cNvSpPr/>
          <p:nvPr/>
        </p:nvSpPr>
        <p:spPr>
          <a:xfrm rot="17884938">
            <a:off x="7720011" y="3017904"/>
            <a:ext cx="1508614" cy="1694625"/>
          </a:xfrm>
          <a:prstGeom prst="arc">
            <a:avLst>
              <a:gd name="adj1" fmla="val 16200000"/>
              <a:gd name="adj2" fmla="val 941864"/>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48" name="Isosceles Triangle 2047"/>
          <p:cNvSpPr/>
          <p:nvPr/>
        </p:nvSpPr>
        <p:spPr>
          <a:xfrm rot="18968550" flipH="1" flipV="1">
            <a:off x="8979216" y="3285663"/>
            <a:ext cx="107789" cy="102326"/>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9" name="Rectangle 2048"/>
          <p:cNvSpPr/>
          <p:nvPr/>
        </p:nvSpPr>
        <p:spPr>
          <a:xfrm>
            <a:off x="5527796" y="5016839"/>
            <a:ext cx="2365131" cy="1323439"/>
          </a:xfrm>
          <a:prstGeom prst="rect">
            <a:avLst/>
          </a:prstGeom>
        </p:spPr>
        <p:txBody>
          <a:bodyPr wrap="square">
            <a:spAutoFit/>
          </a:bodyPr>
          <a:lstStyle/>
          <a:p>
            <a:r>
              <a:rPr lang="en-US" sz="1600" b="1" dirty="0">
                <a:solidFill>
                  <a:schemeClr val="accent6"/>
                </a:solidFill>
              </a:rPr>
              <a:t>Starting from the right, how many characters into the string do you want to mark as your starting point?</a:t>
            </a:r>
          </a:p>
        </p:txBody>
      </p:sp>
      <p:cxnSp>
        <p:nvCxnSpPr>
          <p:cNvPr id="22" name="Straight Arrow Connector 21"/>
          <p:cNvCxnSpPr>
            <a:cxnSpLocks/>
          </p:cNvCxnSpPr>
          <p:nvPr/>
        </p:nvCxnSpPr>
        <p:spPr>
          <a:xfrm flipH="1">
            <a:off x="6508813" y="3808479"/>
            <a:ext cx="334535" cy="1121106"/>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942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00000"/>
                </a:solidFill>
                <a:latin typeface="Calibri Light" panose="020F0302020204030204" pitchFamily="34" charset="0"/>
                <a:ea typeface="Times New Roman" panose="02020603050405020304" pitchFamily="18" charset="0"/>
                <a:cs typeface="Times New Roman" panose="02020603050405020304" pitchFamily="18" charset="0"/>
              </a:rPr>
              <a:t>Find Function</a:t>
            </a:r>
            <a:endParaRPr lang="en-US" dirty="0"/>
          </a:p>
        </p:txBody>
      </p:sp>
      <p:sp>
        <p:nvSpPr>
          <p:cNvPr id="13" name="Rectangle 12"/>
          <p:cNvSpPr/>
          <p:nvPr/>
        </p:nvSpPr>
        <p:spPr>
          <a:xfrm>
            <a:off x="838200" y="1690688"/>
            <a:ext cx="10515600" cy="1846659"/>
          </a:xfrm>
          <a:prstGeom prst="rect">
            <a:avLst/>
          </a:prstGeom>
        </p:spPr>
        <p:txBody>
          <a:bodyPr wrap="square">
            <a:spAutoFit/>
          </a:bodyPr>
          <a:lstStyle/>
          <a:p>
            <a:r>
              <a:rPr lang="en-US" altLang="en-US" dirty="0"/>
              <a:t>FIND function locates one text string within a second text string, and returns the number of the starting position of the first text string from the first character of the second text string.</a:t>
            </a:r>
          </a:p>
          <a:p>
            <a:endParaRPr lang="en-US" altLang="en-US" dirty="0"/>
          </a:p>
          <a:p>
            <a:pPr algn="ctr"/>
            <a:r>
              <a:rPr lang="en-US" altLang="en-US" sz="2400" dirty="0"/>
              <a:t>=FIND(find_text, within_text, [</a:t>
            </a:r>
            <a:r>
              <a:rPr lang="en-US" altLang="en-US" sz="2400" dirty="0" err="1"/>
              <a:t>start_num</a:t>
            </a:r>
            <a:r>
              <a:rPr lang="en-US" altLang="en-US" sz="2400" dirty="0"/>
              <a:t>])</a:t>
            </a:r>
          </a:p>
          <a:p>
            <a:endParaRPr lang="en-US" altLang="en-US" dirty="0"/>
          </a:p>
          <a:p>
            <a:r>
              <a:rPr lang="en-US" altLang="en-US" dirty="0">
                <a:solidFill>
                  <a:srgbClr val="FF0000"/>
                </a:solidFill>
              </a:rPr>
              <a:t>** Case sensitive!</a:t>
            </a:r>
          </a:p>
        </p:txBody>
      </p:sp>
      <p:sp>
        <p:nvSpPr>
          <p:cNvPr id="5" name="Rectangle 4"/>
          <p:cNvSpPr/>
          <p:nvPr/>
        </p:nvSpPr>
        <p:spPr>
          <a:xfrm>
            <a:off x="902676" y="3629651"/>
            <a:ext cx="10451124" cy="1754326"/>
          </a:xfrm>
          <a:prstGeom prst="rect">
            <a:avLst/>
          </a:prstGeom>
        </p:spPr>
        <p:txBody>
          <a:bodyPr wrap="square">
            <a:spAutoFit/>
          </a:bodyPr>
          <a:lstStyle/>
          <a:p>
            <a:r>
              <a:rPr lang="en-US" b="1" dirty="0"/>
              <a:t>Find_text: </a:t>
            </a:r>
            <a:r>
              <a:rPr lang="en-US" dirty="0"/>
              <a:t>Required. The text you want to find.</a:t>
            </a:r>
          </a:p>
          <a:p>
            <a:endParaRPr lang="en-US" dirty="0"/>
          </a:p>
          <a:p>
            <a:r>
              <a:rPr lang="en-US" b="1" dirty="0"/>
              <a:t>Within_text: </a:t>
            </a:r>
            <a:r>
              <a:rPr lang="en-US" dirty="0"/>
              <a:t>Required. The text containing the text you want to find.</a:t>
            </a:r>
          </a:p>
          <a:p>
            <a:endParaRPr lang="en-US" dirty="0"/>
          </a:p>
          <a:p>
            <a:r>
              <a:rPr lang="en-US" b="1" dirty="0"/>
              <a:t>Start_num: </a:t>
            </a:r>
            <a:r>
              <a:rPr lang="en-US" dirty="0"/>
              <a:t>Optional. Specifies the character at which to start the search. The first character in within_text is character number 1. If you omit start_num, it is assumed to be 1.</a:t>
            </a:r>
            <a:endParaRPr lang="en-US" altLang="en-US" dirty="0"/>
          </a:p>
        </p:txBody>
      </p:sp>
    </p:spTree>
    <p:extLst>
      <p:ext uri="{BB962C8B-B14F-4D97-AF65-F5344CB8AC3E}">
        <p14:creationId xmlns:p14="http://schemas.microsoft.com/office/powerpoint/2010/main" val="733817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00000"/>
                </a:solidFill>
                <a:latin typeface="Calibri Light" panose="020F0302020204030204" pitchFamily="34" charset="0"/>
                <a:ea typeface="Times New Roman" panose="02020603050405020304" pitchFamily="18" charset="0"/>
                <a:cs typeface="Times New Roman" panose="02020603050405020304" pitchFamily="18" charset="0"/>
              </a:rPr>
              <a:t>Search Function</a:t>
            </a:r>
            <a:endParaRPr lang="en-US" dirty="0"/>
          </a:p>
        </p:txBody>
      </p:sp>
      <p:sp>
        <p:nvSpPr>
          <p:cNvPr id="4" name="Rectangle 1"/>
          <p:cNvSpPr>
            <a:spLocks noChangeArrowheads="1"/>
          </p:cNvSpPr>
          <p:nvPr/>
        </p:nvSpPr>
        <p:spPr bwMode="auto">
          <a:xfrm>
            <a:off x="512064" y="4521259"/>
            <a:ext cx="184731"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b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
        <p:nvSpPr>
          <p:cNvPr id="13" name="Rectangle 12"/>
          <p:cNvSpPr/>
          <p:nvPr/>
        </p:nvSpPr>
        <p:spPr>
          <a:xfrm>
            <a:off x="696795" y="1690688"/>
            <a:ext cx="10515600" cy="4893647"/>
          </a:xfrm>
          <a:prstGeom prst="rect">
            <a:avLst/>
          </a:prstGeom>
        </p:spPr>
        <p:txBody>
          <a:bodyPr wrap="square">
            <a:spAutoFit/>
          </a:bodyPr>
          <a:lstStyle/>
          <a:p>
            <a:r>
              <a:rPr lang="en-US" dirty="0"/>
              <a:t>The </a:t>
            </a:r>
            <a:r>
              <a:rPr lang="en-US" b="1" dirty="0"/>
              <a:t>SEARCH</a:t>
            </a:r>
            <a:r>
              <a:rPr lang="en-US" dirty="0"/>
              <a:t> function locates one text string within a second text string, and returns the number of the starting position of the first text string from the first character of the second text string. It takes the same arguments as the FIND function. </a:t>
            </a:r>
          </a:p>
          <a:p>
            <a:endParaRPr lang="en-US" dirty="0"/>
          </a:p>
          <a:p>
            <a:pPr algn="ctr"/>
            <a:r>
              <a:rPr lang="en-US" sz="2400" dirty="0">
                <a:solidFill>
                  <a:srgbClr val="2F2F2F"/>
                </a:solidFill>
              </a:rPr>
              <a:t>=SEARCH(</a:t>
            </a:r>
            <a:r>
              <a:rPr lang="en-US" sz="2400" dirty="0" err="1">
                <a:solidFill>
                  <a:srgbClr val="2F2F2F"/>
                </a:solidFill>
              </a:rPr>
              <a:t>find_text,within_text</a:t>
            </a:r>
            <a:r>
              <a:rPr lang="en-US" sz="2400" dirty="0">
                <a:solidFill>
                  <a:srgbClr val="2F2F2F"/>
                </a:solidFill>
              </a:rPr>
              <a:t>,[start_num])</a:t>
            </a:r>
          </a:p>
          <a:p>
            <a:pPr algn="ctr"/>
            <a:endParaRPr lang="en-US" b="1" dirty="0"/>
          </a:p>
          <a:p>
            <a:endParaRPr lang="en-US" dirty="0"/>
          </a:p>
          <a:p>
            <a:endParaRPr lang="en-US" dirty="0"/>
          </a:p>
          <a:p>
            <a:pPr marL="285750" indent="-285750">
              <a:buFont typeface="Arial" panose="020B0604020202020204" pitchFamily="34" charset="0"/>
              <a:buChar char="•"/>
            </a:pPr>
            <a:r>
              <a:rPr lang="en-US" sz="1600" dirty="0"/>
              <a:t>To find the position of the letter "n" in the word "printer", you can use the following function:</a:t>
            </a:r>
          </a:p>
          <a:p>
            <a:pPr algn="ctr"/>
            <a:r>
              <a:rPr lang="en-US" sz="1600" b="1" dirty="0"/>
              <a:t>=SEARCH("</a:t>
            </a:r>
            <a:r>
              <a:rPr lang="en-US" sz="1600" b="1" dirty="0" err="1"/>
              <a:t>n","printer</a:t>
            </a:r>
            <a:r>
              <a:rPr lang="en-US" sz="1600" b="1" dirty="0"/>
              <a:t>")</a:t>
            </a:r>
          </a:p>
          <a:p>
            <a:endParaRPr lang="en-US" sz="1600" dirty="0"/>
          </a:p>
          <a:p>
            <a:r>
              <a:rPr lang="en-US" sz="1600" dirty="0"/>
              <a:t>This function returns </a:t>
            </a:r>
            <a:r>
              <a:rPr lang="en-US" sz="1600" b="1" dirty="0"/>
              <a:t>4</a:t>
            </a:r>
            <a:r>
              <a:rPr lang="en-US" sz="1600" dirty="0"/>
              <a:t> because "n" is the fourth character in the word "printer.“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You can also search for words within other words. For example, the function</a:t>
            </a:r>
          </a:p>
          <a:p>
            <a:pPr algn="ctr"/>
            <a:r>
              <a:rPr lang="en-US" sz="1600" b="1" dirty="0"/>
              <a:t>=SEARCH("</a:t>
            </a:r>
            <a:r>
              <a:rPr lang="en-US" sz="1600" b="1" dirty="0" err="1"/>
              <a:t>base","database</a:t>
            </a:r>
            <a:r>
              <a:rPr lang="en-US" sz="1600" b="1" dirty="0"/>
              <a:t>")</a:t>
            </a:r>
          </a:p>
          <a:p>
            <a:pPr algn="ctr"/>
            <a:endParaRPr lang="en-US" sz="1600" b="1" dirty="0"/>
          </a:p>
          <a:p>
            <a:r>
              <a:rPr lang="en-US" sz="1600" dirty="0"/>
              <a:t>This returns 5, because the word "base" begins at the fifth character of the word "database".</a:t>
            </a:r>
          </a:p>
          <a:p>
            <a:endParaRPr lang="en-US" altLang="en-US" dirty="0"/>
          </a:p>
        </p:txBody>
      </p:sp>
      <p:sp>
        <p:nvSpPr>
          <p:cNvPr id="6" name="Rectangle 5"/>
          <p:cNvSpPr/>
          <p:nvPr/>
        </p:nvSpPr>
        <p:spPr>
          <a:xfrm>
            <a:off x="696795" y="3246319"/>
            <a:ext cx="2359269" cy="369332"/>
          </a:xfrm>
          <a:prstGeom prst="rect">
            <a:avLst/>
          </a:prstGeom>
        </p:spPr>
        <p:txBody>
          <a:bodyPr wrap="square">
            <a:spAutoFit/>
          </a:bodyPr>
          <a:lstStyle/>
          <a:p>
            <a:r>
              <a:rPr lang="en-US" i="0" dirty="0">
                <a:solidFill>
                  <a:srgbClr val="FF0000"/>
                </a:solidFill>
                <a:effectLst/>
              </a:rPr>
              <a:t>** NOT case sensitive</a:t>
            </a:r>
          </a:p>
        </p:txBody>
      </p:sp>
    </p:spTree>
    <p:extLst>
      <p:ext uri="{BB962C8B-B14F-4D97-AF65-F5344CB8AC3E}">
        <p14:creationId xmlns:p14="http://schemas.microsoft.com/office/powerpoint/2010/main" val="3199459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37D9D-D18D-44B6-867B-B3643450B63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3E3F585-68FB-49E0-858C-DD9AF2DB2073}"/>
              </a:ext>
            </a:extLst>
          </p:cNvPr>
          <p:cNvSpPr>
            <a:spLocks noGrp="1"/>
          </p:cNvSpPr>
          <p:nvPr>
            <p:ph idx="1"/>
          </p:nvPr>
        </p:nvSpPr>
        <p:spPr/>
        <p:txBody>
          <a:bodyPr/>
          <a:lstStyle/>
          <a:p>
            <a:pPr marL="0" indent="0">
              <a:buNone/>
            </a:pPr>
            <a:r>
              <a:rPr lang="en-US" sz="3600" dirty="0">
                <a:hlinkClick r:id="rId2"/>
              </a:rPr>
              <a:t>Full list of text functions</a:t>
            </a:r>
            <a:endParaRPr lang="en-US" sz="3600" dirty="0"/>
          </a:p>
          <a:p>
            <a:pPr marL="0" indent="0">
              <a:buNone/>
            </a:pPr>
            <a:endParaRPr lang="en-US" dirty="0"/>
          </a:p>
        </p:txBody>
      </p:sp>
    </p:spTree>
    <p:extLst>
      <p:ext uri="{BB962C8B-B14F-4D97-AF65-F5344CB8AC3E}">
        <p14:creationId xmlns:p14="http://schemas.microsoft.com/office/powerpoint/2010/main" val="4032936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TotalTime>
  <Words>536</Words>
  <Application>Microsoft Office PowerPoint</Application>
  <PresentationFormat>Widescreen</PresentationFormat>
  <Paragraphs>79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Segoe UI</vt:lpstr>
      <vt:lpstr>Times New Roman</vt:lpstr>
      <vt:lpstr>Office Theme</vt:lpstr>
      <vt:lpstr>Class 3</vt:lpstr>
      <vt:lpstr>Paste Transpose</vt:lpstr>
      <vt:lpstr>IF Formula with AND</vt:lpstr>
      <vt:lpstr>Left, Right</vt:lpstr>
      <vt:lpstr>Mid</vt:lpstr>
      <vt:lpstr>Find Function</vt:lpstr>
      <vt:lpstr>Search Function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Kristel Estrella</dc:creator>
  <cp:lastModifiedBy>Kristel Estrella</cp:lastModifiedBy>
  <cp:revision>40</cp:revision>
  <dcterms:created xsi:type="dcterms:W3CDTF">2017-01-27T19:16:56Z</dcterms:created>
  <dcterms:modified xsi:type="dcterms:W3CDTF">2017-07-24T19:39:09Z</dcterms:modified>
</cp:coreProperties>
</file>