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Poppins"/>
      <p:regular r:id="rId40"/>
      <p:bold r:id="rId41"/>
      <p:italic r:id="rId42"/>
      <p:boldItalic r:id="rId43"/>
    </p:embeddedFont>
    <p:embeddedFont>
      <p:font typeface="Anaheim"/>
      <p:regular r:id="rId44"/>
      <p:bold r:id="rId45"/>
    </p:embeddedFont>
    <p:embeddedFont>
      <p:font typeface="Bebas Neue"/>
      <p:regular r:id="rId46"/>
    </p:embeddedFont>
    <p:embeddedFont>
      <p:font typeface="Poppins Black"/>
      <p:bold r:id="rId47"/>
      <p:boldItalic r:id="rId48"/>
    </p:embeddedFont>
    <p:embeddedFont>
      <p:font typeface="Barlow"/>
      <p:regular r:id="rId49"/>
      <p:bold r:id="rId50"/>
      <p:italic r:id="rId51"/>
      <p:boldItalic r:id="rId52"/>
    </p:embeddedFont>
    <p:embeddedFont>
      <p:font typeface="Poppins ExtraBold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73F443-7801-499F-833D-74A5086AB1ED}">
  <a:tblStyle styleId="{F573F443-7801-499F-833D-74A5086AB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regular.fntdata"/><Relationship Id="rId42" Type="http://schemas.openxmlformats.org/officeDocument/2006/relationships/font" Target="fonts/Poppins-italic.fntdata"/><Relationship Id="rId41" Type="http://schemas.openxmlformats.org/officeDocument/2006/relationships/font" Target="fonts/Poppins-bold.fntdata"/><Relationship Id="rId44" Type="http://schemas.openxmlformats.org/officeDocument/2006/relationships/font" Target="fonts/Anaheim-regular.fntdata"/><Relationship Id="rId43" Type="http://schemas.openxmlformats.org/officeDocument/2006/relationships/font" Target="fonts/Poppins-boldItalic.fntdata"/><Relationship Id="rId46" Type="http://schemas.openxmlformats.org/officeDocument/2006/relationships/font" Target="fonts/BebasNeue-regular.fntdata"/><Relationship Id="rId45" Type="http://schemas.openxmlformats.org/officeDocument/2006/relationships/font" Target="fonts/Anahei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oppinsBlack-boldItalic.fntdata"/><Relationship Id="rId47" Type="http://schemas.openxmlformats.org/officeDocument/2006/relationships/font" Target="fonts/PoppinsBlack-bold.fntdata"/><Relationship Id="rId49" Type="http://schemas.openxmlformats.org/officeDocument/2006/relationships/font" Target="fonts/Barl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-italic.fntdata"/><Relationship Id="rId50" Type="http://schemas.openxmlformats.org/officeDocument/2006/relationships/font" Target="fonts/Barlow-bold.fntdata"/><Relationship Id="rId53" Type="http://schemas.openxmlformats.org/officeDocument/2006/relationships/font" Target="fonts/PoppinsExtraBold-bold.fntdata"/><Relationship Id="rId52" Type="http://schemas.openxmlformats.org/officeDocument/2006/relationships/font" Target="fonts/Barl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Poppins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31ad843e29f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31ad843e29f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1bdabc47f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1bdabc47f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d64afd5df5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d64afd5df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d64afd5df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d64afd5df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1ad843e29f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1ad843e29f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31c2dde6dd7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31c2dde6dd7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1c2dde6dd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1c2dde6dd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1c2dde6dd7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1c2dde6dd7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31be3be9ad3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31be3be9ad3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Mikey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31c2dde6dd7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31c2dde6dd7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Mikey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31c2dde6dd7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31c2dde6dd7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Mikey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31c2dde6dd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31c2dde6dd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Mikey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1c2dde6dd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1c2dde6dd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Mikey - by extension, we believe that the blue bike system is able to have such a large membership because of its ability to serve as a first/last mile commute option.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1be3be9ad3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1be3be9ad3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Mikey - unsupervised learning so k-means clustering helps uncover patterns in the data without predefining the group structure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31c2dde6dd7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31c2dde6dd7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Mikey - Since the features in this graph are scaled (standardized to have mean 0 and standard deviation 1), the values indicate </a:t>
            </a:r>
            <a:r>
              <a:rPr b="1" lang="en">
                <a:solidFill>
                  <a:schemeClr val="dk1"/>
                </a:solidFill>
              </a:rPr>
              <a:t>relative performance</a:t>
            </a:r>
            <a:r>
              <a:rPr lang="en">
                <a:solidFill>
                  <a:schemeClr val="dk1"/>
                </a:solidFill>
              </a:rPr>
              <a:t> compared to the overall average for each feature.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31be3be9ad3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31be3be9ad3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31c2dde6dd7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31c2dde6dd7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31c2dde6dd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31c2dde6dd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d64afd5df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d64afd5df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1bbe0957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1bbe0957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1c2dde6d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1c2dde6d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1c2dde6dd7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1c2dde6dd7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d64afd5df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d64afd5df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31ad843e29f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31ad843e29f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2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Brady, Daniel Heo, Justin Wells</a:t>
            </a:r>
            <a:endParaRPr/>
          </a:p>
        </p:txBody>
      </p:sp>
      <p:sp>
        <p:nvSpPr>
          <p:cNvPr id="753" name="Google Shape;753;p33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BIKES AND PUBLIC TRANSIT</a:t>
            </a:r>
            <a:endParaRPr/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Research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996" name="Google Shape;996;p42"/>
          <p:cNvGrpSpPr/>
          <p:nvPr/>
        </p:nvGrpSpPr>
        <p:grpSpPr>
          <a:xfrm>
            <a:off x="6834771" y="516076"/>
            <a:ext cx="381195" cy="380944"/>
            <a:chOff x="5053900" y="2021500"/>
            <a:chExt cx="483750" cy="483125"/>
          </a:xfrm>
        </p:grpSpPr>
        <p:sp>
          <p:nvSpPr>
            <p:cNvPr id="997" name="Google Shape;997;p42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05" name="Google Shape;1005;p42"/>
          <p:cNvSpPr txBox="1"/>
          <p:nvPr>
            <p:ph idx="4294967295" type="subTitle"/>
          </p:nvPr>
        </p:nvSpPr>
        <p:spPr>
          <a:xfrm>
            <a:off x="1234200" y="1276750"/>
            <a:ext cx="6675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Blue Bike and MBTA Integration</a:t>
            </a:r>
            <a:r>
              <a:rPr lang="en"/>
              <a:t>: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Over 70% of MBTA transit stations are co-located with Blue Bike stations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Blue Bikes actively included in plans to mitigate public transit disruptions with MBTA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Recent Expansion Plans</a:t>
            </a:r>
            <a:r>
              <a:rPr lang="en"/>
              <a:t>: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 </a:t>
            </a:r>
            <a:r>
              <a:rPr lang="en" sz="1100"/>
              <a:t>September 24, 2024, the City of Boston announced plans to build 100 new Blue Bike stations across every neighborhood in Boston expanding the system by 40%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Urban Mobility Goals</a:t>
            </a:r>
            <a:r>
              <a:rPr lang="en"/>
              <a:t>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Address first/last-mile transit challenges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Promote environmental benefits: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Reduce reliance on cars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Decrease greenhouse gas emissions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Alleviate traffic congestion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011" name="Google Shape;1011;p43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12" name="Google Shape;1012;p43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013" name="Google Shape;1013;p4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014" name="Google Shape;1014;p4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5" name="Google Shape;1015;p4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4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017" name="Google Shape;1017;p4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18" name="Google Shape;1018;p4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9" name="Google Shape;1019;p4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020" name="Google Shape;1020;p4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1" name="Google Shape;1021;p4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2" name="Google Shape;1022;p4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023" name="Google Shape;1023;p4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4" name="Google Shape;1024;p4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5" name="Google Shape;1025;p43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26" name="Google Shape;1026;p4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7" name="Google Shape;1027;p4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8" name="Google Shape;1028;p4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29" name="Google Shape;1029;p4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0" name="Google Shape;1030;p4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Adequacy of Dataset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4"/>
          <p:cNvSpPr txBox="1"/>
          <p:nvPr>
            <p:ph idx="1" type="subTitle"/>
          </p:nvPr>
        </p:nvSpPr>
        <p:spPr>
          <a:xfrm>
            <a:off x="4693575" y="2342025"/>
            <a:ext cx="3591600" cy="24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Created a 150-meter buffer around MBTA stops in ArcGIS Pro to classify Blue Bike stations as ‘close’ or ‘far’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Joined Blue Bike trip data with MBTA stop data:</a:t>
            </a:r>
            <a:endParaRPr sz="1100"/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1100"/>
              <a:t>Associated MBTA stop and line for each Blue Bike station</a:t>
            </a:r>
            <a:endParaRPr sz="1100"/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1100"/>
              <a:t>Number of docks at each station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Dropped rows with missing start/end station locations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Dropped Blue Bike stations over 5 miles away from MBTA stops</a:t>
            </a:r>
            <a:endParaRPr sz="1100"/>
          </a:p>
        </p:txBody>
      </p:sp>
      <p:sp>
        <p:nvSpPr>
          <p:cNvPr id="1037" name="Google Shape;1037;p44"/>
          <p:cNvSpPr txBox="1"/>
          <p:nvPr>
            <p:ph idx="2" type="subTitle"/>
          </p:nvPr>
        </p:nvSpPr>
        <p:spPr>
          <a:xfrm>
            <a:off x="830313" y="2342025"/>
            <a:ext cx="3591600" cy="24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Blue Bikes Trip Data (September 2024)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Why September 2024?: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1100"/>
              <a:t>Over 480,000 trips recorded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1100"/>
              <a:t>Representative of peak usage (not affected by cold weather, work/school in session)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1100"/>
              <a:t>Recent data provides insight into the current system</a:t>
            </a:r>
            <a:endParaRPr sz="1100"/>
          </a:p>
        </p:txBody>
      </p:sp>
      <p:sp>
        <p:nvSpPr>
          <p:cNvPr id="1038" name="Google Shape;1038;p44"/>
          <p:cNvSpPr txBox="1"/>
          <p:nvPr>
            <p:ph idx="3" type="subTitle"/>
          </p:nvPr>
        </p:nvSpPr>
        <p:spPr>
          <a:xfrm>
            <a:off x="1386825" y="1693950"/>
            <a:ext cx="2535600" cy="6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039" name="Google Shape;1039;p44"/>
          <p:cNvSpPr txBox="1"/>
          <p:nvPr>
            <p:ph idx="4" type="subTitle"/>
          </p:nvPr>
        </p:nvSpPr>
        <p:spPr>
          <a:xfrm>
            <a:off x="5221575" y="1694025"/>
            <a:ext cx="2535600" cy="6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grpSp>
        <p:nvGrpSpPr>
          <p:cNvPr id="1040" name="Google Shape;1040;p44"/>
          <p:cNvGrpSpPr/>
          <p:nvPr/>
        </p:nvGrpSpPr>
        <p:grpSpPr>
          <a:xfrm>
            <a:off x="2447013" y="1567400"/>
            <a:ext cx="358175" cy="338875"/>
            <a:chOff x="5544600" y="3801400"/>
            <a:chExt cx="358175" cy="338875"/>
          </a:xfrm>
        </p:grpSpPr>
        <p:sp>
          <p:nvSpPr>
            <p:cNvPr id="1041" name="Google Shape;1041;p44"/>
            <p:cNvSpPr/>
            <p:nvPr/>
          </p:nvSpPr>
          <p:spPr>
            <a:xfrm>
              <a:off x="5650650" y="3837675"/>
              <a:ext cx="206500" cy="200775"/>
            </a:xfrm>
            <a:custGeom>
              <a:rect b="b" l="l" r="r" t="t"/>
              <a:pathLst>
                <a:path extrusionOk="0" h="8031" w="8260">
                  <a:moveTo>
                    <a:pt x="3970" y="541"/>
                  </a:moveTo>
                  <a:lnTo>
                    <a:pt x="3970" y="3874"/>
                  </a:lnTo>
                  <a:lnTo>
                    <a:pt x="1079" y="5547"/>
                  </a:lnTo>
                  <a:cubicBezTo>
                    <a:pt x="0" y="3376"/>
                    <a:pt x="1564" y="681"/>
                    <a:pt x="3970" y="541"/>
                  </a:cubicBezTo>
                  <a:close/>
                  <a:moveTo>
                    <a:pt x="7705" y="4302"/>
                  </a:moveTo>
                  <a:cubicBezTo>
                    <a:pt x="7622" y="5381"/>
                    <a:pt x="7041" y="6337"/>
                    <a:pt x="6198" y="6918"/>
                  </a:cubicBezTo>
                  <a:lnTo>
                    <a:pt x="4677" y="4302"/>
                  </a:lnTo>
                  <a:close/>
                  <a:moveTo>
                    <a:pt x="4123" y="4385"/>
                  </a:moveTo>
                  <a:lnTo>
                    <a:pt x="5740" y="7180"/>
                  </a:lnTo>
                  <a:cubicBezTo>
                    <a:pt x="5280" y="7416"/>
                    <a:pt x="4773" y="7526"/>
                    <a:pt x="4264" y="7526"/>
                  </a:cubicBezTo>
                  <a:cubicBezTo>
                    <a:pt x="3107" y="7526"/>
                    <a:pt x="1944" y="6956"/>
                    <a:pt x="1328" y="6005"/>
                  </a:cubicBezTo>
                  <a:lnTo>
                    <a:pt x="4123" y="4385"/>
                  </a:lnTo>
                  <a:close/>
                  <a:moveTo>
                    <a:pt x="4233" y="0"/>
                  </a:moveTo>
                  <a:cubicBezTo>
                    <a:pt x="2005" y="0"/>
                    <a:pt x="209" y="1813"/>
                    <a:pt x="209" y="4027"/>
                  </a:cubicBezTo>
                  <a:cubicBezTo>
                    <a:pt x="306" y="6696"/>
                    <a:pt x="2269" y="8030"/>
                    <a:pt x="4233" y="8030"/>
                  </a:cubicBezTo>
                  <a:cubicBezTo>
                    <a:pt x="6197" y="8030"/>
                    <a:pt x="8161" y="6696"/>
                    <a:pt x="8259" y="4027"/>
                  </a:cubicBezTo>
                  <a:cubicBezTo>
                    <a:pt x="8259" y="3887"/>
                    <a:pt x="8146" y="3764"/>
                    <a:pt x="7997" y="3764"/>
                  </a:cubicBezTo>
                  <a:lnTo>
                    <a:pt x="4495" y="3764"/>
                  </a:lnTo>
                  <a:lnTo>
                    <a:pt x="4495" y="266"/>
                  </a:lnTo>
                  <a:cubicBezTo>
                    <a:pt x="4495" y="126"/>
                    <a:pt x="4385" y="0"/>
                    <a:pt x="4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5544600" y="3801400"/>
              <a:ext cx="358175" cy="338875"/>
            </a:xfrm>
            <a:custGeom>
              <a:rect b="b" l="l" r="r" t="t"/>
              <a:pathLst>
                <a:path extrusionOk="0" h="13555" w="14327">
                  <a:moveTo>
                    <a:pt x="10178" y="538"/>
                  </a:moveTo>
                  <a:cubicBezTo>
                    <a:pt x="11890" y="664"/>
                    <a:pt x="13261" y="2049"/>
                    <a:pt x="13401" y="3761"/>
                  </a:cubicBezTo>
                  <a:lnTo>
                    <a:pt x="10178" y="3761"/>
                  </a:lnTo>
                  <a:lnTo>
                    <a:pt x="10178" y="538"/>
                  </a:lnTo>
                  <a:close/>
                  <a:moveTo>
                    <a:pt x="8457" y="809"/>
                  </a:moveTo>
                  <a:cubicBezTo>
                    <a:pt x="8847" y="809"/>
                    <a:pt x="9243" y="860"/>
                    <a:pt x="9636" y="970"/>
                  </a:cubicBezTo>
                  <a:lnTo>
                    <a:pt x="9636" y="4024"/>
                  </a:lnTo>
                  <a:cubicBezTo>
                    <a:pt x="9636" y="4176"/>
                    <a:pt x="9763" y="4289"/>
                    <a:pt x="9899" y="4289"/>
                  </a:cubicBezTo>
                  <a:lnTo>
                    <a:pt x="12956" y="4289"/>
                  </a:lnTo>
                  <a:cubicBezTo>
                    <a:pt x="13069" y="4674"/>
                    <a:pt x="13109" y="5076"/>
                    <a:pt x="13109" y="5478"/>
                  </a:cubicBezTo>
                  <a:cubicBezTo>
                    <a:pt x="12991" y="8560"/>
                    <a:pt x="10725" y="10099"/>
                    <a:pt x="8458" y="10099"/>
                  </a:cubicBezTo>
                  <a:cubicBezTo>
                    <a:pt x="6189" y="10099"/>
                    <a:pt x="3919" y="8557"/>
                    <a:pt x="3801" y="5478"/>
                  </a:cubicBezTo>
                  <a:cubicBezTo>
                    <a:pt x="3763" y="2886"/>
                    <a:pt x="5987" y="809"/>
                    <a:pt x="8457" y="809"/>
                  </a:cubicBezTo>
                  <a:close/>
                  <a:moveTo>
                    <a:pt x="4465" y="8784"/>
                  </a:moveTo>
                  <a:cubicBezTo>
                    <a:pt x="4670" y="9033"/>
                    <a:pt x="4906" y="9269"/>
                    <a:pt x="5155" y="9474"/>
                  </a:cubicBezTo>
                  <a:lnTo>
                    <a:pt x="4534" y="10125"/>
                  </a:lnTo>
                  <a:lnTo>
                    <a:pt x="3814" y="9405"/>
                  </a:lnTo>
                  <a:lnTo>
                    <a:pt x="4465" y="8784"/>
                  </a:lnTo>
                  <a:close/>
                  <a:moveTo>
                    <a:pt x="3425" y="9767"/>
                  </a:moveTo>
                  <a:lnTo>
                    <a:pt x="4172" y="10513"/>
                  </a:lnTo>
                  <a:lnTo>
                    <a:pt x="1932" y="12864"/>
                  </a:lnTo>
                  <a:cubicBezTo>
                    <a:pt x="1798" y="12987"/>
                    <a:pt x="1653" y="13040"/>
                    <a:pt x="1515" y="13040"/>
                  </a:cubicBezTo>
                  <a:cubicBezTo>
                    <a:pt x="1053" y="13040"/>
                    <a:pt x="671" y="12455"/>
                    <a:pt x="1075" y="12007"/>
                  </a:cubicBezTo>
                  <a:lnTo>
                    <a:pt x="3425" y="9767"/>
                  </a:lnTo>
                  <a:close/>
                  <a:moveTo>
                    <a:pt x="9899" y="0"/>
                  </a:moveTo>
                  <a:cubicBezTo>
                    <a:pt x="9763" y="0"/>
                    <a:pt x="9636" y="110"/>
                    <a:pt x="9636" y="263"/>
                  </a:cubicBezTo>
                  <a:lnTo>
                    <a:pt x="9636" y="429"/>
                  </a:lnTo>
                  <a:cubicBezTo>
                    <a:pt x="9219" y="330"/>
                    <a:pt x="8810" y="283"/>
                    <a:pt x="8413" y="283"/>
                  </a:cubicBezTo>
                  <a:cubicBezTo>
                    <a:pt x="4488" y="283"/>
                    <a:pt x="1785" y="4849"/>
                    <a:pt x="4146" y="8356"/>
                  </a:cubicBezTo>
                  <a:lnTo>
                    <a:pt x="703" y="11619"/>
                  </a:lnTo>
                  <a:cubicBezTo>
                    <a:pt x="0" y="12335"/>
                    <a:pt x="502" y="13554"/>
                    <a:pt x="1487" y="13554"/>
                  </a:cubicBezTo>
                  <a:cubicBezTo>
                    <a:pt x="1493" y="13554"/>
                    <a:pt x="1498" y="13554"/>
                    <a:pt x="1503" y="13554"/>
                  </a:cubicBezTo>
                  <a:cubicBezTo>
                    <a:pt x="1796" y="13554"/>
                    <a:pt x="2084" y="13445"/>
                    <a:pt x="2307" y="13222"/>
                  </a:cubicBezTo>
                  <a:cubicBezTo>
                    <a:pt x="2320" y="13222"/>
                    <a:pt x="5570" y="9793"/>
                    <a:pt x="5583" y="9793"/>
                  </a:cubicBezTo>
                  <a:cubicBezTo>
                    <a:pt x="6486" y="10398"/>
                    <a:pt x="7458" y="10667"/>
                    <a:pt x="8405" y="10667"/>
                  </a:cubicBezTo>
                  <a:cubicBezTo>
                    <a:pt x="11505" y="10667"/>
                    <a:pt x="14327" y="7774"/>
                    <a:pt x="13510" y="4289"/>
                  </a:cubicBezTo>
                  <a:lnTo>
                    <a:pt x="13676" y="4289"/>
                  </a:lnTo>
                  <a:cubicBezTo>
                    <a:pt x="13816" y="4289"/>
                    <a:pt x="13939" y="4176"/>
                    <a:pt x="13939" y="4024"/>
                  </a:cubicBezTo>
                  <a:cubicBezTo>
                    <a:pt x="13939" y="1800"/>
                    <a:pt x="12126" y="0"/>
                    <a:pt x="9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dk2"/>
                </a:highlight>
              </a:endParaRPr>
            </a:p>
          </p:txBody>
        </p:sp>
      </p:grpSp>
      <p:sp>
        <p:nvSpPr>
          <p:cNvPr id="1043" name="Google Shape;1043;p44"/>
          <p:cNvSpPr/>
          <p:nvPr/>
        </p:nvSpPr>
        <p:spPr>
          <a:xfrm>
            <a:off x="6366500" y="1567400"/>
            <a:ext cx="245761" cy="338881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5"/>
          <p:cNvSpPr txBox="1"/>
          <p:nvPr>
            <p:ph idx="1" type="subTitle"/>
          </p:nvPr>
        </p:nvSpPr>
        <p:spPr>
          <a:xfrm>
            <a:off x="5172302" y="2679025"/>
            <a:ext cx="32517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FID, Station, Line, Terminus, Route, Point_X, Point_Y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5"/>
          <p:cNvSpPr txBox="1"/>
          <p:nvPr>
            <p:ph idx="2" type="subTitle"/>
          </p:nvPr>
        </p:nvSpPr>
        <p:spPr>
          <a:xfrm>
            <a:off x="620501" y="2679025"/>
            <a:ext cx="32517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33A44"/>
                </a:solidFill>
              </a:rPr>
              <a:t>Bike Type, Trip Start Time, Trip End Time, Start Station, End Station, Member or Casual</a:t>
            </a:r>
            <a:endParaRPr i="1">
              <a:solidFill>
                <a:srgbClr val="233A4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3A4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051" name="Google Shape;1051;p45"/>
          <p:cNvSpPr txBox="1"/>
          <p:nvPr>
            <p:ph idx="3" type="subTitle"/>
          </p:nvPr>
        </p:nvSpPr>
        <p:spPr>
          <a:xfrm>
            <a:off x="978545" y="20505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Bikes</a:t>
            </a:r>
            <a:endParaRPr/>
          </a:p>
        </p:txBody>
      </p:sp>
      <p:sp>
        <p:nvSpPr>
          <p:cNvPr id="1052" name="Google Shape;1052;p45"/>
          <p:cNvSpPr txBox="1"/>
          <p:nvPr>
            <p:ph idx="4" type="subTitle"/>
          </p:nvPr>
        </p:nvSpPr>
        <p:spPr>
          <a:xfrm>
            <a:off x="5172300" y="2050500"/>
            <a:ext cx="3251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MBTA Stops</a:t>
            </a:r>
            <a:endParaRPr/>
          </a:p>
        </p:txBody>
      </p:sp>
      <p:pic>
        <p:nvPicPr>
          <p:cNvPr id="1053" name="Google Shape;10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700" y="1598950"/>
            <a:ext cx="558900" cy="5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45"/>
          <p:cNvPicPr preferRelativeResize="0"/>
          <p:nvPr/>
        </p:nvPicPr>
        <p:blipFill rotWithShape="1">
          <a:blip r:embed="rId4">
            <a:alphaModFix/>
          </a:blip>
          <a:srcRect b="30001" l="32850" r="33061" t="18758"/>
          <a:stretch/>
        </p:blipFill>
        <p:spPr>
          <a:xfrm>
            <a:off x="1992175" y="1619425"/>
            <a:ext cx="508350" cy="5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69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65" name="Google Shape;1065;p47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66" name="Google Shape;1066;p47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067" name="Google Shape;1067;p47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068" name="Google Shape;1068;p4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9" name="Google Shape;1069;p4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0" name="Google Shape;1070;p47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071" name="Google Shape;1071;p4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72" name="Google Shape;1072;p4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47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074" name="Google Shape;1074;p4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75" name="Google Shape;1075;p4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47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077" name="Google Shape;1077;p47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78" name="Google Shape;1078;p47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47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80" name="Google Shape;1080;p47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1" name="Google Shape;1081;p47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2" name="Google Shape;1082;p47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83" name="Google Shape;1083;p4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84" name="Google Shape;1084;p4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090" name="Google Shape;1090;p48"/>
          <p:cNvSpPr txBox="1"/>
          <p:nvPr/>
        </p:nvSpPr>
        <p:spPr>
          <a:xfrm>
            <a:off x="1622550" y="1017725"/>
            <a:ext cx="58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MBTA lines are most popular with Blue Bike stations?</a:t>
            </a:r>
            <a:endParaRPr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91" name="Google Shape;10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75" y="1885450"/>
            <a:ext cx="374332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48"/>
          <p:cNvSpPr txBox="1"/>
          <p:nvPr>
            <p:ph idx="2" type="subTitle"/>
          </p:nvPr>
        </p:nvSpPr>
        <p:spPr>
          <a:xfrm>
            <a:off x="5108775" y="1885450"/>
            <a:ext cx="2881500" cy="22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Red and Green lines located mostly in downtown Boston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Logical to assume high trip counts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Green line has mostly above ground stops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Easy access to blue bike stations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Silver, Orange, Blue lines are less </a:t>
            </a:r>
            <a:r>
              <a:rPr lang="en" sz="1100"/>
              <a:t>popular</a:t>
            </a:r>
            <a:r>
              <a:rPr lang="en" sz="1100"/>
              <a:t> in the city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/>
          <p:cNvSpPr/>
          <p:nvPr/>
        </p:nvSpPr>
        <p:spPr>
          <a:xfrm>
            <a:off x="5287950" y="4086325"/>
            <a:ext cx="3855900" cy="10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8" name="Google Shape;1098;p49"/>
          <p:cNvSpPr txBox="1"/>
          <p:nvPr>
            <p:ph type="title"/>
          </p:nvPr>
        </p:nvSpPr>
        <p:spPr>
          <a:xfrm>
            <a:off x="720000" y="306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oppins"/>
                <a:ea typeface="Poppins"/>
                <a:cs typeface="Poppins"/>
                <a:sym typeface="Poppins"/>
              </a:rPr>
              <a:t>Spatial</a:t>
            </a:r>
            <a:r>
              <a:rPr i="1" lang="en">
                <a:latin typeface="Poppins"/>
                <a:ea typeface="Poppins"/>
                <a:cs typeface="Poppins"/>
                <a:sym typeface="Poppins"/>
              </a:rPr>
              <a:t> Analysis in ArcGIS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9" name="Google Shape;1099;p49"/>
          <p:cNvSpPr txBox="1"/>
          <p:nvPr>
            <p:ph idx="1" type="subTitle"/>
          </p:nvPr>
        </p:nvSpPr>
        <p:spPr>
          <a:xfrm>
            <a:off x="4875588" y="3790150"/>
            <a:ext cx="35703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Boston’s </a:t>
            </a:r>
            <a:r>
              <a:rPr b="1" lang="en" sz="1100"/>
              <a:t>central</a:t>
            </a:r>
            <a:r>
              <a:rPr b="1" lang="en" sz="1100"/>
              <a:t> districts and surrounding neighborhoods dominate total trip density, while </a:t>
            </a:r>
            <a:r>
              <a:rPr b="1" lang="en" sz="1100"/>
              <a:t>suburban</a:t>
            </a:r>
            <a:r>
              <a:rPr b="1" lang="en" sz="1100"/>
              <a:t> areas exhibit lower trip density</a:t>
            </a:r>
            <a:endParaRPr b="1" sz="1100"/>
          </a:p>
        </p:txBody>
      </p:sp>
      <p:sp>
        <p:nvSpPr>
          <p:cNvPr id="1100" name="Google Shape;1100;p49"/>
          <p:cNvSpPr txBox="1"/>
          <p:nvPr>
            <p:ph idx="2" type="subTitle"/>
          </p:nvPr>
        </p:nvSpPr>
        <p:spPr>
          <a:xfrm>
            <a:off x="837888" y="3768550"/>
            <a:ext cx="35703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The highest density of trips that start near MBTA stops are on the Red and Green Lines, more specifically, in areas around downtown Boston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49" title="Blue Bike Station Total Trip Heatmap.png"/>
          <p:cNvPicPr preferRelativeResize="0"/>
          <p:nvPr/>
        </p:nvPicPr>
        <p:blipFill rotWithShape="1">
          <a:blip r:embed="rId3">
            <a:alphaModFix/>
          </a:blip>
          <a:srcRect b="6529" l="13419" r="15688" t="9436"/>
          <a:stretch/>
        </p:blipFill>
        <p:spPr>
          <a:xfrm>
            <a:off x="837900" y="1014319"/>
            <a:ext cx="3614125" cy="275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49" title="Blue Bike Districts by Total Trips.png"/>
          <p:cNvPicPr preferRelativeResize="0"/>
          <p:nvPr/>
        </p:nvPicPr>
        <p:blipFill rotWithShape="1">
          <a:blip r:embed="rId4">
            <a:alphaModFix/>
          </a:blip>
          <a:srcRect b="0" l="16021" r="24967" t="29859"/>
          <a:stretch/>
        </p:blipFill>
        <p:spPr>
          <a:xfrm>
            <a:off x="4853669" y="1017725"/>
            <a:ext cx="3614130" cy="27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0"/>
          <p:cNvSpPr/>
          <p:nvPr/>
        </p:nvSpPr>
        <p:spPr>
          <a:xfrm>
            <a:off x="0" y="4086300"/>
            <a:ext cx="9144000" cy="10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8" name="Google Shape;1108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0"/>
          <p:cNvSpPr txBox="1"/>
          <p:nvPr>
            <p:ph idx="2" type="subTitle"/>
          </p:nvPr>
        </p:nvSpPr>
        <p:spPr>
          <a:xfrm>
            <a:off x="5740975" y="1816050"/>
            <a:ext cx="30408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Interpretation:</a:t>
            </a:r>
            <a:endParaRPr b="1" sz="13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More ‘far’ stations which makes sense because ‘close’ stations were classified as within 150 meters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Average duration is the same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Close stations exhibit significantly higher trips per station suggesting they serve as major hubs for activity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Member proportion is indicative of overall dataset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~70% member riders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~30% casual riders</a:t>
            </a:r>
            <a:endParaRPr sz="1100"/>
          </a:p>
        </p:txBody>
      </p:sp>
      <p:sp>
        <p:nvSpPr>
          <p:cNvPr id="1110" name="Google Shape;1110;p50"/>
          <p:cNvSpPr txBox="1"/>
          <p:nvPr/>
        </p:nvSpPr>
        <p:spPr>
          <a:xfrm>
            <a:off x="1622550" y="1017725"/>
            <a:ext cx="58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 does activity at Blue Bike stations near MBTA stops differ from those far away?</a:t>
            </a:r>
            <a:endParaRPr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11" name="Google Shape;1111;p50"/>
          <p:cNvPicPr preferRelativeResize="0"/>
          <p:nvPr/>
        </p:nvPicPr>
        <p:blipFill rotWithShape="1">
          <a:blip r:embed="rId3">
            <a:alphaModFix/>
          </a:blip>
          <a:srcRect b="3845" l="2766" r="1521" t="4386"/>
          <a:stretch/>
        </p:blipFill>
        <p:spPr>
          <a:xfrm>
            <a:off x="637902" y="3536910"/>
            <a:ext cx="4396724" cy="122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73" y="1813600"/>
            <a:ext cx="2492525" cy="15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6500" y="1816038"/>
            <a:ext cx="2492525" cy="153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1"/>
          <p:cNvSpPr/>
          <p:nvPr/>
        </p:nvSpPr>
        <p:spPr>
          <a:xfrm>
            <a:off x="3010400" y="2818225"/>
            <a:ext cx="1879500" cy="5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9" name="Google Shape;1119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120" name="Google Shape;1120;p51"/>
          <p:cNvSpPr txBox="1"/>
          <p:nvPr/>
        </p:nvSpPr>
        <p:spPr>
          <a:xfrm>
            <a:off x="1622550" y="1017725"/>
            <a:ext cx="58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 do member and casual usage differ?</a:t>
            </a:r>
            <a:endParaRPr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1" name="Google Shape;1121;p51"/>
          <p:cNvSpPr txBox="1"/>
          <p:nvPr>
            <p:ph idx="2" type="subTitle"/>
          </p:nvPr>
        </p:nvSpPr>
        <p:spPr>
          <a:xfrm>
            <a:off x="5427175" y="1347250"/>
            <a:ext cx="35142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Interpretation:</a:t>
            </a:r>
            <a:endParaRPr b="1" sz="13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Members take twice as more trips in September as casual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Casual riders take significantly longer trips indicating recreational/exploratory use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Members ride more frequently during peak hours due to work/routine related trips (7-9am and 5-7pm)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Casual riders do not see same peak in morning as members</a:t>
            </a:r>
            <a:endParaRPr sz="1100"/>
          </a:p>
        </p:txBody>
      </p:sp>
      <p:pic>
        <p:nvPicPr>
          <p:cNvPr id="1122" name="Google Shape;1122;p51"/>
          <p:cNvPicPr preferRelativeResize="0"/>
          <p:nvPr/>
        </p:nvPicPr>
        <p:blipFill rotWithShape="1">
          <a:blip r:embed="rId3">
            <a:alphaModFix/>
          </a:blip>
          <a:srcRect b="7096" l="1064" r="1250" t="4642"/>
          <a:stretch/>
        </p:blipFill>
        <p:spPr>
          <a:xfrm>
            <a:off x="302450" y="3195050"/>
            <a:ext cx="4570351" cy="668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51"/>
          <p:cNvGrpSpPr/>
          <p:nvPr/>
        </p:nvGrpSpPr>
        <p:grpSpPr>
          <a:xfrm>
            <a:off x="2747926" y="1455398"/>
            <a:ext cx="2554849" cy="1501774"/>
            <a:chOff x="2747926" y="1455398"/>
            <a:chExt cx="2554849" cy="1501774"/>
          </a:xfrm>
        </p:grpSpPr>
        <p:pic>
          <p:nvPicPr>
            <p:cNvPr id="1124" name="Google Shape;1124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47926" y="1455398"/>
              <a:ext cx="2554849" cy="1501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5" name="Google Shape;1125;p51"/>
            <p:cNvSpPr txBox="1"/>
            <p:nvPr/>
          </p:nvSpPr>
          <p:spPr>
            <a:xfrm>
              <a:off x="2934200" y="2715913"/>
              <a:ext cx="2105100" cy="1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12am                        5am                          10am                       3pm                        8pm</a:t>
              </a:r>
              <a:endParaRPr b="1" sz="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pic>
        <p:nvPicPr>
          <p:cNvPr id="1126" name="Google Shape;112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849" y="1455400"/>
            <a:ext cx="2430670" cy="150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51"/>
          <p:cNvSpPr/>
          <p:nvPr/>
        </p:nvSpPr>
        <p:spPr>
          <a:xfrm>
            <a:off x="977375" y="3198650"/>
            <a:ext cx="1646100" cy="668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91" name="Google Shape;791;p34"/>
          <p:cNvSpPr txBox="1"/>
          <p:nvPr>
            <p:ph idx="4" type="subTitle"/>
          </p:nvPr>
        </p:nvSpPr>
        <p:spPr>
          <a:xfrm>
            <a:off x="1016800" y="20249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2" name="Google Shape;792;p34"/>
          <p:cNvSpPr txBox="1"/>
          <p:nvPr>
            <p:ph idx="5" type="subTitle"/>
          </p:nvPr>
        </p:nvSpPr>
        <p:spPr>
          <a:xfrm>
            <a:off x="3419246" y="20249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3" name="Google Shape;793;p34"/>
          <p:cNvSpPr txBox="1"/>
          <p:nvPr>
            <p:ph idx="1" type="subTitle"/>
          </p:nvPr>
        </p:nvSpPr>
        <p:spPr>
          <a:xfrm>
            <a:off x="2214113" y="33603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94" name="Google Shape;794;p34"/>
          <p:cNvSpPr txBox="1"/>
          <p:nvPr>
            <p:ph idx="3" type="subTitle"/>
          </p:nvPr>
        </p:nvSpPr>
        <p:spPr>
          <a:xfrm>
            <a:off x="4608549" y="33603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795" name="Google Shape;795;p34"/>
          <p:cNvGrpSpPr/>
          <p:nvPr/>
        </p:nvGrpSpPr>
        <p:grpSpPr>
          <a:xfrm>
            <a:off x="2435847" y="1571800"/>
            <a:ext cx="339200" cy="338875"/>
            <a:chOff x="2489475" y="2118450"/>
            <a:chExt cx="339200" cy="338875"/>
          </a:xfrm>
        </p:grpSpPr>
        <p:sp>
          <p:nvSpPr>
            <p:cNvPr id="796" name="Google Shape;796;p34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99" name="Google Shape;799;p34"/>
          <p:cNvCxnSpPr>
            <a:stCxn id="800" idx="3"/>
            <a:endCxn id="801" idx="1"/>
          </p:cNvCxnSpPr>
          <p:nvPr/>
        </p:nvCxnSpPr>
        <p:spPr>
          <a:xfrm>
            <a:off x="2017150" y="17412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02" name="Google Shape;802;p34"/>
          <p:cNvCxnSpPr>
            <a:stCxn id="803" idx="3"/>
            <a:endCxn id="804" idx="1"/>
          </p:cNvCxnSpPr>
          <p:nvPr/>
        </p:nvCxnSpPr>
        <p:spPr>
          <a:xfrm>
            <a:off x="4411625" y="17412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05" name="Google Shape;805;p34"/>
          <p:cNvCxnSpPr>
            <a:stCxn id="806" idx="3"/>
            <a:endCxn id="807" idx="1"/>
          </p:cNvCxnSpPr>
          <p:nvPr/>
        </p:nvCxnSpPr>
        <p:spPr>
          <a:xfrm>
            <a:off x="3214463" y="30769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8" name="Google Shape;808;p34"/>
          <p:cNvSpPr txBox="1"/>
          <p:nvPr>
            <p:ph idx="6" type="subTitle"/>
          </p:nvPr>
        </p:nvSpPr>
        <p:spPr>
          <a:xfrm>
            <a:off x="5547900" y="2026350"/>
            <a:ext cx="2821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grpSp>
        <p:nvGrpSpPr>
          <p:cNvPr id="809" name="Google Shape;809;p34"/>
          <p:cNvGrpSpPr/>
          <p:nvPr/>
        </p:nvGrpSpPr>
        <p:grpSpPr>
          <a:xfrm>
            <a:off x="6027610" y="2907463"/>
            <a:ext cx="339200" cy="338875"/>
            <a:chOff x="4016825" y="3801400"/>
            <a:chExt cx="339200" cy="338875"/>
          </a:xfrm>
        </p:grpSpPr>
        <p:sp>
          <p:nvSpPr>
            <p:cNvPr id="810" name="Google Shape;810;p34"/>
            <p:cNvSpPr/>
            <p:nvPr/>
          </p:nvSpPr>
          <p:spPr>
            <a:xfrm>
              <a:off x="4016825" y="380140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4186625" y="3828025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083225" y="3928100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4216325" y="4024400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4216325" y="399817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4216325" y="397152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4216325" y="3944875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4"/>
          <p:cNvGrpSpPr/>
          <p:nvPr/>
        </p:nvGrpSpPr>
        <p:grpSpPr>
          <a:xfrm>
            <a:off x="7224810" y="1571588"/>
            <a:ext cx="339275" cy="339300"/>
            <a:chOff x="3277475" y="3256400"/>
            <a:chExt cx="339275" cy="339300"/>
          </a:xfrm>
        </p:grpSpPr>
        <p:sp>
          <p:nvSpPr>
            <p:cNvPr id="818" name="Google Shape;818;p34"/>
            <p:cNvSpPr/>
            <p:nvPr/>
          </p:nvSpPr>
          <p:spPr>
            <a:xfrm>
              <a:off x="3277475" y="3256400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374325" y="3341150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371900" y="3313500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3719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371900" y="3285775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454575" y="3313500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454575" y="3285775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4846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3719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34846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4"/>
          <p:cNvGrpSpPr/>
          <p:nvPr/>
        </p:nvGrpSpPr>
        <p:grpSpPr>
          <a:xfrm>
            <a:off x="4830485" y="1571575"/>
            <a:ext cx="338875" cy="339300"/>
            <a:chOff x="2518850" y="3256400"/>
            <a:chExt cx="338875" cy="339300"/>
          </a:xfrm>
        </p:grpSpPr>
        <p:sp>
          <p:nvSpPr>
            <p:cNvPr id="829" name="Google Shape;829;p34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4"/>
          <p:cNvGrpSpPr/>
          <p:nvPr/>
        </p:nvGrpSpPr>
        <p:grpSpPr>
          <a:xfrm>
            <a:off x="3633122" y="2924538"/>
            <a:ext cx="339200" cy="304700"/>
            <a:chOff x="2489475" y="2699700"/>
            <a:chExt cx="339200" cy="304700"/>
          </a:xfrm>
        </p:grpSpPr>
        <p:sp>
          <p:nvSpPr>
            <p:cNvPr id="835" name="Google Shape;835;p34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34"/>
          <p:cNvSpPr txBox="1"/>
          <p:nvPr>
            <p:ph idx="8" type="title"/>
          </p:nvPr>
        </p:nvSpPr>
        <p:spPr>
          <a:xfrm>
            <a:off x="2647463" y="279340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3" name="Google Shape;803;p34"/>
          <p:cNvSpPr txBox="1"/>
          <p:nvPr>
            <p:ph idx="9" type="title"/>
          </p:nvPr>
        </p:nvSpPr>
        <p:spPr>
          <a:xfrm>
            <a:off x="3844625" y="1457751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1" name="Google Shape;841;p34"/>
          <p:cNvSpPr txBox="1"/>
          <p:nvPr>
            <p:ph idx="14" type="title"/>
          </p:nvPr>
        </p:nvSpPr>
        <p:spPr>
          <a:xfrm>
            <a:off x="6239100" y="1457752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2" name="Google Shape;842;p34"/>
          <p:cNvSpPr txBox="1"/>
          <p:nvPr>
            <p:ph idx="15" type="title"/>
          </p:nvPr>
        </p:nvSpPr>
        <p:spPr>
          <a:xfrm>
            <a:off x="5041900" y="2793403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00" name="Google Shape;800;p34"/>
          <p:cNvSpPr txBox="1"/>
          <p:nvPr>
            <p:ph idx="7" type="title"/>
          </p:nvPr>
        </p:nvSpPr>
        <p:spPr>
          <a:xfrm>
            <a:off x="1450150" y="145775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43" name="Google Shape;843;p34"/>
          <p:cNvCxnSpPr>
            <a:stCxn id="842" idx="3"/>
            <a:endCxn id="844" idx="1"/>
          </p:cNvCxnSpPr>
          <p:nvPr/>
        </p:nvCxnSpPr>
        <p:spPr>
          <a:xfrm flipH="1" rot="10800000">
            <a:off x="5608900" y="3076753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45" name="Google Shape;845;p34"/>
          <p:cNvCxnSpPr>
            <a:stCxn id="841" idx="3"/>
            <a:endCxn id="846" idx="1"/>
          </p:cNvCxnSpPr>
          <p:nvPr/>
        </p:nvCxnSpPr>
        <p:spPr>
          <a:xfrm flipH="1" rot="10800000">
            <a:off x="6806100" y="1741102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133" name="Google Shape;1133;p52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Independent Variables</a:t>
            </a:r>
            <a:r>
              <a:rPr i="1" lang="en"/>
              <a:t> included</a:t>
            </a:r>
            <a:r>
              <a:rPr i="1" lang="en"/>
              <a:t>:</a:t>
            </a:r>
            <a:endParaRPr i="1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i="1" lang="en"/>
              <a:t>Binary variable: 1 if member rider, 0 if casual rider</a:t>
            </a:r>
            <a:endParaRPr i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i="1" lang="en"/>
              <a:t>Binary variable: 1 if electric bike, 0 if classic bike</a:t>
            </a:r>
            <a:endParaRPr i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i="1" lang="en"/>
              <a:t>Trip duration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52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Method:</a:t>
            </a:r>
            <a:r>
              <a:rPr lang="en"/>
              <a:t> Run two logistic regressions to identify potential differences between morning and evening commute activity.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morning regression: dependent variable equals 1 if a trip ends at a ‘close’ station between 8am and 9am on a weekday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evening regression: dependent variable equals 1 if a trip starts at a ‘close’ station between 5pm and 6pm on a weekday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2"/>
          <p:cNvSpPr txBox="1"/>
          <p:nvPr/>
        </p:nvSpPr>
        <p:spPr>
          <a:xfrm>
            <a:off x="1622550" y="1017725"/>
            <a:ext cx="58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Are the people who use Blue Bikes for first/last mile public transit commutes primarily blue bike members?</a:t>
            </a:r>
            <a:endParaRPr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3"/>
          <p:cNvSpPr/>
          <p:nvPr/>
        </p:nvSpPr>
        <p:spPr>
          <a:xfrm>
            <a:off x="4872900" y="3510600"/>
            <a:ext cx="4271100" cy="16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1" name="Google Shape;114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4 - Morning Regression</a:t>
            </a:r>
            <a:endParaRPr/>
          </a:p>
        </p:txBody>
      </p:sp>
      <p:sp>
        <p:nvSpPr>
          <p:cNvPr id="1142" name="Google Shape;1142;p53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Interpretation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are </a:t>
            </a:r>
            <a:r>
              <a:rPr b="1" lang="en"/>
              <a:t>93%</a:t>
            </a:r>
            <a:r>
              <a:rPr lang="en"/>
              <a:t> more likely than casual users to end their trips at a close station during morning commute.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bike users are less likely to end trips at a close station but this is not statistically significant at the 5% level.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additional minute of trip duration, the odds of a trip ending at a close station decrease by </a:t>
            </a:r>
            <a:r>
              <a:rPr b="1" lang="en"/>
              <a:t>0.9%</a:t>
            </a:r>
            <a:r>
              <a:rPr lang="en"/>
              <a:t> → first mile morning commute not usually very long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3" name="Google Shape;11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200" y="1750213"/>
            <a:ext cx="3886320" cy="27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53"/>
          <p:cNvSpPr txBox="1"/>
          <p:nvPr>
            <p:ph idx="2" type="subTitle"/>
          </p:nvPr>
        </p:nvSpPr>
        <p:spPr>
          <a:xfrm>
            <a:off x="7307825" y="4487925"/>
            <a:ext cx="15507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accuracy: 97.92%</a:t>
            </a:r>
            <a:endParaRPr b="1" i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53"/>
          <p:cNvSpPr txBox="1"/>
          <p:nvPr/>
        </p:nvSpPr>
        <p:spPr>
          <a:xfrm>
            <a:off x="1622550" y="1017725"/>
            <a:ext cx="58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Are the people who use Blue Bikes for first/last mile public transit commutes primarily blue bike members?</a:t>
            </a:r>
            <a:endParaRPr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4"/>
          <p:cNvSpPr/>
          <p:nvPr/>
        </p:nvSpPr>
        <p:spPr>
          <a:xfrm>
            <a:off x="4754125" y="4092600"/>
            <a:ext cx="4389900" cy="10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1" name="Google Shape;1151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4 - Evening Regression</a:t>
            </a:r>
            <a:endParaRPr/>
          </a:p>
        </p:txBody>
      </p:sp>
      <p:sp>
        <p:nvSpPr>
          <p:cNvPr id="1152" name="Google Shape;1152;p54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Interpretation: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Members are </a:t>
            </a:r>
            <a:r>
              <a:rPr b="1" lang="en">
                <a:solidFill>
                  <a:srgbClr val="000000"/>
                </a:solidFill>
              </a:rPr>
              <a:t>66%</a:t>
            </a:r>
            <a:r>
              <a:rPr lang="en">
                <a:solidFill>
                  <a:srgbClr val="000000"/>
                </a:solidFill>
              </a:rPr>
              <a:t> more likely than casual users to start trips at close stations during evening commute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Electric bike users are </a:t>
            </a:r>
            <a:r>
              <a:rPr b="1" lang="en">
                <a:solidFill>
                  <a:srgbClr val="000000"/>
                </a:solidFill>
              </a:rPr>
              <a:t>8%</a:t>
            </a:r>
            <a:r>
              <a:rPr lang="en">
                <a:solidFill>
                  <a:srgbClr val="000000"/>
                </a:solidFill>
              </a:rPr>
              <a:t> less likely to start trips at a close station in the evening → most of these member commuters not using electric bikes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additional minute of trip duration decreases odds of a trip starting at a close station by </a:t>
            </a:r>
            <a:r>
              <a:rPr b="1" lang="en">
                <a:solidFill>
                  <a:srgbClr val="000000"/>
                </a:solidFill>
              </a:rPr>
              <a:t>0.6%</a:t>
            </a:r>
            <a:r>
              <a:rPr lang="en">
                <a:solidFill>
                  <a:srgbClr val="000000"/>
                </a:solidFill>
              </a:rPr>
              <a:t> → evening commute not excessively long either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53" name="Google Shape;11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825" y="1774388"/>
            <a:ext cx="3886325" cy="2765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54"/>
          <p:cNvSpPr txBox="1"/>
          <p:nvPr>
            <p:ph idx="2" type="subTitle"/>
          </p:nvPr>
        </p:nvSpPr>
        <p:spPr>
          <a:xfrm>
            <a:off x="7269450" y="4535400"/>
            <a:ext cx="15507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accuracy: 97.18%</a:t>
            </a:r>
            <a:endParaRPr b="1" i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54"/>
          <p:cNvSpPr txBox="1"/>
          <p:nvPr/>
        </p:nvSpPr>
        <p:spPr>
          <a:xfrm>
            <a:off x="1622550" y="1017725"/>
            <a:ext cx="58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Are the people who use Blue Bikes for first/last mile public transit commutes primarily blue bike members?</a:t>
            </a:r>
            <a:endParaRPr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5"/>
          <p:cNvSpPr txBox="1"/>
          <p:nvPr>
            <p:ph type="title"/>
          </p:nvPr>
        </p:nvSpPr>
        <p:spPr>
          <a:xfrm>
            <a:off x="720000" y="445025"/>
            <a:ext cx="80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4 - Model Comparison and Analysis</a:t>
            </a:r>
            <a:endParaRPr/>
          </a:p>
        </p:txBody>
      </p:sp>
      <p:sp>
        <p:nvSpPr>
          <p:cNvPr id="1161" name="Google Shape;1161;p55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Conclusions: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Yes, Blue Bike members are primarily the ones using Blue Bikes to travel to and from MBTA stops during peak commute times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These members are primarily riding classic bikes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These first/last mile trips are shorter than the average Bike Trip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2" name="Google Shape;1162;p55"/>
          <p:cNvGraphicFramePr/>
          <p:nvPr/>
        </p:nvGraphicFramePr>
        <p:xfrm>
          <a:off x="5185363" y="1667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{F573F443-7801-499F-833D-74A5086AB1ED}</a:tableStyleId>
              </a:tblPr>
              <a:tblGrid>
                <a:gridCol w="1203225"/>
                <a:gridCol w="1318500"/>
                <a:gridCol w="13185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Morning (Odds Ratio)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Evening (Odds Ratio)</a:t>
                      </a:r>
                      <a:endParaRPr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Member or Casual Rider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1.93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1.66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Electric or Classic Bike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0.96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0.92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Trip Duration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0.99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0.99</a:t>
                      </a:r>
                      <a:endParaRPr sz="11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163" name="Google Shape;1163;p55"/>
          <p:cNvSpPr txBox="1"/>
          <p:nvPr/>
        </p:nvSpPr>
        <p:spPr>
          <a:xfrm>
            <a:off x="1622550" y="1017725"/>
            <a:ext cx="58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Are the people who use Blue Bikes for first/last mile public transit commutes primarily blue bike members?</a:t>
            </a:r>
            <a:endParaRPr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6"/>
          <p:cNvSpPr/>
          <p:nvPr/>
        </p:nvSpPr>
        <p:spPr>
          <a:xfrm>
            <a:off x="0" y="4128200"/>
            <a:ext cx="9307500" cy="10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9" name="Google Shape;1169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1170" name="Google Shape;1170;p56"/>
          <p:cNvSpPr txBox="1"/>
          <p:nvPr>
            <p:ph idx="2" type="subTitle"/>
          </p:nvPr>
        </p:nvSpPr>
        <p:spPr>
          <a:xfrm>
            <a:off x="252550" y="1658750"/>
            <a:ext cx="30408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Method: </a:t>
            </a:r>
            <a:r>
              <a:rPr lang="en" sz="1100"/>
              <a:t>K-means Clustering Analysis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Parameters:</a:t>
            </a:r>
            <a:endParaRPr sz="13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Total trips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Peak-hour trip proportion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Member-casual proportion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Average trip duration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Number of docks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Proportion of Stations ‘close’ to MBTA stops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71" name="Google Shape;1171;p56"/>
          <p:cNvSpPr txBox="1"/>
          <p:nvPr/>
        </p:nvSpPr>
        <p:spPr>
          <a:xfrm>
            <a:off x="1622550" y="1017725"/>
            <a:ext cx="58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features define the clusters of the most/least popular blue bike stations?</a:t>
            </a:r>
            <a:endParaRPr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72" name="Google Shape;1172;p56"/>
          <p:cNvPicPr preferRelativeResize="0"/>
          <p:nvPr/>
        </p:nvPicPr>
        <p:blipFill rotWithShape="1">
          <a:blip r:embed="rId3">
            <a:alphaModFix/>
          </a:blip>
          <a:srcRect b="12120" l="5602" r="869" t="26481"/>
          <a:stretch/>
        </p:blipFill>
        <p:spPr>
          <a:xfrm>
            <a:off x="3577400" y="1658750"/>
            <a:ext cx="5125251" cy="19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56"/>
          <p:cNvSpPr txBox="1"/>
          <p:nvPr>
            <p:ph idx="2" type="subTitle"/>
          </p:nvPr>
        </p:nvSpPr>
        <p:spPr>
          <a:xfrm>
            <a:off x="799825" y="3842375"/>
            <a:ext cx="2208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Cluster 1: Moderate Usage</a:t>
            </a:r>
            <a:r>
              <a:rPr lang="en" sz="1000"/>
              <a:t> → consistent usage mainly driven by members. Moderate dock availability probably suitable for demand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4" name="Google Shape;1174;p56"/>
          <p:cNvSpPr txBox="1"/>
          <p:nvPr/>
        </p:nvSpPr>
        <p:spPr>
          <a:xfrm>
            <a:off x="3467849" y="3842374"/>
            <a:ext cx="220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Cluster 2: Low Usage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→ underutilized stations likely located in areas far from public transportation. Used more by casual riders for longer rides, and have fewer docks to match lower demand. 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5" name="Google Shape;1175;p56"/>
          <p:cNvSpPr txBox="1"/>
          <p:nvPr/>
        </p:nvSpPr>
        <p:spPr>
          <a:xfrm>
            <a:off x="6135873" y="3842374"/>
            <a:ext cx="220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Cluster 3: High Usage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→ busy stations in high-demand areas likely serving as key first/last mile commute hubs. High member proportion and short trip durations align with commuter-heavy usage. More docks to meet high demand. 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7"/>
          <p:cNvSpPr/>
          <p:nvPr/>
        </p:nvSpPr>
        <p:spPr>
          <a:xfrm>
            <a:off x="-1108100" y="0"/>
            <a:ext cx="10980600" cy="54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81" name="Google Shape;118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975" y="524648"/>
            <a:ext cx="396244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57"/>
          <p:cNvSpPr txBox="1"/>
          <p:nvPr/>
        </p:nvSpPr>
        <p:spPr>
          <a:xfrm>
            <a:off x="1115250" y="96450"/>
            <a:ext cx="691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5. </a:t>
            </a:r>
            <a:r>
              <a:rPr i="1" lang="en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features define the clusters of the most/least popular blue bike stations?</a:t>
            </a:r>
            <a:endParaRPr i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3" name="Google Shape;1183;p57"/>
          <p:cNvSpPr txBox="1"/>
          <p:nvPr>
            <p:ph idx="4294967295" type="subTitle"/>
          </p:nvPr>
        </p:nvSpPr>
        <p:spPr>
          <a:xfrm>
            <a:off x="6177475" y="3164600"/>
            <a:ext cx="23595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 3: </a:t>
            </a:r>
            <a:r>
              <a:rPr b="1" lang="en"/>
              <a:t>High Usage Stations</a:t>
            </a:r>
            <a:r>
              <a:rPr lang="en"/>
              <a:t> prioritize these stations for maintenance, dock expansion, and bike redistribution during peak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7"/>
          <p:cNvSpPr txBox="1"/>
          <p:nvPr>
            <p:ph idx="4294967295" type="subTitle"/>
          </p:nvPr>
        </p:nvSpPr>
        <p:spPr>
          <a:xfrm>
            <a:off x="607025" y="3164600"/>
            <a:ext cx="25854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 1: </a:t>
            </a:r>
            <a:r>
              <a:rPr b="1" lang="en"/>
              <a:t>Moderate Usage Stations </a:t>
            </a:r>
            <a:r>
              <a:rPr lang="en"/>
              <a:t>might benefit from small optimizations such as dock expansion or promotional campaigns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7"/>
          <p:cNvSpPr txBox="1"/>
          <p:nvPr>
            <p:ph idx="4294967295" type="subTitle"/>
          </p:nvPr>
        </p:nvSpPr>
        <p:spPr>
          <a:xfrm>
            <a:off x="3505225" y="3164600"/>
            <a:ext cx="23595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 2: </a:t>
            </a:r>
            <a:r>
              <a:rPr b="1" lang="en"/>
              <a:t>Low Usage Stations</a:t>
            </a:r>
            <a:r>
              <a:rPr lang="en"/>
              <a:t> need targeted strategies to boost usage such as promoting membership or improving connectivity with transit</a:t>
            </a:r>
            <a:endParaRPr/>
          </a:p>
        </p:txBody>
      </p:sp>
      <p:sp>
        <p:nvSpPr>
          <p:cNvPr id="1186" name="Google Shape;1186;p57"/>
          <p:cNvSpPr/>
          <p:nvPr/>
        </p:nvSpPr>
        <p:spPr>
          <a:xfrm>
            <a:off x="2401000" y="2323975"/>
            <a:ext cx="3962400" cy="82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7" name="Google Shape;1187;p57"/>
          <p:cNvSpPr txBox="1"/>
          <p:nvPr/>
        </p:nvSpPr>
        <p:spPr>
          <a:xfrm>
            <a:off x="3774500" y="2896000"/>
            <a:ext cx="13131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Scaled Parameters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88" name="Google Shape;1188;p57"/>
          <p:cNvSpPr txBox="1"/>
          <p:nvPr/>
        </p:nvSpPr>
        <p:spPr>
          <a:xfrm>
            <a:off x="2665550" y="2272850"/>
            <a:ext cx="6498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</a:rPr>
              <a:t>Total Trips Scaled</a:t>
            </a:r>
            <a:endParaRPr i="1" sz="600">
              <a:solidFill>
                <a:schemeClr val="dk1"/>
              </a:solidFill>
            </a:endParaRPr>
          </a:p>
        </p:txBody>
      </p:sp>
      <p:sp>
        <p:nvSpPr>
          <p:cNvPr id="1189" name="Google Shape;1189;p57"/>
          <p:cNvSpPr txBox="1"/>
          <p:nvPr/>
        </p:nvSpPr>
        <p:spPr>
          <a:xfrm>
            <a:off x="3177800" y="2272850"/>
            <a:ext cx="5967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</a:rPr>
              <a:t>Proportion of Trips During Peak Times Scaled</a:t>
            </a:r>
            <a:endParaRPr i="1" sz="600">
              <a:solidFill>
                <a:schemeClr val="dk1"/>
              </a:solidFill>
            </a:endParaRPr>
          </a:p>
        </p:txBody>
      </p:sp>
      <p:sp>
        <p:nvSpPr>
          <p:cNvPr id="1190" name="Google Shape;1190;p57"/>
          <p:cNvSpPr txBox="1"/>
          <p:nvPr/>
        </p:nvSpPr>
        <p:spPr>
          <a:xfrm>
            <a:off x="3727513" y="2272850"/>
            <a:ext cx="5727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</a:rPr>
              <a:t>Proportion of member riders scaled</a:t>
            </a:r>
            <a:endParaRPr i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</a:endParaRPr>
          </a:p>
        </p:txBody>
      </p:sp>
      <p:sp>
        <p:nvSpPr>
          <p:cNvPr id="1191" name="Google Shape;1191;p57"/>
          <p:cNvSpPr txBox="1"/>
          <p:nvPr/>
        </p:nvSpPr>
        <p:spPr>
          <a:xfrm>
            <a:off x="4344700" y="2272850"/>
            <a:ext cx="5463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</a:rPr>
              <a:t>Average trip duration scaled</a:t>
            </a:r>
            <a:endParaRPr i="1" sz="600">
              <a:solidFill>
                <a:schemeClr val="dk1"/>
              </a:solidFill>
            </a:endParaRPr>
          </a:p>
        </p:txBody>
      </p:sp>
      <p:sp>
        <p:nvSpPr>
          <p:cNvPr id="1192" name="Google Shape;1192;p57"/>
          <p:cNvSpPr txBox="1"/>
          <p:nvPr/>
        </p:nvSpPr>
        <p:spPr>
          <a:xfrm>
            <a:off x="4805850" y="2272850"/>
            <a:ext cx="5967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</a:rPr>
              <a:t>Total Blocks Scaled</a:t>
            </a:r>
            <a:endParaRPr i="1" sz="600">
              <a:solidFill>
                <a:schemeClr val="dk1"/>
              </a:solidFill>
            </a:endParaRPr>
          </a:p>
        </p:txBody>
      </p:sp>
      <p:sp>
        <p:nvSpPr>
          <p:cNvPr id="1193" name="Google Shape;1193;p57"/>
          <p:cNvSpPr txBox="1"/>
          <p:nvPr/>
        </p:nvSpPr>
        <p:spPr>
          <a:xfrm>
            <a:off x="5402550" y="2272850"/>
            <a:ext cx="6498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</a:rPr>
              <a:t>Proportion of Stations Close to MBTA Stops Scaled</a:t>
            </a:r>
            <a:endParaRPr i="1" sz="600">
              <a:solidFill>
                <a:schemeClr val="dk1"/>
              </a:solidFill>
            </a:endParaRPr>
          </a:p>
        </p:txBody>
      </p:sp>
      <p:sp>
        <p:nvSpPr>
          <p:cNvPr id="1194" name="Google Shape;1194;p57"/>
          <p:cNvSpPr txBox="1"/>
          <p:nvPr/>
        </p:nvSpPr>
        <p:spPr>
          <a:xfrm>
            <a:off x="6177475" y="1346150"/>
            <a:ext cx="1077000" cy="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Moderate Usage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195" name="Google Shape;1195;p57"/>
          <p:cNvSpPr txBox="1"/>
          <p:nvPr/>
        </p:nvSpPr>
        <p:spPr>
          <a:xfrm>
            <a:off x="6177475" y="1481338"/>
            <a:ext cx="1077000" cy="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Low</a:t>
            </a:r>
            <a:r>
              <a:rPr lang="en" sz="500">
                <a:solidFill>
                  <a:schemeClr val="dk1"/>
                </a:solidFill>
              </a:rPr>
              <a:t> Usage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196" name="Google Shape;1196;p57"/>
          <p:cNvSpPr txBox="1"/>
          <p:nvPr/>
        </p:nvSpPr>
        <p:spPr>
          <a:xfrm>
            <a:off x="6177475" y="1605588"/>
            <a:ext cx="1077000" cy="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High Usage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8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2" name="Google Shape;1202;p58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203" name="Google Shape;1203;p58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204" name="Google Shape;1204;p58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205" name="Google Shape;1205;p5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06" name="Google Shape;1206;p5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7" name="Google Shape;1207;p58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208" name="Google Shape;1208;p5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09" name="Google Shape;1209;p5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0" name="Google Shape;1210;p58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211" name="Google Shape;1211;p5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12" name="Google Shape;1212;p5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3" name="Google Shape;1213;p58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214" name="Google Shape;1214;p58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15" name="Google Shape;1215;p58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6" name="Google Shape;1216;p58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217" name="Google Shape;1217;p5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18" name="Google Shape;1218;p5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58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220" name="Google Shape;1220;p5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21" name="Google Shape;1221;p5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7" name="Google Shape;1227;p59"/>
          <p:cNvSpPr txBox="1"/>
          <p:nvPr/>
        </p:nvSpPr>
        <p:spPr>
          <a:xfrm>
            <a:off x="724650" y="1959225"/>
            <a:ext cx="185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Findings</a:t>
            </a:r>
            <a:r>
              <a:rPr b="1" lang="en" sz="15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28" name="Google Shape;12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125" y="176075"/>
            <a:ext cx="989861" cy="8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59"/>
          <p:cNvSpPr txBox="1"/>
          <p:nvPr/>
        </p:nvSpPr>
        <p:spPr>
          <a:xfrm>
            <a:off x="992250" y="1180500"/>
            <a:ext cx="7159500" cy="6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Research Goal: </a:t>
            </a:r>
            <a:r>
              <a:rPr i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Describe Blue Bike usage patterns in Boston and understand how Blue Bikes interact with MBTA infrastructure</a:t>
            </a:r>
            <a:endParaRPr i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0" name="Google Shape;1230;p59"/>
          <p:cNvSpPr txBox="1"/>
          <p:nvPr/>
        </p:nvSpPr>
        <p:spPr>
          <a:xfrm>
            <a:off x="909850" y="2398375"/>
            <a:ext cx="74676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Identified distinct patterns in ridership between members and casual users, as well as between the stations we classified as ‘close to’ and ‘far from’ MBTA stops</a:t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Identified a significant relationship between the Blue Bike system and MBTA infrastructure as well as the MBTA line/stop locations where this </a:t>
            </a: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interaction is strongest</a:t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Validated the hypothesis that Blue Bike members frequently use the system for first/last mile transit connections</a:t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Highlighted key features of the most popular Blue Bike stations, providing valuable insights to inform bike planning </a:t>
            </a: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efforts</a:t>
            </a: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for 2025</a:t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Analyses</a:t>
            </a:r>
            <a:endParaRPr b="0" sz="26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36" name="Google Shape;1236;p60"/>
          <p:cNvSpPr txBox="1"/>
          <p:nvPr>
            <p:ph idx="4294967295" type="subTitle"/>
          </p:nvPr>
        </p:nvSpPr>
        <p:spPr>
          <a:xfrm>
            <a:off x="1234200" y="1276750"/>
            <a:ext cx="6675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Additional Opportunities</a:t>
            </a:r>
            <a:r>
              <a:rPr lang="en" sz="1300"/>
              <a:t>: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Incorporate MBTA Ridership Data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Explore the relationship between MBTA and Blue Bike usage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Impact of MBTA Closures: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Analyze how station/line closures affect Blue Bike usage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Assess Blue Bike and MBTA stop locations across neighborhoods, focusing on socioeconomic factors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Potential Insights</a:t>
            </a:r>
            <a:r>
              <a:rPr lang="en" sz="1300"/>
              <a:t>: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Further our understanding of the relationship between the two systems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Support equitable transit planning and infrastructure development</a:t>
            </a:r>
            <a:endParaRPr sz="1300"/>
          </a:p>
        </p:txBody>
      </p:sp>
      <p:sp>
        <p:nvSpPr>
          <p:cNvPr id="1237" name="Google Shape;1237;p60"/>
          <p:cNvSpPr/>
          <p:nvPr/>
        </p:nvSpPr>
        <p:spPr>
          <a:xfrm>
            <a:off x="6164346" y="520416"/>
            <a:ext cx="426499" cy="421914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1"/>
          <p:cNvSpPr txBox="1"/>
          <p:nvPr>
            <p:ph type="title"/>
          </p:nvPr>
        </p:nvSpPr>
        <p:spPr>
          <a:xfrm>
            <a:off x="1768500" y="2104200"/>
            <a:ext cx="5607000" cy="9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5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2" name="Google Shape;852;p3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3" name="Google Shape;853;p35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854" name="Google Shape;854;p3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55" name="Google Shape;855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6" name="Google Shape;856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7" name="Google Shape;857;p3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58" name="Google Shape;858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59" name="Google Shape;859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35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861" name="Google Shape;861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62" name="Google Shape;862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3" name="Google Shape;863;p3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64" name="Google Shape;864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65" name="Google Shape;865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3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67" name="Google Shape;867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68" name="Google Shape;868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70" name="Google Shape;870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1" name="Google Shape;871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6"/>
          <p:cNvSpPr txBox="1"/>
          <p:nvPr>
            <p:ph type="title"/>
          </p:nvPr>
        </p:nvSpPr>
        <p:spPr>
          <a:xfrm>
            <a:off x="150425" y="2102825"/>
            <a:ext cx="42849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are Blue Bikes?</a:t>
            </a:r>
            <a:endParaRPr sz="3300"/>
          </a:p>
        </p:txBody>
      </p:sp>
      <p:sp>
        <p:nvSpPr>
          <p:cNvPr id="877" name="Google Shape;877;p36"/>
          <p:cNvSpPr txBox="1"/>
          <p:nvPr>
            <p:ph idx="1" type="subTitle"/>
          </p:nvPr>
        </p:nvSpPr>
        <p:spPr>
          <a:xfrm>
            <a:off x="4357200" y="749850"/>
            <a:ext cx="4344300" cy="37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 Bike Stations</a:t>
            </a:r>
            <a:r>
              <a:rPr lang="en"/>
              <a:t>: </a:t>
            </a:r>
            <a:r>
              <a:rPr lang="en"/>
              <a:t>Blue Bikes is Boston's public bike-sharing system, where users can rent bicycles for short-term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Locations and Accessibility</a:t>
            </a:r>
            <a:r>
              <a:rPr lang="en"/>
              <a:t>: Stations are placed across Boston and surrounding areas to connect residents to key destinations, public transit, and recreational routes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Membership Options</a:t>
            </a:r>
            <a:r>
              <a:rPr lang="en"/>
              <a:t>: Blue Bikes offers flexible access plans, allowing users to choose between becoming members for unlimited rides or casual riders for </a:t>
            </a:r>
            <a:r>
              <a:rPr lang="en"/>
              <a:t>paying per ride</a:t>
            </a:r>
            <a:r>
              <a:rPr lang="en"/>
              <a:t>, catering to both frequent and occasional users</a:t>
            </a:r>
            <a:endParaRPr/>
          </a:p>
        </p:txBody>
      </p:sp>
      <p:grpSp>
        <p:nvGrpSpPr>
          <p:cNvPr id="878" name="Google Shape;878;p36"/>
          <p:cNvGrpSpPr/>
          <p:nvPr/>
        </p:nvGrpSpPr>
        <p:grpSpPr>
          <a:xfrm>
            <a:off x="1473889" y="3125346"/>
            <a:ext cx="1637968" cy="154942"/>
            <a:chOff x="238125" y="2506075"/>
            <a:chExt cx="7115411" cy="673075"/>
          </a:xfrm>
        </p:grpSpPr>
        <p:sp>
          <p:nvSpPr>
            <p:cNvPr id="879" name="Google Shape;879;p36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570961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Goal</a:t>
            </a:r>
            <a:endParaRPr/>
          </a:p>
        </p:txBody>
      </p:sp>
      <p:sp>
        <p:nvSpPr>
          <p:cNvPr id="889" name="Google Shape;889;p37"/>
          <p:cNvSpPr txBox="1"/>
          <p:nvPr>
            <p:ph idx="1" type="subTitle"/>
          </p:nvPr>
        </p:nvSpPr>
        <p:spPr>
          <a:xfrm>
            <a:off x="4214425" y="3381975"/>
            <a:ext cx="6148800" cy="1106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Enhance multimodal transportation planning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Improve urban mobility and sustainability</a:t>
            </a:r>
            <a:endParaRPr/>
          </a:p>
        </p:txBody>
      </p:sp>
      <p:sp>
        <p:nvSpPr>
          <p:cNvPr id="890" name="Google Shape;890;p37"/>
          <p:cNvSpPr txBox="1"/>
          <p:nvPr>
            <p:ph idx="2" type="subTitle"/>
          </p:nvPr>
        </p:nvSpPr>
        <p:spPr>
          <a:xfrm>
            <a:off x="1166425" y="1352950"/>
            <a:ext cx="7104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Describe Blue Bike usage patterns in Boston and understand how Blue Bikes interact with MBTA infrastructure</a:t>
            </a:r>
            <a:endParaRPr b="1" sz="2000"/>
          </a:p>
        </p:txBody>
      </p:sp>
      <p:sp>
        <p:nvSpPr>
          <p:cNvPr id="891" name="Google Shape;891;p37"/>
          <p:cNvSpPr txBox="1"/>
          <p:nvPr>
            <p:ph idx="4" type="subTitle"/>
          </p:nvPr>
        </p:nvSpPr>
        <p:spPr>
          <a:xfrm>
            <a:off x="4214425" y="2889850"/>
            <a:ext cx="6148800" cy="558900"/>
          </a:xfrm>
          <a:prstGeom prst="rect">
            <a:avLst/>
          </a:prstGeom>
          <a:solidFill>
            <a:srgbClr val="EFEFE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Why It Matters</a:t>
            </a:r>
            <a:endParaRPr sz="1900"/>
          </a:p>
        </p:txBody>
      </p:sp>
      <p:sp>
        <p:nvSpPr>
          <p:cNvPr id="892" name="Google Shape;892;p37"/>
          <p:cNvSpPr/>
          <p:nvPr/>
        </p:nvSpPr>
        <p:spPr>
          <a:xfrm>
            <a:off x="5974692" y="445025"/>
            <a:ext cx="440106" cy="421373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37"/>
          <p:cNvGrpSpPr/>
          <p:nvPr/>
        </p:nvGrpSpPr>
        <p:grpSpPr>
          <a:xfrm>
            <a:off x="6251469" y="2897576"/>
            <a:ext cx="440098" cy="391052"/>
            <a:chOff x="683125" y="1955275"/>
            <a:chExt cx="299325" cy="294600"/>
          </a:xfrm>
        </p:grpSpPr>
        <p:sp>
          <p:nvSpPr>
            <p:cNvPr id="894" name="Google Shape;894;p37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8"/>
          <p:cNvSpPr txBox="1"/>
          <p:nvPr>
            <p:ph idx="1" type="subTitle"/>
          </p:nvPr>
        </p:nvSpPr>
        <p:spPr>
          <a:xfrm>
            <a:off x="5172302" y="2069425"/>
            <a:ext cx="32517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4"/>
            </a:pPr>
            <a:r>
              <a:rPr lang="en" sz="1100"/>
              <a:t>Are the people who use Blue Bikes for first/last mile public transit commutes primarily blue bike members?</a:t>
            </a:r>
            <a:endParaRPr sz="11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 startAt="4"/>
            </a:pPr>
            <a:r>
              <a:rPr lang="en" sz="1100"/>
              <a:t>What features define the clusters of the most/least popular blue bike stations?</a:t>
            </a:r>
            <a:endParaRPr sz="1100"/>
          </a:p>
        </p:txBody>
      </p:sp>
      <p:sp>
        <p:nvSpPr>
          <p:cNvPr id="903" name="Google Shape;903;p38"/>
          <p:cNvSpPr txBox="1"/>
          <p:nvPr>
            <p:ph idx="2" type="subTitle"/>
          </p:nvPr>
        </p:nvSpPr>
        <p:spPr>
          <a:xfrm>
            <a:off x="620501" y="2069425"/>
            <a:ext cx="32517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What MBTA lines are most popular with Blue Bike stations?  (Heatmap Analysis)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How does activity at Blue Bike stations near MBTA stops differ from those far away?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How do member and casual usage differ?</a:t>
            </a:r>
            <a:endParaRPr sz="1100"/>
          </a:p>
        </p:txBody>
      </p:sp>
      <p:sp>
        <p:nvSpPr>
          <p:cNvPr id="904" name="Google Shape;904;p38"/>
          <p:cNvSpPr txBox="1"/>
          <p:nvPr>
            <p:ph idx="3" type="subTitle"/>
          </p:nvPr>
        </p:nvSpPr>
        <p:spPr>
          <a:xfrm>
            <a:off x="620501" y="1545175"/>
            <a:ext cx="3251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GIS:</a:t>
            </a:r>
            <a:endParaRPr/>
          </a:p>
        </p:txBody>
      </p:sp>
      <p:sp>
        <p:nvSpPr>
          <p:cNvPr id="905" name="Google Shape;905;p38"/>
          <p:cNvSpPr txBox="1"/>
          <p:nvPr>
            <p:ph idx="4" type="subTitle"/>
          </p:nvPr>
        </p:nvSpPr>
        <p:spPr>
          <a:xfrm>
            <a:off x="5172300" y="1517100"/>
            <a:ext cx="3251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Models:</a:t>
            </a:r>
            <a:endParaRPr/>
          </a:p>
        </p:txBody>
      </p:sp>
      <p:sp>
        <p:nvSpPr>
          <p:cNvPr id="906" name="Google Shape;90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Steps</a:t>
            </a:r>
            <a:endParaRPr/>
          </a:p>
        </p:txBody>
      </p:sp>
      <p:grpSp>
        <p:nvGrpSpPr>
          <p:cNvPr id="907" name="Google Shape;907;p38"/>
          <p:cNvGrpSpPr/>
          <p:nvPr/>
        </p:nvGrpSpPr>
        <p:grpSpPr>
          <a:xfrm>
            <a:off x="6070349" y="534610"/>
            <a:ext cx="411667" cy="393540"/>
            <a:chOff x="-30806075" y="2657050"/>
            <a:chExt cx="291425" cy="291425"/>
          </a:xfrm>
        </p:grpSpPr>
        <p:sp>
          <p:nvSpPr>
            <p:cNvPr id="908" name="Google Shape;908;p38"/>
            <p:cNvSpPr/>
            <p:nvPr/>
          </p:nvSpPr>
          <p:spPr>
            <a:xfrm>
              <a:off x="-30806075" y="26570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-30771425" y="2692475"/>
              <a:ext cx="222125" cy="222925"/>
            </a:xfrm>
            <a:custGeom>
              <a:rect b="b" l="l" r="r" t="t"/>
              <a:pathLst>
                <a:path extrusionOk="0" h="8917" w="8885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-30669050" y="2726350"/>
              <a:ext cx="52025" cy="119150"/>
            </a:xfrm>
            <a:custGeom>
              <a:rect b="b" l="l" r="r" t="t"/>
              <a:pathLst>
                <a:path extrusionOk="0" h="4766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16" name="Google Shape;916;p39"/>
          <p:cNvSpPr txBox="1"/>
          <p:nvPr>
            <p:ph idx="1" type="subTitle"/>
          </p:nvPr>
        </p:nvSpPr>
        <p:spPr>
          <a:xfrm>
            <a:off x="1142263" y="2504579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/>
              <a:t>Blue Bike usage across Boston</a:t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/>
              <a:t>Popular stations, member vs. casual, electric vs. classic, temporal trends</a:t>
            </a:r>
            <a:endParaRPr sz="1100"/>
          </a:p>
        </p:txBody>
      </p:sp>
      <p:sp>
        <p:nvSpPr>
          <p:cNvPr id="917" name="Google Shape;917;p39"/>
          <p:cNvSpPr txBox="1"/>
          <p:nvPr>
            <p:ph idx="2" type="subTitle"/>
          </p:nvPr>
        </p:nvSpPr>
        <p:spPr>
          <a:xfrm>
            <a:off x="3545703" y="2504579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/>
              <a:t>Where Blue Bikes and MBTA interact the most</a:t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/>
              <a:t>Whether Blue Bike usage aligns with MBTA travel peak times</a:t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/>
              <a:t>Factors contributing the most to the more popular Blue Bike stations</a:t>
            </a:r>
            <a:endParaRPr sz="1100"/>
          </a:p>
        </p:txBody>
      </p:sp>
      <p:sp>
        <p:nvSpPr>
          <p:cNvPr id="918" name="Google Shape;918;p39"/>
          <p:cNvSpPr txBox="1"/>
          <p:nvPr>
            <p:ph idx="3" type="subTitle"/>
          </p:nvPr>
        </p:nvSpPr>
        <p:spPr>
          <a:xfrm>
            <a:off x="5949143" y="2504579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/>
              <a:t>Prevalence of Blue Bikes as first/last-mile solutions for MBTA members</a:t>
            </a:r>
            <a:endParaRPr sz="1100"/>
          </a:p>
        </p:txBody>
      </p:sp>
      <p:sp>
        <p:nvSpPr>
          <p:cNvPr id="919" name="Google Shape;919;p39"/>
          <p:cNvSpPr txBox="1"/>
          <p:nvPr>
            <p:ph idx="4" type="subTitle"/>
          </p:nvPr>
        </p:nvSpPr>
        <p:spPr>
          <a:xfrm>
            <a:off x="1142263" y="1831025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</a:t>
            </a:r>
            <a:endParaRPr/>
          </a:p>
        </p:txBody>
      </p:sp>
      <p:sp>
        <p:nvSpPr>
          <p:cNvPr id="920" name="Google Shape;920;p39"/>
          <p:cNvSpPr txBox="1"/>
          <p:nvPr>
            <p:ph idx="5" type="subTitle"/>
          </p:nvPr>
        </p:nvSpPr>
        <p:spPr>
          <a:xfrm>
            <a:off x="3545701" y="1831025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</p:txBody>
      </p:sp>
      <p:sp>
        <p:nvSpPr>
          <p:cNvPr id="921" name="Google Shape;921;p39"/>
          <p:cNvSpPr txBox="1"/>
          <p:nvPr>
            <p:ph idx="6" type="subTitle"/>
          </p:nvPr>
        </p:nvSpPr>
        <p:spPr>
          <a:xfrm>
            <a:off x="5949139" y="1831025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</a:t>
            </a:r>
            <a:endParaRPr/>
          </a:p>
        </p:txBody>
      </p:sp>
      <p:grpSp>
        <p:nvGrpSpPr>
          <p:cNvPr id="922" name="Google Shape;922;p39"/>
          <p:cNvGrpSpPr/>
          <p:nvPr/>
        </p:nvGrpSpPr>
        <p:grpSpPr>
          <a:xfrm>
            <a:off x="4401254" y="1613983"/>
            <a:ext cx="341488" cy="179405"/>
            <a:chOff x="2080675" y="352325"/>
            <a:chExt cx="485000" cy="254800"/>
          </a:xfrm>
        </p:grpSpPr>
        <p:sp>
          <p:nvSpPr>
            <p:cNvPr id="923" name="Google Shape;923;p39"/>
            <p:cNvSpPr/>
            <p:nvPr/>
          </p:nvSpPr>
          <p:spPr>
            <a:xfrm>
              <a:off x="2080675" y="352325"/>
              <a:ext cx="485000" cy="254800"/>
            </a:xfrm>
            <a:custGeom>
              <a:rect b="b" l="l" r="r" t="t"/>
              <a:pathLst>
                <a:path extrusionOk="0" h="10192" w="1940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2246650" y="408900"/>
              <a:ext cx="147075" cy="141600"/>
            </a:xfrm>
            <a:custGeom>
              <a:rect b="b" l="l" r="r" t="t"/>
              <a:pathLst>
                <a:path extrusionOk="0" h="5664" w="5883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5" name="Google Shape;925;p39"/>
          <p:cNvGrpSpPr/>
          <p:nvPr/>
        </p:nvGrpSpPr>
        <p:grpSpPr>
          <a:xfrm>
            <a:off x="6799763" y="1534025"/>
            <a:ext cx="339550" cy="339275"/>
            <a:chOff x="5543825" y="1573475"/>
            <a:chExt cx="339550" cy="339275"/>
          </a:xfrm>
        </p:grpSpPr>
        <p:sp>
          <p:nvSpPr>
            <p:cNvPr id="926" name="Google Shape;926;p39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39"/>
          <p:cNvGrpSpPr/>
          <p:nvPr/>
        </p:nvGrpSpPr>
        <p:grpSpPr>
          <a:xfrm>
            <a:off x="1992916" y="1528940"/>
            <a:ext cx="351315" cy="349486"/>
            <a:chOff x="685475" y="2318350"/>
            <a:chExt cx="297750" cy="296200"/>
          </a:xfrm>
        </p:grpSpPr>
        <p:sp>
          <p:nvSpPr>
            <p:cNvPr id="934" name="Google Shape;934;p39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0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2" name="Google Shape;942;p40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43" name="Google Shape;943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44" name="Google Shape;944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45" name="Google Shape;945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6" name="Google Shape;946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48" name="Google Shape;948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49" name="Google Shape;949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51" name="Google Shape;951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52" name="Google Shape;952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3" name="Google Shape;953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54" name="Google Shape;954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55" name="Google Shape;955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57" name="Google Shape;957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58" name="Google Shape;958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9" name="Google Shape;959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60" name="Google Shape;960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61" name="Google Shape;961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1"/>
          <p:cNvSpPr txBox="1"/>
          <p:nvPr>
            <p:ph idx="1" type="subTitle"/>
          </p:nvPr>
        </p:nvSpPr>
        <p:spPr>
          <a:xfrm>
            <a:off x="1419900" y="1872594"/>
            <a:ext cx="6304200" cy="10365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“Our publicly owned bike share system is essential to Boston’s transportation system. It is a reliable, low-cost option – and fun, too!” 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967" name="Google Shape;967;p41"/>
          <p:cNvSpPr txBox="1"/>
          <p:nvPr>
            <p:ph type="title"/>
          </p:nvPr>
        </p:nvSpPr>
        <p:spPr>
          <a:xfrm>
            <a:off x="1419900" y="2870100"/>
            <a:ext cx="6304200" cy="400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– Michelle Wu, Boston Mayor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968" name="Google Shape;968;p41"/>
          <p:cNvGrpSpPr/>
          <p:nvPr/>
        </p:nvGrpSpPr>
        <p:grpSpPr>
          <a:xfrm>
            <a:off x="7285859" y="749790"/>
            <a:ext cx="4555892" cy="541915"/>
            <a:chOff x="5950034" y="3380465"/>
            <a:chExt cx="4555892" cy="541915"/>
          </a:xfrm>
        </p:grpSpPr>
        <p:grpSp>
          <p:nvGrpSpPr>
            <p:cNvPr id="969" name="Google Shape;969;p41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970" name="Google Shape;970;p4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1" name="Google Shape;971;p4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41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973" name="Google Shape;973;p4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4" name="Google Shape;974;p4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p41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976" name="Google Shape;976;p41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7" name="Google Shape;977;p41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8" name="Google Shape;978;p41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979" name="Google Shape;979;p4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0" name="Google Shape;980;p4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1" name="Google Shape;981;p41"/>
          <p:cNvGrpSpPr/>
          <p:nvPr/>
        </p:nvGrpSpPr>
        <p:grpSpPr>
          <a:xfrm>
            <a:off x="7234691" y="1440278"/>
            <a:ext cx="489415" cy="400800"/>
            <a:chOff x="3962775" y="1990700"/>
            <a:chExt cx="296975" cy="224500"/>
          </a:xfrm>
        </p:grpSpPr>
        <p:sp>
          <p:nvSpPr>
            <p:cNvPr id="982" name="Google Shape;982;p41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41"/>
          <p:cNvGrpSpPr/>
          <p:nvPr/>
        </p:nvGrpSpPr>
        <p:grpSpPr>
          <a:xfrm flipH="1">
            <a:off x="1419891" y="1440278"/>
            <a:ext cx="489415" cy="400800"/>
            <a:chOff x="3962775" y="1990700"/>
            <a:chExt cx="296975" cy="224500"/>
          </a:xfrm>
        </p:grpSpPr>
        <p:sp>
          <p:nvSpPr>
            <p:cNvPr id="987" name="Google Shape;987;p41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