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7"/>
  </p:notesMasterIdLst>
  <p:sldIdLst>
    <p:sldId id="2300" r:id="rId2"/>
    <p:sldId id="2388" r:id="rId3"/>
    <p:sldId id="2448" r:id="rId4"/>
    <p:sldId id="2301" r:id="rId5"/>
    <p:sldId id="2447" r:id="rId6"/>
    <p:sldId id="2430" r:id="rId7"/>
    <p:sldId id="2431" r:id="rId8"/>
    <p:sldId id="2432" r:id="rId9"/>
    <p:sldId id="2449" r:id="rId10"/>
    <p:sldId id="2450" r:id="rId11"/>
    <p:sldId id="2451" r:id="rId12"/>
    <p:sldId id="2452" r:id="rId13"/>
    <p:sldId id="2453" r:id="rId14"/>
    <p:sldId id="2433" r:id="rId15"/>
    <p:sldId id="2445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56" userDrawn="1">
          <p15:clr>
            <a:srgbClr val="A4A3A4"/>
          </p15:clr>
        </p15:guide>
        <p15:guide id="2" orient="horz" pos="8160" userDrawn="1">
          <p15:clr>
            <a:srgbClr val="A4A3A4"/>
          </p15:clr>
        </p15:guide>
        <p15:guide id="3" pos="14254" userDrawn="1">
          <p15:clr>
            <a:srgbClr val="A4A3A4"/>
          </p15:clr>
        </p15:guide>
        <p15:guide id="5" pos="1102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93039"/>
    <a:srgbClr val="31A4D9"/>
    <a:srgbClr val="FF5F90"/>
    <a:srgbClr val="E0517B"/>
    <a:srgbClr val="374A6A"/>
    <a:srgbClr val="FFC737"/>
    <a:srgbClr val="494949"/>
    <a:srgbClr val="041B31"/>
    <a:srgbClr val="39BDF9"/>
    <a:srgbClr val="63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-104" y="-184"/>
      </p:cViewPr>
      <p:guideLst>
        <p:guide orient="horz" pos="456"/>
        <p:guide orient="horz" pos="8160"/>
        <p:guide pos="14254"/>
        <p:guide pos="1102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7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6829522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2211127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586763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954535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829522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586763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211127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954535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14853744" y="4634559"/>
            <a:ext cx="6133018" cy="3455083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9529556" y="8011398"/>
            <a:ext cx="857450" cy="1471470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2593421" y="6960146"/>
            <a:ext cx="3913692" cy="246739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28"/>
          </p:nvPr>
        </p:nvSpPr>
        <p:spPr>
          <a:xfrm>
            <a:off x="20711552" y="6826055"/>
            <a:ext cx="1975566" cy="260148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01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10690548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7048552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4304691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_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2590551" y="4478441"/>
            <a:ext cx="3425086" cy="60692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8328299" y="4478441"/>
            <a:ext cx="3425086" cy="60692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75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368650" y="4724528"/>
            <a:ext cx="8366760" cy="5257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82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724264" y="4680486"/>
            <a:ext cx="6401043" cy="383904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739770" y="3907551"/>
            <a:ext cx="5601342" cy="74666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92000" y="5250171"/>
            <a:ext cx="10572304" cy="59551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27123" y="3643756"/>
            <a:ext cx="20811894" cy="49734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9946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969834"/>
            <a:ext cx="24377650" cy="69360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01313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59690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18066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76443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34820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393197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01313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59690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8066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76443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334820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393197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1313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9690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218066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276443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5334820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8393197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rgan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944053" y="5276110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711273" y="1069071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475271" y="5276110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964865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944052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987289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940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06982" y="4722122"/>
            <a:ext cx="4665817" cy="466581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6310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57595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38901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8252670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743826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6027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846195" y="4469586"/>
            <a:ext cx="4739600" cy="63247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98782" y="3559176"/>
            <a:ext cx="6386437" cy="4533900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613759" y="3559176"/>
            <a:ext cx="6430875" cy="4533900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19587" y="3590935"/>
            <a:ext cx="6401441" cy="4502142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99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43001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40967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46063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44029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6829522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2211127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586763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954535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22013287" y="743131"/>
            <a:ext cx="673466" cy="673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Regular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2037953" y="819459"/>
            <a:ext cx="624135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1698266" y="12849033"/>
            <a:ext cx="252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400" b="1" spc="150" dirty="0" smtClean="0">
                <a:solidFill>
                  <a:schemeClr val="bg1">
                    <a:lumMod val="75000"/>
                  </a:schemeClr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UNC MJ School</a:t>
            </a:r>
            <a:endParaRPr lang="en-US" sz="2400" b="0" i="0" spc="150" dirty="0">
              <a:solidFill>
                <a:schemeClr val="bg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4016" r:id="rId2"/>
    <p:sldLayoutId id="2147484012" r:id="rId3"/>
    <p:sldLayoutId id="2147484014" r:id="rId4"/>
    <p:sldLayoutId id="2147484015" r:id="rId5"/>
    <p:sldLayoutId id="2147484010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7" r:id="rId13"/>
    <p:sldLayoutId id="2147484025" r:id="rId14"/>
    <p:sldLayoutId id="2147484026" r:id="rId15"/>
    <p:sldLayoutId id="2147484028" r:id="rId16"/>
    <p:sldLayoutId id="2147484029" r:id="rId17"/>
    <p:sldLayoutId id="2147484030" r:id="rId18"/>
    <p:sldLayoutId id="2147484031" r:id="rId19"/>
    <p:sldLayoutId id="2147484032" r:id="rId2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gradFill>
            <a:gsLst>
              <a:gs pos="0">
                <a:srgbClr val="293039">
                  <a:alpha val="84000"/>
                </a:srgbClr>
              </a:gs>
              <a:gs pos="100000">
                <a:srgbClr val="041B31">
                  <a:alpha val="6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Regular" charset="0"/>
            </a:endParaRPr>
          </a:p>
        </p:txBody>
      </p:sp>
      <p:sp>
        <p:nvSpPr>
          <p:cNvPr id="92" name="Rectangle 1"/>
          <p:cNvSpPr>
            <a:spLocks/>
          </p:cNvSpPr>
          <p:nvPr/>
        </p:nvSpPr>
        <p:spPr bwMode="auto">
          <a:xfrm>
            <a:off x="10506150" y="11398846"/>
            <a:ext cx="3408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00" spc="15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Presented by Steven King</a:t>
            </a:r>
            <a:endParaRPr lang="en-US" sz="3200" spc="150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Bebas Neu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57989" y="2420919"/>
            <a:ext cx="8661676" cy="6430621"/>
            <a:chOff x="7857989" y="2398617"/>
            <a:chExt cx="8661676" cy="6430621"/>
          </a:xfrm>
        </p:grpSpPr>
        <p:sp>
          <p:nvSpPr>
            <p:cNvPr id="91" name="Rectangle 1"/>
            <p:cNvSpPr>
              <a:spLocks/>
            </p:cNvSpPr>
            <p:nvPr/>
          </p:nvSpPr>
          <p:spPr bwMode="auto">
            <a:xfrm>
              <a:off x="7857989" y="2398617"/>
              <a:ext cx="8661676" cy="5254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ts val="13500"/>
                </a:lnSpc>
              </a:pPr>
              <a:r>
                <a:rPr lang="en-US" sz="13600" b="1" spc="150" dirty="0" smtClean="0">
                  <a:solidFill>
                    <a:schemeClr val="bg1"/>
                  </a:solidFill>
                  <a:latin typeface="Source Sans Pro"/>
                  <a:ea typeface="ＭＳ Ｐゴシック" charset="0"/>
                  <a:cs typeface="Source Sans Pro"/>
                  <a:sym typeface="Bebas Neue" charset="0"/>
                </a:rPr>
                <a:t>CSS </a:t>
              </a:r>
            </a:p>
            <a:p>
              <a:pPr algn="ctr">
                <a:lnSpc>
                  <a:spcPts val="13500"/>
                </a:lnSpc>
              </a:pPr>
              <a:r>
                <a:rPr lang="en-US" sz="13600" b="1" spc="150" dirty="0" err="1" smtClean="0">
                  <a:solidFill>
                    <a:schemeClr val="bg1"/>
                  </a:solidFill>
                  <a:latin typeface="Source Sans Pro"/>
                  <a:ea typeface="ＭＳ Ｐゴシック" charset="0"/>
                  <a:cs typeface="Source Sans Pro"/>
                  <a:sym typeface="Bebas Neue" charset="0"/>
                </a:rPr>
                <a:t>Bootcamp</a:t>
              </a:r>
              <a:endPara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endParaRPr>
            </a:p>
            <a:p>
              <a:pPr algn="ctr">
                <a:lnSpc>
                  <a:spcPts val="13500"/>
                </a:lnSpc>
              </a:pPr>
              <a:r>
                <a:rPr lang="en-US" sz="13600" b="1" spc="150" dirty="0" smtClean="0">
                  <a:solidFill>
                    <a:schemeClr val="bg1"/>
                  </a:solidFill>
                  <a:latin typeface="Source Sans Pro"/>
                  <a:ea typeface="ＭＳ Ｐゴシック" charset="0"/>
                  <a:cs typeface="Source Sans Pro"/>
                  <a:sym typeface="Bebas Neue" charset="0"/>
                </a:rPr>
                <a:t>Part II</a:t>
              </a:r>
              <a:endParaRPr lang="en-US" sz="13600" b="1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endParaRPr>
            </a:p>
          </p:txBody>
        </p:sp>
        <p:sp>
          <p:nvSpPr>
            <p:cNvPr id="8" name="Rectangle 1"/>
            <p:cNvSpPr>
              <a:spLocks/>
            </p:cNvSpPr>
            <p:nvPr/>
          </p:nvSpPr>
          <p:spPr bwMode="auto">
            <a:xfrm>
              <a:off x="10896562" y="8398351"/>
              <a:ext cx="26454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800" spc="150" dirty="0" smtClean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  <a:sym typeface="Bebas Neue" charset="0"/>
                </a:rPr>
                <a:t>Review of CSS</a:t>
              </a:r>
              <a:endParaRPr lang="en-US" sz="4000" spc="1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endParaRPr>
            </a:p>
          </p:txBody>
        </p:sp>
      </p:grpSp>
      <p:sp>
        <p:nvSpPr>
          <p:cNvPr id="11" name="Shape 2904"/>
          <p:cNvSpPr/>
          <p:nvPr/>
        </p:nvSpPr>
        <p:spPr>
          <a:xfrm>
            <a:off x="5100833" y="-4097864"/>
            <a:ext cx="14192280" cy="1419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>
              <a:alpha val="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Combine</a:t>
            </a: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Elements</a:t>
            </a: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 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66718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Elements in a </a:t>
            </a:r>
            <a:r>
              <a:rPr lang="en-US" sz="40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stylesheet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sometimes share properties. Instead of re-writing previous code, why not just combine them? </a:t>
            </a: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For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example, your h1, h2, and h3 elements might all share the same font and color:</a:t>
            </a:r>
          </a:p>
        </p:txBody>
      </p:sp>
      <p:pic>
        <p:nvPicPr>
          <p:cNvPr id="3" name="Picture 2" descr="Screen Shot 2016-08-24 at 11.0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2597136"/>
            <a:ext cx="15473806" cy="55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Compound</a:t>
            </a: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Classes 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704627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it’s beneficial to add multiple classes to an element. Let’s say that you have a &lt;div&gt; “box” that you want to float right, and you’ve already got a class .right in your CSS that floats everything to the right. You can simply add an extra class in the declaration.</a:t>
            </a:r>
          </a:p>
        </p:txBody>
      </p:sp>
      <p:pic>
        <p:nvPicPr>
          <p:cNvPr id="4" name="Picture 3" descr="Screen Shot 2016-08-25 at 8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4" y="2863143"/>
            <a:ext cx="15098852" cy="13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Know the right unit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38146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px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US" sz="40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pt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are static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%, </a:t>
            </a:r>
            <a:r>
              <a:rPr lang="en-US" sz="40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em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vw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vh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are dynamic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Each has a purpose.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 descr="Screen Shot 2016-08-25 at 8.2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355" y="1972028"/>
            <a:ext cx="7754669" cy="53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Powe</a:t>
            </a: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r in the List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65486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Lists are a great way to present data in a structured format that’s easy to modify the style. Thanks to the display property, you don’t have to just use the list as a text attribute. </a:t>
            </a: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Lists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are also great for creating navigation menus and things of the sort.</a:t>
            </a: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 descr="Screen Shot 2016-08-25 at 8.30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80" y="2510843"/>
            <a:ext cx="14756869" cy="5214697"/>
          </a:xfrm>
          <a:prstGeom prst="rect">
            <a:avLst/>
          </a:prstGeom>
        </p:spPr>
      </p:pic>
      <p:pic>
        <p:nvPicPr>
          <p:cNvPr id="5" name="Picture 4" descr="Screen Shot 2016-08-25 at 8.32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80" y="7975020"/>
            <a:ext cx="7445478" cy="54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358328" y="0"/>
            <a:ext cx="13716000" cy="13716000"/>
            <a:chOff x="11753388" y="434356"/>
            <a:chExt cx="13259342" cy="13259342"/>
          </a:xfrm>
        </p:grpSpPr>
        <p:sp>
          <p:nvSpPr>
            <p:cNvPr id="21" name="Teardrop 20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14" name="Rectangle 1"/>
          <p:cNvSpPr>
            <a:spLocks/>
          </p:cNvSpPr>
          <p:nvPr/>
        </p:nvSpPr>
        <p:spPr bwMode="auto">
          <a:xfrm>
            <a:off x="14279819" y="5553675"/>
            <a:ext cx="8410605" cy="179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Validation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15317790" y="7965233"/>
            <a:ext cx="733273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Always validate your HTML and CSS</a:t>
            </a:r>
          </a:p>
          <a:p>
            <a:pPr algn="r"/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.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521285" y="3389967"/>
            <a:ext cx="6084638" cy="6579219"/>
            <a:chOff x="13547420" y="2542475"/>
            <a:chExt cx="10439400" cy="657921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2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-735978" y="0"/>
            <a:ext cx="13716000" cy="13716000"/>
            <a:chOff x="11753388" y="434356"/>
            <a:chExt cx="13259342" cy="13259342"/>
          </a:xfrm>
        </p:grpSpPr>
        <p:sp>
          <p:nvSpPr>
            <p:cNvPr id="16" name="Teardrop 15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20" name="Teardrop 19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22" name="Rectangle 1"/>
          <p:cNvSpPr>
            <a:spLocks/>
          </p:cNvSpPr>
          <p:nvPr/>
        </p:nvSpPr>
        <p:spPr bwMode="auto">
          <a:xfrm>
            <a:off x="1682519" y="5553675"/>
            <a:ext cx="10156627" cy="179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Assignment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3" name="Rectangle 1"/>
          <p:cNvSpPr>
            <a:spLocks/>
          </p:cNvSpPr>
          <p:nvPr/>
        </p:nvSpPr>
        <p:spPr bwMode="auto">
          <a:xfrm>
            <a:off x="1749425" y="8211454"/>
            <a:ext cx="39888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Putting into practice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27123" y="3389967"/>
            <a:ext cx="6084638" cy="6579219"/>
            <a:chOff x="13547420" y="2542475"/>
            <a:chExt cx="10439400" cy="6579219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6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885702"/>
            <a:ext cx="6204756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Make it </a:t>
            </a: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Readable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3494674"/>
            <a:ext cx="6757638" cy="85287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The readability of your CSS is incredibly important for you to work faster now and fixing things in the future</a:t>
            </a:r>
          </a:p>
          <a:p>
            <a:pPr algn="l">
              <a:lnSpc>
                <a:spcPts val="4840"/>
              </a:lnSpc>
            </a:pP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For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me to grade it or your boss to do a code review</a:t>
            </a:r>
          </a:p>
          <a:p>
            <a:pPr algn="l">
              <a:lnSpc>
                <a:spcPts val="4840"/>
              </a:lnSpc>
            </a:pP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For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other developers</a:t>
            </a:r>
          </a:p>
          <a:p>
            <a:pPr algn="l">
              <a:lnSpc>
                <a:spcPts val="4840"/>
              </a:lnSpc>
            </a:pP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Make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multiple line 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styles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 descr="Screen Shot 2016-08-24 at 10.3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1"/>
            <a:ext cx="1543328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885702"/>
            <a:ext cx="6968295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Be Organized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3494674"/>
            <a:ext cx="6757638" cy="87800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It always makes sense to lay your </a:t>
            </a:r>
            <a:r>
              <a:rPr lang="en-US" sz="40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stylesheet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out in a way that allows you to quickly find parts of your code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recommend a top-down format that tackles styles as they appear in the source code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Consider a Table of Contents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 descr="Screen Shot 2016-08-24 at 10.5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-1"/>
            <a:ext cx="15433288" cy="138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 bott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678174" cy="1243266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358328" y="0"/>
            <a:ext cx="13716000" cy="13716000"/>
            <a:chOff x="11753388" y="434356"/>
            <a:chExt cx="13259342" cy="13259342"/>
          </a:xfrm>
        </p:grpSpPr>
        <p:sp>
          <p:nvSpPr>
            <p:cNvPr id="21" name="Teardrop 20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14" name="Rectangle 1"/>
          <p:cNvSpPr>
            <a:spLocks/>
          </p:cNvSpPr>
          <p:nvPr/>
        </p:nvSpPr>
        <p:spPr bwMode="auto">
          <a:xfrm>
            <a:off x="13503915" y="4688054"/>
            <a:ext cx="9186509" cy="35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Be </a:t>
            </a:r>
          </a:p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Consistent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19620451" y="8211454"/>
            <a:ext cx="30300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Keep to a plan!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521285" y="3389967"/>
            <a:ext cx="6084638" cy="6579219"/>
            <a:chOff x="13547420" y="2542475"/>
            <a:chExt cx="10439400" cy="657921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57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Be Consistent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48097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You should start to develop your own “sub-language” of CSS that allows you to quickly name 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things.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Consistent style naming convention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40427" y="2636069"/>
            <a:ext cx="14837223" cy="8217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.my-style{}</a:t>
            </a:r>
          </a:p>
          <a:p>
            <a:r>
              <a:rPr lang="en-US" sz="4400" dirty="0"/>
              <a:t>.</a:t>
            </a:r>
            <a:r>
              <a:rPr lang="en-US" sz="4400" dirty="0" err="1"/>
              <a:t>myStyle</a:t>
            </a:r>
            <a:r>
              <a:rPr lang="en-US" sz="4400" dirty="0"/>
              <a:t>{}</a:t>
            </a:r>
          </a:p>
          <a:p>
            <a:r>
              <a:rPr lang="en-US" sz="4400" dirty="0"/>
              <a:t>.my-Style{}</a:t>
            </a:r>
          </a:p>
          <a:p>
            <a:endParaRPr lang="en-US" sz="4400" dirty="0" smtClean="0"/>
          </a:p>
          <a:p>
            <a:r>
              <a:rPr lang="en-US" sz="4400" dirty="0" smtClean="0"/>
              <a:t>I </a:t>
            </a:r>
            <a:r>
              <a:rPr lang="en-US" sz="4400" dirty="0"/>
              <a:t>can’t remember?</a:t>
            </a:r>
            <a:r>
              <a:rPr lang="en-US" sz="4400" dirty="0" smtClean="0"/>
              <a:t>?</a:t>
            </a:r>
          </a:p>
          <a:p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I prefer: </a:t>
            </a:r>
          </a:p>
          <a:p>
            <a:r>
              <a:rPr lang="en-US" sz="4400" dirty="0"/>
              <a:t>.</a:t>
            </a:r>
            <a:r>
              <a:rPr lang="en-US" sz="4400" dirty="0" smtClean="0"/>
              <a:t>my-style{</a:t>
            </a:r>
          </a:p>
          <a:p>
            <a:r>
              <a:rPr lang="en-US" sz="4400" dirty="0" smtClean="0"/>
              <a:t>	</a:t>
            </a:r>
            <a:r>
              <a:rPr lang="en-US" sz="4400" dirty="0" err="1" smtClean="0"/>
              <a:t>property:value</a:t>
            </a:r>
            <a:r>
              <a:rPr lang="en-US" sz="4400" dirty="0" smtClean="0"/>
              <a:t>;</a:t>
            </a:r>
            <a:endParaRPr lang="en-US" sz="4400" dirty="0"/>
          </a:p>
          <a:p>
            <a:r>
              <a:rPr lang="en-US" sz="4400" dirty="0" smtClean="0"/>
              <a:t>};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1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771146"/>
            <a:ext cx="6937319" cy="38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Build HTML </a:t>
            </a: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First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5887450"/>
            <a:ext cx="6757638" cy="60511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You save time if you create the entire HTML mockup first. </a:t>
            </a: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Because you know all the elements of your site layout, but you don’t know what CSS you’ll need with your design</a:t>
            </a:r>
          </a:p>
        </p:txBody>
      </p:sp>
      <p:pic>
        <p:nvPicPr>
          <p:cNvPr id="2" name="Picture 1" descr="fram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93" y="1965918"/>
            <a:ext cx="15444857" cy="102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2558574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Correct </a:t>
            </a:r>
            <a:r>
              <a:rPr lang="en-US" sz="10000" b="1" spc="150" dirty="0" err="1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Doctype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5887450"/>
            <a:ext cx="6757638" cy="60511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The </a:t>
            </a:r>
            <a:r>
              <a:rPr lang="en-US" sz="40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doctype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declaration matters a whole lot on whether or not your markup and CSS will validate. </a:t>
            </a: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fact, the entire look and feel of your site can change greatly depending on the DOCTYPE that you declare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 descr="Screen Shot 2016-08-24 at 10.4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0"/>
            <a:ext cx="15433288" cy="130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492334"/>
            <a:ext cx="6895451" cy="38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Block vs.</a:t>
            </a: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Inline</a:t>
            </a: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Elements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72924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Block elements are elements that naturally clear each line after they’re declared, spanning the whole width of the available space. </a:t>
            </a: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Inline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elements take only as much space as they need, and don’t force a new line after they’re used.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40427" y="560469"/>
            <a:ext cx="14837223" cy="8217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Inline Elements: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b, big, </a:t>
            </a:r>
            <a:r>
              <a:rPr lang="en-US" sz="4400" dirty="0" err="1"/>
              <a:t>i</a:t>
            </a:r>
            <a:r>
              <a:rPr lang="en-US" sz="4400" dirty="0"/>
              <a:t>, small, </a:t>
            </a:r>
            <a:r>
              <a:rPr lang="en-US" sz="4400" dirty="0" err="1"/>
              <a:t>tt</a:t>
            </a:r>
            <a:endParaRPr lang="en-US" sz="4400" dirty="0"/>
          </a:p>
          <a:p>
            <a:r>
              <a:rPr lang="en-US" sz="4400" dirty="0" err="1"/>
              <a:t>abbr</a:t>
            </a:r>
            <a:r>
              <a:rPr lang="en-US" sz="4400" dirty="0"/>
              <a:t>, acronym, cite, code, </a:t>
            </a:r>
            <a:r>
              <a:rPr lang="en-US" sz="4400" dirty="0" err="1"/>
              <a:t>dfn</a:t>
            </a:r>
            <a:r>
              <a:rPr lang="en-US" sz="4400" dirty="0"/>
              <a:t>, </a:t>
            </a:r>
            <a:r>
              <a:rPr lang="en-US" sz="4400" dirty="0" err="1"/>
              <a:t>em</a:t>
            </a:r>
            <a:r>
              <a:rPr lang="en-US" sz="4400" dirty="0"/>
              <a:t>, </a:t>
            </a:r>
            <a:r>
              <a:rPr lang="en-US" sz="4400" dirty="0" err="1"/>
              <a:t>kbd</a:t>
            </a:r>
            <a:r>
              <a:rPr lang="en-US" sz="4400" dirty="0"/>
              <a:t>, strong, </a:t>
            </a:r>
            <a:r>
              <a:rPr lang="en-US" sz="4400" dirty="0" err="1"/>
              <a:t>samp</a:t>
            </a:r>
            <a:r>
              <a:rPr lang="en-US" sz="4400" dirty="0"/>
              <a:t>, time, </a:t>
            </a:r>
            <a:r>
              <a:rPr lang="en-US" sz="4400" dirty="0" err="1"/>
              <a:t>var</a:t>
            </a:r>
            <a:endParaRPr lang="en-US" sz="4400" dirty="0"/>
          </a:p>
          <a:p>
            <a:r>
              <a:rPr lang="en-US" sz="4400" dirty="0"/>
              <a:t>a, </a:t>
            </a:r>
            <a:r>
              <a:rPr lang="en-US" sz="4400" dirty="0" err="1"/>
              <a:t>bdo</a:t>
            </a:r>
            <a:r>
              <a:rPr lang="en-US" sz="4400" dirty="0"/>
              <a:t>, </a:t>
            </a:r>
            <a:r>
              <a:rPr lang="en-US" sz="4400" dirty="0" err="1"/>
              <a:t>br</a:t>
            </a:r>
            <a:r>
              <a:rPr lang="en-US" sz="4400" dirty="0"/>
              <a:t>, </a:t>
            </a:r>
            <a:r>
              <a:rPr lang="en-US" sz="4400" dirty="0" err="1"/>
              <a:t>img</a:t>
            </a:r>
            <a:r>
              <a:rPr lang="en-US" sz="4400" dirty="0"/>
              <a:t>, map, object, q, script, span, sub, sup</a:t>
            </a:r>
          </a:p>
          <a:p>
            <a:r>
              <a:rPr lang="en-US" sz="4400" dirty="0"/>
              <a:t>button, input, label, select, </a:t>
            </a:r>
            <a:r>
              <a:rPr lang="en-US" sz="4400" dirty="0" err="1" smtClean="0"/>
              <a:t>textarea</a:t>
            </a:r>
            <a:r>
              <a:rPr lang="en-US" sz="4400" dirty="0" smtClean="0"/>
              <a:t>, span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Block Elements</a:t>
            </a:r>
          </a:p>
          <a:p>
            <a:endParaRPr lang="en-US" sz="4400" dirty="0"/>
          </a:p>
          <a:p>
            <a:r>
              <a:rPr lang="en-US" sz="4400" dirty="0"/>
              <a:t>div, h1...h6, p, </a:t>
            </a:r>
            <a:r>
              <a:rPr lang="en-US" sz="4400" dirty="0" err="1"/>
              <a:t>ul</a:t>
            </a:r>
            <a:r>
              <a:rPr lang="en-US" sz="4400" dirty="0"/>
              <a:t>, li, table, </a:t>
            </a:r>
            <a:r>
              <a:rPr lang="en-US" sz="4400" dirty="0" err="1"/>
              <a:t>blockquote</a:t>
            </a:r>
            <a:r>
              <a:rPr lang="en-US" sz="4400" dirty="0"/>
              <a:t>, pre, </a:t>
            </a:r>
            <a:r>
              <a:rPr lang="en-US" sz="4400" dirty="0" smtClean="0"/>
              <a:t>form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003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ment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25669" cy="1040898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358328" y="0"/>
            <a:ext cx="13716000" cy="13716000"/>
            <a:chOff x="11753388" y="434356"/>
            <a:chExt cx="13259342" cy="13259342"/>
          </a:xfrm>
        </p:grpSpPr>
        <p:sp>
          <p:nvSpPr>
            <p:cNvPr id="21" name="Teardrop 20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14" name="Rectangle 1"/>
          <p:cNvSpPr>
            <a:spLocks/>
          </p:cNvSpPr>
          <p:nvPr/>
        </p:nvSpPr>
        <p:spPr bwMode="auto">
          <a:xfrm>
            <a:off x="13504015" y="4688054"/>
            <a:ext cx="9186409" cy="35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Comment </a:t>
            </a:r>
          </a:p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Everything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18781279" y="8211454"/>
            <a:ext cx="38692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And comment more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521285" y="3389967"/>
            <a:ext cx="6084638" cy="6579219"/>
            <a:chOff x="13547420" y="2542475"/>
            <a:chExt cx="10439400" cy="657921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3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 Proposal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30557</TotalTime>
  <Words>562</Words>
  <Application>Microsoft Macintosh PowerPoint</Application>
  <PresentationFormat>Custom</PresentationFormat>
  <Paragraphs>89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Rocketo Graphics</dc:creator>
  <cp:keywords/>
  <dc:description/>
  <cp:lastModifiedBy>School of Journalism</cp:lastModifiedBy>
  <cp:revision>6238</cp:revision>
  <dcterms:created xsi:type="dcterms:W3CDTF">2014-11-12T21:47:38Z</dcterms:created>
  <dcterms:modified xsi:type="dcterms:W3CDTF">2016-08-25T12:36:15Z</dcterms:modified>
  <cp:category/>
</cp:coreProperties>
</file>