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notesMasterIdLst>
    <p:notesMasterId r:id="rId16"/>
  </p:notesMasterIdLst>
  <p:sldIdLst>
    <p:sldId id="2300" r:id="rId2"/>
    <p:sldId id="2388" r:id="rId3"/>
    <p:sldId id="2457" r:id="rId4"/>
    <p:sldId id="2458" r:id="rId5"/>
    <p:sldId id="2460" r:id="rId6"/>
    <p:sldId id="2459" r:id="rId7"/>
    <p:sldId id="2462" r:id="rId8"/>
    <p:sldId id="2463" r:id="rId9"/>
    <p:sldId id="2464" r:id="rId10"/>
    <p:sldId id="2447" r:id="rId11"/>
    <p:sldId id="2456" r:id="rId12"/>
    <p:sldId id="2465" r:id="rId13"/>
    <p:sldId id="2466" r:id="rId14"/>
    <p:sldId id="2445" r:id="rId1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56" userDrawn="1">
          <p15:clr>
            <a:srgbClr val="A4A3A4"/>
          </p15:clr>
        </p15:guide>
        <p15:guide id="2" orient="horz" pos="8160" userDrawn="1">
          <p15:clr>
            <a:srgbClr val="A4A3A4"/>
          </p15:clr>
        </p15:guide>
        <p15:guide id="3" pos="14254" userDrawn="1">
          <p15:clr>
            <a:srgbClr val="A4A3A4"/>
          </p15:clr>
        </p15:guide>
        <p15:guide id="5" pos="1102" userDrawn="1">
          <p15:clr>
            <a:srgbClr val="A4A3A4"/>
          </p15:clr>
        </p15:guide>
        <p15:guide id="7" pos="767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293039"/>
    <a:srgbClr val="31A4D9"/>
    <a:srgbClr val="FF5F90"/>
    <a:srgbClr val="E0517B"/>
    <a:srgbClr val="374A6A"/>
    <a:srgbClr val="FFC737"/>
    <a:srgbClr val="494949"/>
    <a:srgbClr val="041B31"/>
    <a:srgbClr val="39BDF9"/>
    <a:srgbClr val="63D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8" autoAdjust="0"/>
    <p:restoredTop sz="99409" autoAdjust="0"/>
  </p:normalViewPr>
  <p:slideViewPr>
    <p:cSldViewPr snapToGrid="0" snapToObjects="1">
      <p:cViewPr varScale="1">
        <p:scale>
          <a:sx n="47" d="100"/>
          <a:sy n="47" d="100"/>
        </p:scale>
        <p:origin x="-128" y="-488"/>
      </p:cViewPr>
      <p:guideLst>
        <p:guide orient="horz" pos="456"/>
        <p:guide orient="horz" pos="8160"/>
        <p:guide pos="14254"/>
        <p:guide pos="1102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4" d="100"/>
        <a:sy n="44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Source Sans Pro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8/29/16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Source Sans Pro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Source Sans Pro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Source Sans Pro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Source Sans Pro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Source Sans Pro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Source Sans Pro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7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Background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24377650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7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16829522" y="3204292"/>
            <a:ext cx="4626864" cy="4630586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399" b="0" i="0">
                <a:ln>
                  <a:noFill/>
                </a:ln>
                <a:solidFill>
                  <a:schemeClr val="tx1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12211127" y="7832165"/>
            <a:ext cx="4626864" cy="4630586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399" b="0" i="0">
                <a:ln>
                  <a:noFill/>
                </a:ln>
                <a:solidFill>
                  <a:schemeClr val="tx1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586763" y="3204292"/>
            <a:ext cx="4626864" cy="4630586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399" b="0" i="0">
                <a:ln>
                  <a:noFill/>
                </a:ln>
                <a:solidFill>
                  <a:schemeClr val="tx1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954535" y="7832165"/>
            <a:ext cx="4626864" cy="4630586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399" b="0" i="0">
                <a:ln>
                  <a:noFill/>
                </a:ln>
                <a:solidFill>
                  <a:schemeClr val="tx1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6829522" y="7832165"/>
            <a:ext cx="4626864" cy="4630586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399" b="0" i="0">
                <a:ln>
                  <a:noFill/>
                </a:ln>
                <a:solidFill>
                  <a:schemeClr val="tx1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7586763" y="7832165"/>
            <a:ext cx="4626864" cy="4630586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399" b="0" i="0">
                <a:ln>
                  <a:noFill/>
                </a:ln>
                <a:solidFill>
                  <a:schemeClr val="tx1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2211127" y="3204292"/>
            <a:ext cx="4626864" cy="4630586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399" b="0" i="0">
                <a:ln>
                  <a:noFill/>
                </a:ln>
                <a:solidFill>
                  <a:schemeClr val="tx1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954535" y="3204292"/>
            <a:ext cx="4626864" cy="4630586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399" b="0" i="0">
                <a:ln>
                  <a:noFill/>
                </a:ln>
                <a:solidFill>
                  <a:schemeClr val="tx1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6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25"/>
          </p:nvPr>
        </p:nvSpPr>
        <p:spPr>
          <a:xfrm>
            <a:off x="14853744" y="4634559"/>
            <a:ext cx="6133018" cy="3455083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  <p:sp>
        <p:nvSpPr>
          <p:cNvPr id="73" name="Picture Placeholder 2"/>
          <p:cNvSpPr>
            <a:spLocks noGrp="1" noChangeAspect="1"/>
          </p:cNvSpPr>
          <p:nvPr>
            <p:ph type="pic" sz="quarter" idx="26"/>
          </p:nvPr>
        </p:nvSpPr>
        <p:spPr>
          <a:xfrm>
            <a:off x="19529556" y="8011398"/>
            <a:ext cx="857450" cy="1471470"/>
          </a:xfrm>
        </p:spPr>
        <p:txBody>
          <a:bodyPr anchor="t">
            <a:normAutofit/>
          </a:bodyPr>
          <a:lstStyle>
            <a:lvl1pPr marL="0" indent="0" algn="ctr">
              <a:buNone/>
              <a:defRPr sz="1000"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  <p:sp>
        <p:nvSpPr>
          <p:cNvPr id="74" name="Picture Placeholder 2"/>
          <p:cNvSpPr>
            <a:spLocks noGrp="1" noChangeAspect="1"/>
          </p:cNvSpPr>
          <p:nvPr>
            <p:ph type="pic" sz="quarter" idx="27"/>
          </p:nvPr>
        </p:nvSpPr>
        <p:spPr>
          <a:xfrm>
            <a:off x="12593421" y="6960146"/>
            <a:ext cx="3913692" cy="2467394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  <p:sp>
        <p:nvSpPr>
          <p:cNvPr id="75" name="Picture Placeholder 2"/>
          <p:cNvSpPr>
            <a:spLocks noGrp="1" noChangeAspect="1"/>
          </p:cNvSpPr>
          <p:nvPr>
            <p:ph type="pic" sz="quarter" idx="28"/>
          </p:nvPr>
        </p:nvSpPr>
        <p:spPr>
          <a:xfrm>
            <a:off x="20711552" y="6826055"/>
            <a:ext cx="1975566" cy="2601484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6014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_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 noChangeAspect="1"/>
          </p:cNvSpPr>
          <p:nvPr>
            <p:ph type="pic" sz="quarter" idx="25"/>
          </p:nvPr>
        </p:nvSpPr>
        <p:spPr>
          <a:xfrm>
            <a:off x="10690548" y="3742461"/>
            <a:ext cx="3010509" cy="5334632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26"/>
          </p:nvPr>
        </p:nvSpPr>
        <p:spPr>
          <a:xfrm>
            <a:off x="17048552" y="3742461"/>
            <a:ext cx="3010509" cy="5334632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27"/>
          </p:nvPr>
        </p:nvSpPr>
        <p:spPr>
          <a:xfrm>
            <a:off x="4304691" y="3742461"/>
            <a:ext cx="3010509" cy="5334632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74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_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sz="quarter" idx="26"/>
          </p:nvPr>
        </p:nvSpPr>
        <p:spPr>
          <a:xfrm>
            <a:off x="12590551" y="4478441"/>
            <a:ext cx="3425086" cy="6069264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27"/>
          </p:nvPr>
        </p:nvSpPr>
        <p:spPr>
          <a:xfrm>
            <a:off x="8328299" y="4478441"/>
            <a:ext cx="3425086" cy="6069264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2755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3368650" y="4724528"/>
            <a:ext cx="8366760" cy="52578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6821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3724264" y="4680486"/>
            <a:ext cx="6401043" cy="383904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6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739770" y="3907551"/>
            <a:ext cx="5601342" cy="746669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21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192000" y="5250171"/>
            <a:ext cx="10572304" cy="59551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3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727123" y="3643756"/>
            <a:ext cx="20811894" cy="49734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8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699467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3969834"/>
            <a:ext cx="24377650" cy="693605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6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Clients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101313" y="3040937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59690" y="3040937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218066" y="3040937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2276443" y="3040937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34820" y="3040937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8393197" y="3040937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101313" y="6107297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59690" y="6107297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218066" y="6107297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2276443" y="6107297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334820" y="6107297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8393197" y="6107297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101313" y="9246575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159690" y="9246575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5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9218066" y="9246575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2276443" y="9246575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5334820" y="9246575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8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18393197" y="9246575"/>
            <a:ext cx="2822817" cy="2822816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8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rganiz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7944053" y="5276110"/>
            <a:ext cx="2539497" cy="2537886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711273" y="1069071"/>
            <a:ext cx="2539497" cy="2537886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7475271" y="5276110"/>
            <a:ext cx="2539497" cy="2537886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0964865" y="9527832"/>
            <a:ext cx="2539497" cy="2537886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7944052" y="9527832"/>
            <a:ext cx="2539497" cy="2537886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3987289" y="9527832"/>
            <a:ext cx="2539497" cy="2537886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94058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_the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306982" y="4722122"/>
            <a:ext cx="4665817" cy="466581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63107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957595" y="4523250"/>
            <a:ext cx="3461551" cy="375059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3038901" y="4523250"/>
            <a:ext cx="3461551" cy="375059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8252670" y="4523250"/>
            <a:ext cx="3461551" cy="375059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2743826" y="4523250"/>
            <a:ext cx="3461551" cy="375059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60277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9846195" y="4469586"/>
            <a:ext cx="4739600" cy="63247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2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998782" y="3559176"/>
            <a:ext cx="6386437" cy="4533900"/>
          </a:xfrm>
        </p:spPr>
        <p:txBody>
          <a:bodyPr>
            <a:normAutofit/>
          </a:bodyPr>
          <a:lstStyle>
            <a:lvl1pPr marL="0" indent="0">
              <a:buNone/>
              <a:defRPr sz="3998" b="0" i="0">
                <a:solidFill>
                  <a:schemeClr val="tx2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5613759" y="3559176"/>
            <a:ext cx="6430875" cy="4533900"/>
          </a:xfrm>
        </p:spPr>
        <p:txBody>
          <a:bodyPr>
            <a:normAutofit/>
          </a:bodyPr>
          <a:lstStyle>
            <a:lvl1pPr marL="0" indent="0">
              <a:buNone/>
              <a:defRPr sz="3998" b="0" i="0">
                <a:solidFill>
                  <a:schemeClr val="tx2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419587" y="3590935"/>
            <a:ext cx="6401441" cy="4502142"/>
          </a:xfrm>
        </p:spPr>
        <p:txBody>
          <a:bodyPr>
            <a:normAutofit/>
          </a:bodyPr>
          <a:lstStyle>
            <a:lvl1pPr marL="0" indent="0">
              <a:buNone/>
              <a:defRPr sz="3998" b="0" i="0">
                <a:solidFill>
                  <a:schemeClr val="tx2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7995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043001" y="3667381"/>
            <a:ext cx="4821842" cy="3657600"/>
          </a:xfrm>
        </p:spPr>
        <p:txBody>
          <a:bodyPr>
            <a:normAutofit/>
          </a:bodyPr>
          <a:lstStyle>
            <a:lvl1pPr marL="0" indent="0">
              <a:buNone/>
              <a:defRPr sz="3199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240967" y="3667381"/>
            <a:ext cx="4821842" cy="3657600"/>
          </a:xfrm>
        </p:spPr>
        <p:txBody>
          <a:bodyPr>
            <a:normAutofit/>
          </a:bodyPr>
          <a:lstStyle>
            <a:lvl1pPr marL="0" indent="0">
              <a:buNone/>
              <a:defRPr sz="3199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446063" y="3667381"/>
            <a:ext cx="4821842" cy="3657600"/>
          </a:xfrm>
        </p:spPr>
        <p:txBody>
          <a:bodyPr>
            <a:normAutofit/>
          </a:bodyPr>
          <a:lstStyle>
            <a:lvl1pPr marL="0" indent="0">
              <a:buNone/>
              <a:defRPr sz="3199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7644029" y="3667381"/>
            <a:ext cx="4821842" cy="3657600"/>
          </a:xfrm>
        </p:spPr>
        <p:txBody>
          <a:bodyPr>
            <a:normAutofit/>
          </a:bodyPr>
          <a:lstStyle>
            <a:lvl1pPr marL="0" indent="0">
              <a:buNone/>
              <a:defRPr sz="3199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16829522" y="7832165"/>
            <a:ext cx="4626864" cy="4630586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399" b="0" i="0">
                <a:ln>
                  <a:noFill/>
                </a:ln>
                <a:solidFill>
                  <a:schemeClr val="tx1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12211127" y="3204292"/>
            <a:ext cx="4626864" cy="4630586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399" b="0" i="0">
                <a:ln>
                  <a:noFill/>
                </a:ln>
                <a:solidFill>
                  <a:schemeClr val="tx1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586763" y="7832165"/>
            <a:ext cx="4626864" cy="4630586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399" b="0" i="0">
                <a:ln>
                  <a:noFill/>
                </a:ln>
                <a:solidFill>
                  <a:schemeClr val="tx1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954535" y="3204292"/>
            <a:ext cx="4626864" cy="4630586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399" b="0" i="0">
                <a:ln>
                  <a:noFill/>
                </a:ln>
                <a:solidFill>
                  <a:schemeClr val="tx1"/>
                </a:solidFill>
                <a:latin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4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 b="0" i="0">
                <a:solidFill>
                  <a:schemeClr val="tx1">
                    <a:tint val="75000"/>
                  </a:schemeClr>
                </a:solidFill>
                <a:latin typeface="Source Sans Pro Regular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 b="0" i="0">
                <a:solidFill>
                  <a:schemeClr val="tx1">
                    <a:tint val="75000"/>
                  </a:schemeClr>
                </a:solidFill>
                <a:latin typeface="Source Sans Pro Regular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 b="0" i="0">
                <a:solidFill>
                  <a:schemeClr val="tx1">
                    <a:tint val="75000"/>
                  </a:schemeClr>
                </a:solidFill>
                <a:latin typeface="Source Sans Pro Regular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22013287" y="743131"/>
            <a:ext cx="673466" cy="6734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Regular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2037953" y="819459"/>
            <a:ext cx="624135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pPr algn="ctr"/>
              <a:t>‹#›</a:t>
            </a:fld>
            <a:endParaRPr lang="id-ID" sz="2800" b="0" i="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Rectangle 1"/>
          <p:cNvSpPr>
            <a:spLocks/>
          </p:cNvSpPr>
          <p:nvPr userDrawn="1"/>
        </p:nvSpPr>
        <p:spPr bwMode="auto">
          <a:xfrm>
            <a:off x="1698266" y="12849033"/>
            <a:ext cx="2522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2400" b="1" spc="150" dirty="0" smtClean="0">
                <a:solidFill>
                  <a:schemeClr val="bg1">
                    <a:lumMod val="75000"/>
                  </a:schemeClr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UNC MJ School</a:t>
            </a:r>
            <a:endParaRPr lang="en-US" sz="2400" b="0" i="0" spc="150" dirty="0">
              <a:solidFill>
                <a:schemeClr val="bg1">
                  <a:lumMod val="7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76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4016" r:id="rId2"/>
    <p:sldLayoutId id="2147484012" r:id="rId3"/>
    <p:sldLayoutId id="2147484014" r:id="rId4"/>
    <p:sldLayoutId id="2147484015" r:id="rId5"/>
    <p:sldLayoutId id="2147484010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7" r:id="rId13"/>
    <p:sldLayoutId id="2147484025" r:id="rId14"/>
    <p:sldLayoutId id="2147484026" r:id="rId15"/>
    <p:sldLayoutId id="2147484028" r:id="rId16"/>
    <p:sldLayoutId id="2147484029" r:id="rId17"/>
    <p:sldLayoutId id="2147484030" r:id="rId18"/>
    <p:sldLayoutId id="2147484031" r:id="rId19"/>
    <p:sldLayoutId id="2147484032" r:id="rId20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pritegen.website-performance.org/" TargetMode="Externa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pritegen.website-performance.org/" TargetMode="Externa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gradFill>
            <a:gsLst>
              <a:gs pos="0">
                <a:srgbClr val="293039">
                  <a:alpha val="84000"/>
                </a:srgbClr>
              </a:gs>
              <a:gs pos="100000">
                <a:srgbClr val="041B31">
                  <a:alpha val="68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Regular" charset="0"/>
            </a:endParaRPr>
          </a:p>
        </p:txBody>
      </p:sp>
      <p:sp>
        <p:nvSpPr>
          <p:cNvPr id="92" name="Rectangle 1"/>
          <p:cNvSpPr>
            <a:spLocks/>
          </p:cNvSpPr>
          <p:nvPr/>
        </p:nvSpPr>
        <p:spPr bwMode="auto">
          <a:xfrm>
            <a:off x="10506150" y="11398846"/>
            <a:ext cx="34081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000" spc="15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Presented by Steven King</a:t>
            </a:r>
            <a:endParaRPr lang="en-US" sz="3200" spc="150" dirty="0">
              <a:solidFill>
                <a:schemeClr val="bg1"/>
              </a:solidFill>
              <a:latin typeface="Lato" charset="0"/>
              <a:ea typeface="Lato" charset="0"/>
              <a:cs typeface="Lato" charset="0"/>
              <a:sym typeface="Bebas Neue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456008" y="3286540"/>
            <a:ext cx="5465639" cy="5565000"/>
            <a:chOff x="9456008" y="3264238"/>
            <a:chExt cx="5465639" cy="5565000"/>
          </a:xfrm>
        </p:grpSpPr>
        <p:sp>
          <p:nvSpPr>
            <p:cNvPr id="91" name="Rectangle 1"/>
            <p:cNvSpPr>
              <a:spLocks/>
            </p:cNvSpPr>
            <p:nvPr/>
          </p:nvSpPr>
          <p:spPr bwMode="auto">
            <a:xfrm>
              <a:off x="9456008" y="3264238"/>
              <a:ext cx="5465639" cy="3522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>
                <a:lnSpc>
                  <a:spcPts val="13500"/>
                </a:lnSpc>
              </a:pPr>
              <a:r>
                <a:rPr lang="en-US" sz="13600" b="1" spc="150" dirty="0" smtClean="0">
                  <a:solidFill>
                    <a:schemeClr val="bg1"/>
                  </a:solidFill>
                  <a:latin typeface="Source Sans Pro"/>
                  <a:ea typeface="ＭＳ Ｐゴシック" charset="0"/>
                  <a:cs typeface="Source Sans Pro"/>
                  <a:sym typeface="Bebas Neue" charset="0"/>
                </a:rPr>
                <a:t>CSS </a:t>
              </a:r>
            </a:p>
            <a:p>
              <a:pPr algn="ctr">
                <a:lnSpc>
                  <a:spcPts val="13500"/>
                </a:lnSpc>
              </a:pPr>
              <a:r>
                <a:rPr lang="en-US" sz="13600" b="1" spc="150" dirty="0" smtClean="0">
                  <a:solidFill>
                    <a:schemeClr val="bg1"/>
                  </a:solidFill>
                  <a:latin typeface="Source Sans Pro"/>
                  <a:ea typeface="ＭＳ Ｐゴシック" charset="0"/>
                  <a:cs typeface="Source Sans Pro"/>
                  <a:sym typeface="Bebas Neue" charset="0"/>
                </a:rPr>
                <a:t>Part III</a:t>
              </a:r>
              <a:endParaRPr lang="en-US" sz="13600" b="1" spc="150" dirty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endParaRPr>
            </a:p>
          </p:txBody>
        </p:sp>
        <p:sp>
          <p:nvSpPr>
            <p:cNvPr id="8" name="Rectangle 1"/>
            <p:cNvSpPr>
              <a:spLocks/>
            </p:cNvSpPr>
            <p:nvPr/>
          </p:nvSpPr>
          <p:spPr bwMode="auto">
            <a:xfrm>
              <a:off x="11543312" y="8398351"/>
              <a:ext cx="135195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800" spc="150" dirty="0" smtClean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  <a:sym typeface="Bebas Neue" charset="0"/>
                </a:rPr>
                <a:t>Sprites!</a:t>
              </a:r>
              <a:endParaRPr lang="en-US" sz="4000" spc="15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  <a:sym typeface="Bebas Neue" charset="0"/>
              </a:endParaRPr>
            </a:p>
          </p:txBody>
        </p:sp>
      </p:grpSp>
      <p:sp>
        <p:nvSpPr>
          <p:cNvPr id="11" name="Shape 2904"/>
          <p:cNvSpPr/>
          <p:nvPr/>
        </p:nvSpPr>
        <p:spPr>
          <a:xfrm>
            <a:off x="5100833" y="-4097864"/>
            <a:ext cx="14192280" cy="141922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47" y="7017"/>
                </a:moveTo>
                <a:cubicBezTo>
                  <a:pt x="11058" y="6927"/>
                  <a:pt x="10935" y="6873"/>
                  <a:pt x="10800" y="6873"/>
                </a:cubicBezTo>
                <a:cubicBezTo>
                  <a:pt x="10665" y="6873"/>
                  <a:pt x="10542" y="6927"/>
                  <a:pt x="10453" y="7017"/>
                </a:cubicBezTo>
                <a:lnTo>
                  <a:pt x="5053" y="11926"/>
                </a:lnTo>
                <a:cubicBezTo>
                  <a:pt x="4964" y="12015"/>
                  <a:pt x="4909" y="12138"/>
                  <a:pt x="4909" y="12273"/>
                </a:cubicBezTo>
                <a:cubicBezTo>
                  <a:pt x="4909" y="12544"/>
                  <a:pt x="5129" y="12764"/>
                  <a:pt x="5400" y="12764"/>
                </a:cubicBezTo>
                <a:cubicBezTo>
                  <a:pt x="5535" y="12764"/>
                  <a:pt x="5658" y="12709"/>
                  <a:pt x="5747" y="12620"/>
                </a:cubicBezTo>
                <a:lnTo>
                  <a:pt x="10800" y="8026"/>
                </a:lnTo>
                <a:lnTo>
                  <a:pt x="15853" y="12620"/>
                </a:lnTo>
                <a:cubicBezTo>
                  <a:pt x="15942" y="12709"/>
                  <a:pt x="16065" y="12764"/>
                  <a:pt x="16200" y="12764"/>
                </a:cubicBezTo>
                <a:cubicBezTo>
                  <a:pt x="16471" y="12764"/>
                  <a:pt x="16691" y="12544"/>
                  <a:pt x="16691" y="12273"/>
                </a:cubicBezTo>
                <a:cubicBezTo>
                  <a:pt x="16691" y="12138"/>
                  <a:pt x="16636" y="12015"/>
                  <a:pt x="16547" y="11926"/>
                </a:cubicBezTo>
                <a:cubicBezTo>
                  <a:pt x="16547" y="11926"/>
                  <a:pt x="11147" y="7017"/>
                  <a:pt x="11147" y="7017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>
              <a:alpha val="5000"/>
            </a:schemeClr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76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8944362" cy="13716000"/>
          </a:xfrm>
          <a:prstGeom prst="rect">
            <a:avLst/>
          </a:prstGeom>
          <a:solidFill>
            <a:schemeClr val="accent2">
              <a:alpha val="64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96383" tIns="96383" rIns="96383" bIns="96383" numCol="1" spcCol="2539" anchor="ctr" anchorCtr="0">
            <a:noAutofit/>
          </a:bodyPr>
          <a:lstStyle/>
          <a:p>
            <a:pPr defTabSz="189610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dirty="0">
              <a:solidFill>
                <a:srgbClr val="FFFFF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1704820" y="1133535"/>
            <a:ext cx="6895451" cy="260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0000"/>
              </a:lnSpc>
            </a:pPr>
            <a:r>
              <a:rPr lang="en-US" sz="100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Slice and Dice</a:t>
            </a:r>
            <a:endParaRPr lang="en-US" sz="10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1516567" y="4989056"/>
            <a:ext cx="6757638" cy="443529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840"/>
              </a:lnSpc>
            </a:pP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Use the Photoshop Slice </a:t>
            </a: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T</a:t>
            </a: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ool </a:t>
            </a:r>
          </a:p>
          <a:p>
            <a:pPr algn="l">
              <a:lnSpc>
                <a:spcPts val="4840"/>
              </a:lnSpc>
            </a:pP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</a:t>
            </a: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lice Select Tool.</a:t>
            </a:r>
          </a:p>
          <a:p>
            <a:pPr algn="l">
              <a:lnSpc>
                <a:spcPts val="4840"/>
              </a:lnSpc>
            </a:pP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	</a:t>
            </a: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- Name Slice</a:t>
            </a:r>
            <a:endParaRPr lang="en-US" sz="4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4840"/>
              </a:lnSpc>
            </a:pP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Export For Web</a:t>
            </a:r>
          </a:p>
          <a:p>
            <a:pPr algn="l">
              <a:lnSpc>
                <a:spcPts val="4840"/>
              </a:lnSpc>
            </a:pP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	-Images Only.</a:t>
            </a:r>
            <a:endParaRPr lang="en-US" sz="4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3" name="Picture 2" descr="Slice_too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602" y="2017255"/>
            <a:ext cx="14264811" cy="76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4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1358328" y="0"/>
            <a:ext cx="13716000" cy="13716000"/>
            <a:chOff x="11753388" y="434356"/>
            <a:chExt cx="13259342" cy="13259342"/>
          </a:xfrm>
        </p:grpSpPr>
        <p:sp>
          <p:nvSpPr>
            <p:cNvPr id="21" name="Teardrop 20"/>
            <p:cNvSpPr/>
            <p:nvPr/>
          </p:nvSpPr>
          <p:spPr>
            <a:xfrm>
              <a:off x="11753388" y="434356"/>
              <a:ext cx="13259342" cy="13259342"/>
            </a:xfrm>
            <a:prstGeom prst="teardrop">
              <a:avLst/>
            </a:prstGeom>
            <a:solidFill>
              <a:schemeClr val="accent2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Regular" charset="0"/>
              </a:endParaRPr>
            </a:p>
          </p:txBody>
        </p:sp>
        <p:sp>
          <p:nvSpPr>
            <p:cNvPr id="6" name="Teardrop 5"/>
            <p:cNvSpPr/>
            <p:nvPr/>
          </p:nvSpPr>
          <p:spPr>
            <a:xfrm>
              <a:off x="12700696" y="1214941"/>
              <a:ext cx="11676954" cy="11676954"/>
            </a:xfrm>
            <a:prstGeom prst="teardrop">
              <a:avLst/>
            </a:prstGeom>
            <a:solidFill>
              <a:schemeClr val="accent2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Regular" charset="0"/>
              </a:endParaRPr>
            </a:p>
          </p:txBody>
        </p:sp>
      </p:grpSp>
      <p:sp>
        <p:nvSpPr>
          <p:cNvPr id="14" name="Rectangle 1"/>
          <p:cNvSpPr>
            <a:spLocks/>
          </p:cNvSpPr>
          <p:nvPr/>
        </p:nvSpPr>
        <p:spPr bwMode="auto">
          <a:xfrm>
            <a:off x="14004052" y="4688054"/>
            <a:ext cx="8686372" cy="3522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lnSpc>
                <a:spcPts val="13500"/>
              </a:lnSpc>
            </a:pPr>
            <a:r>
              <a:rPr lang="en-US" sz="136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Be </a:t>
            </a:r>
          </a:p>
          <a:p>
            <a:pPr algn="r">
              <a:lnSpc>
                <a:spcPts val="13500"/>
              </a:lnSpc>
            </a:pPr>
            <a:r>
              <a:rPr lang="en-US" sz="136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Organized</a:t>
            </a:r>
            <a:endParaRPr lang="en-US" sz="136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</p:txBody>
      </p:sp>
      <p:sp>
        <p:nvSpPr>
          <p:cNvPr id="15" name="Rectangle 1"/>
          <p:cNvSpPr>
            <a:spLocks/>
          </p:cNvSpPr>
          <p:nvPr/>
        </p:nvSpPr>
        <p:spPr bwMode="auto">
          <a:xfrm>
            <a:off x="19620451" y="8211454"/>
            <a:ext cx="303007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  <a:sym typeface="Bebas Neue" charset="0"/>
              </a:rPr>
              <a:t>Keep to a plan!</a:t>
            </a:r>
            <a:endParaRPr lang="en-US" sz="4400" spc="15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  <a:sym typeface="Bebas Neue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521285" y="3389967"/>
            <a:ext cx="6084638" cy="6579219"/>
            <a:chOff x="13547420" y="2542475"/>
            <a:chExt cx="10439400" cy="6579219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13547420" y="2542475"/>
              <a:ext cx="104394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3547420" y="9121694"/>
              <a:ext cx="104394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Screen Shot 2016-08-29 at 9.37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728" y="2332531"/>
            <a:ext cx="7853889" cy="785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0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8944362" cy="13716000"/>
          </a:xfrm>
          <a:prstGeom prst="rect">
            <a:avLst/>
          </a:prstGeom>
          <a:solidFill>
            <a:schemeClr val="accent2">
              <a:alpha val="64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96383" tIns="96383" rIns="96383" bIns="96383" numCol="1" spcCol="2539" anchor="ctr" anchorCtr="0">
            <a:noAutofit/>
          </a:bodyPr>
          <a:lstStyle/>
          <a:p>
            <a:pPr defTabSz="189610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dirty="0">
              <a:solidFill>
                <a:srgbClr val="FFFFF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1704820" y="1133535"/>
            <a:ext cx="6895451" cy="260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0000"/>
              </a:lnSpc>
            </a:pPr>
            <a:r>
              <a:rPr lang="en-US" sz="100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2. Use a cool Tool!</a:t>
            </a:r>
            <a:endParaRPr lang="en-US" sz="10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1516567" y="4989056"/>
            <a:ext cx="6757638" cy="146012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840"/>
              </a:lnSpc>
            </a:pP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  <a:hlinkClick r:id="rId2"/>
              </a:rPr>
              <a:t>http://</a:t>
            </a:r>
            <a:r>
              <a:rPr lang="en-US" sz="4000" dirty="0" err="1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  <a:hlinkClick r:id="rId2"/>
              </a:rPr>
              <a:t>spritegen.website-performance.org</a:t>
            </a: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  <a:hlinkClick r:id="rId2"/>
              </a:rPr>
              <a:t>/</a:t>
            </a:r>
            <a:endParaRPr lang="en-US" sz="4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2" name="Picture 1" descr="Screen Shot 2016-08-29 at 9.42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848" y="567419"/>
            <a:ext cx="15473801" cy="970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3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8944362" cy="13716000"/>
          </a:xfrm>
          <a:prstGeom prst="rect">
            <a:avLst/>
          </a:prstGeom>
          <a:solidFill>
            <a:schemeClr val="accent2">
              <a:alpha val="64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96383" tIns="96383" rIns="96383" bIns="96383" numCol="1" spcCol="2539" anchor="ctr" anchorCtr="0">
            <a:noAutofit/>
          </a:bodyPr>
          <a:lstStyle/>
          <a:p>
            <a:pPr defTabSz="189610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dirty="0">
              <a:solidFill>
                <a:srgbClr val="FFFFF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1704820" y="850871"/>
            <a:ext cx="6895451" cy="517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0000"/>
              </a:lnSpc>
            </a:pPr>
            <a:r>
              <a:rPr lang="en-US" sz="100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3. Implement Code from Generator</a:t>
            </a:r>
            <a:endParaRPr lang="en-US" sz="10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1516567" y="5988794"/>
            <a:ext cx="6757638" cy="146012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840"/>
              </a:lnSpc>
            </a:pP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  <a:hlinkClick r:id="rId2"/>
              </a:rPr>
              <a:t>http://</a:t>
            </a:r>
            <a:r>
              <a:rPr lang="en-US" sz="4000" dirty="0" err="1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  <a:hlinkClick r:id="rId2"/>
              </a:rPr>
              <a:t>spritegen.website-performance.org</a:t>
            </a: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  <a:hlinkClick r:id="rId2"/>
              </a:rPr>
              <a:t>/</a:t>
            </a:r>
            <a:endParaRPr lang="en-US" sz="4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2" name="Picture 1" descr="Screen Shot 2016-08-29 at 9.42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848" y="567419"/>
            <a:ext cx="15473801" cy="970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8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flipH="1">
            <a:off x="-735978" y="0"/>
            <a:ext cx="13716000" cy="13716000"/>
            <a:chOff x="11753388" y="434356"/>
            <a:chExt cx="13259342" cy="13259342"/>
          </a:xfrm>
        </p:grpSpPr>
        <p:sp>
          <p:nvSpPr>
            <p:cNvPr id="16" name="Teardrop 15"/>
            <p:cNvSpPr/>
            <p:nvPr/>
          </p:nvSpPr>
          <p:spPr>
            <a:xfrm>
              <a:off x="11753388" y="434356"/>
              <a:ext cx="13259342" cy="13259342"/>
            </a:xfrm>
            <a:prstGeom prst="teardrop">
              <a:avLst/>
            </a:prstGeom>
            <a:solidFill>
              <a:schemeClr val="accent2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Regular" charset="0"/>
              </a:endParaRPr>
            </a:p>
          </p:txBody>
        </p:sp>
        <p:sp>
          <p:nvSpPr>
            <p:cNvPr id="20" name="Teardrop 19"/>
            <p:cNvSpPr/>
            <p:nvPr/>
          </p:nvSpPr>
          <p:spPr>
            <a:xfrm>
              <a:off x="12700696" y="1214941"/>
              <a:ext cx="11676954" cy="11676954"/>
            </a:xfrm>
            <a:prstGeom prst="teardrop">
              <a:avLst/>
            </a:prstGeom>
            <a:solidFill>
              <a:schemeClr val="accent2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 Regular" charset="0"/>
              </a:endParaRPr>
            </a:p>
          </p:txBody>
        </p:sp>
      </p:grpSp>
      <p:sp>
        <p:nvSpPr>
          <p:cNvPr id="22" name="Rectangle 1"/>
          <p:cNvSpPr>
            <a:spLocks/>
          </p:cNvSpPr>
          <p:nvPr/>
        </p:nvSpPr>
        <p:spPr bwMode="auto">
          <a:xfrm>
            <a:off x="1682519" y="5553675"/>
            <a:ext cx="10156627" cy="1791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ts val="13500"/>
              </a:lnSpc>
            </a:pPr>
            <a:r>
              <a:rPr lang="en-US" sz="136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Assignment</a:t>
            </a:r>
            <a:endParaRPr lang="en-US" sz="136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</p:txBody>
      </p:sp>
      <p:sp>
        <p:nvSpPr>
          <p:cNvPr id="23" name="Rectangle 1"/>
          <p:cNvSpPr>
            <a:spLocks/>
          </p:cNvSpPr>
          <p:nvPr/>
        </p:nvSpPr>
        <p:spPr bwMode="auto">
          <a:xfrm>
            <a:off x="1749425" y="8211454"/>
            <a:ext cx="398887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spc="15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  <a:sym typeface="Bebas Neue" charset="0"/>
              </a:rPr>
              <a:t>Putting into practice</a:t>
            </a:r>
            <a:endParaRPr lang="en-US" sz="4400" spc="15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  <a:sym typeface="Bebas Neue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727123" y="3389967"/>
            <a:ext cx="6084638" cy="6579219"/>
            <a:chOff x="13547420" y="2542475"/>
            <a:chExt cx="10439400" cy="6579219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3547420" y="2542475"/>
              <a:ext cx="104394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3547420" y="9121694"/>
              <a:ext cx="104394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64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8944362" cy="13716000"/>
          </a:xfrm>
          <a:prstGeom prst="rect">
            <a:avLst/>
          </a:prstGeom>
          <a:solidFill>
            <a:schemeClr val="accent2">
              <a:alpha val="64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96383" tIns="96383" rIns="96383" bIns="96383" numCol="1" spcCol="2539" anchor="ctr" anchorCtr="0">
            <a:noAutofit/>
          </a:bodyPr>
          <a:lstStyle/>
          <a:p>
            <a:pPr defTabSz="189610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dirty="0">
              <a:solidFill>
                <a:srgbClr val="FFFFF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1704821" y="-227302"/>
            <a:ext cx="6204756" cy="645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0000"/>
              </a:lnSpc>
            </a:pPr>
            <a:endParaRPr lang="en-US" sz="10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  <a:p>
            <a:pPr>
              <a:lnSpc>
                <a:spcPts val="10000"/>
              </a:lnSpc>
            </a:pPr>
            <a:r>
              <a:rPr lang="en-US" sz="100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The Future is from the Past</a:t>
            </a:r>
            <a:endParaRPr lang="en-US" sz="10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</p:txBody>
      </p:sp>
      <p:pic>
        <p:nvPicPr>
          <p:cNvPr id="2" name="Picture 1" descr="The_Mario_Bros.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055" y="0"/>
            <a:ext cx="10474523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4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8944362" cy="13716000"/>
          </a:xfrm>
          <a:prstGeom prst="rect">
            <a:avLst/>
          </a:prstGeom>
          <a:solidFill>
            <a:schemeClr val="accent2">
              <a:alpha val="64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96383" tIns="96383" rIns="96383" bIns="96383" numCol="1" spcCol="2539" anchor="ctr" anchorCtr="0">
            <a:noAutofit/>
          </a:bodyPr>
          <a:lstStyle/>
          <a:p>
            <a:pPr defTabSz="189610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dirty="0">
              <a:solidFill>
                <a:srgbClr val="FFFFF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1704821" y="1055100"/>
            <a:ext cx="6204756" cy="388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0000"/>
              </a:lnSpc>
            </a:pPr>
            <a:endParaRPr lang="en-US" sz="10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  <a:p>
            <a:pPr>
              <a:lnSpc>
                <a:spcPts val="10000"/>
              </a:lnSpc>
            </a:pPr>
            <a:r>
              <a:rPr lang="en-US" sz="100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A page of graphics</a:t>
            </a:r>
            <a:endParaRPr lang="en-US" sz="10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</p:txBody>
      </p:sp>
      <p:pic>
        <p:nvPicPr>
          <p:cNvPr id="3" name="Picture 2" descr="super-mario-bro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362" y="1648217"/>
            <a:ext cx="16522697" cy="1239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6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8944362" cy="13716000"/>
          </a:xfrm>
          <a:prstGeom prst="rect">
            <a:avLst/>
          </a:prstGeom>
          <a:solidFill>
            <a:schemeClr val="accent2">
              <a:alpha val="64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96383" tIns="96383" rIns="96383" bIns="96383" numCol="1" spcCol="2539" anchor="ctr" anchorCtr="0">
            <a:noAutofit/>
          </a:bodyPr>
          <a:lstStyle/>
          <a:p>
            <a:pPr defTabSz="189610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dirty="0">
              <a:solidFill>
                <a:srgbClr val="FFFFF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1704821" y="1055100"/>
            <a:ext cx="6204756" cy="388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0000"/>
              </a:lnSpc>
            </a:pPr>
            <a:endParaRPr lang="en-US" sz="10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  <a:p>
            <a:pPr>
              <a:lnSpc>
                <a:spcPts val="10000"/>
              </a:lnSpc>
            </a:pPr>
            <a:r>
              <a:rPr lang="en-US" sz="100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A page of graphics</a:t>
            </a:r>
            <a:endParaRPr lang="en-US" sz="10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</p:txBody>
      </p:sp>
      <p:pic>
        <p:nvPicPr>
          <p:cNvPr id="2" name="Picture 1" descr="smb1_misc_sprite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569" y="0"/>
            <a:ext cx="13209681" cy="2432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6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8944362" cy="13716000"/>
          </a:xfrm>
          <a:prstGeom prst="rect">
            <a:avLst/>
          </a:prstGeom>
          <a:solidFill>
            <a:schemeClr val="accent2">
              <a:alpha val="64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96383" tIns="96383" rIns="96383" bIns="96383" numCol="1" spcCol="2539" anchor="ctr" anchorCtr="0">
            <a:noAutofit/>
          </a:bodyPr>
          <a:lstStyle/>
          <a:p>
            <a:pPr defTabSz="189610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dirty="0">
              <a:solidFill>
                <a:srgbClr val="FFFFF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702584" y="1696301"/>
            <a:ext cx="8029985" cy="260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0000"/>
              </a:lnSpc>
            </a:pPr>
            <a:endParaRPr lang="en-US" sz="10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  <a:p>
            <a:pPr>
              <a:lnSpc>
                <a:spcPts val="10000"/>
              </a:lnSpc>
            </a:pPr>
            <a:r>
              <a:rPr lang="en-US" sz="100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Background</a:t>
            </a:r>
            <a:endParaRPr lang="en-US" sz="10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</p:txBody>
      </p:sp>
      <p:pic>
        <p:nvPicPr>
          <p:cNvPr id="3" name="Picture 2" descr="overworld_b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362" y="3823878"/>
            <a:ext cx="15433288" cy="990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6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4" name="Picture 3" descr="33321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1994"/>
            <a:ext cx="24377650" cy="975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6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8944362" cy="13716000"/>
          </a:xfrm>
          <a:prstGeom prst="rect">
            <a:avLst/>
          </a:prstGeom>
          <a:solidFill>
            <a:schemeClr val="accent2">
              <a:alpha val="64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96383" tIns="96383" rIns="96383" bIns="96383" numCol="1" spcCol="2539" anchor="ctr" anchorCtr="0">
            <a:noAutofit/>
          </a:bodyPr>
          <a:lstStyle/>
          <a:p>
            <a:pPr defTabSz="189610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dirty="0">
              <a:solidFill>
                <a:srgbClr val="FFFFF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1704820" y="1133535"/>
            <a:ext cx="6895451" cy="260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0000"/>
              </a:lnSpc>
            </a:pPr>
            <a:r>
              <a:rPr lang="en-US" sz="100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Why Sprites</a:t>
            </a:r>
            <a:endParaRPr lang="en-US" sz="10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1516567" y="4989056"/>
            <a:ext cx="6757638" cy="592288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840"/>
              </a:lnSpc>
            </a:pP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Reduce number of Requests</a:t>
            </a:r>
          </a:p>
          <a:p>
            <a:pPr algn="l">
              <a:lnSpc>
                <a:spcPts val="4840"/>
              </a:lnSpc>
            </a:pPr>
            <a:endParaRPr lang="en-US" sz="4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4840"/>
              </a:lnSpc>
            </a:pP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Faster loading</a:t>
            </a:r>
          </a:p>
          <a:p>
            <a:pPr algn="l">
              <a:lnSpc>
                <a:spcPts val="4840"/>
              </a:lnSpc>
            </a:pPr>
            <a:endParaRPr lang="en-US" sz="4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4840"/>
              </a:lnSpc>
            </a:pP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Consistent design</a:t>
            </a:r>
          </a:p>
          <a:p>
            <a:pPr algn="l">
              <a:lnSpc>
                <a:spcPts val="4840"/>
              </a:lnSpc>
            </a:pPr>
            <a:endParaRPr lang="en-US" sz="4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4840"/>
              </a:lnSpc>
            </a:pP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Faster and easier to build</a:t>
            </a:r>
            <a:endParaRPr lang="en-US" sz="4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2" name="Picture 1" descr="bieberspr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19" y="-1"/>
            <a:ext cx="10132140" cy="1378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2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8944362" cy="13716000"/>
          </a:xfrm>
          <a:prstGeom prst="rect">
            <a:avLst/>
          </a:prstGeom>
          <a:solidFill>
            <a:schemeClr val="accent2">
              <a:alpha val="64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96383" tIns="96383" rIns="96383" bIns="96383" numCol="1" spcCol="2539" anchor="ctr" anchorCtr="0">
            <a:noAutofit/>
          </a:bodyPr>
          <a:lstStyle/>
          <a:p>
            <a:pPr defTabSz="189610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dirty="0">
              <a:solidFill>
                <a:srgbClr val="FFFFF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1704820" y="1133535"/>
            <a:ext cx="6895451" cy="260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0000"/>
              </a:lnSpc>
            </a:pPr>
            <a:r>
              <a:rPr lang="en-US" sz="100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How it works!</a:t>
            </a:r>
            <a:endParaRPr lang="en-US" sz="10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1516567" y="4989056"/>
            <a:ext cx="6757638" cy="642045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840"/>
              </a:lnSpc>
            </a:pP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Set the X and Y coordinate of the same image</a:t>
            </a:r>
          </a:p>
          <a:p>
            <a:pPr algn="l">
              <a:lnSpc>
                <a:spcPts val="4840"/>
              </a:lnSpc>
            </a:pPr>
            <a:endParaRPr lang="en-US" sz="4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4840"/>
              </a:lnSpc>
            </a:pP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Uses the </a:t>
            </a:r>
          </a:p>
          <a:p>
            <a:pPr algn="l">
              <a:lnSpc>
                <a:spcPts val="4840"/>
              </a:lnSpc>
            </a:pP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background-position property</a:t>
            </a:r>
          </a:p>
          <a:p>
            <a:pPr algn="l">
              <a:lnSpc>
                <a:spcPts val="4840"/>
              </a:lnSpc>
            </a:pPr>
            <a:endParaRPr lang="en-US" sz="4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4840"/>
              </a:lnSpc>
            </a:pP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Shift and change the X and Y instantly.</a:t>
            </a:r>
            <a:endParaRPr lang="en-US" sz="4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3" name="Picture 2" descr="Screen Shot 2016-08-29 at 10.00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362" y="0"/>
            <a:ext cx="15519275" cy="1313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2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8944362" cy="13716000"/>
          </a:xfrm>
          <a:prstGeom prst="rect">
            <a:avLst/>
          </a:prstGeom>
          <a:solidFill>
            <a:schemeClr val="accent2">
              <a:alpha val="64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96383" tIns="96383" rIns="96383" bIns="96383" numCol="1" spcCol="2539" anchor="ctr" anchorCtr="0">
            <a:noAutofit/>
          </a:bodyPr>
          <a:lstStyle/>
          <a:p>
            <a:pPr defTabSz="189610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dirty="0">
              <a:solidFill>
                <a:srgbClr val="FFFFF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1704820" y="1133535"/>
            <a:ext cx="6895451" cy="260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0000"/>
              </a:lnSpc>
            </a:pPr>
            <a:r>
              <a:rPr lang="en-US" sz="10000" b="1" spc="150" dirty="0" smtClean="0">
                <a:solidFill>
                  <a:schemeClr val="bg1"/>
                </a:solidFill>
                <a:latin typeface="Source Sans Pro"/>
                <a:ea typeface="ＭＳ Ｐゴシック" charset="0"/>
                <a:cs typeface="Source Sans Pro"/>
                <a:sym typeface="Bebas Neue" charset="0"/>
              </a:rPr>
              <a:t>1. Make an image</a:t>
            </a:r>
            <a:endParaRPr lang="en-US" sz="10000" b="1" spc="150" dirty="0">
              <a:solidFill>
                <a:schemeClr val="bg1"/>
              </a:solidFill>
              <a:latin typeface="Source Sans Pro"/>
              <a:ea typeface="ＭＳ Ｐゴシック" charset="0"/>
              <a:cs typeface="Source Sans Pro"/>
              <a:sym typeface="Bebas Neue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1516567" y="4989056"/>
            <a:ext cx="6757638" cy="83944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840"/>
              </a:lnSpc>
            </a:pPr>
            <a:r>
              <a:rPr lang="en-US" sz="4000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Open Design in Photoshop</a:t>
            </a:r>
            <a:endParaRPr lang="en-US" sz="400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2" name="Picture 1" descr="sample-sprite-getspritex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385" y="1993899"/>
            <a:ext cx="14866639" cy="730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5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0178B6"/>
      </a:accent1>
      <a:accent2>
        <a:srgbClr val="009EEB"/>
      </a:accent2>
      <a:accent3>
        <a:srgbClr val="424F5A"/>
      </a:accent3>
      <a:accent4>
        <a:srgbClr val="0178B6"/>
      </a:accent4>
      <a:accent5>
        <a:srgbClr val="C1CEDA"/>
      </a:accent5>
      <a:accent6>
        <a:srgbClr val="009EEB"/>
      </a:accent6>
      <a:hlink>
        <a:srgbClr val="0C61A3"/>
      </a:hlink>
      <a:folHlink>
        <a:srgbClr val="1087E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31010</TotalTime>
  <Words>130</Words>
  <Application>Microsoft Macintosh PowerPoint</Application>
  <PresentationFormat>Custom</PresentationFormat>
  <Paragraphs>45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Presentations</dc:title>
  <dc:subject/>
  <dc:creator>Rocketo Graphics</dc:creator>
  <cp:keywords/>
  <dc:description/>
  <cp:lastModifiedBy>School of Journalism</cp:lastModifiedBy>
  <cp:revision>6247</cp:revision>
  <dcterms:created xsi:type="dcterms:W3CDTF">2014-11-12T21:47:38Z</dcterms:created>
  <dcterms:modified xsi:type="dcterms:W3CDTF">2016-08-30T02:08:17Z</dcterms:modified>
  <cp:category/>
</cp:coreProperties>
</file>