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3"/>
  </p:notesMasterIdLst>
  <p:sldIdLst>
    <p:sldId id="2300" r:id="rId2"/>
    <p:sldId id="2456" r:id="rId3"/>
    <p:sldId id="2457" r:id="rId4"/>
    <p:sldId id="2468" r:id="rId5"/>
    <p:sldId id="2470" r:id="rId6"/>
    <p:sldId id="2458" r:id="rId7"/>
    <p:sldId id="2469" r:id="rId8"/>
    <p:sldId id="2445" r:id="rId9"/>
    <p:sldId id="2472" r:id="rId10"/>
    <p:sldId id="2473" r:id="rId11"/>
    <p:sldId id="2474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56" userDrawn="1">
          <p15:clr>
            <a:srgbClr val="A4A3A4"/>
          </p15:clr>
        </p15:guide>
        <p15:guide id="2" orient="horz" pos="8160" userDrawn="1">
          <p15:clr>
            <a:srgbClr val="A4A3A4"/>
          </p15:clr>
        </p15:guide>
        <p15:guide id="3" pos="14254" userDrawn="1">
          <p15:clr>
            <a:srgbClr val="A4A3A4"/>
          </p15:clr>
        </p15:guide>
        <p15:guide id="5" pos="1102" userDrawn="1">
          <p15:clr>
            <a:srgbClr val="A4A3A4"/>
          </p15:clr>
        </p15:guide>
        <p15:guide id="7" pos="767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93039"/>
    <a:srgbClr val="31A4D9"/>
    <a:srgbClr val="FF5F90"/>
    <a:srgbClr val="E0517B"/>
    <a:srgbClr val="374A6A"/>
    <a:srgbClr val="FFC737"/>
    <a:srgbClr val="494949"/>
    <a:srgbClr val="041B31"/>
    <a:srgbClr val="39BDF9"/>
    <a:srgbClr val="63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99409" autoAdjust="0"/>
  </p:normalViewPr>
  <p:slideViewPr>
    <p:cSldViewPr snapToGrid="0" snapToObjects="1">
      <p:cViewPr varScale="1">
        <p:scale>
          <a:sx n="47" d="100"/>
          <a:sy n="47" d="100"/>
        </p:scale>
        <p:origin x="-128" y="-552"/>
      </p:cViewPr>
      <p:guideLst>
        <p:guide orient="horz" pos="456"/>
        <p:guide orient="horz" pos="8160"/>
        <p:guide pos="14254"/>
        <p:guide pos="1102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7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6829522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12211127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586763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954535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829522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586763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211127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954535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14853744" y="4634559"/>
            <a:ext cx="6133018" cy="3455083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9529556" y="8011398"/>
            <a:ext cx="857450" cy="1471470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2593421" y="6960146"/>
            <a:ext cx="3913692" cy="246739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28"/>
          </p:nvPr>
        </p:nvSpPr>
        <p:spPr>
          <a:xfrm>
            <a:off x="20711552" y="6826055"/>
            <a:ext cx="1975566" cy="260148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01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10690548" y="3742461"/>
            <a:ext cx="3010509" cy="53346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7048552" y="3742461"/>
            <a:ext cx="3010509" cy="53346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4304691" y="3742461"/>
            <a:ext cx="3010509" cy="53346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_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2590551" y="4478441"/>
            <a:ext cx="3425086" cy="60692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8328299" y="4478441"/>
            <a:ext cx="3425086" cy="60692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755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368650" y="4724528"/>
            <a:ext cx="8366760" cy="5257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82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724264" y="4680486"/>
            <a:ext cx="6401043" cy="383904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739770" y="3907551"/>
            <a:ext cx="5601342" cy="74666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92000" y="5250171"/>
            <a:ext cx="10572304" cy="59551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27123" y="3643756"/>
            <a:ext cx="20811894" cy="49734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99467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969834"/>
            <a:ext cx="24377650" cy="693605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01313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59690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18066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276443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34820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393197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01313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59690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8066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76443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334820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393197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1313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9690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218066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276443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5334820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8393197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rgan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7944053" y="5276110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711273" y="1069071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475271" y="5276110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964865" y="9527832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944052" y="9527832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987289" y="9527832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940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306982" y="4722122"/>
            <a:ext cx="4665817" cy="466581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6310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57595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38901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8252670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743826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6027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846195" y="4469586"/>
            <a:ext cx="4739600" cy="63247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998782" y="3559176"/>
            <a:ext cx="6386437" cy="4533900"/>
          </a:xfrm>
        </p:spPr>
        <p:txBody>
          <a:bodyPr>
            <a:normAutofit/>
          </a:bodyPr>
          <a:lstStyle>
            <a:lvl1pPr marL="0" indent="0">
              <a:buNone/>
              <a:defRPr sz="3998" b="0" i="0">
                <a:solidFill>
                  <a:schemeClr val="tx2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613759" y="3559176"/>
            <a:ext cx="6430875" cy="4533900"/>
          </a:xfrm>
        </p:spPr>
        <p:txBody>
          <a:bodyPr>
            <a:normAutofit/>
          </a:bodyPr>
          <a:lstStyle>
            <a:lvl1pPr marL="0" indent="0">
              <a:buNone/>
              <a:defRPr sz="3998" b="0" i="0">
                <a:solidFill>
                  <a:schemeClr val="tx2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19587" y="3590935"/>
            <a:ext cx="6401441" cy="4502142"/>
          </a:xfrm>
        </p:spPr>
        <p:txBody>
          <a:bodyPr>
            <a:normAutofit/>
          </a:bodyPr>
          <a:lstStyle>
            <a:lvl1pPr marL="0" indent="0">
              <a:buNone/>
              <a:defRPr sz="3998" b="0" i="0">
                <a:solidFill>
                  <a:schemeClr val="tx2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99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43001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40967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46063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44029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6829522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12211127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586763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954535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22013287" y="743131"/>
            <a:ext cx="673466" cy="673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Regular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2037953" y="819459"/>
            <a:ext cx="624135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ectangle 1"/>
          <p:cNvSpPr>
            <a:spLocks/>
          </p:cNvSpPr>
          <p:nvPr userDrawn="1"/>
        </p:nvSpPr>
        <p:spPr bwMode="auto">
          <a:xfrm>
            <a:off x="1698266" y="12849033"/>
            <a:ext cx="252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400" b="1" spc="150" dirty="0" smtClean="0">
                <a:solidFill>
                  <a:schemeClr val="bg1">
                    <a:lumMod val="75000"/>
                  </a:schemeClr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UNC MJ School</a:t>
            </a:r>
            <a:endParaRPr lang="en-US" sz="2400" b="0" i="0" spc="150" dirty="0">
              <a:solidFill>
                <a:schemeClr val="bg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4016" r:id="rId2"/>
    <p:sldLayoutId id="2147484012" r:id="rId3"/>
    <p:sldLayoutId id="2147484014" r:id="rId4"/>
    <p:sldLayoutId id="2147484015" r:id="rId5"/>
    <p:sldLayoutId id="2147484010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7" r:id="rId13"/>
    <p:sldLayoutId id="2147484025" r:id="rId14"/>
    <p:sldLayoutId id="2147484026" r:id="rId15"/>
    <p:sldLayoutId id="2147484028" r:id="rId16"/>
    <p:sldLayoutId id="2147484029" r:id="rId17"/>
    <p:sldLayoutId id="2147484030" r:id="rId18"/>
    <p:sldLayoutId id="2147484031" r:id="rId19"/>
    <p:sldLayoutId id="2147484032" r:id="rId2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gradFill>
            <a:gsLst>
              <a:gs pos="0">
                <a:srgbClr val="293039">
                  <a:alpha val="84000"/>
                </a:srgbClr>
              </a:gs>
              <a:gs pos="100000">
                <a:srgbClr val="041B31">
                  <a:alpha val="6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Regular" charset="0"/>
            </a:endParaRPr>
          </a:p>
        </p:txBody>
      </p:sp>
      <p:sp>
        <p:nvSpPr>
          <p:cNvPr id="92" name="Rectangle 1"/>
          <p:cNvSpPr>
            <a:spLocks/>
          </p:cNvSpPr>
          <p:nvPr/>
        </p:nvSpPr>
        <p:spPr bwMode="auto">
          <a:xfrm>
            <a:off x="10506150" y="11398846"/>
            <a:ext cx="34081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00" spc="15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Presented by Steven King</a:t>
            </a:r>
            <a:endParaRPr lang="en-US" sz="3200" spc="150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Bebas Neue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84634" y="4152161"/>
            <a:ext cx="12808394" cy="4699379"/>
            <a:chOff x="5784634" y="4129859"/>
            <a:chExt cx="12808394" cy="4699379"/>
          </a:xfrm>
        </p:grpSpPr>
        <p:sp>
          <p:nvSpPr>
            <p:cNvPr id="91" name="Rectangle 1"/>
            <p:cNvSpPr>
              <a:spLocks/>
            </p:cNvSpPr>
            <p:nvPr/>
          </p:nvSpPr>
          <p:spPr bwMode="auto">
            <a:xfrm>
              <a:off x="5784634" y="4129859"/>
              <a:ext cx="12808394" cy="179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>
                <a:lnSpc>
                  <a:spcPts val="13500"/>
                </a:lnSpc>
              </a:pPr>
              <a:r>
                <a:rPr lang="en-US" sz="13600" b="1" spc="150" dirty="0" smtClean="0">
                  <a:solidFill>
                    <a:schemeClr val="bg1"/>
                  </a:solidFill>
                  <a:latin typeface="Source Sans Pro"/>
                  <a:ea typeface="ＭＳ Ｐゴシック" charset="0"/>
                  <a:cs typeface="Source Sans Pro"/>
                  <a:sym typeface="Bebas Neue" charset="0"/>
                </a:rPr>
                <a:t>Command Line</a:t>
              </a:r>
              <a:endParaRPr lang="en-US" sz="13600" b="1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endParaRPr>
            </a:p>
          </p:txBody>
        </p:sp>
        <p:sp>
          <p:nvSpPr>
            <p:cNvPr id="8" name="Rectangle 1"/>
            <p:cNvSpPr>
              <a:spLocks/>
            </p:cNvSpPr>
            <p:nvPr/>
          </p:nvSpPr>
          <p:spPr bwMode="auto">
            <a:xfrm>
              <a:off x="10309921" y="8398351"/>
              <a:ext cx="381875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800" spc="150" dirty="0" smtClean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  <a:sym typeface="Bebas Neue" charset="0"/>
                </a:rPr>
                <a:t>Because your should!</a:t>
              </a:r>
              <a:endParaRPr lang="en-US" sz="4000" spc="1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endParaRPr>
            </a:p>
          </p:txBody>
        </p:sp>
      </p:grpSp>
      <p:sp>
        <p:nvSpPr>
          <p:cNvPr id="11" name="Shape 2904"/>
          <p:cNvSpPr/>
          <p:nvPr/>
        </p:nvSpPr>
        <p:spPr>
          <a:xfrm>
            <a:off x="5100833" y="-4097864"/>
            <a:ext cx="14192280" cy="14192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>
              <a:alpha val="5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1" y="1696301"/>
            <a:ext cx="6204756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Vi Basics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16567" y="4989056"/>
            <a:ext cx="6757638" cy="88980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vi is a text editor in Terminal</a:t>
            </a:r>
          </a:p>
          <a:p>
            <a:pPr algn="l">
              <a:lnSpc>
                <a:spcPts val="4840"/>
              </a:lnSpc>
            </a:pPr>
            <a:r>
              <a:rPr lang="en-US" sz="4000" dirty="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to Insert</a:t>
            </a:r>
          </a:p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Escape to get out of 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Insert</a:t>
            </a: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K, h, l, j to move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:w to write</a:t>
            </a:r>
          </a:p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:q to quit</a:t>
            </a:r>
          </a:p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  <a:r>
              <a:rPr lang="en-US" sz="4000" dirty="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wq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! To do both at the same time.</a:t>
            </a:r>
          </a:p>
          <a:p>
            <a:pPr algn="l">
              <a:lnSpc>
                <a:spcPts val="4840"/>
              </a:lnSpc>
            </a:pP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 descr="Screen Shot 2016-08-29 at 10.2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2278885"/>
            <a:ext cx="15252700" cy="100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-735978" y="0"/>
            <a:ext cx="13716000" cy="13716000"/>
            <a:chOff x="11753388" y="434356"/>
            <a:chExt cx="13259342" cy="13259342"/>
          </a:xfrm>
        </p:grpSpPr>
        <p:sp>
          <p:nvSpPr>
            <p:cNvPr id="16" name="Teardrop 15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20" name="Teardrop 19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22" name="Rectangle 1"/>
          <p:cNvSpPr>
            <a:spLocks/>
          </p:cNvSpPr>
          <p:nvPr/>
        </p:nvSpPr>
        <p:spPr bwMode="auto">
          <a:xfrm>
            <a:off x="1682519" y="5553675"/>
            <a:ext cx="6921867" cy="179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Practice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3" name="Rectangle 1"/>
          <p:cNvSpPr>
            <a:spLocks/>
          </p:cNvSpPr>
          <p:nvPr/>
        </p:nvSpPr>
        <p:spPr bwMode="auto">
          <a:xfrm>
            <a:off x="1749425" y="8211454"/>
            <a:ext cx="39888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Putting into practice</a:t>
            </a:r>
            <a:endParaRPr lang="en-US" sz="4400" spc="15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  <a:sym typeface="Bebas Neue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27123" y="3389967"/>
            <a:ext cx="6084638" cy="6579219"/>
            <a:chOff x="13547420" y="2542475"/>
            <a:chExt cx="10439400" cy="6579219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132754" y="2972194"/>
            <a:ext cx="8998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each </a:t>
            </a:r>
            <a:r>
              <a:rPr lang="en-US" dirty="0" smtClean="0"/>
              <a:t>the commands </a:t>
            </a:r>
            <a:r>
              <a:rPr lang="en-US" dirty="0"/>
              <a:t>20 times. Saying the command each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Copy Files, Move </a:t>
            </a:r>
            <a:r>
              <a:rPr lang="en-US" dirty="0" err="1"/>
              <a:t>Dirs</a:t>
            </a:r>
            <a:r>
              <a:rPr lang="en-US" dirty="0"/>
              <a:t>, Delete </a:t>
            </a:r>
            <a:r>
              <a:rPr lang="en-US" dirty="0" err="1"/>
              <a:t>Dirs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08-29 at 10.1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692" y="6494097"/>
            <a:ext cx="8960729" cy="6392486"/>
          </a:xfrm>
          <a:prstGeom prst="rect">
            <a:avLst/>
          </a:prstGeom>
        </p:spPr>
      </p:pic>
      <p:pic>
        <p:nvPicPr>
          <p:cNvPr id="3" name="Picture 2" descr="Screen Shot 2016-08-29 at 10.1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668" y="6467076"/>
            <a:ext cx="8941982" cy="65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earimag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348" y="0"/>
            <a:ext cx="20753261" cy="1383550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1358328" y="0"/>
            <a:ext cx="13716000" cy="13716000"/>
            <a:chOff x="11753388" y="434356"/>
            <a:chExt cx="13259342" cy="13259342"/>
          </a:xfrm>
        </p:grpSpPr>
        <p:sp>
          <p:nvSpPr>
            <p:cNvPr id="21" name="Teardrop 20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6" name="Teardrop 5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14" name="Rectangle 1"/>
          <p:cNvSpPr>
            <a:spLocks/>
          </p:cNvSpPr>
          <p:nvPr/>
        </p:nvSpPr>
        <p:spPr bwMode="auto">
          <a:xfrm>
            <a:off x="15579503" y="5553675"/>
            <a:ext cx="7110921" cy="179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Feat Not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15" name="Rectangle 1"/>
          <p:cNvSpPr>
            <a:spLocks/>
          </p:cNvSpPr>
          <p:nvPr/>
        </p:nvSpPr>
        <p:spPr bwMode="auto">
          <a:xfrm>
            <a:off x="21044519" y="8211454"/>
            <a:ext cx="16060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It’s Fun!</a:t>
            </a:r>
            <a:endParaRPr lang="en-US" sz="4400" spc="15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  <a:sym typeface="Bebas Neu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521285" y="3389967"/>
            <a:ext cx="6084638" cy="6579219"/>
            <a:chOff x="13547420" y="2542475"/>
            <a:chExt cx="10439400" cy="6579219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4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1" y="1055100"/>
            <a:ext cx="6204756" cy="38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How to shell!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16567" y="4989056"/>
            <a:ext cx="6757638" cy="7533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Type Everything I do</a:t>
            </a:r>
          </a:p>
          <a:p>
            <a:pPr algn="l">
              <a:lnSpc>
                <a:spcPts val="4840"/>
              </a:lnSpc>
            </a:pP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Memorize Commands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Commit to it!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Flash cards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 descr="Screen Shot 2016-08-29 at 10.1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1844416"/>
            <a:ext cx="14349011" cy="123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1" y="1055100"/>
            <a:ext cx="6204756" cy="38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Open Terminal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16567" y="4989056"/>
            <a:ext cx="6757638" cy="38146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Command Space </a:t>
            </a:r>
            <a:r>
              <a:rPr lang="en-US" sz="40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Ter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Enter</a:t>
            </a:r>
          </a:p>
          <a:p>
            <a:pPr algn="l">
              <a:lnSpc>
                <a:spcPts val="4840"/>
              </a:lnSpc>
            </a:pP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 descr="Screen Shot 2016-08-29 at 10.1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1844416"/>
            <a:ext cx="14349011" cy="123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ladiator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63" y="0"/>
            <a:ext cx="24134448" cy="1357562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flipH="1">
            <a:off x="-735978" y="0"/>
            <a:ext cx="13716000" cy="13716000"/>
            <a:chOff x="11753388" y="434356"/>
            <a:chExt cx="13259342" cy="13259342"/>
          </a:xfrm>
        </p:grpSpPr>
        <p:sp>
          <p:nvSpPr>
            <p:cNvPr id="16" name="Teardrop 15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20" name="Teardrop 19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22" name="Rectangle 1"/>
          <p:cNvSpPr>
            <a:spLocks/>
          </p:cNvSpPr>
          <p:nvPr/>
        </p:nvSpPr>
        <p:spPr bwMode="auto">
          <a:xfrm>
            <a:off x="1682519" y="4688054"/>
            <a:ext cx="10361811" cy="35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Be a</a:t>
            </a:r>
          </a:p>
          <a:p>
            <a:pPr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Commander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27123" y="3389967"/>
            <a:ext cx="6084638" cy="6579219"/>
            <a:chOff x="13547420" y="2542475"/>
            <a:chExt cx="10439400" cy="6579219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6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702584" y="1696301"/>
            <a:ext cx="7206993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Commands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pic>
        <p:nvPicPr>
          <p:cNvPr id="5" name="Picture 4" descr="Screen Shot 2016-08-29 at 10.1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1" y="1696301"/>
            <a:ext cx="13970697" cy="99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702584" y="1696301"/>
            <a:ext cx="7206993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Commands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pic>
        <p:nvPicPr>
          <p:cNvPr id="5" name="Picture 4" descr="Screen Shot 2016-08-29 at 10.1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1" y="1696301"/>
            <a:ext cx="13970697" cy="9966543"/>
          </a:xfrm>
          <a:prstGeom prst="rect">
            <a:avLst/>
          </a:prstGeom>
        </p:spPr>
      </p:pic>
      <p:pic>
        <p:nvPicPr>
          <p:cNvPr id="6" name="Picture 5" descr="Screen Shot 2016-08-29 at 10.1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1696300"/>
            <a:ext cx="13970696" cy="101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-735978" y="0"/>
            <a:ext cx="13716000" cy="13716000"/>
            <a:chOff x="11753388" y="434356"/>
            <a:chExt cx="13259342" cy="13259342"/>
          </a:xfrm>
        </p:grpSpPr>
        <p:sp>
          <p:nvSpPr>
            <p:cNvPr id="16" name="Teardrop 15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20" name="Teardrop 19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22" name="Rectangle 1"/>
          <p:cNvSpPr>
            <a:spLocks/>
          </p:cNvSpPr>
          <p:nvPr/>
        </p:nvSpPr>
        <p:spPr bwMode="auto">
          <a:xfrm>
            <a:off x="1682519" y="5553675"/>
            <a:ext cx="6921867" cy="179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Practice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3" name="Rectangle 1"/>
          <p:cNvSpPr>
            <a:spLocks/>
          </p:cNvSpPr>
          <p:nvPr/>
        </p:nvSpPr>
        <p:spPr bwMode="auto">
          <a:xfrm>
            <a:off x="1749425" y="8211454"/>
            <a:ext cx="39888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Putting into practice</a:t>
            </a:r>
            <a:endParaRPr lang="en-US" sz="4400" spc="15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  <a:sym typeface="Bebas Neue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27123" y="3389967"/>
            <a:ext cx="6084638" cy="6579219"/>
            <a:chOff x="13547420" y="2542475"/>
            <a:chExt cx="10439400" cy="6579219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3" descr="Screen Shot 2013-01-12 at 10.25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46" r="-28746"/>
          <a:stretch/>
        </p:blipFill>
        <p:spPr>
          <a:xfrm>
            <a:off x="3921820" y="1857535"/>
            <a:ext cx="25671128" cy="1238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1" y="1696301"/>
            <a:ext cx="6204756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Vi or Vim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16567" y="4989056"/>
            <a:ext cx="6757638" cy="36915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Not for everything but good for some things!</a:t>
            </a:r>
            <a:endParaRPr lang="en-US" sz="4000" dirty="0" smtClea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 descr="Screen Shot 2016-08-29 at 10.2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14" y="999738"/>
            <a:ext cx="15343438" cy="131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78B6"/>
      </a:accent1>
      <a:accent2>
        <a:srgbClr val="009EEB"/>
      </a:accent2>
      <a:accent3>
        <a:srgbClr val="424F5A"/>
      </a:accent3>
      <a:accent4>
        <a:srgbClr val="0178B6"/>
      </a:accent4>
      <a:accent5>
        <a:srgbClr val="C1CEDA"/>
      </a:accent5>
      <a:accent6>
        <a:srgbClr val="009EEB"/>
      </a:accent6>
      <a:hlink>
        <a:srgbClr val="0C61A3"/>
      </a:hlink>
      <a:folHlink>
        <a:srgbClr val="1087E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31035</TotalTime>
  <Words>130</Words>
  <Application>Microsoft Macintosh PowerPoint</Application>
  <PresentationFormat>Custom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Rocketo Graphics</dc:creator>
  <cp:keywords/>
  <dc:description/>
  <cp:lastModifiedBy>School of Journalism</cp:lastModifiedBy>
  <cp:revision>6255</cp:revision>
  <dcterms:created xsi:type="dcterms:W3CDTF">2014-11-12T21:47:38Z</dcterms:created>
  <dcterms:modified xsi:type="dcterms:W3CDTF">2016-08-30T02:32:51Z</dcterms:modified>
  <cp:category/>
</cp:coreProperties>
</file>