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27"/>
  </p:notesMasterIdLst>
  <p:sldIdLst>
    <p:sldId id="2300" r:id="rId2"/>
    <p:sldId id="2388" r:id="rId3"/>
    <p:sldId id="2384" r:id="rId4"/>
    <p:sldId id="2430" r:id="rId5"/>
    <p:sldId id="2431" r:id="rId6"/>
    <p:sldId id="2432" r:id="rId7"/>
    <p:sldId id="2301" r:id="rId8"/>
    <p:sldId id="2391" r:id="rId9"/>
    <p:sldId id="2433" r:id="rId10"/>
    <p:sldId id="2434" r:id="rId11"/>
    <p:sldId id="2373" r:id="rId12"/>
    <p:sldId id="2436" r:id="rId13"/>
    <p:sldId id="2435" r:id="rId14"/>
    <p:sldId id="2437" r:id="rId15"/>
    <p:sldId id="2438" r:id="rId16"/>
    <p:sldId id="2439" r:id="rId17"/>
    <p:sldId id="2440" r:id="rId18"/>
    <p:sldId id="2441" r:id="rId19"/>
    <p:sldId id="2442" r:id="rId20"/>
    <p:sldId id="2443" r:id="rId21"/>
    <p:sldId id="2306" r:id="rId22"/>
    <p:sldId id="2444" r:id="rId23"/>
    <p:sldId id="2422" r:id="rId24"/>
    <p:sldId id="2445" r:id="rId25"/>
    <p:sldId id="2446" r:id="rId2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56" userDrawn="1">
          <p15:clr>
            <a:srgbClr val="A4A3A4"/>
          </p15:clr>
        </p15:guide>
        <p15:guide id="2" orient="horz" pos="8160" userDrawn="1">
          <p15:clr>
            <a:srgbClr val="A4A3A4"/>
          </p15:clr>
        </p15:guide>
        <p15:guide id="3" pos="14254" userDrawn="1">
          <p15:clr>
            <a:srgbClr val="A4A3A4"/>
          </p15:clr>
        </p15:guide>
        <p15:guide id="5" pos="1102" userDrawn="1">
          <p15:clr>
            <a:srgbClr val="A4A3A4"/>
          </p15:clr>
        </p15:guide>
        <p15:guide id="7" pos="767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93039"/>
    <a:srgbClr val="31A4D9"/>
    <a:srgbClr val="FF5F90"/>
    <a:srgbClr val="E0517B"/>
    <a:srgbClr val="374A6A"/>
    <a:srgbClr val="FFC737"/>
    <a:srgbClr val="494949"/>
    <a:srgbClr val="041B31"/>
    <a:srgbClr val="39BDF9"/>
    <a:srgbClr val="63D9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8" autoAdjust="0"/>
    <p:restoredTop sz="99409" autoAdjust="0"/>
  </p:normalViewPr>
  <p:slideViewPr>
    <p:cSldViewPr snapToGrid="0" snapToObjects="1">
      <p:cViewPr>
        <p:scale>
          <a:sx n="57" d="100"/>
          <a:sy n="57" d="100"/>
        </p:scale>
        <p:origin x="-136" y="184"/>
      </p:cViewPr>
      <p:guideLst>
        <p:guide orient="horz" pos="456"/>
        <p:guide orient="horz" pos="8160"/>
        <p:guide pos="14254"/>
        <p:guide pos="1102"/>
        <p:guide pos="7678"/>
      </p:guideLst>
    </p:cSldViewPr>
  </p:slideViewPr>
  <p:notesTextViewPr>
    <p:cViewPr>
      <p:scale>
        <a:sx n="100" d="100"/>
        <a:sy n="100" d="100"/>
      </p:scale>
      <p:origin x="0" y="0"/>
    </p:cViewPr>
  </p:notesTextViewPr>
  <p:sorterViewPr>
    <p:cViewPr>
      <p:scale>
        <a:sx n="44" d="100"/>
        <a:sy n="4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Source Sans Pr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Source Sans Pro Light" charset="0"/>
              </a:defRPr>
            </a:lvl1pPr>
          </a:lstStyle>
          <a:p>
            <a:fld id="{EFC10EE1-B198-C942-8235-326C972CBB30}" type="datetimeFigureOut">
              <a:rPr lang="en-US" smtClean="0"/>
              <a:pPr/>
              <a:t>8/23/16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Source Sans Pr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Source Sans Pro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Source Sans Pro Light" charset="0"/>
        <a:ea typeface="+mn-ea"/>
        <a:cs typeface="+mn-cs"/>
      </a:defRPr>
    </a:lvl1pPr>
    <a:lvl2pPr marL="914217" algn="l" defTabSz="914217" rtl="0" eaLnBrk="1" latinLnBrk="0" hangingPunct="1">
      <a:defRPr sz="2400" b="0" i="0" kern="1200">
        <a:solidFill>
          <a:schemeClr val="tx1"/>
        </a:solidFill>
        <a:latin typeface="Source Sans Pro Light" charset="0"/>
        <a:ea typeface="+mn-ea"/>
        <a:cs typeface="+mn-cs"/>
      </a:defRPr>
    </a:lvl2pPr>
    <a:lvl3pPr marL="1828434" algn="l" defTabSz="914217" rtl="0" eaLnBrk="1" latinLnBrk="0" hangingPunct="1">
      <a:defRPr sz="2400" b="0" i="0" kern="1200">
        <a:solidFill>
          <a:schemeClr val="tx1"/>
        </a:solidFill>
        <a:latin typeface="Source Sans Pro Light" charset="0"/>
        <a:ea typeface="+mn-ea"/>
        <a:cs typeface="+mn-cs"/>
      </a:defRPr>
    </a:lvl3pPr>
    <a:lvl4pPr marL="2742651" algn="l" defTabSz="914217" rtl="0" eaLnBrk="1" latinLnBrk="0" hangingPunct="1">
      <a:defRPr sz="2400" b="0" i="0" kern="1200">
        <a:solidFill>
          <a:schemeClr val="tx1"/>
        </a:solidFill>
        <a:latin typeface="Source Sans Pro Light" charset="0"/>
        <a:ea typeface="+mn-ea"/>
        <a:cs typeface="+mn-cs"/>
      </a:defRPr>
    </a:lvl4pPr>
    <a:lvl5pPr marL="3656868" algn="l" defTabSz="914217" rtl="0" eaLnBrk="1" latinLnBrk="0" hangingPunct="1">
      <a:defRPr sz="2400" b="0" i="0" kern="1200">
        <a:solidFill>
          <a:schemeClr val="tx1"/>
        </a:solidFill>
        <a:latin typeface="Source Sans Pr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00557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933056"/>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1" name="Picture Placeholder 13"/>
          <p:cNvSpPr>
            <a:spLocks noGrp="1"/>
          </p:cNvSpPr>
          <p:nvPr>
            <p:ph type="pic" sz="quarter" idx="11"/>
          </p:nvPr>
        </p:nvSpPr>
        <p:spPr>
          <a:xfrm>
            <a:off x="16829522" y="7832165"/>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12" name="Picture Placeholder 13"/>
          <p:cNvSpPr>
            <a:spLocks noGrp="1"/>
          </p:cNvSpPr>
          <p:nvPr>
            <p:ph type="pic" sz="quarter" idx="12"/>
          </p:nvPr>
        </p:nvSpPr>
        <p:spPr>
          <a:xfrm>
            <a:off x="12211127" y="3204292"/>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13" name="Picture Placeholder 13"/>
          <p:cNvSpPr>
            <a:spLocks noGrp="1"/>
          </p:cNvSpPr>
          <p:nvPr>
            <p:ph type="pic" sz="quarter" idx="13"/>
          </p:nvPr>
        </p:nvSpPr>
        <p:spPr>
          <a:xfrm>
            <a:off x="7586763" y="7832165"/>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15" name="Picture Placeholder 13"/>
          <p:cNvSpPr>
            <a:spLocks noGrp="1"/>
          </p:cNvSpPr>
          <p:nvPr>
            <p:ph type="pic" sz="quarter" idx="14"/>
          </p:nvPr>
        </p:nvSpPr>
        <p:spPr>
          <a:xfrm>
            <a:off x="2954535" y="3204292"/>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Tree>
    <p:extLst>
      <p:ext uri="{BB962C8B-B14F-4D97-AF65-F5344CB8AC3E}">
        <p14:creationId xmlns:p14="http://schemas.microsoft.com/office/powerpoint/2010/main" val="112844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ortfolio-3">
    <p:spTree>
      <p:nvGrpSpPr>
        <p:cNvPr id="1" name=""/>
        <p:cNvGrpSpPr/>
        <p:nvPr/>
      </p:nvGrpSpPr>
      <p:grpSpPr>
        <a:xfrm>
          <a:off x="0" y="0"/>
          <a:ext cx="0" cy="0"/>
          <a:chOff x="0" y="0"/>
          <a:chExt cx="0" cy="0"/>
        </a:xfrm>
      </p:grpSpPr>
      <p:sp>
        <p:nvSpPr>
          <p:cNvPr id="11" name="Picture Placeholder 13"/>
          <p:cNvSpPr>
            <a:spLocks noGrp="1"/>
          </p:cNvSpPr>
          <p:nvPr>
            <p:ph type="pic" sz="quarter" idx="11"/>
          </p:nvPr>
        </p:nvSpPr>
        <p:spPr>
          <a:xfrm>
            <a:off x="16829522" y="3204292"/>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12" name="Picture Placeholder 13"/>
          <p:cNvSpPr>
            <a:spLocks noGrp="1"/>
          </p:cNvSpPr>
          <p:nvPr>
            <p:ph type="pic" sz="quarter" idx="12"/>
          </p:nvPr>
        </p:nvSpPr>
        <p:spPr>
          <a:xfrm>
            <a:off x="12211127" y="7832165"/>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13" name="Picture Placeholder 13"/>
          <p:cNvSpPr>
            <a:spLocks noGrp="1"/>
          </p:cNvSpPr>
          <p:nvPr>
            <p:ph type="pic" sz="quarter" idx="13"/>
          </p:nvPr>
        </p:nvSpPr>
        <p:spPr>
          <a:xfrm>
            <a:off x="7586763" y="3204292"/>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15" name="Picture Placeholder 13"/>
          <p:cNvSpPr>
            <a:spLocks noGrp="1"/>
          </p:cNvSpPr>
          <p:nvPr>
            <p:ph type="pic" sz="quarter" idx="14"/>
          </p:nvPr>
        </p:nvSpPr>
        <p:spPr>
          <a:xfrm>
            <a:off x="2954535" y="7832165"/>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6" name="Picture Placeholder 13"/>
          <p:cNvSpPr>
            <a:spLocks noGrp="1"/>
          </p:cNvSpPr>
          <p:nvPr>
            <p:ph type="pic" sz="quarter" idx="15"/>
          </p:nvPr>
        </p:nvSpPr>
        <p:spPr>
          <a:xfrm>
            <a:off x="16829522" y="7832165"/>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7" name="Picture Placeholder 13"/>
          <p:cNvSpPr>
            <a:spLocks noGrp="1"/>
          </p:cNvSpPr>
          <p:nvPr>
            <p:ph type="pic" sz="quarter" idx="16"/>
          </p:nvPr>
        </p:nvSpPr>
        <p:spPr>
          <a:xfrm>
            <a:off x="7586763" y="7832165"/>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8" name="Picture Placeholder 13"/>
          <p:cNvSpPr>
            <a:spLocks noGrp="1"/>
          </p:cNvSpPr>
          <p:nvPr>
            <p:ph type="pic" sz="quarter" idx="17"/>
          </p:nvPr>
        </p:nvSpPr>
        <p:spPr>
          <a:xfrm>
            <a:off x="12211127" y="3204292"/>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
        <p:nvSpPr>
          <p:cNvPr id="9" name="Picture Placeholder 13"/>
          <p:cNvSpPr>
            <a:spLocks noGrp="1"/>
          </p:cNvSpPr>
          <p:nvPr>
            <p:ph type="pic" sz="quarter" idx="18"/>
          </p:nvPr>
        </p:nvSpPr>
        <p:spPr>
          <a:xfrm>
            <a:off x="2954535" y="3204292"/>
            <a:ext cx="4626864" cy="4630586"/>
          </a:xfrm>
          <a:ln>
            <a:noFill/>
          </a:ln>
          <a:effectLst/>
        </p:spPr>
        <p:txBody>
          <a:bodyPr>
            <a:normAutofit/>
          </a:bodyPr>
          <a:lstStyle>
            <a:lvl1pPr marL="0" indent="0">
              <a:buNone/>
              <a:defRPr sz="2399" b="0" i="0">
                <a:ln>
                  <a:noFill/>
                </a:ln>
                <a:solidFill>
                  <a:schemeClr val="tx1"/>
                </a:solidFill>
                <a:latin typeface="Source Sans Pro Light" charset="0"/>
                <a:cs typeface="Source Sans Pro Light" charset="0"/>
              </a:defRPr>
            </a:lvl1pPr>
          </a:lstStyle>
          <a:p>
            <a:endParaRPr lang="en-US" dirty="0"/>
          </a:p>
        </p:txBody>
      </p:sp>
    </p:spTree>
    <p:extLst>
      <p:ext uri="{BB962C8B-B14F-4D97-AF65-F5344CB8AC3E}">
        <p14:creationId xmlns:p14="http://schemas.microsoft.com/office/powerpoint/2010/main" val="174296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14853744" y="4634559"/>
            <a:ext cx="6133018" cy="3455083"/>
          </a:xfrm>
        </p:spPr>
        <p:txBody>
          <a:bodyPr anchor="t">
            <a:normAutofit/>
          </a:bodyPr>
          <a:lstStyle>
            <a:lvl1pPr marL="0" indent="0" algn="ctr">
              <a:buNone/>
              <a:defRPr sz="2199">
                <a:latin typeface="Lato" charset="0"/>
                <a:ea typeface="Lato" charset="0"/>
                <a:cs typeface="Lato" charset="0"/>
              </a:defRPr>
            </a:lvl1pPr>
          </a:lstStyle>
          <a:p>
            <a:endParaRPr lang="id-ID" dirty="0"/>
          </a:p>
        </p:txBody>
      </p:sp>
      <p:sp>
        <p:nvSpPr>
          <p:cNvPr id="73" name="Picture Placeholder 2"/>
          <p:cNvSpPr>
            <a:spLocks noGrp="1" noChangeAspect="1"/>
          </p:cNvSpPr>
          <p:nvPr>
            <p:ph type="pic" sz="quarter" idx="26"/>
          </p:nvPr>
        </p:nvSpPr>
        <p:spPr>
          <a:xfrm>
            <a:off x="19529556" y="8011398"/>
            <a:ext cx="857450" cy="1471470"/>
          </a:xfrm>
        </p:spPr>
        <p:txBody>
          <a:bodyPr anchor="t">
            <a:normAutofit/>
          </a:bodyPr>
          <a:lstStyle>
            <a:lvl1pPr marL="0" indent="0" algn="ctr">
              <a:buNone/>
              <a:defRPr sz="1000">
                <a:latin typeface="Lato" charset="0"/>
                <a:ea typeface="Lato" charset="0"/>
                <a:cs typeface="Lato" charset="0"/>
              </a:defRPr>
            </a:lvl1pPr>
          </a:lstStyle>
          <a:p>
            <a:endParaRPr lang="id-ID" dirty="0"/>
          </a:p>
        </p:txBody>
      </p:sp>
      <p:sp>
        <p:nvSpPr>
          <p:cNvPr id="74" name="Picture Placeholder 2"/>
          <p:cNvSpPr>
            <a:spLocks noGrp="1" noChangeAspect="1"/>
          </p:cNvSpPr>
          <p:nvPr>
            <p:ph type="pic" sz="quarter" idx="27"/>
          </p:nvPr>
        </p:nvSpPr>
        <p:spPr>
          <a:xfrm>
            <a:off x="12593421" y="6960146"/>
            <a:ext cx="3913692" cy="2467394"/>
          </a:xfrm>
        </p:spPr>
        <p:txBody>
          <a:bodyPr anchor="t">
            <a:normAutofit/>
          </a:bodyPr>
          <a:lstStyle>
            <a:lvl1pPr marL="0" indent="0" algn="ctr">
              <a:buNone/>
              <a:defRPr sz="2199">
                <a:latin typeface="Lato" charset="0"/>
                <a:ea typeface="Lato" charset="0"/>
                <a:cs typeface="Lato" charset="0"/>
              </a:defRPr>
            </a:lvl1pPr>
          </a:lstStyle>
          <a:p>
            <a:endParaRPr lang="id-ID" dirty="0"/>
          </a:p>
        </p:txBody>
      </p:sp>
      <p:sp>
        <p:nvSpPr>
          <p:cNvPr id="75" name="Picture Placeholder 2"/>
          <p:cNvSpPr>
            <a:spLocks noGrp="1" noChangeAspect="1"/>
          </p:cNvSpPr>
          <p:nvPr>
            <p:ph type="pic" sz="quarter" idx="28"/>
          </p:nvPr>
        </p:nvSpPr>
        <p:spPr>
          <a:xfrm>
            <a:off x="20711552" y="6826055"/>
            <a:ext cx="1975566" cy="2601484"/>
          </a:xfrm>
        </p:spPr>
        <p:txBody>
          <a:bodyPr anchor="t">
            <a:normAutofit/>
          </a:bodyPr>
          <a:lstStyle>
            <a:lvl1pPr marL="0" indent="0" algn="ctr">
              <a:buNone/>
              <a:defRPr sz="2199">
                <a:latin typeface="Lato" charset="0"/>
                <a:ea typeface="Lato" charset="0"/>
                <a:cs typeface="Lato" charset="0"/>
              </a:defRPr>
            </a:lvl1pPr>
          </a:lstStyle>
          <a:p>
            <a:endParaRPr lang="id-ID" dirty="0"/>
          </a:p>
        </p:txBody>
      </p:sp>
    </p:spTree>
    <p:extLst>
      <p:ext uri="{BB962C8B-B14F-4D97-AF65-F5344CB8AC3E}">
        <p14:creationId xmlns:p14="http://schemas.microsoft.com/office/powerpoint/2010/main" val="11601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bile_devices">
    <p:spTree>
      <p:nvGrpSpPr>
        <p:cNvPr id="1" name=""/>
        <p:cNvGrpSpPr/>
        <p:nvPr/>
      </p:nvGrpSpPr>
      <p:grpSpPr>
        <a:xfrm>
          <a:off x="0" y="0"/>
          <a:ext cx="0" cy="0"/>
          <a:chOff x="0" y="0"/>
          <a:chExt cx="0" cy="0"/>
        </a:xfrm>
      </p:grpSpPr>
      <p:sp>
        <p:nvSpPr>
          <p:cNvPr id="10" name="Picture Placeholder 2"/>
          <p:cNvSpPr>
            <a:spLocks noGrp="1" noChangeAspect="1"/>
          </p:cNvSpPr>
          <p:nvPr>
            <p:ph type="pic" sz="quarter" idx="25"/>
          </p:nvPr>
        </p:nvSpPr>
        <p:spPr>
          <a:xfrm>
            <a:off x="10690548" y="3742461"/>
            <a:ext cx="3010509" cy="5334632"/>
          </a:xfrm>
        </p:spPr>
        <p:txBody>
          <a:bodyPr anchor="t">
            <a:normAutofit/>
          </a:bodyPr>
          <a:lstStyle>
            <a:lvl1pPr marL="0" indent="0" algn="ctr">
              <a:buNone/>
              <a:defRPr sz="2199">
                <a:latin typeface="Lato" charset="0"/>
                <a:ea typeface="Lato" charset="0"/>
                <a:cs typeface="Lato" charset="0"/>
              </a:defRPr>
            </a:lvl1pPr>
          </a:lstStyle>
          <a:p>
            <a:endParaRPr lang="id-ID" dirty="0"/>
          </a:p>
        </p:txBody>
      </p:sp>
      <p:sp>
        <p:nvSpPr>
          <p:cNvPr id="11" name="Picture Placeholder 2"/>
          <p:cNvSpPr>
            <a:spLocks noGrp="1" noChangeAspect="1"/>
          </p:cNvSpPr>
          <p:nvPr>
            <p:ph type="pic" sz="quarter" idx="26"/>
          </p:nvPr>
        </p:nvSpPr>
        <p:spPr>
          <a:xfrm>
            <a:off x="17048552" y="3742461"/>
            <a:ext cx="3010509" cy="5334632"/>
          </a:xfrm>
        </p:spPr>
        <p:txBody>
          <a:bodyPr anchor="t">
            <a:normAutofit/>
          </a:bodyPr>
          <a:lstStyle>
            <a:lvl1pPr marL="0" indent="0" algn="ctr">
              <a:buNone/>
              <a:defRPr sz="2199">
                <a:latin typeface="Lato" charset="0"/>
                <a:ea typeface="Lato" charset="0"/>
                <a:cs typeface="Lato" charset="0"/>
              </a:defRPr>
            </a:lvl1pPr>
          </a:lstStyle>
          <a:p>
            <a:endParaRPr lang="id-ID" dirty="0"/>
          </a:p>
        </p:txBody>
      </p:sp>
      <p:sp>
        <p:nvSpPr>
          <p:cNvPr id="12" name="Picture Placeholder 2"/>
          <p:cNvSpPr>
            <a:spLocks noGrp="1" noChangeAspect="1"/>
          </p:cNvSpPr>
          <p:nvPr>
            <p:ph type="pic" sz="quarter" idx="27"/>
          </p:nvPr>
        </p:nvSpPr>
        <p:spPr>
          <a:xfrm>
            <a:off x="4304691" y="3742461"/>
            <a:ext cx="3010509" cy="5334632"/>
          </a:xfrm>
        </p:spPr>
        <p:txBody>
          <a:bodyPr anchor="t">
            <a:normAutofit/>
          </a:bodyPr>
          <a:lstStyle>
            <a:lvl1pPr marL="0" indent="0" algn="ctr">
              <a:buNone/>
              <a:defRPr sz="2199">
                <a:latin typeface="Lato" charset="0"/>
                <a:ea typeface="Lato" charset="0"/>
                <a:cs typeface="Lato" charset="0"/>
              </a:defRPr>
            </a:lvl1pPr>
          </a:lstStyle>
          <a:p>
            <a:endParaRPr lang="id-ID" dirty="0"/>
          </a:p>
        </p:txBody>
      </p:sp>
    </p:spTree>
    <p:extLst>
      <p:ext uri="{BB962C8B-B14F-4D97-AF65-F5344CB8AC3E}">
        <p14:creationId xmlns:p14="http://schemas.microsoft.com/office/powerpoint/2010/main" val="247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obile_devices">
    <p:spTree>
      <p:nvGrpSpPr>
        <p:cNvPr id="1" name=""/>
        <p:cNvGrpSpPr/>
        <p:nvPr/>
      </p:nvGrpSpPr>
      <p:grpSpPr>
        <a:xfrm>
          <a:off x="0" y="0"/>
          <a:ext cx="0" cy="0"/>
          <a:chOff x="0" y="0"/>
          <a:chExt cx="0" cy="0"/>
        </a:xfrm>
      </p:grpSpPr>
      <p:sp>
        <p:nvSpPr>
          <p:cNvPr id="7" name="Picture Placeholder 2"/>
          <p:cNvSpPr>
            <a:spLocks noGrp="1" noChangeAspect="1"/>
          </p:cNvSpPr>
          <p:nvPr>
            <p:ph type="pic" sz="quarter" idx="26"/>
          </p:nvPr>
        </p:nvSpPr>
        <p:spPr>
          <a:xfrm>
            <a:off x="12590551" y="4478441"/>
            <a:ext cx="3425086" cy="6069264"/>
          </a:xfrm>
        </p:spPr>
        <p:txBody>
          <a:bodyPr anchor="t">
            <a:normAutofit/>
          </a:bodyPr>
          <a:lstStyle>
            <a:lvl1pPr marL="0" indent="0" algn="ctr">
              <a:buNone/>
              <a:defRPr sz="2199">
                <a:latin typeface="Lato" charset="0"/>
                <a:ea typeface="Lato" charset="0"/>
                <a:cs typeface="Lato" charset="0"/>
              </a:defRPr>
            </a:lvl1pPr>
          </a:lstStyle>
          <a:p>
            <a:endParaRPr lang="id-ID" dirty="0"/>
          </a:p>
        </p:txBody>
      </p:sp>
      <p:sp>
        <p:nvSpPr>
          <p:cNvPr id="8" name="Picture Placeholder 2"/>
          <p:cNvSpPr>
            <a:spLocks noGrp="1" noChangeAspect="1"/>
          </p:cNvSpPr>
          <p:nvPr>
            <p:ph type="pic" sz="quarter" idx="27"/>
          </p:nvPr>
        </p:nvSpPr>
        <p:spPr>
          <a:xfrm>
            <a:off x="8328299" y="4478441"/>
            <a:ext cx="3425086" cy="6069264"/>
          </a:xfrm>
        </p:spPr>
        <p:txBody>
          <a:bodyPr anchor="t">
            <a:normAutofit/>
          </a:bodyPr>
          <a:lstStyle>
            <a:lvl1pPr marL="0" indent="0" algn="ctr">
              <a:buNone/>
              <a:defRPr sz="2199">
                <a:latin typeface="Lato" charset="0"/>
                <a:ea typeface="Lato" charset="0"/>
                <a:cs typeface="Lato" charset="0"/>
              </a:defRPr>
            </a:lvl1pPr>
          </a:lstStyle>
          <a:p>
            <a:endParaRPr lang="id-ID" dirty="0"/>
          </a:p>
        </p:txBody>
      </p:sp>
    </p:spTree>
    <p:extLst>
      <p:ext uri="{BB962C8B-B14F-4D97-AF65-F5344CB8AC3E}">
        <p14:creationId xmlns:p14="http://schemas.microsoft.com/office/powerpoint/2010/main" val="82755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ptop_Mockup">
    <p:spTree>
      <p:nvGrpSpPr>
        <p:cNvPr id="1" name=""/>
        <p:cNvGrpSpPr/>
        <p:nvPr/>
      </p:nvGrpSpPr>
      <p:grpSpPr>
        <a:xfrm>
          <a:off x="0" y="0"/>
          <a:ext cx="0" cy="0"/>
          <a:chOff x="0" y="0"/>
          <a:chExt cx="0" cy="0"/>
        </a:xfrm>
      </p:grpSpPr>
      <p:sp>
        <p:nvSpPr>
          <p:cNvPr id="6" name="Picture Placeholder 2"/>
          <p:cNvSpPr>
            <a:spLocks noGrp="1"/>
          </p:cNvSpPr>
          <p:nvPr>
            <p:ph type="pic" sz="quarter" idx="26"/>
          </p:nvPr>
        </p:nvSpPr>
        <p:spPr>
          <a:xfrm>
            <a:off x="13368650" y="4724528"/>
            <a:ext cx="8366760" cy="5257800"/>
          </a:xfrm>
        </p:spPr>
        <p:txBody>
          <a:bodyPr anchor="t">
            <a:normAutofit/>
          </a:bodyPr>
          <a:lstStyle>
            <a:lvl1pPr marL="0" indent="0" algn="ctr">
              <a:buNone/>
              <a:defRPr sz="2199">
                <a:latin typeface="Lato" charset="0"/>
                <a:ea typeface="Lato" charset="0"/>
                <a:cs typeface="Lato" charset="0"/>
              </a:defRPr>
            </a:lvl1pPr>
          </a:lstStyle>
          <a:p>
            <a:endParaRPr lang="id-ID" dirty="0"/>
          </a:p>
        </p:txBody>
      </p:sp>
    </p:spTree>
    <p:extLst>
      <p:ext uri="{BB962C8B-B14F-4D97-AF65-F5344CB8AC3E}">
        <p14:creationId xmlns:p14="http://schemas.microsoft.com/office/powerpoint/2010/main" val="66821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sktop">
    <p:spTree>
      <p:nvGrpSpPr>
        <p:cNvPr id="1" name=""/>
        <p:cNvGrpSpPr/>
        <p:nvPr/>
      </p:nvGrpSpPr>
      <p:grpSpPr>
        <a:xfrm>
          <a:off x="0" y="0"/>
          <a:ext cx="0" cy="0"/>
          <a:chOff x="0" y="0"/>
          <a:chExt cx="0" cy="0"/>
        </a:xfrm>
      </p:grpSpPr>
      <p:sp>
        <p:nvSpPr>
          <p:cNvPr id="5" name="Picture Placeholder 13"/>
          <p:cNvSpPr>
            <a:spLocks noGrp="1"/>
          </p:cNvSpPr>
          <p:nvPr>
            <p:ph type="pic" sz="quarter" idx="23"/>
          </p:nvPr>
        </p:nvSpPr>
        <p:spPr>
          <a:xfrm>
            <a:off x="3724264" y="4680486"/>
            <a:ext cx="6401043" cy="3839046"/>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0266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7" name="Picture Placeholder 12"/>
          <p:cNvSpPr>
            <a:spLocks noGrp="1"/>
          </p:cNvSpPr>
          <p:nvPr>
            <p:ph type="pic" sz="quarter" idx="14"/>
          </p:nvPr>
        </p:nvSpPr>
        <p:spPr>
          <a:xfrm>
            <a:off x="2739770" y="3907551"/>
            <a:ext cx="5601342" cy="7466693"/>
          </a:xfrm>
          <a:prstGeom prst="rect">
            <a:avLst/>
          </a:prstGeom>
        </p:spPr>
        <p:txBody>
          <a:bodyPr>
            <a:normAutofit/>
          </a:bodyPr>
          <a:lstStyle>
            <a:lvl1pPr>
              <a:defRPr sz="2800"/>
            </a:lvl1pPr>
          </a:lstStyle>
          <a:p>
            <a:endParaRPr lang="en-US" dirty="0"/>
          </a:p>
        </p:txBody>
      </p:sp>
    </p:spTree>
    <p:extLst>
      <p:ext uri="{BB962C8B-B14F-4D97-AF65-F5344CB8AC3E}">
        <p14:creationId xmlns:p14="http://schemas.microsoft.com/office/powerpoint/2010/main" val="147642100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Web Mockup">
    <p:spTree>
      <p:nvGrpSpPr>
        <p:cNvPr id="1" name=""/>
        <p:cNvGrpSpPr/>
        <p:nvPr/>
      </p:nvGrpSpPr>
      <p:grpSpPr>
        <a:xfrm>
          <a:off x="0" y="0"/>
          <a:ext cx="0" cy="0"/>
          <a:chOff x="0" y="0"/>
          <a:chExt cx="0" cy="0"/>
        </a:xfrm>
      </p:grpSpPr>
      <p:sp>
        <p:nvSpPr>
          <p:cNvPr id="28" name="Picture Placeholder 13"/>
          <p:cNvSpPr>
            <a:spLocks noGrp="1"/>
          </p:cNvSpPr>
          <p:nvPr>
            <p:ph type="pic" sz="quarter" idx="13"/>
          </p:nvPr>
        </p:nvSpPr>
        <p:spPr>
          <a:xfrm>
            <a:off x="12192000" y="5250171"/>
            <a:ext cx="10572304" cy="5955103"/>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0131300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siness Model">
    <p:spTree>
      <p:nvGrpSpPr>
        <p:cNvPr id="1" name=""/>
        <p:cNvGrpSpPr/>
        <p:nvPr/>
      </p:nvGrpSpPr>
      <p:grpSpPr>
        <a:xfrm>
          <a:off x="0" y="0"/>
          <a:ext cx="0" cy="0"/>
          <a:chOff x="0" y="0"/>
          <a:chExt cx="0" cy="0"/>
        </a:xfrm>
      </p:grpSpPr>
      <p:sp>
        <p:nvSpPr>
          <p:cNvPr id="17" name="Picture Placeholder 13"/>
          <p:cNvSpPr>
            <a:spLocks noGrp="1"/>
          </p:cNvSpPr>
          <p:nvPr>
            <p:ph type="pic" sz="quarter" idx="22"/>
          </p:nvPr>
        </p:nvSpPr>
        <p:spPr>
          <a:xfrm>
            <a:off x="1727123" y="3643756"/>
            <a:ext cx="20811894" cy="4973444"/>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5874857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ig Background with image">
    <p:spTree>
      <p:nvGrpSpPr>
        <p:cNvPr id="1" name=""/>
        <p:cNvGrpSpPr/>
        <p:nvPr/>
      </p:nvGrpSpPr>
      <p:grpSpPr>
        <a:xfrm>
          <a:off x="0" y="0"/>
          <a:ext cx="0" cy="0"/>
          <a:chOff x="0" y="0"/>
          <a:chExt cx="0" cy="0"/>
        </a:xfrm>
      </p:grpSpPr>
      <p:sp>
        <p:nvSpPr>
          <p:cNvPr id="7" name="Picture Placeholder 13"/>
          <p:cNvSpPr>
            <a:spLocks noGrp="1"/>
          </p:cNvSpPr>
          <p:nvPr>
            <p:ph type="pic" sz="quarter" idx="22"/>
          </p:nvPr>
        </p:nvSpPr>
        <p:spPr>
          <a:xfrm>
            <a:off x="0" y="0"/>
            <a:ext cx="24377650" cy="13716000"/>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94197182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994676"/>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ur Clients Square">
    <p:spTree>
      <p:nvGrpSpPr>
        <p:cNvPr id="1" name=""/>
        <p:cNvGrpSpPr/>
        <p:nvPr/>
      </p:nvGrpSpPr>
      <p:grpSpPr>
        <a:xfrm>
          <a:off x="0" y="0"/>
          <a:ext cx="0" cy="0"/>
          <a:chOff x="0" y="0"/>
          <a:chExt cx="0" cy="0"/>
        </a:xfrm>
      </p:grpSpPr>
      <p:sp>
        <p:nvSpPr>
          <p:cNvPr id="79" name="Picture Placeholder 2"/>
          <p:cNvSpPr>
            <a:spLocks noGrp="1"/>
          </p:cNvSpPr>
          <p:nvPr>
            <p:ph type="pic" sz="quarter" idx="13"/>
          </p:nvPr>
        </p:nvSpPr>
        <p:spPr>
          <a:xfrm>
            <a:off x="3101313" y="304093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80" name="Picture Placeholder 2"/>
          <p:cNvSpPr>
            <a:spLocks noGrp="1"/>
          </p:cNvSpPr>
          <p:nvPr>
            <p:ph type="pic" sz="quarter" idx="14"/>
          </p:nvPr>
        </p:nvSpPr>
        <p:spPr>
          <a:xfrm>
            <a:off x="6159690" y="304093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81" name="Picture Placeholder 2"/>
          <p:cNvSpPr>
            <a:spLocks noGrp="1"/>
          </p:cNvSpPr>
          <p:nvPr>
            <p:ph type="pic" sz="quarter" idx="15"/>
          </p:nvPr>
        </p:nvSpPr>
        <p:spPr>
          <a:xfrm>
            <a:off x="9218066" y="304093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82" name="Picture Placeholder 2"/>
          <p:cNvSpPr>
            <a:spLocks noGrp="1"/>
          </p:cNvSpPr>
          <p:nvPr>
            <p:ph type="pic" sz="quarter" idx="16"/>
          </p:nvPr>
        </p:nvSpPr>
        <p:spPr>
          <a:xfrm>
            <a:off x="12276443" y="304093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83" name="Picture Placeholder 2"/>
          <p:cNvSpPr>
            <a:spLocks noGrp="1"/>
          </p:cNvSpPr>
          <p:nvPr>
            <p:ph type="pic" sz="quarter" idx="17"/>
          </p:nvPr>
        </p:nvSpPr>
        <p:spPr>
          <a:xfrm>
            <a:off x="15334820" y="304093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84" name="Picture Placeholder 2"/>
          <p:cNvSpPr>
            <a:spLocks noGrp="1"/>
          </p:cNvSpPr>
          <p:nvPr>
            <p:ph type="pic" sz="quarter" idx="18"/>
          </p:nvPr>
        </p:nvSpPr>
        <p:spPr>
          <a:xfrm>
            <a:off x="18393197" y="304093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91" name="Picture Placeholder 2"/>
          <p:cNvSpPr>
            <a:spLocks noGrp="1"/>
          </p:cNvSpPr>
          <p:nvPr>
            <p:ph type="pic" sz="quarter" idx="19"/>
          </p:nvPr>
        </p:nvSpPr>
        <p:spPr>
          <a:xfrm>
            <a:off x="3101313" y="610729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92" name="Picture Placeholder 2"/>
          <p:cNvSpPr>
            <a:spLocks noGrp="1"/>
          </p:cNvSpPr>
          <p:nvPr>
            <p:ph type="pic" sz="quarter" idx="20"/>
          </p:nvPr>
        </p:nvSpPr>
        <p:spPr>
          <a:xfrm>
            <a:off x="6159690" y="610729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93" name="Picture Placeholder 2"/>
          <p:cNvSpPr>
            <a:spLocks noGrp="1"/>
          </p:cNvSpPr>
          <p:nvPr>
            <p:ph type="pic" sz="quarter" idx="21"/>
          </p:nvPr>
        </p:nvSpPr>
        <p:spPr>
          <a:xfrm>
            <a:off x="9218066" y="610729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94" name="Picture Placeholder 2"/>
          <p:cNvSpPr>
            <a:spLocks noGrp="1"/>
          </p:cNvSpPr>
          <p:nvPr>
            <p:ph type="pic" sz="quarter" idx="22"/>
          </p:nvPr>
        </p:nvSpPr>
        <p:spPr>
          <a:xfrm>
            <a:off x="12276443" y="610729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95" name="Picture Placeholder 2"/>
          <p:cNvSpPr>
            <a:spLocks noGrp="1"/>
          </p:cNvSpPr>
          <p:nvPr>
            <p:ph type="pic" sz="quarter" idx="23"/>
          </p:nvPr>
        </p:nvSpPr>
        <p:spPr>
          <a:xfrm>
            <a:off x="15334820" y="610729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96" name="Picture Placeholder 2"/>
          <p:cNvSpPr>
            <a:spLocks noGrp="1"/>
          </p:cNvSpPr>
          <p:nvPr>
            <p:ph type="pic" sz="quarter" idx="24"/>
          </p:nvPr>
        </p:nvSpPr>
        <p:spPr>
          <a:xfrm>
            <a:off x="18393197" y="6107297"/>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103" name="Picture Placeholder 2"/>
          <p:cNvSpPr>
            <a:spLocks noGrp="1"/>
          </p:cNvSpPr>
          <p:nvPr>
            <p:ph type="pic" sz="quarter" idx="25"/>
          </p:nvPr>
        </p:nvSpPr>
        <p:spPr>
          <a:xfrm>
            <a:off x="3101313" y="9246575"/>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104" name="Picture Placeholder 2"/>
          <p:cNvSpPr>
            <a:spLocks noGrp="1"/>
          </p:cNvSpPr>
          <p:nvPr>
            <p:ph type="pic" sz="quarter" idx="26"/>
          </p:nvPr>
        </p:nvSpPr>
        <p:spPr>
          <a:xfrm>
            <a:off x="6159690" y="9246575"/>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105" name="Picture Placeholder 2"/>
          <p:cNvSpPr>
            <a:spLocks noGrp="1"/>
          </p:cNvSpPr>
          <p:nvPr>
            <p:ph type="pic" sz="quarter" idx="27"/>
          </p:nvPr>
        </p:nvSpPr>
        <p:spPr>
          <a:xfrm>
            <a:off x="9218066" y="9246575"/>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106" name="Picture Placeholder 2"/>
          <p:cNvSpPr>
            <a:spLocks noGrp="1"/>
          </p:cNvSpPr>
          <p:nvPr>
            <p:ph type="pic" sz="quarter" idx="28"/>
          </p:nvPr>
        </p:nvSpPr>
        <p:spPr>
          <a:xfrm>
            <a:off x="12276443" y="9246575"/>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107" name="Picture Placeholder 2"/>
          <p:cNvSpPr>
            <a:spLocks noGrp="1"/>
          </p:cNvSpPr>
          <p:nvPr>
            <p:ph type="pic" sz="quarter" idx="29"/>
          </p:nvPr>
        </p:nvSpPr>
        <p:spPr>
          <a:xfrm>
            <a:off x="15334820" y="9246575"/>
            <a:ext cx="2822817" cy="2822816"/>
          </a:xfrm>
          <a:noFill/>
        </p:spPr>
        <p:txBody>
          <a:bodyPr>
            <a:normAutofit/>
          </a:bodyPr>
          <a:lstStyle>
            <a:lvl1pPr marL="0" indent="0">
              <a:buNone/>
              <a:defRPr sz="2800">
                <a:latin typeface="Lato Light"/>
                <a:cs typeface="Lato Light"/>
              </a:defRPr>
            </a:lvl1pPr>
          </a:lstStyle>
          <a:p>
            <a:endParaRPr lang="en-US" dirty="0"/>
          </a:p>
        </p:txBody>
      </p:sp>
      <p:sp>
        <p:nvSpPr>
          <p:cNvPr id="108" name="Picture Placeholder 2"/>
          <p:cNvSpPr>
            <a:spLocks noGrp="1"/>
          </p:cNvSpPr>
          <p:nvPr>
            <p:ph type="pic" sz="quarter" idx="30"/>
          </p:nvPr>
        </p:nvSpPr>
        <p:spPr>
          <a:xfrm>
            <a:off x="18393197" y="9246575"/>
            <a:ext cx="2822817" cy="2822816"/>
          </a:xfrm>
          <a:noFill/>
        </p:spPr>
        <p:txBody>
          <a:bodyPr>
            <a:normAutofit/>
          </a:bodyPr>
          <a:lstStyle>
            <a:lvl1pPr marL="0" indent="0">
              <a:buNone/>
              <a:defRPr sz="2800">
                <a:latin typeface="Lato Light"/>
                <a:cs typeface="Lato Light"/>
              </a:defRPr>
            </a:lvl1pPr>
          </a:lstStyle>
          <a:p>
            <a:endParaRPr lang="en-US" dirty="0"/>
          </a:p>
        </p:txBody>
      </p:sp>
    </p:spTree>
    <p:extLst>
      <p:ext uri="{BB962C8B-B14F-4D97-AF65-F5344CB8AC3E}">
        <p14:creationId xmlns:p14="http://schemas.microsoft.com/office/powerpoint/2010/main" val="7848862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Picture Placeholder 13"/>
          <p:cNvSpPr>
            <a:spLocks noGrp="1"/>
          </p:cNvSpPr>
          <p:nvPr>
            <p:ph type="pic" sz="quarter" idx="22"/>
          </p:nvPr>
        </p:nvSpPr>
        <p:spPr>
          <a:xfrm>
            <a:off x="0" y="3969834"/>
            <a:ext cx="24377650" cy="6936059"/>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507656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Organization">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17944053" y="5276110"/>
            <a:ext cx="2539497" cy="2537886"/>
          </a:xfrm>
          <a:prstGeom prst="ellipse">
            <a:avLst/>
          </a:prstGeom>
          <a:effectLst/>
        </p:spPr>
        <p:txBody>
          <a:bodyPr>
            <a:normAutofit/>
          </a:bodyPr>
          <a:lstStyle>
            <a:lvl1pPr marL="0" indent="0">
              <a:buNone/>
              <a:defRPr sz="2300">
                <a:ln>
                  <a:noFill/>
                </a:ln>
                <a:solidFill>
                  <a:schemeClr val="bg1">
                    <a:lumMod val="85000"/>
                  </a:schemeClr>
                </a:solidFill>
                <a:latin typeface="Lato" charset="0"/>
                <a:ea typeface="Lato" charset="0"/>
                <a:cs typeface="Lato" charset="0"/>
              </a:defRPr>
            </a:lvl1pPr>
          </a:lstStyle>
          <a:p>
            <a:endParaRPr lang="en-US" dirty="0"/>
          </a:p>
        </p:txBody>
      </p:sp>
      <p:sp>
        <p:nvSpPr>
          <p:cNvPr id="15" name="Picture Placeholder 13"/>
          <p:cNvSpPr>
            <a:spLocks noGrp="1"/>
          </p:cNvSpPr>
          <p:nvPr>
            <p:ph type="pic" sz="quarter" idx="14"/>
          </p:nvPr>
        </p:nvSpPr>
        <p:spPr>
          <a:xfrm>
            <a:off x="12711273" y="1069071"/>
            <a:ext cx="2539497" cy="2537886"/>
          </a:xfrm>
          <a:prstGeom prst="ellipse">
            <a:avLst/>
          </a:prstGeom>
          <a:effectLst/>
        </p:spPr>
        <p:txBody>
          <a:bodyPr>
            <a:normAutofit/>
          </a:bodyPr>
          <a:lstStyle>
            <a:lvl1pPr marL="0" indent="0">
              <a:buNone/>
              <a:defRPr sz="2300">
                <a:ln>
                  <a:noFill/>
                </a:ln>
                <a:solidFill>
                  <a:schemeClr val="bg1">
                    <a:lumMod val="85000"/>
                  </a:schemeClr>
                </a:solidFill>
                <a:latin typeface="Lato" charset="0"/>
                <a:ea typeface="Lato" charset="0"/>
                <a:cs typeface="Lato" charset="0"/>
              </a:defRPr>
            </a:lvl1pPr>
          </a:lstStyle>
          <a:p>
            <a:endParaRPr lang="en-US" dirty="0"/>
          </a:p>
        </p:txBody>
      </p:sp>
      <p:sp>
        <p:nvSpPr>
          <p:cNvPr id="16" name="Picture Placeholder 13"/>
          <p:cNvSpPr>
            <a:spLocks noGrp="1"/>
          </p:cNvSpPr>
          <p:nvPr>
            <p:ph type="pic" sz="quarter" idx="15"/>
          </p:nvPr>
        </p:nvSpPr>
        <p:spPr>
          <a:xfrm>
            <a:off x="7475271" y="5276110"/>
            <a:ext cx="2539497" cy="2537886"/>
          </a:xfrm>
          <a:prstGeom prst="ellipse">
            <a:avLst/>
          </a:prstGeom>
          <a:effectLst/>
        </p:spPr>
        <p:txBody>
          <a:bodyPr>
            <a:normAutofit/>
          </a:bodyPr>
          <a:lstStyle>
            <a:lvl1pPr marL="0" indent="0">
              <a:buNone/>
              <a:defRPr sz="2300">
                <a:ln>
                  <a:noFill/>
                </a:ln>
                <a:solidFill>
                  <a:schemeClr val="bg1">
                    <a:lumMod val="85000"/>
                  </a:schemeClr>
                </a:solidFill>
                <a:latin typeface="Lato" charset="0"/>
                <a:ea typeface="Lato" charset="0"/>
                <a:cs typeface="Lato" charset="0"/>
              </a:defRPr>
            </a:lvl1pPr>
          </a:lstStyle>
          <a:p>
            <a:endParaRPr lang="en-US" dirty="0"/>
          </a:p>
        </p:txBody>
      </p:sp>
      <p:sp>
        <p:nvSpPr>
          <p:cNvPr id="17" name="Picture Placeholder 13"/>
          <p:cNvSpPr>
            <a:spLocks noGrp="1"/>
          </p:cNvSpPr>
          <p:nvPr>
            <p:ph type="pic" sz="quarter" idx="16"/>
          </p:nvPr>
        </p:nvSpPr>
        <p:spPr>
          <a:xfrm>
            <a:off x="10964865" y="9527832"/>
            <a:ext cx="2539497" cy="2537886"/>
          </a:xfrm>
          <a:prstGeom prst="ellipse">
            <a:avLst/>
          </a:prstGeom>
          <a:effectLst/>
        </p:spPr>
        <p:txBody>
          <a:bodyPr>
            <a:normAutofit/>
          </a:bodyPr>
          <a:lstStyle>
            <a:lvl1pPr marL="0" indent="0">
              <a:buNone/>
              <a:defRPr sz="2300">
                <a:ln>
                  <a:noFill/>
                </a:ln>
                <a:solidFill>
                  <a:schemeClr val="bg1">
                    <a:lumMod val="85000"/>
                  </a:schemeClr>
                </a:solidFill>
                <a:latin typeface="Lato" charset="0"/>
                <a:ea typeface="Lato" charset="0"/>
                <a:cs typeface="Lato" charset="0"/>
              </a:defRPr>
            </a:lvl1pPr>
          </a:lstStyle>
          <a:p>
            <a:endParaRPr lang="en-US" dirty="0"/>
          </a:p>
        </p:txBody>
      </p:sp>
      <p:sp>
        <p:nvSpPr>
          <p:cNvPr id="18" name="Picture Placeholder 13"/>
          <p:cNvSpPr>
            <a:spLocks noGrp="1"/>
          </p:cNvSpPr>
          <p:nvPr>
            <p:ph type="pic" sz="quarter" idx="17"/>
          </p:nvPr>
        </p:nvSpPr>
        <p:spPr>
          <a:xfrm>
            <a:off x="17944052" y="9527832"/>
            <a:ext cx="2539497" cy="2537886"/>
          </a:xfrm>
          <a:prstGeom prst="ellipse">
            <a:avLst/>
          </a:prstGeom>
          <a:effectLst/>
        </p:spPr>
        <p:txBody>
          <a:bodyPr>
            <a:normAutofit/>
          </a:bodyPr>
          <a:lstStyle>
            <a:lvl1pPr marL="0" indent="0">
              <a:buNone/>
              <a:defRPr sz="2300">
                <a:ln>
                  <a:noFill/>
                </a:ln>
                <a:solidFill>
                  <a:schemeClr val="bg1">
                    <a:lumMod val="85000"/>
                  </a:schemeClr>
                </a:solidFill>
                <a:latin typeface="Lato" charset="0"/>
                <a:ea typeface="Lato" charset="0"/>
                <a:cs typeface="Lato" charset="0"/>
              </a:defRPr>
            </a:lvl1pPr>
          </a:lstStyle>
          <a:p>
            <a:endParaRPr lang="en-US" dirty="0"/>
          </a:p>
        </p:txBody>
      </p:sp>
      <p:sp>
        <p:nvSpPr>
          <p:cNvPr id="19" name="Picture Placeholder 13"/>
          <p:cNvSpPr>
            <a:spLocks noGrp="1"/>
          </p:cNvSpPr>
          <p:nvPr>
            <p:ph type="pic" sz="quarter" idx="18"/>
          </p:nvPr>
        </p:nvSpPr>
        <p:spPr>
          <a:xfrm>
            <a:off x="3987289" y="9527832"/>
            <a:ext cx="2539497" cy="2537886"/>
          </a:xfrm>
          <a:prstGeom prst="ellipse">
            <a:avLst/>
          </a:prstGeom>
          <a:effectLst/>
        </p:spPr>
        <p:txBody>
          <a:bodyPr>
            <a:normAutofit/>
          </a:bodyPr>
          <a:lstStyle>
            <a:lvl1pPr marL="0" indent="0">
              <a:buNone/>
              <a:defRPr sz="2300">
                <a:ln>
                  <a:noFill/>
                </a:ln>
                <a:solidFill>
                  <a:schemeClr val="bg1">
                    <a:lumMod val="85000"/>
                  </a:schemeClr>
                </a:solidFill>
                <a:latin typeface="Lato" charset="0"/>
                <a:ea typeface="Lato" charset="0"/>
                <a:cs typeface="Lato" charset="0"/>
              </a:defRPr>
            </a:lvl1pPr>
          </a:lstStyle>
          <a:p>
            <a:endParaRPr lang="en-US" dirty="0"/>
          </a:p>
        </p:txBody>
      </p:sp>
    </p:spTree>
    <p:extLst>
      <p:ext uri="{BB962C8B-B14F-4D97-AF65-F5344CB8AC3E}">
        <p14:creationId xmlns:p14="http://schemas.microsoft.com/office/powerpoint/2010/main" val="15504940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_theceo">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2306982" y="4722122"/>
            <a:ext cx="4665817" cy="4665817"/>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8066310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2" name="Picture Placeholder 13"/>
          <p:cNvSpPr>
            <a:spLocks noGrp="1"/>
          </p:cNvSpPr>
          <p:nvPr>
            <p:ph type="pic" sz="quarter" idx="13"/>
          </p:nvPr>
        </p:nvSpPr>
        <p:spPr>
          <a:xfrm>
            <a:off x="7957595" y="4523250"/>
            <a:ext cx="3461551" cy="3750596"/>
          </a:xfrm>
          <a:effectLst/>
        </p:spPr>
        <p:txBody>
          <a:bodyPr>
            <a:normAutofit/>
          </a:bodyPr>
          <a:lstStyle>
            <a:lvl1pPr marL="0" indent="0">
              <a:buNone/>
              <a:defRPr sz="2400">
                <a:ln>
                  <a:noFill/>
                </a:ln>
                <a:solidFill>
                  <a:schemeClr val="bg1">
                    <a:lumMod val="85000"/>
                  </a:schemeClr>
                </a:solidFill>
              </a:defRPr>
            </a:lvl1pPr>
          </a:lstStyle>
          <a:p>
            <a:endParaRPr lang="en-US" dirty="0"/>
          </a:p>
        </p:txBody>
      </p:sp>
      <p:sp>
        <p:nvSpPr>
          <p:cNvPr id="13" name="Picture Placeholder 13"/>
          <p:cNvSpPr>
            <a:spLocks noGrp="1"/>
          </p:cNvSpPr>
          <p:nvPr>
            <p:ph type="pic" sz="quarter" idx="14"/>
          </p:nvPr>
        </p:nvSpPr>
        <p:spPr>
          <a:xfrm>
            <a:off x="13038901" y="4523250"/>
            <a:ext cx="3461551" cy="3750596"/>
          </a:xfrm>
          <a:effectLst/>
        </p:spPr>
        <p:txBody>
          <a:bodyPr>
            <a:normAutofit/>
          </a:bodyPr>
          <a:lstStyle>
            <a:lvl1pPr marL="0" indent="0">
              <a:buNone/>
              <a:defRPr sz="2400">
                <a:ln>
                  <a:noFill/>
                </a:ln>
                <a:solidFill>
                  <a:schemeClr val="bg1">
                    <a:lumMod val="85000"/>
                  </a:schemeClr>
                </a:solidFill>
              </a:defRPr>
            </a:lvl1pPr>
          </a:lstStyle>
          <a:p>
            <a:endParaRPr lang="en-US" dirty="0"/>
          </a:p>
        </p:txBody>
      </p:sp>
      <p:sp>
        <p:nvSpPr>
          <p:cNvPr id="14" name="Picture Placeholder 13"/>
          <p:cNvSpPr>
            <a:spLocks noGrp="1"/>
          </p:cNvSpPr>
          <p:nvPr>
            <p:ph type="pic" sz="quarter" idx="15"/>
          </p:nvPr>
        </p:nvSpPr>
        <p:spPr>
          <a:xfrm>
            <a:off x="18252670" y="4523250"/>
            <a:ext cx="3461551" cy="3750596"/>
          </a:xfrm>
          <a:effectLst/>
        </p:spPr>
        <p:txBody>
          <a:bodyPr>
            <a:normAutofit/>
          </a:bodyPr>
          <a:lstStyle>
            <a:lvl1pPr marL="0" indent="0">
              <a:buNone/>
              <a:defRPr sz="2400">
                <a:ln>
                  <a:noFill/>
                </a:ln>
                <a:solidFill>
                  <a:schemeClr val="bg1">
                    <a:lumMod val="85000"/>
                  </a:schemeClr>
                </a:solidFill>
              </a:defRPr>
            </a:lvl1pPr>
          </a:lstStyle>
          <a:p>
            <a:endParaRPr lang="en-US" dirty="0"/>
          </a:p>
        </p:txBody>
      </p:sp>
      <p:sp>
        <p:nvSpPr>
          <p:cNvPr id="15" name="Picture Placeholder 13"/>
          <p:cNvSpPr>
            <a:spLocks noGrp="1"/>
          </p:cNvSpPr>
          <p:nvPr>
            <p:ph type="pic" sz="quarter" idx="16"/>
          </p:nvPr>
        </p:nvSpPr>
        <p:spPr>
          <a:xfrm>
            <a:off x="2743826" y="4523250"/>
            <a:ext cx="3461551" cy="3750596"/>
          </a:xfrm>
          <a:effectLst/>
        </p:spPr>
        <p:txBody>
          <a:bodyPr>
            <a:normAutofit/>
          </a:bodyPr>
          <a:lstStyle>
            <a:lvl1pPr marL="0" indent="0">
              <a:buNone/>
              <a:defRPr sz="24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08356027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Pad_features">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9846195" y="4469586"/>
            <a:ext cx="4739600" cy="6324794"/>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3820203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rojects 1">
    <p:spTree>
      <p:nvGrpSpPr>
        <p:cNvPr id="1" name=""/>
        <p:cNvGrpSpPr/>
        <p:nvPr/>
      </p:nvGrpSpPr>
      <p:grpSpPr>
        <a:xfrm>
          <a:off x="0" y="0"/>
          <a:ext cx="0" cy="0"/>
          <a:chOff x="0" y="0"/>
          <a:chExt cx="0" cy="0"/>
        </a:xfrm>
      </p:grpSpPr>
      <p:sp>
        <p:nvSpPr>
          <p:cNvPr id="9" name="Picture Placeholder 2"/>
          <p:cNvSpPr>
            <a:spLocks noGrp="1"/>
          </p:cNvSpPr>
          <p:nvPr>
            <p:ph type="pic" sz="quarter" idx="11"/>
          </p:nvPr>
        </p:nvSpPr>
        <p:spPr>
          <a:xfrm>
            <a:off x="8998782" y="3559176"/>
            <a:ext cx="6386437" cy="4533900"/>
          </a:xfrm>
        </p:spPr>
        <p:txBody>
          <a:bodyPr>
            <a:normAutofit/>
          </a:bodyPr>
          <a:lstStyle>
            <a:lvl1pPr marL="0" indent="0">
              <a:buNone/>
              <a:defRPr sz="3998" b="0" i="0">
                <a:solidFill>
                  <a:schemeClr val="tx2"/>
                </a:solidFill>
                <a:latin typeface="Source Sans Pro Light" charset="0"/>
                <a:cs typeface="Source Sans Pro Light" charset="0"/>
              </a:defRPr>
            </a:lvl1pPr>
          </a:lstStyle>
          <a:p>
            <a:endParaRPr lang="id-ID" dirty="0"/>
          </a:p>
        </p:txBody>
      </p:sp>
      <p:sp>
        <p:nvSpPr>
          <p:cNvPr id="10" name="Picture Placeholder 2"/>
          <p:cNvSpPr>
            <a:spLocks noGrp="1"/>
          </p:cNvSpPr>
          <p:nvPr>
            <p:ph type="pic" sz="quarter" idx="12"/>
          </p:nvPr>
        </p:nvSpPr>
        <p:spPr>
          <a:xfrm>
            <a:off x="15613759" y="3559176"/>
            <a:ext cx="6430875" cy="4533900"/>
          </a:xfrm>
        </p:spPr>
        <p:txBody>
          <a:bodyPr>
            <a:normAutofit/>
          </a:bodyPr>
          <a:lstStyle>
            <a:lvl1pPr marL="0" indent="0">
              <a:buNone/>
              <a:defRPr sz="3998" b="0" i="0">
                <a:solidFill>
                  <a:schemeClr val="tx2"/>
                </a:solidFill>
                <a:latin typeface="Source Sans Pro Light" charset="0"/>
                <a:cs typeface="Source Sans Pro Light" charset="0"/>
              </a:defRPr>
            </a:lvl1pPr>
          </a:lstStyle>
          <a:p>
            <a:endParaRPr lang="id-ID" dirty="0"/>
          </a:p>
        </p:txBody>
      </p:sp>
      <p:sp>
        <p:nvSpPr>
          <p:cNvPr id="11" name="Picture Placeholder 2"/>
          <p:cNvSpPr>
            <a:spLocks noGrp="1"/>
          </p:cNvSpPr>
          <p:nvPr>
            <p:ph type="pic" sz="quarter" idx="15"/>
          </p:nvPr>
        </p:nvSpPr>
        <p:spPr>
          <a:xfrm>
            <a:off x="2419587" y="3590935"/>
            <a:ext cx="6401441" cy="4502142"/>
          </a:xfrm>
        </p:spPr>
        <p:txBody>
          <a:bodyPr>
            <a:normAutofit/>
          </a:bodyPr>
          <a:lstStyle>
            <a:lvl1pPr marL="0" indent="0">
              <a:buNone/>
              <a:defRPr sz="3998" b="0" i="0">
                <a:solidFill>
                  <a:schemeClr val="tx2"/>
                </a:solidFill>
                <a:latin typeface="Source Sans Pro Light" charset="0"/>
                <a:cs typeface="Source Sans Pro Light" charset="0"/>
              </a:defRPr>
            </a:lvl1pPr>
          </a:lstStyle>
          <a:p>
            <a:endParaRPr lang="id-ID" dirty="0"/>
          </a:p>
        </p:txBody>
      </p:sp>
    </p:spTree>
    <p:extLst>
      <p:ext uri="{BB962C8B-B14F-4D97-AF65-F5344CB8AC3E}">
        <p14:creationId xmlns:p14="http://schemas.microsoft.com/office/powerpoint/2010/main" val="137995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2" name="Picture Placeholder 2"/>
          <p:cNvSpPr>
            <a:spLocks noGrp="1"/>
          </p:cNvSpPr>
          <p:nvPr>
            <p:ph type="pic" sz="quarter" idx="13"/>
          </p:nvPr>
        </p:nvSpPr>
        <p:spPr>
          <a:xfrm>
            <a:off x="2043001" y="3667381"/>
            <a:ext cx="4821842" cy="3657600"/>
          </a:xfrm>
        </p:spPr>
        <p:txBody>
          <a:bodyPr>
            <a:normAutofit/>
          </a:bodyPr>
          <a:lstStyle>
            <a:lvl1pPr marL="0" indent="0">
              <a:buNone/>
              <a:defRPr sz="3199">
                <a:solidFill>
                  <a:schemeClr val="tx1"/>
                </a:solidFill>
              </a:defRPr>
            </a:lvl1pPr>
          </a:lstStyle>
          <a:p>
            <a:endParaRPr lang="en-US"/>
          </a:p>
        </p:txBody>
      </p:sp>
      <p:sp>
        <p:nvSpPr>
          <p:cNvPr id="13" name="Picture Placeholder 2"/>
          <p:cNvSpPr>
            <a:spLocks noGrp="1"/>
          </p:cNvSpPr>
          <p:nvPr>
            <p:ph type="pic" sz="quarter" idx="14"/>
          </p:nvPr>
        </p:nvSpPr>
        <p:spPr>
          <a:xfrm>
            <a:off x="7240967" y="3667381"/>
            <a:ext cx="4821842" cy="3657600"/>
          </a:xfrm>
        </p:spPr>
        <p:txBody>
          <a:bodyPr>
            <a:normAutofit/>
          </a:bodyPr>
          <a:lstStyle>
            <a:lvl1pPr marL="0" indent="0">
              <a:buNone/>
              <a:defRPr sz="3199">
                <a:solidFill>
                  <a:schemeClr val="tx1"/>
                </a:solidFill>
              </a:defRPr>
            </a:lvl1pPr>
          </a:lstStyle>
          <a:p>
            <a:endParaRPr lang="en-US"/>
          </a:p>
        </p:txBody>
      </p:sp>
      <p:sp>
        <p:nvSpPr>
          <p:cNvPr id="14" name="Picture Placeholder 2"/>
          <p:cNvSpPr>
            <a:spLocks noGrp="1"/>
          </p:cNvSpPr>
          <p:nvPr>
            <p:ph type="pic" sz="quarter" idx="15"/>
          </p:nvPr>
        </p:nvSpPr>
        <p:spPr>
          <a:xfrm>
            <a:off x="12446063" y="3667381"/>
            <a:ext cx="4821842" cy="3657600"/>
          </a:xfrm>
        </p:spPr>
        <p:txBody>
          <a:bodyPr>
            <a:normAutofit/>
          </a:bodyPr>
          <a:lstStyle>
            <a:lvl1pPr marL="0" indent="0">
              <a:buNone/>
              <a:defRPr sz="3199">
                <a:solidFill>
                  <a:schemeClr val="tx1"/>
                </a:solidFill>
              </a:defRPr>
            </a:lvl1pPr>
          </a:lstStyle>
          <a:p>
            <a:endParaRPr lang="en-US"/>
          </a:p>
        </p:txBody>
      </p:sp>
      <p:sp>
        <p:nvSpPr>
          <p:cNvPr id="15" name="Picture Placeholder 2"/>
          <p:cNvSpPr>
            <a:spLocks noGrp="1"/>
          </p:cNvSpPr>
          <p:nvPr>
            <p:ph type="pic" sz="quarter" idx="16"/>
          </p:nvPr>
        </p:nvSpPr>
        <p:spPr>
          <a:xfrm>
            <a:off x="17644029" y="3667381"/>
            <a:ext cx="4821842" cy="3657600"/>
          </a:xfrm>
        </p:spPr>
        <p:txBody>
          <a:bodyPr>
            <a:normAutofit/>
          </a:bodyPr>
          <a:lstStyle>
            <a:lvl1pPr marL="0" indent="0">
              <a:buNone/>
              <a:defRPr sz="3199">
                <a:solidFill>
                  <a:schemeClr val="tx1"/>
                </a:solidFill>
              </a:defRPr>
            </a:lvl1pPr>
          </a:lstStyle>
          <a:p>
            <a:endParaRPr lang="en-US"/>
          </a:p>
        </p:txBody>
      </p:sp>
    </p:spTree>
    <p:extLst>
      <p:ext uri="{BB962C8B-B14F-4D97-AF65-F5344CB8AC3E}">
        <p14:creationId xmlns:p14="http://schemas.microsoft.com/office/powerpoint/2010/main" val="897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b="0" i="0">
                <a:solidFill>
                  <a:schemeClr val="tx1">
                    <a:tint val="75000"/>
                  </a:schemeClr>
                </a:solidFill>
                <a:latin typeface="Source Sans Pro Regular" charset="0"/>
              </a:defRPr>
            </a:lvl1pPr>
          </a:lstStyle>
          <a:p>
            <a:fld id="{C764DE79-268F-4C1A-8933-263129D2AF90}" type="datetimeFigureOut">
              <a:rPr lang="en-US" smtClean="0"/>
              <a:pPr/>
              <a:t>8/23/16</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b="0" i="0">
                <a:solidFill>
                  <a:schemeClr val="tx1">
                    <a:tint val="75000"/>
                  </a:schemeClr>
                </a:solidFill>
                <a:latin typeface="Source Sans Pro Regular" charset="0"/>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b="0" i="0">
                <a:solidFill>
                  <a:schemeClr val="tx1">
                    <a:tint val="75000"/>
                  </a:schemeClr>
                </a:solidFill>
                <a:latin typeface="Source Sans Pro Regular" charset="0"/>
              </a:defRPr>
            </a:lvl1pPr>
          </a:lstStyle>
          <a:p>
            <a:fld id="{48F63A3B-78C7-47BE-AE5E-E10140E04643}" type="slidenum">
              <a:rPr lang="en-US" smtClean="0"/>
              <a:pPr/>
              <a:t>‹#›</a:t>
            </a:fld>
            <a:endParaRPr lang="en-US" dirty="0"/>
          </a:p>
        </p:txBody>
      </p:sp>
      <p:sp>
        <p:nvSpPr>
          <p:cNvPr id="7" name="Oval 6"/>
          <p:cNvSpPr/>
          <p:nvPr userDrawn="1"/>
        </p:nvSpPr>
        <p:spPr>
          <a:xfrm>
            <a:off x="22013287" y="743131"/>
            <a:ext cx="673466" cy="6734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Regular" charset="0"/>
            </a:endParaRPr>
          </a:p>
        </p:txBody>
      </p:sp>
      <p:sp>
        <p:nvSpPr>
          <p:cNvPr id="8" name="TextBox 7"/>
          <p:cNvSpPr txBox="1"/>
          <p:nvPr userDrawn="1"/>
        </p:nvSpPr>
        <p:spPr>
          <a:xfrm>
            <a:off x="22037953" y="819459"/>
            <a:ext cx="624135"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Source Sans Pro Light" charset="0"/>
                <a:ea typeface="Source Sans Pro Light" charset="0"/>
                <a:cs typeface="Source Sans Pro Light" charset="0"/>
              </a:rPr>
              <a:pPr algn="ctr"/>
              <a:t>‹#›</a:t>
            </a:fld>
            <a:endParaRPr lang="id-ID" sz="2800" b="0" i="0" dirty="0">
              <a:solidFill>
                <a:schemeClr val="bg1"/>
              </a:solidFill>
              <a:latin typeface="Source Sans Pro Light" charset="0"/>
              <a:ea typeface="Source Sans Pro Light" charset="0"/>
              <a:cs typeface="Source Sans Pro Light" charset="0"/>
            </a:endParaRPr>
          </a:p>
        </p:txBody>
      </p:sp>
      <p:sp>
        <p:nvSpPr>
          <p:cNvPr id="10" name="Rectangle 1"/>
          <p:cNvSpPr>
            <a:spLocks/>
          </p:cNvSpPr>
          <p:nvPr userDrawn="1"/>
        </p:nvSpPr>
        <p:spPr bwMode="auto">
          <a:xfrm>
            <a:off x="1698266" y="12849033"/>
            <a:ext cx="2522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2400" b="1" spc="150" dirty="0" smtClean="0">
                <a:solidFill>
                  <a:schemeClr val="bg1">
                    <a:lumMod val="75000"/>
                  </a:schemeClr>
                </a:solidFill>
                <a:latin typeface="Source Sans Pro"/>
                <a:ea typeface="ＭＳ Ｐゴシック" charset="0"/>
                <a:cs typeface="Source Sans Pro"/>
                <a:sym typeface="Bebas Neue" charset="0"/>
              </a:rPr>
              <a:t>UNC MJ School</a:t>
            </a:r>
            <a:endParaRPr lang="en-US" sz="2400" b="0" i="0" spc="150" dirty="0">
              <a:solidFill>
                <a:schemeClr val="bg1">
                  <a:lumMod val="75000"/>
                </a:schemeClr>
              </a:solidFill>
              <a:latin typeface="Source Sans Pro Light" charset="0"/>
              <a:ea typeface="Source Sans Pro Light" charset="0"/>
              <a:cs typeface="Source Sans Pro Light" charset="0"/>
              <a:sym typeface="Bebas Neue" charset="0"/>
            </a:endParaRPr>
          </a:p>
        </p:txBody>
      </p:sp>
    </p:spTree>
    <p:extLst>
      <p:ext uri="{BB962C8B-B14F-4D97-AF65-F5344CB8AC3E}">
        <p14:creationId xmlns:p14="http://schemas.microsoft.com/office/powerpoint/2010/main" val="984762260"/>
      </p:ext>
    </p:extLst>
  </p:cSld>
  <p:clrMap bg1="lt1" tx1="dk1" bg2="lt2" tx2="dk2" accent1="accent1" accent2="accent2" accent3="accent3" accent4="accent4" accent5="accent5" accent6="accent6" hlink="hlink" folHlink="folHlink"/>
  <p:sldLayoutIdLst>
    <p:sldLayoutId id="2147483979" r:id="rId1"/>
    <p:sldLayoutId id="2147483978" r:id="rId2"/>
    <p:sldLayoutId id="2147484016" r:id="rId3"/>
    <p:sldLayoutId id="2147484012" r:id="rId4"/>
    <p:sldLayoutId id="2147484014" r:id="rId5"/>
    <p:sldLayoutId id="2147484015" r:id="rId6"/>
    <p:sldLayoutId id="2147484010" r:id="rId7"/>
    <p:sldLayoutId id="2147484019" r:id="rId8"/>
    <p:sldLayoutId id="2147484020" r:id="rId9"/>
    <p:sldLayoutId id="2147484021" r:id="rId10"/>
    <p:sldLayoutId id="2147484022" r:id="rId11"/>
    <p:sldLayoutId id="2147484023" r:id="rId12"/>
    <p:sldLayoutId id="2147484024" r:id="rId13"/>
    <p:sldLayoutId id="2147484027" r:id="rId14"/>
    <p:sldLayoutId id="2147484025" r:id="rId15"/>
    <p:sldLayoutId id="2147484026" r:id="rId16"/>
    <p:sldLayoutId id="2147484028" r:id="rId17"/>
    <p:sldLayoutId id="2147484029" r:id="rId18"/>
    <p:sldLayoutId id="2147484030" r:id="rId19"/>
    <p:sldLayoutId id="2147484031" r:id="rId20"/>
    <p:sldLayoutId id="2147484032" r:id="rId21"/>
  </p:sldLayoutIdLst>
  <p:hf hdr="0" ftr="0" dt="0"/>
  <p:txStyles>
    <p:titleStyle>
      <a:lvl1pPr algn="l" defTabSz="1828343" rtl="0" eaLnBrk="1" latinLnBrk="0" hangingPunct="1">
        <a:lnSpc>
          <a:spcPct val="90000"/>
        </a:lnSpc>
        <a:spcBef>
          <a:spcPct val="0"/>
        </a:spcBef>
        <a:buNone/>
        <a:defRPr sz="8798" b="0" i="0" kern="1200">
          <a:solidFill>
            <a:schemeClr val="tx1"/>
          </a:solidFill>
          <a:latin typeface="Lato Light" charset="0"/>
          <a:ea typeface="Lato Light" charset="0"/>
          <a:cs typeface="Lato Light" charset="0"/>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b="0" i="0" kern="1200">
          <a:solidFill>
            <a:schemeClr val="tx1"/>
          </a:solidFill>
          <a:latin typeface="Lato Light" charset="0"/>
          <a:ea typeface="Lato Light" charset="0"/>
          <a:cs typeface="Lato Light" charset="0"/>
        </a:defRPr>
      </a:lvl1pPr>
      <a:lvl2pPr marL="1371257" indent="-457086" algn="l" defTabSz="1828343" rtl="0" eaLnBrk="1" latinLnBrk="0" hangingPunct="1">
        <a:lnSpc>
          <a:spcPct val="90000"/>
        </a:lnSpc>
        <a:spcBef>
          <a:spcPts val="1000"/>
        </a:spcBef>
        <a:buFont typeface="Arial" panose="020B0604020202020204" pitchFamily="34" charset="0"/>
        <a:buChar char="•"/>
        <a:defRPr sz="4799" b="0" i="0" kern="1200">
          <a:solidFill>
            <a:schemeClr val="tx1"/>
          </a:solidFill>
          <a:latin typeface="Lato Light" charset="0"/>
          <a:ea typeface="Lato Light" charset="0"/>
          <a:cs typeface="Lato Light" charset="0"/>
        </a:defRPr>
      </a:lvl2pPr>
      <a:lvl3pPr marL="2285429" indent="-457086" algn="l" defTabSz="1828343" rtl="0" eaLnBrk="1" latinLnBrk="0" hangingPunct="1">
        <a:lnSpc>
          <a:spcPct val="90000"/>
        </a:lnSpc>
        <a:spcBef>
          <a:spcPts val="1000"/>
        </a:spcBef>
        <a:buFont typeface="Arial" panose="020B0604020202020204" pitchFamily="34" charset="0"/>
        <a:buChar char="•"/>
        <a:defRPr sz="3999" b="0" i="0" kern="1200">
          <a:solidFill>
            <a:schemeClr val="tx1"/>
          </a:solidFill>
          <a:latin typeface="Lato Light" charset="0"/>
          <a:ea typeface="Lato Light" charset="0"/>
          <a:cs typeface="Lato Light" charset="0"/>
        </a:defRPr>
      </a:lvl3pPr>
      <a:lvl4pPr marL="3199600" indent="-457086" algn="l" defTabSz="1828343" rtl="0" eaLnBrk="1" latinLnBrk="0" hangingPunct="1">
        <a:lnSpc>
          <a:spcPct val="90000"/>
        </a:lnSpc>
        <a:spcBef>
          <a:spcPts val="1000"/>
        </a:spcBef>
        <a:buFont typeface="Arial" panose="020B0604020202020204" pitchFamily="34" charset="0"/>
        <a:buChar char="•"/>
        <a:defRPr sz="3599" b="0" i="0" kern="1200">
          <a:solidFill>
            <a:schemeClr val="tx1"/>
          </a:solidFill>
          <a:latin typeface="Lato Light" charset="0"/>
          <a:ea typeface="Lato Light" charset="0"/>
          <a:cs typeface="Lato Light" charset="0"/>
        </a:defRPr>
      </a:lvl4pPr>
      <a:lvl5pPr marL="4113771" indent="-457086" algn="l" defTabSz="1828343" rtl="0" eaLnBrk="1" latinLnBrk="0" hangingPunct="1">
        <a:lnSpc>
          <a:spcPct val="90000"/>
        </a:lnSpc>
        <a:spcBef>
          <a:spcPts val="1000"/>
        </a:spcBef>
        <a:buFont typeface="Arial" panose="020B0604020202020204" pitchFamily="34" charset="0"/>
        <a:buChar char="•"/>
        <a:defRPr sz="3599" b="0" i="0" kern="1200">
          <a:solidFill>
            <a:schemeClr val="tx1"/>
          </a:solidFill>
          <a:latin typeface="Lato Light" charset="0"/>
          <a:ea typeface="Lato Light" charset="0"/>
          <a:cs typeface="Lato Light"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4377650" cy="13716000"/>
          </a:xfrm>
          <a:prstGeom prst="rect">
            <a:avLst/>
          </a:prstGeom>
          <a:gradFill>
            <a:gsLst>
              <a:gs pos="0">
                <a:srgbClr val="293039">
                  <a:alpha val="84000"/>
                </a:srgbClr>
              </a:gs>
              <a:gs pos="100000">
                <a:srgbClr val="041B31">
                  <a:alpha val="68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92" name="Rectangle 1"/>
          <p:cNvSpPr>
            <a:spLocks/>
          </p:cNvSpPr>
          <p:nvPr/>
        </p:nvSpPr>
        <p:spPr bwMode="auto">
          <a:xfrm>
            <a:off x="10506150" y="11398846"/>
            <a:ext cx="34081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2000" spc="150" dirty="0" smtClean="0">
                <a:solidFill>
                  <a:schemeClr val="bg1"/>
                </a:solidFill>
                <a:latin typeface="Lato" charset="0"/>
                <a:ea typeface="Lato" charset="0"/>
                <a:cs typeface="Lato" charset="0"/>
                <a:sym typeface="Bebas Neue" charset="0"/>
              </a:rPr>
              <a:t>Presented by Steven King</a:t>
            </a:r>
            <a:endParaRPr lang="en-US" sz="3200" spc="150" dirty="0">
              <a:solidFill>
                <a:schemeClr val="bg1"/>
              </a:solidFill>
              <a:latin typeface="Lato" charset="0"/>
              <a:ea typeface="Lato" charset="0"/>
              <a:cs typeface="Lato" charset="0"/>
              <a:sym typeface="Bebas Neue" charset="0"/>
            </a:endParaRPr>
          </a:p>
        </p:txBody>
      </p:sp>
      <p:grpSp>
        <p:nvGrpSpPr>
          <p:cNvPr id="2" name="Group 1"/>
          <p:cNvGrpSpPr/>
          <p:nvPr/>
        </p:nvGrpSpPr>
        <p:grpSpPr>
          <a:xfrm>
            <a:off x="7857989" y="4866475"/>
            <a:ext cx="8661676" cy="3985065"/>
            <a:chOff x="7857989" y="4844173"/>
            <a:chExt cx="8661676" cy="3985065"/>
          </a:xfrm>
        </p:grpSpPr>
        <p:sp>
          <p:nvSpPr>
            <p:cNvPr id="91" name="Rectangle 1"/>
            <p:cNvSpPr>
              <a:spLocks/>
            </p:cNvSpPr>
            <p:nvPr/>
          </p:nvSpPr>
          <p:spPr bwMode="auto">
            <a:xfrm>
              <a:off x="7857989" y="4844173"/>
              <a:ext cx="8661676" cy="352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lnSpc>
                  <a:spcPts val="13500"/>
                </a:lnSpc>
              </a:pPr>
              <a:r>
                <a:rPr lang="en-US" sz="13600" b="1" spc="150" dirty="0" smtClean="0">
                  <a:solidFill>
                    <a:schemeClr val="bg1"/>
                  </a:solidFill>
                  <a:latin typeface="Source Sans Pro"/>
                  <a:ea typeface="ＭＳ Ｐゴシック" charset="0"/>
                  <a:cs typeface="Source Sans Pro"/>
                  <a:sym typeface="Bebas Neue" charset="0"/>
                </a:rPr>
                <a:t>CSS </a:t>
              </a:r>
            </a:p>
            <a:p>
              <a:pPr algn="ctr">
                <a:lnSpc>
                  <a:spcPts val="13500"/>
                </a:lnSpc>
              </a:pPr>
              <a:r>
                <a:rPr lang="en-US" sz="13600" b="1" spc="150" dirty="0" err="1" smtClean="0">
                  <a:solidFill>
                    <a:schemeClr val="bg1"/>
                  </a:solidFill>
                  <a:latin typeface="Source Sans Pro"/>
                  <a:ea typeface="ＭＳ Ｐゴシック" charset="0"/>
                  <a:cs typeface="Source Sans Pro"/>
                  <a:sym typeface="Bebas Neue" charset="0"/>
                </a:rPr>
                <a:t>Bootcamp</a:t>
              </a:r>
              <a:endParaRPr lang="en-US" sz="13600" b="1" spc="150" dirty="0">
                <a:solidFill>
                  <a:schemeClr val="bg1"/>
                </a:solidFill>
                <a:latin typeface="Source Sans Pro"/>
                <a:ea typeface="ＭＳ Ｐゴシック" charset="0"/>
                <a:cs typeface="Source Sans Pro"/>
                <a:sym typeface="Bebas Neue" charset="0"/>
              </a:endParaRPr>
            </a:p>
          </p:txBody>
        </p:sp>
        <p:sp>
          <p:nvSpPr>
            <p:cNvPr id="8" name="Rectangle 1"/>
            <p:cNvSpPr>
              <a:spLocks/>
            </p:cNvSpPr>
            <p:nvPr/>
          </p:nvSpPr>
          <p:spPr bwMode="auto">
            <a:xfrm>
              <a:off x="10896562" y="8398351"/>
              <a:ext cx="26454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2800" spc="150" dirty="0" smtClean="0">
                  <a:solidFill>
                    <a:schemeClr val="bg1"/>
                  </a:solidFill>
                  <a:latin typeface="Lato Light" charset="0"/>
                  <a:ea typeface="Lato Light" charset="0"/>
                  <a:cs typeface="Lato Light" charset="0"/>
                  <a:sym typeface="Bebas Neue" charset="0"/>
                </a:rPr>
                <a:t>Review of CSS</a:t>
              </a:r>
              <a:endParaRPr lang="en-US" sz="4000" spc="150" dirty="0">
                <a:solidFill>
                  <a:schemeClr val="bg1"/>
                </a:solidFill>
                <a:latin typeface="Lato Light" charset="0"/>
                <a:ea typeface="Lato Light" charset="0"/>
                <a:cs typeface="Lato Light" charset="0"/>
                <a:sym typeface="Bebas Neue" charset="0"/>
              </a:endParaRPr>
            </a:p>
          </p:txBody>
        </p:sp>
      </p:grpSp>
      <p:sp>
        <p:nvSpPr>
          <p:cNvPr id="11" name="Shape 2904"/>
          <p:cNvSpPr/>
          <p:nvPr/>
        </p:nvSpPr>
        <p:spPr>
          <a:xfrm>
            <a:off x="5100833" y="-4097864"/>
            <a:ext cx="14192280" cy="14192280"/>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bg1">
              <a:alpha val="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Source Sans Pro Regular" charset="0"/>
              <a:ea typeface="Source Sans Pro Regular" charset="0"/>
              <a:cs typeface="Source Sans Pro Regular" charset="0"/>
            </a:endParaRPr>
          </a:p>
        </p:txBody>
      </p:sp>
    </p:spTree>
    <p:extLst>
      <p:ext uri="{BB962C8B-B14F-4D97-AF65-F5344CB8AC3E}">
        <p14:creationId xmlns:p14="http://schemas.microsoft.com/office/powerpoint/2010/main" val="15467639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203148" y="3199775"/>
            <a:ext cx="7397124" cy="132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Inheritance</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56766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a:solidFill>
                  <a:schemeClr val="bg1"/>
                </a:solidFill>
                <a:latin typeface="Source Sans Pro" charset="0"/>
                <a:ea typeface="Source Sans Pro" charset="0"/>
                <a:cs typeface="Source Sans Pro" charset="0"/>
              </a:rPr>
              <a:t>Think Big and get specific</a:t>
            </a:r>
          </a:p>
          <a:p>
            <a:pPr algn="l">
              <a:lnSpc>
                <a:spcPts val="4840"/>
              </a:lnSpc>
            </a:pPr>
            <a:endParaRPr lang="en-US" sz="4000" dirty="0" smtClean="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Everything </a:t>
            </a:r>
            <a:r>
              <a:rPr lang="en-US" sz="4000" dirty="0">
                <a:solidFill>
                  <a:schemeClr val="bg1"/>
                </a:solidFill>
                <a:latin typeface="Source Sans Pro" charset="0"/>
                <a:ea typeface="Source Sans Pro" charset="0"/>
                <a:cs typeface="Source Sans Pro" charset="0"/>
              </a:rPr>
              <a:t>in inherited by default.</a:t>
            </a:r>
          </a:p>
          <a:p>
            <a:pPr algn="l">
              <a:lnSpc>
                <a:spcPts val="4840"/>
              </a:lnSpc>
            </a:pPr>
            <a:endParaRPr lang="en-US" sz="4000" dirty="0" smtClean="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Simplifies </a:t>
            </a:r>
            <a:r>
              <a:rPr lang="en-US" sz="4000" dirty="0">
                <a:solidFill>
                  <a:schemeClr val="bg1"/>
                </a:solidFill>
                <a:latin typeface="Source Sans Pro" charset="0"/>
                <a:ea typeface="Source Sans Pro" charset="0"/>
                <a:cs typeface="Source Sans Pro" charset="0"/>
              </a:rPr>
              <a:t>the amount of code but can be hard to figure out.</a:t>
            </a:r>
          </a:p>
        </p:txBody>
      </p:sp>
      <p:grpSp>
        <p:nvGrpSpPr>
          <p:cNvPr id="5" name="Group 4"/>
          <p:cNvGrpSpPr/>
          <p:nvPr/>
        </p:nvGrpSpPr>
        <p:grpSpPr>
          <a:xfrm>
            <a:off x="8976695" y="1607323"/>
            <a:ext cx="14615935" cy="9680410"/>
            <a:chOff x="7359743" y="1069071"/>
            <a:chExt cx="16632207" cy="11015825"/>
          </a:xfrm>
        </p:grpSpPr>
        <p:sp>
          <p:nvSpPr>
            <p:cNvPr id="58" name="Oval 57"/>
            <p:cNvSpPr/>
            <p:nvPr/>
          </p:nvSpPr>
          <p:spPr>
            <a:xfrm>
              <a:off x="16083728" y="1069071"/>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9" name="Oval 58"/>
            <p:cNvSpPr/>
            <p:nvPr/>
          </p:nvSpPr>
          <p:spPr>
            <a:xfrm>
              <a:off x="10849337" y="5368740"/>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Oval 59"/>
            <p:cNvSpPr/>
            <p:nvPr/>
          </p:nvSpPr>
          <p:spPr>
            <a:xfrm>
              <a:off x="7359743" y="9547010"/>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Oval 60"/>
            <p:cNvSpPr/>
            <p:nvPr/>
          </p:nvSpPr>
          <p:spPr>
            <a:xfrm>
              <a:off x="14313601" y="9533885"/>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2" name="Oval 61"/>
            <p:cNvSpPr/>
            <p:nvPr/>
          </p:nvSpPr>
          <p:spPr>
            <a:xfrm>
              <a:off x="21318118" y="5282163"/>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Oval 62"/>
            <p:cNvSpPr/>
            <p:nvPr/>
          </p:nvSpPr>
          <p:spPr>
            <a:xfrm>
              <a:off x="21314896" y="9533885"/>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Freeform 63"/>
            <p:cNvSpPr/>
            <p:nvPr/>
          </p:nvSpPr>
          <p:spPr>
            <a:xfrm>
              <a:off x="22541342" y="7833174"/>
              <a:ext cx="91440" cy="799434"/>
            </a:xfrm>
            <a:custGeom>
              <a:avLst/>
              <a:gdLst/>
              <a:ahLst/>
              <a:cxnLst/>
              <a:rect l="0" t="0" r="0" b="0"/>
              <a:pathLst>
                <a:path>
                  <a:moveTo>
                    <a:pt x="45720" y="0"/>
                  </a:moveTo>
                  <a:lnTo>
                    <a:pt x="45720" y="799434"/>
                  </a:lnTo>
                </a:path>
              </a:pathLst>
            </a:custGeom>
            <a:noFill/>
            <a:ln>
              <a:solidFill>
                <a:schemeClr val="bg1">
                  <a:lumMod val="85000"/>
                </a:schemeClr>
              </a:solidFill>
            </a:ln>
          </p:spPr>
          <p:style>
            <a:lnRef idx="1">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5" name="Freeform 64"/>
            <p:cNvSpPr/>
            <p:nvPr/>
          </p:nvSpPr>
          <p:spPr>
            <a:xfrm>
              <a:off x="17352672" y="3626135"/>
              <a:ext cx="5234390" cy="799434"/>
            </a:xfrm>
            <a:custGeom>
              <a:avLst/>
              <a:gdLst/>
              <a:ahLst/>
              <a:cxnLst/>
              <a:rect l="0" t="0" r="0" b="0"/>
              <a:pathLst>
                <a:path>
                  <a:moveTo>
                    <a:pt x="0" y="0"/>
                  </a:moveTo>
                  <a:lnTo>
                    <a:pt x="0" y="402889"/>
                  </a:lnTo>
                  <a:lnTo>
                    <a:pt x="5234390" y="402889"/>
                  </a:lnTo>
                  <a:lnTo>
                    <a:pt x="5234390" y="799434"/>
                  </a:lnTo>
                </a:path>
              </a:pathLst>
            </a:custGeom>
            <a:noFill/>
            <a:ln>
              <a:solidFill>
                <a:schemeClr val="bg1">
                  <a:lumMod val="85000"/>
                </a:schemeClr>
              </a:solidFill>
            </a:ln>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6" name="Freeform 65"/>
            <p:cNvSpPr/>
            <p:nvPr/>
          </p:nvSpPr>
          <p:spPr>
            <a:xfrm>
              <a:off x="12118281" y="7833174"/>
              <a:ext cx="3489593" cy="799434"/>
            </a:xfrm>
            <a:custGeom>
              <a:avLst/>
              <a:gdLst/>
              <a:ahLst/>
              <a:cxnLst/>
              <a:rect l="0" t="0" r="0" b="0"/>
              <a:pathLst>
                <a:path>
                  <a:moveTo>
                    <a:pt x="0" y="0"/>
                  </a:moveTo>
                  <a:lnTo>
                    <a:pt x="0" y="402889"/>
                  </a:lnTo>
                  <a:lnTo>
                    <a:pt x="3489593" y="402889"/>
                  </a:lnTo>
                  <a:lnTo>
                    <a:pt x="3489593" y="799434"/>
                  </a:lnTo>
                </a:path>
              </a:pathLst>
            </a:custGeom>
            <a:noFill/>
            <a:ln>
              <a:solidFill>
                <a:schemeClr val="bg1">
                  <a:lumMod val="85000"/>
                </a:schemeClr>
              </a:solidFill>
            </a:ln>
          </p:spPr>
          <p:style>
            <a:lnRef idx="1">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7" name="Freeform 66"/>
            <p:cNvSpPr/>
            <p:nvPr/>
          </p:nvSpPr>
          <p:spPr>
            <a:xfrm>
              <a:off x="8628687" y="7833174"/>
              <a:ext cx="3489593" cy="799434"/>
            </a:xfrm>
            <a:custGeom>
              <a:avLst/>
              <a:gdLst/>
              <a:ahLst/>
              <a:cxnLst/>
              <a:rect l="0" t="0" r="0" b="0"/>
              <a:pathLst>
                <a:path>
                  <a:moveTo>
                    <a:pt x="3489593" y="0"/>
                  </a:moveTo>
                  <a:lnTo>
                    <a:pt x="3489593" y="402889"/>
                  </a:lnTo>
                  <a:lnTo>
                    <a:pt x="0" y="402889"/>
                  </a:lnTo>
                  <a:lnTo>
                    <a:pt x="0" y="799434"/>
                  </a:lnTo>
                </a:path>
              </a:pathLst>
            </a:custGeom>
            <a:noFill/>
            <a:ln>
              <a:solidFill>
                <a:schemeClr val="bg1">
                  <a:lumMod val="85000"/>
                </a:schemeClr>
              </a:solidFill>
            </a:ln>
          </p:spPr>
          <p:style>
            <a:lnRef idx="1">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8" name="Freeform 67"/>
            <p:cNvSpPr/>
            <p:nvPr/>
          </p:nvSpPr>
          <p:spPr>
            <a:xfrm>
              <a:off x="12118281" y="3626135"/>
              <a:ext cx="5234390" cy="799434"/>
            </a:xfrm>
            <a:custGeom>
              <a:avLst/>
              <a:gdLst/>
              <a:ahLst/>
              <a:cxnLst/>
              <a:rect l="0" t="0" r="0" b="0"/>
              <a:pathLst>
                <a:path>
                  <a:moveTo>
                    <a:pt x="5234390" y="0"/>
                  </a:moveTo>
                  <a:lnTo>
                    <a:pt x="5234390" y="402889"/>
                  </a:lnTo>
                  <a:lnTo>
                    <a:pt x="0" y="402889"/>
                  </a:lnTo>
                  <a:lnTo>
                    <a:pt x="0" y="799434"/>
                  </a:lnTo>
                </a:path>
              </a:pathLst>
            </a:custGeom>
            <a:noFill/>
            <a:ln>
              <a:solidFill>
                <a:schemeClr val="bg1">
                  <a:lumMod val="85000"/>
                </a:schemeClr>
              </a:solidFill>
            </a:ln>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Rectangle 68"/>
            <p:cNvSpPr/>
            <p:nvPr/>
          </p:nvSpPr>
          <p:spPr>
            <a:xfrm>
              <a:off x="16531137" y="2031201"/>
              <a:ext cx="1641470"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&lt;BODY&gt;</a:t>
              </a:r>
              <a:endParaRPr lang="en-US" sz="2800" b="1" dirty="0">
                <a:solidFill>
                  <a:schemeClr val="tx2"/>
                </a:solidFill>
                <a:latin typeface="Lato" charset="0"/>
                <a:ea typeface="Lato" charset="0"/>
                <a:cs typeface="Lato" charset="0"/>
              </a:endParaRPr>
            </a:p>
          </p:txBody>
        </p:sp>
        <p:sp>
          <p:nvSpPr>
            <p:cNvPr id="70" name="Rectangle 69"/>
            <p:cNvSpPr/>
            <p:nvPr/>
          </p:nvSpPr>
          <p:spPr>
            <a:xfrm>
              <a:off x="21782066" y="6374765"/>
              <a:ext cx="1701432"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ID, Class</a:t>
              </a:r>
              <a:endParaRPr lang="en-US" sz="2800" b="1" dirty="0">
                <a:solidFill>
                  <a:schemeClr val="tx2"/>
                </a:solidFill>
                <a:latin typeface="Lato" charset="0"/>
                <a:ea typeface="Lato" charset="0"/>
                <a:cs typeface="Lato" charset="0"/>
              </a:endParaRPr>
            </a:p>
          </p:txBody>
        </p:sp>
        <p:sp>
          <p:nvSpPr>
            <p:cNvPr id="71" name="Rectangle 70"/>
            <p:cNvSpPr/>
            <p:nvPr/>
          </p:nvSpPr>
          <p:spPr>
            <a:xfrm>
              <a:off x="11407351" y="6324108"/>
              <a:ext cx="1415472"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&lt;Tags&gt;</a:t>
              </a:r>
              <a:endParaRPr lang="en-US" sz="2800" b="1" dirty="0">
                <a:solidFill>
                  <a:schemeClr val="tx2"/>
                </a:solidFill>
                <a:latin typeface="Lato" charset="0"/>
                <a:ea typeface="Lato" charset="0"/>
                <a:cs typeface="Lato" charset="0"/>
              </a:endParaRPr>
            </a:p>
          </p:txBody>
        </p:sp>
        <p:sp>
          <p:nvSpPr>
            <p:cNvPr id="72" name="Rectangle 71"/>
            <p:cNvSpPr/>
            <p:nvPr/>
          </p:nvSpPr>
          <p:spPr>
            <a:xfrm>
              <a:off x="21273613" y="10501449"/>
              <a:ext cx="2718337"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#content . blue</a:t>
              </a:r>
              <a:endParaRPr lang="en-US" sz="2800" b="1" dirty="0">
                <a:solidFill>
                  <a:schemeClr val="tx2"/>
                </a:solidFill>
                <a:latin typeface="Lato" charset="0"/>
                <a:ea typeface="Lato" charset="0"/>
                <a:cs typeface="Lato" charset="0"/>
              </a:endParaRPr>
            </a:p>
          </p:txBody>
        </p:sp>
        <p:sp>
          <p:nvSpPr>
            <p:cNvPr id="73" name="Rectangle 72"/>
            <p:cNvSpPr/>
            <p:nvPr/>
          </p:nvSpPr>
          <p:spPr>
            <a:xfrm>
              <a:off x="8216993" y="10550426"/>
              <a:ext cx="823387"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&lt;p&gt;</a:t>
              </a:r>
              <a:endParaRPr lang="en-US" sz="2800" b="1" dirty="0">
                <a:solidFill>
                  <a:schemeClr val="tx2"/>
                </a:solidFill>
                <a:latin typeface="Lato" charset="0"/>
                <a:ea typeface="Lato" charset="0"/>
                <a:cs typeface="Lato" charset="0"/>
              </a:endParaRPr>
            </a:p>
          </p:txBody>
        </p:sp>
        <p:sp>
          <p:nvSpPr>
            <p:cNvPr id="74" name="Rectangle 73"/>
            <p:cNvSpPr/>
            <p:nvPr/>
          </p:nvSpPr>
          <p:spPr>
            <a:xfrm>
              <a:off x="14778397" y="10550426"/>
              <a:ext cx="1661457"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&lt;h tags&gt;</a:t>
              </a:r>
              <a:endParaRPr lang="en-US" sz="2800" b="1" dirty="0">
                <a:solidFill>
                  <a:schemeClr val="tx2"/>
                </a:solidFill>
                <a:latin typeface="Lato" charset="0"/>
                <a:ea typeface="Lato" charset="0"/>
                <a:cs typeface="Lato" charset="0"/>
              </a:endParaRPr>
            </a:p>
          </p:txBody>
        </p:sp>
      </p:grpSp>
    </p:spTree>
    <p:extLst>
      <p:ext uri="{BB962C8B-B14F-4D97-AF65-F5344CB8AC3E}">
        <p14:creationId xmlns:p14="http://schemas.microsoft.com/office/powerpoint/2010/main" val="9154886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a:spLocks/>
          </p:cNvSpPr>
          <p:nvPr/>
        </p:nvSpPr>
        <p:spPr bwMode="auto">
          <a:xfrm>
            <a:off x="1749425" y="1249129"/>
            <a:ext cx="437860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6400" b="1" dirty="0" smtClean="0">
                <a:solidFill>
                  <a:schemeClr val="tx2"/>
                </a:solidFill>
                <a:latin typeface="Lato" charset="0"/>
                <a:ea typeface="Lato" charset="0"/>
                <a:cs typeface="Lato" charset="0"/>
                <a:sym typeface="Bebas Neue" charset="0"/>
              </a:rPr>
              <a:t>Inheritance</a:t>
            </a:r>
            <a:endParaRPr lang="en-US" sz="6400" b="1" dirty="0">
              <a:solidFill>
                <a:schemeClr val="tx2"/>
              </a:solidFill>
              <a:latin typeface="Lato" charset="0"/>
              <a:ea typeface="Lato" charset="0"/>
              <a:cs typeface="Lato" charset="0"/>
              <a:sym typeface="Bebas Neue" charset="0"/>
            </a:endParaRPr>
          </a:p>
        </p:txBody>
      </p:sp>
      <p:sp>
        <p:nvSpPr>
          <p:cNvPr id="86" name="Rectangle 1"/>
          <p:cNvSpPr>
            <a:spLocks/>
          </p:cNvSpPr>
          <p:nvPr/>
        </p:nvSpPr>
        <p:spPr bwMode="auto">
          <a:xfrm>
            <a:off x="1749425" y="526673"/>
            <a:ext cx="18617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400" spc="100" dirty="0">
                <a:latin typeface="Source Sans Pro" charset="0"/>
                <a:ea typeface="Source Sans Pro" charset="0"/>
                <a:cs typeface="Source Sans Pro" charset="0"/>
                <a:sym typeface="Bebas Neue" charset="0"/>
              </a:rPr>
              <a:t> Inheritance is a way of propagating property values from parent elements to their children.</a:t>
            </a:r>
            <a:endParaRPr lang="en-US" sz="3400" spc="100" dirty="0">
              <a:solidFill>
                <a:schemeClr val="accent2"/>
              </a:solidFill>
              <a:latin typeface="Source Sans Pro" charset="0"/>
              <a:ea typeface="Source Sans Pro" charset="0"/>
              <a:cs typeface="Source Sans Pro" charset="0"/>
              <a:sym typeface="Bebas Neue" charset="0"/>
            </a:endParaRPr>
          </a:p>
        </p:txBody>
      </p:sp>
      <p:sp>
        <p:nvSpPr>
          <p:cNvPr id="90" name="Rectangle 89"/>
          <p:cNvSpPr/>
          <p:nvPr/>
        </p:nvSpPr>
        <p:spPr>
          <a:xfrm>
            <a:off x="1749425" y="2514410"/>
            <a:ext cx="1005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Source Sans Pro Regular" charset="0"/>
            </a:endParaRPr>
          </a:p>
        </p:txBody>
      </p:sp>
      <p:sp>
        <p:nvSpPr>
          <p:cNvPr id="54" name="Oval 53"/>
          <p:cNvSpPr/>
          <p:nvPr/>
        </p:nvSpPr>
        <p:spPr>
          <a:xfrm>
            <a:off x="12711273" y="1049893"/>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6" name="Oval 55"/>
          <p:cNvSpPr/>
          <p:nvPr/>
        </p:nvSpPr>
        <p:spPr>
          <a:xfrm>
            <a:off x="7476882" y="5349562"/>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Oval 57"/>
          <p:cNvSpPr/>
          <p:nvPr/>
        </p:nvSpPr>
        <p:spPr>
          <a:xfrm>
            <a:off x="3987288" y="9527832"/>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Oval 59"/>
          <p:cNvSpPr/>
          <p:nvPr/>
        </p:nvSpPr>
        <p:spPr>
          <a:xfrm>
            <a:off x="10941146" y="9514707"/>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2" name="Oval 61"/>
          <p:cNvSpPr/>
          <p:nvPr/>
        </p:nvSpPr>
        <p:spPr>
          <a:xfrm>
            <a:off x="17945663" y="5262985"/>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Oval 63"/>
          <p:cNvSpPr/>
          <p:nvPr/>
        </p:nvSpPr>
        <p:spPr>
          <a:xfrm>
            <a:off x="17942441" y="9514707"/>
            <a:ext cx="2537886" cy="2537886"/>
          </a:xfrm>
          <a:prstGeom prst="ellipse">
            <a:avLst/>
          </a:pr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3" name="Freeform 152"/>
          <p:cNvSpPr/>
          <p:nvPr/>
        </p:nvSpPr>
        <p:spPr>
          <a:xfrm>
            <a:off x="19168887" y="7813996"/>
            <a:ext cx="91440" cy="799434"/>
          </a:xfrm>
          <a:custGeom>
            <a:avLst/>
            <a:gdLst/>
            <a:ahLst/>
            <a:cxnLst/>
            <a:rect l="0" t="0" r="0" b="0"/>
            <a:pathLst>
              <a:path>
                <a:moveTo>
                  <a:pt x="45720" y="0"/>
                </a:moveTo>
                <a:lnTo>
                  <a:pt x="45720" y="799434"/>
                </a:lnTo>
              </a:path>
            </a:pathLst>
          </a:custGeom>
          <a:noFill/>
          <a:ln>
            <a:solidFill>
              <a:schemeClr val="bg1">
                <a:lumMod val="85000"/>
              </a:schemeClr>
            </a:solidFill>
          </a:ln>
        </p:spPr>
        <p:style>
          <a:lnRef idx="1">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4" name="Freeform 153"/>
          <p:cNvSpPr/>
          <p:nvPr/>
        </p:nvSpPr>
        <p:spPr>
          <a:xfrm>
            <a:off x="13980217" y="3606957"/>
            <a:ext cx="5234390" cy="799434"/>
          </a:xfrm>
          <a:custGeom>
            <a:avLst/>
            <a:gdLst/>
            <a:ahLst/>
            <a:cxnLst/>
            <a:rect l="0" t="0" r="0" b="0"/>
            <a:pathLst>
              <a:path>
                <a:moveTo>
                  <a:pt x="0" y="0"/>
                </a:moveTo>
                <a:lnTo>
                  <a:pt x="0" y="402889"/>
                </a:lnTo>
                <a:lnTo>
                  <a:pt x="5234390" y="402889"/>
                </a:lnTo>
                <a:lnTo>
                  <a:pt x="5234390" y="799434"/>
                </a:lnTo>
              </a:path>
            </a:pathLst>
          </a:custGeom>
          <a:noFill/>
          <a:ln>
            <a:solidFill>
              <a:schemeClr val="bg1">
                <a:lumMod val="85000"/>
              </a:schemeClr>
            </a:solidFill>
          </a:ln>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5" name="Freeform 154"/>
          <p:cNvSpPr/>
          <p:nvPr/>
        </p:nvSpPr>
        <p:spPr>
          <a:xfrm>
            <a:off x="8745826" y="7813996"/>
            <a:ext cx="3489593" cy="799434"/>
          </a:xfrm>
          <a:custGeom>
            <a:avLst/>
            <a:gdLst/>
            <a:ahLst/>
            <a:cxnLst/>
            <a:rect l="0" t="0" r="0" b="0"/>
            <a:pathLst>
              <a:path>
                <a:moveTo>
                  <a:pt x="0" y="0"/>
                </a:moveTo>
                <a:lnTo>
                  <a:pt x="0" y="402889"/>
                </a:lnTo>
                <a:lnTo>
                  <a:pt x="3489593" y="402889"/>
                </a:lnTo>
                <a:lnTo>
                  <a:pt x="3489593" y="799434"/>
                </a:lnTo>
              </a:path>
            </a:pathLst>
          </a:custGeom>
          <a:noFill/>
          <a:ln>
            <a:solidFill>
              <a:schemeClr val="bg1">
                <a:lumMod val="85000"/>
              </a:schemeClr>
            </a:solidFill>
          </a:ln>
        </p:spPr>
        <p:style>
          <a:lnRef idx="1">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6" name="Freeform 155"/>
          <p:cNvSpPr/>
          <p:nvPr/>
        </p:nvSpPr>
        <p:spPr>
          <a:xfrm>
            <a:off x="5256232" y="7813996"/>
            <a:ext cx="3489593" cy="799434"/>
          </a:xfrm>
          <a:custGeom>
            <a:avLst/>
            <a:gdLst/>
            <a:ahLst/>
            <a:cxnLst/>
            <a:rect l="0" t="0" r="0" b="0"/>
            <a:pathLst>
              <a:path>
                <a:moveTo>
                  <a:pt x="3489593" y="0"/>
                </a:moveTo>
                <a:lnTo>
                  <a:pt x="3489593" y="402889"/>
                </a:lnTo>
                <a:lnTo>
                  <a:pt x="0" y="402889"/>
                </a:lnTo>
                <a:lnTo>
                  <a:pt x="0" y="799434"/>
                </a:lnTo>
              </a:path>
            </a:pathLst>
          </a:custGeom>
          <a:noFill/>
          <a:ln>
            <a:solidFill>
              <a:schemeClr val="bg1">
                <a:lumMod val="85000"/>
              </a:schemeClr>
            </a:solidFill>
          </a:ln>
        </p:spPr>
        <p:style>
          <a:lnRef idx="1">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7" name="Freeform 156"/>
          <p:cNvSpPr/>
          <p:nvPr/>
        </p:nvSpPr>
        <p:spPr>
          <a:xfrm>
            <a:off x="8745826" y="3606957"/>
            <a:ext cx="5234390" cy="799434"/>
          </a:xfrm>
          <a:custGeom>
            <a:avLst/>
            <a:gdLst/>
            <a:ahLst/>
            <a:cxnLst/>
            <a:rect l="0" t="0" r="0" b="0"/>
            <a:pathLst>
              <a:path>
                <a:moveTo>
                  <a:pt x="5234390" y="0"/>
                </a:moveTo>
                <a:lnTo>
                  <a:pt x="5234390" y="402889"/>
                </a:lnTo>
                <a:lnTo>
                  <a:pt x="0" y="402889"/>
                </a:lnTo>
                <a:lnTo>
                  <a:pt x="0" y="799434"/>
                </a:lnTo>
              </a:path>
            </a:pathLst>
          </a:custGeom>
          <a:noFill/>
          <a:ln>
            <a:solidFill>
              <a:schemeClr val="bg1">
                <a:lumMod val="85000"/>
              </a:schemeClr>
            </a:solidFill>
          </a:ln>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8" name="Rectangle 157"/>
          <p:cNvSpPr/>
          <p:nvPr/>
        </p:nvSpPr>
        <p:spPr>
          <a:xfrm>
            <a:off x="13158682" y="2012023"/>
            <a:ext cx="1641470"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&lt;BODY&gt;</a:t>
            </a:r>
            <a:endParaRPr lang="en-US" sz="2800" b="1" dirty="0">
              <a:solidFill>
                <a:schemeClr val="tx2"/>
              </a:solidFill>
              <a:latin typeface="Lato" charset="0"/>
              <a:ea typeface="Lato" charset="0"/>
              <a:cs typeface="Lato" charset="0"/>
            </a:endParaRPr>
          </a:p>
        </p:txBody>
      </p:sp>
      <p:sp>
        <p:nvSpPr>
          <p:cNvPr id="159" name="Rectangle 158"/>
          <p:cNvSpPr/>
          <p:nvPr/>
        </p:nvSpPr>
        <p:spPr>
          <a:xfrm>
            <a:off x="18409611" y="6355587"/>
            <a:ext cx="1701432"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ID, Class</a:t>
            </a:r>
            <a:endParaRPr lang="en-US" sz="2800" b="1" dirty="0">
              <a:solidFill>
                <a:schemeClr val="tx2"/>
              </a:solidFill>
              <a:latin typeface="Lato" charset="0"/>
              <a:ea typeface="Lato" charset="0"/>
              <a:cs typeface="Lato" charset="0"/>
            </a:endParaRPr>
          </a:p>
        </p:txBody>
      </p:sp>
      <p:sp>
        <p:nvSpPr>
          <p:cNvPr id="160" name="Rectangle 159"/>
          <p:cNvSpPr/>
          <p:nvPr/>
        </p:nvSpPr>
        <p:spPr>
          <a:xfrm>
            <a:off x="8034896" y="6304930"/>
            <a:ext cx="1415472"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&lt;Tags&gt;</a:t>
            </a:r>
            <a:endParaRPr lang="en-US" sz="2800" b="1" dirty="0">
              <a:solidFill>
                <a:schemeClr val="tx2"/>
              </a:solidFill>
              <a:latin typeface="Lato" charset="0"/>
              <a:ea typeface="Lato" charset="0"/>
              <a:cs typeface="Lato" charset="0"/>
            </a:endParaRPr>
          </a:p>
        </p:txBody>
      </p:sp>
      <p:sp>
        <p:nvSpPr>
          <p:cNvPr id="161" name="Rectangle 160"/>
          <p:cNvSpPr/>
          <p:nvPr/>
        </p:nvSpPr>
        <p:spPr>
          <a:xfrm>
            <a:off x="17901158" y="10482271"/>
            <a:ext cx="2718337"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#content . blue</a:t>
            </a:r>
            <a:endParaRPr lang="en-US" sz="2800" b="1" dirty="0">
              <a:solidFill>
                <a:schemeClr val="tx2"/>
              </a:solidFill>
              <a:latin typeface="Lato" charset="0"/>
              <a:ea typeface="Lato" charset="0"/>
              <a:cs typeface="Lato" charset="0"/>
            </a:endParaRPr>
          </a:p>
        </p:txBody>
      </p:sp>
      <p:sp>
        <p:nvSpPr>
          <p:cNvPr id="162" name="Rectangle 161"/>
          <p:cNvSpPr/>
          <p:nvPr/>
        </p:nvSpPr>
        <p:spPr>
          <a:xfrm>
            <a:off x="4844538" y="10531248"/>
            <a:ext cx="823387"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&lt;p&gt;</a:t>
            </a:r>
            <a:endParaRPr lang="en-US" sz="2800" b="1" dirty="0">
              <a:solidFill>
                <a:schemeClr val="tx2"/>
              </a:solidFill>
              <a:latin typeface="Lato" charset="0"/>
              <a:ea typeface="Lato" charset="0"/>
              <a:cs typeface="Lato" charset="0"/>
            </a:endParaRPr>
          </a:p>
        </p:txBody>
      </p:sp>
      <p:sp>
        <p:nvSpPr>
          <p:cNvPr id="163" name="Rectangle 162"/>
          <p:cNvSpPr/>
          <p:nvPr/>
        </p:nvSpPr>
        <p:spPr>
          <a:xfrm>
            <a:off x="11405942" y="10531248"/>
            <a:ext cx="1661457" cy="523220"/>
          </a:xfrm>
          <a:prstGeom prst="rect">
            <a:avLst/>
          </a:prstGeom>
        </p:spPr>
        <p:txBody>
          <a:bodyPr wrap="none">
            <a:spAutoFit/>
          </a:bodyPr>
          <a:lstStyle/>
          <a:p>
            <a:pPr algn="ctr"/>
            <a:r>
              <a:rPr lang="en-US" sz="2800" b="1" dirty="0" smtClean="0">
                <a:solidFill>
                  <a:schemeClr val="tx2"/>
                </a:solidFill>
                <a:latin typeface="Lato" charset="0"/>
                <a:ea typeface="Lato" charset="0"/>
                <a:cs typeface="Lato" charset="0"/>
              </a:rPr>
              <a:t>&lt;h tags&gt;</a:t>
            </a:r>
            <a:endParaRPr lang="en-US" sz="2800" b="1" dirty="0">
              <a:solidFill>
                <a:schemeClr val="tx2"/>
              </a:solidFill>
              <a:latin typeface="Lato" charset="0"/>
              <a:ea typeface="Lato" charset="0"/>
              <a:cs typeface="Lato" charset="0"/>
            </a:endParaRPr>
          </a:p>
        </p:txBody>
      </p:sp>
    </p:spTree>
    <p:extLst>
      <p:ext uri="{BB962C8B-B14F-4D97-AF65-F5344CB8AC3E}">
        <p14:creationId xmlns:p14="http://schemas.microsoft.com/office/powerpoint/2010/main" val="19243895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1358328" y="0"/>
            <a:ext cx="13716000" cy="13716000"/>
            <a:chOff x="11753388" y="434356"/>
            <a:chExt cx="13259342" cy="13259342"/>
          </a:xfrm>
        </p:grpSpPr>
        <p:sp>
          <p:nvSpPr>
            <p:cNvPr id="21" name="Teardrop 20"/>
            <p:cNvSpPr/>
            <p:nvPr/>
          </p:nvSpPr>
          <p:spPr>
            <a:xfrm>
              <a:off x="11753388" y="434356"/>
              <a:ext cx="13259342" cy="13259342"/>
            </a:xfrm>
            <a:prstGeom prst="teardrop">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6" name="Teardrop 5"/>
            <p:cNvSpPr/>
            <p:nvPr/>
          </p:nvSpPr>
          <p:spPr>
            <a:xfrm>
              <a:off x="12700696" y="1214941"/>
              <a:ext cx="11676954" cy="11676954"/>
            </a:xfrm>
            <a:prstGeom prst="teardrop">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grpSp>
      <p:sp>
        <p:nvSpPr>
          <p:cNvPr id="14" name="Rectangle 1"/>
          <p:cNvSpPr>
            <a:spLocks/>
          </p:cNvSpPr>
          <p:nvPr/>
        </p:nvSpPr>
        <p:spPr bwMode="auto">
          <a:xfrm>
            <a:off x="14683975" y="5553675"/>
            <a:ext cx="8006449" cy="179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lnSpc>
                <a:spcPts val="13500"/>
              </a:lnSpc>
            </a:pPr>
            <a:r>
              <a:rPr lang="en-US" sz="13600" b="1" spc="150" dirty="0" smtClean="0">
                <a:solidFill>
                  <a:schemeClr val="bg1"/>
                </a:solidFill>
                <a:latin typeface="Source Sans Pro"/>
                <a:ea typeface="ＭＳ Ｐゴシック" charset="0"/>
                <a:cs typeface="Source Sans Pro"/>
                <a:sym typeface="Bebas Neue" charset="0"/>
              </a:rPr>
              <a:t>Selectors</a:t>
            </a:r>
            <a:endParaRPr lang="en-US" sz="13600" b="1" spc="150" dirty="0">
              <a:solidFill>
                <a:schemeClr val="bg1"/>
              </a:solidFill>
              <a:latin typeface="Source Sans Pro"/>
              <a:ea typeface="ＭＳ Ｐゴシック" charset="0"/>
              <a:cs typeface="Source Sans Pro"/>
              <a:sym typeface="Bebas Neue" charset="0"/>
            </a:endParaRPr>
          </a:p>
        </p:txBody>
      </p:sp>
      <p:sp>
        <p:nvSpPr>
          <p:cNvPr id="15" name="Rectangle 1"/>
          <p:cNvSpPr>
            <a:spLocks/>
          </p:cNvSpPr>
          <p:nvPr/>
        </p:nvSpPr>
        <p:spPr bwMode="auto">
          <a:xfrm>
            <a:off x="17101733" y="8211454"/>
            <a:ext cx="55487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r>
              <a:rPr lang="en-US" sz="3200" spc="150" dirty="0" smtClean="0">
                <a:solidFill>
                  <a:schemeClr val="bg1"/>
                </a:solidFill>
                <a:latin typeface="Lato Light" charset="0"/>
                <a:ea typeface="Lato Light" charset="0"/>
                <a:cs typeface="Lato Light" charset="0"/>
                <a:sym typeface="Bebas Neue" charset="0"/>
              </a:rPr>
              <a:t>How to choose and element</a:t>
            </a:r>
            <a:endParaRPr lang="en-US" sz="4400" spc="150" dirty="0">
              <a:solidFill>
                <a:schemeClr val="bg1"/>
              </a:solidFill>
              <a:latin typeface="Lato Light" charset="0"/>
              <a:ea typeface="Lato Light" charset="0"/>
              <a:cs typeface="Lato Light" charset="0"/>
              <a:sym typeface="Bebas Neue" charset="0"/>
            </a:endParaRPr>
          </a:p>
        </p:txBody>
      </p:sp>
      <p:grpSp>
        <p:nvGrpSpPr>
          <p:cNvPr id="10" name="Group 9"/>
          <p:cNvGrpSpPr/>
          <p:nvPr/>
        </p:nvGrpSpPr>
        <p:grpSpPr>
          <a:xfrm>
            <a:off x="16521285" y="3389967"/>
            <a:ext cx="6084638" cy="6579219"/>
            <a:chOff x="13547420" y="2542475"/>
            <a:chExt cx="10439400" cy="6579219"/>
          </a:xfrm>
        </p:grpSpPr>
        <p:cxnSp>
          <p:nvCxnSpPr>
            <p:cNvPr id="17" name="Straight Connector 16"/>
            <p:cNvCxnSpPr/>
            <p:nvPr/>
          </p:nvCxnSpPr>
          <p:spPr>
            <a:xfrm flipV="1">
              <a:off x="13547420" y="2542475"/>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3547420" y="9121694"/>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3685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CSS</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Selectors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69180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a:solidFill>
                  <a:schemeClr val="bg1"/>
                </a:solidFill>
                <a:latin typeface="Source Sans Pro" charset="0"/>
                <a:ea typeface="Source Sans Pro" charset="0"/>
                <a:cs typeface="Source Sans Pro" charset="0"/>
              </a:rPr>
              <a:t>Specifically selectors specify the part of our page we want to apply properties to. Like a stencil, as the movie mentioned</a:t>
            </a:r>
            <a:r>
              <a:rPr lang="en-US" sz="4000" dirty="0" smtClean="0">
                <a:solidFill>
                  <a:schemeClr val="bg1"/>
                </a:solidFill>
                <a:latin typeface="Source Sans Pro" charset="0"/>
                <a:ea typeface="Source Sans Pro" charset="0"/>
                <a:cs typeface="Source Sans Pro" charset="0"/>
              </a:rPr>
              <a:t>.</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a:solidFill>
                  <a:schemeClr val="bg1"/>
                </a:solidFill>
                <a:latin typeface="Source Sans Pro" charset="0"/>
                <a:ea typeface="Source Sans Pro" charset="0"/>
                <a:cs typeface="Source Sans Pro" charset="0"/>
              </a:rPr>
              <a:t>The part in HTML, typically the &lt;div&gt;s and tags</a:t>
            </a:r>
            <a:r>
              <a:rPr lang="en-US" sz="4000" dirty="0" smtClean="0">
                <a:solidFill>
                  <a:schemeClr val="bg1"/>
                </a:solidFill>
                <a:latin typeface="Source Sans Pro" charset="0"/>
                <a:ea typeface="Source Sans Pro" charset="0"/>
                <a:cs typeface="Source Sans Pro" charset="0"/>
              </a:rPr>
              <a:t>.</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a:solidFill>
                  <a:schemeClr val="bg1"/>
                </a:solidFill>
                <a:latin typeface="Source Sans Pro" charset="0"/>
                <a:ea typeface="Source Sans Pro" charset="0"/>
                <a:cs typeface="Source Sans Pro" charset="0"/>
              </a:rPr>
              <a:t>Type, ID and Classes</a:t>
            </a:r>
          </a:p>
        </p:txBody>
      </p:sp>
      <p:pic>
        <p:nvPicPr>
          <p:cNvPr id="2" name="Picture 1" descr="Screen Shot 2016-08-22 at 4.22.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362" y="7255285"/>
            <a:ext cx="15433288" cy="6222890"/>
          </a:xfrm>
          <a:prstGeom prst="rect">
            <a:avLst/>
          </a:prstGeom>
        </p:spPr>
      </p:pic>
      <p:pic>
        <p:nvPicPr>
          <p:cNvPr id="4" name="Picture 3" descr="Screen Shot 2016-08-22 at 4.19.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362" y="3092843"/>
            <a:ext cx="15433288" cy="1921048"/>
          </a:xfrm>
          <a:prstGeom prst="rect">
            <a:avLst/>
          </a:prstGeom>
        </p:spPr>
      </p:pic>
    </p:spTree>
    <p:extLst>
      <p:ext uri="{BB962C8B-B14F-4D97-AF65-F5344CB8AC3E}">
        <p14:creationId xmlns:p14="http://schemas.microsoft.com/office/powerpoint/2010/main" val="24178353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Type</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Selectors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418907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a:solidFill>
                  <a:schemeClr val="bg1"/>
                </a:solidFill>
                <a:latin typeface="Source Sans Pro" charset="0"/>
                <a:ea typeface="Source Sans Pro" charset="0"/>
                <a:cs typeface="Source Sans Pro" charset="0"/>
              </a:rPr>
              <a:t>Type selectors are the simplest selector. They refer directly to an HTML </a:t>
            </a:r>
            <a:r>
              <a:rPr lang="en-US" sz="4000" dirty="0" smtClean="0">
                <a:solidFill>
                  <a:schemeClr val="bg1"/>
                </a:solidFill>
                <a:latin typeface="Source Sans Pro" charset="0"/>
                <a:ea typeface="Source Sans Pro" charset="0"/>
                <a:cs typeface="Source Sans Pro" charset="0"/>
              </a:rPr>
              <a:t>tag</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No # or .</a:t>
            </a:r>
            <a:endParaRPr lang="en-US" sz="4000" dirty="0">
              <a:solidFill>
                <a:schemeClr val="bg1"/>
              </a:solidFill>
              <a:latin typeface="Source Sans Pro" charset="0"/>
              <a:ea typeface="Source Sans Pro" charset="0"/>
              <a:cs typeface="Source Sans Pro" charset="0"/>
            </a:endParaRPr>
          </a:p>
        </p:txBody>
      </p:sp>
      <p:pic>
        <p:nvPicPr>
          <p:cNvPr id="3" name="Picture 2" descr="Screen Shot 2016-08-22 at 4.25.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7041" y="1812355"/>
            <a:ext cx="6690609" cy="8526637"/>
          </a:xfrm>
          <a:prstGeom prst="rect">
            <a:avLst/>
          </a:prstGeom>
        </p:spPr>
      </p:pic>
      <p:pic>
        <p:nvPicPr>
          <p:cNvPr id="5" name="Picture 4" descr="Screen Shot 2016-08-22 at 4.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28" y="1812355"/>
            <a:ext cx="8341509" cy="4075095"/>
          </a:xfrm>
          <a:prstGeom prst="rect">
            <a:avLst/>
          </a:prstGeom>
        </p:spPr>
      </p:pic>
    </p:spTree>
    <p:extLst>
      <p:ext uri="{BB962C8B-B14F-4D97-AF65-F5344CB8AC3E}">
        <p14:creationId xmlns:p14="http://schemas.microsoft.com/office/powerpoint/2010/main" val="34792037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#ID</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Selectors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44352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a:solidFill>
                  <a:schemeClr val="bg1"/>
                </a:solidFill>
                <a:latin typeface="Source Sans Pro" charset="0"/>
                <a:ea typeface="Source Sans Pro" charset="0"/>
                <a:cs typeface="Source Sans Pro" charset="0"/>
              </a:rPr>
              <a:t>For a Single Element. </a:t>
            </a:r>
            <a:endParaRPr lang="en-US" sz="4000" dirty="0" smtClean="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USE </a:t>
            </a:r>
            <a:r>
              <a:rPr lang="en-US" sz="4000" dirty="0">
                <a:solidFill>
                  <a:schemeClr val="bg1"/>
                </a:solidFill>
                <a:latin typeface="Source Sans Pro" charset="0"/>
                <a:ea typeface="Source Sans Pro" charset="0"/>
                <a:cs typeface="Source Sans Pro" charset="0"/>
              </a:rPr>
              <a:t>ONLY ONE </a:t>
            </a:r>
            <a:r>
              <a:rPr lang="en-US" sz="4000" dirty="0" smtClean="0">
                <a:solidFill>
                  <a:schemeClr val="bg1"/>
                </a:solidFill>
                <a:latin typeface="Source Sans Pro" charset="0"/>
                <a:ea typeface="Source Sans Pro" charset="0"/>
                <a:cs typeface="Source Sans Pro" charset="0"/>
              </a:rPr>
              <a:t>TIME</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a:solidFill>
                  <a:schemeClr val="bg1"/>
                </a:solidFill>
                <a:latin typeface="Source Sans Pro" charset="0"/>
                <a:ea typeface="Source Sans Pro" charset="0"/>
                <a:cs typeface="Source Sans Pro" charset="0"/>
              </a:rPr>
              <a:t>Used for structure like </a:t>
            </a:r>
            <a:r>
              <a:rPr lang="en-US" sz="4000" dirty="0" smtClean="0">
                <a:solidFill>
                  <a:schemeClr val="bg1"/>
                </a:solidFill>
                <a:latin typeface="Source Sans Pro" charset="0"/>
                <a:ea typeface="Source Sans Pro" charset="0"/>
                <a:cs typeface="Source Sans Pro" charset="0"/>
              </a:rPr>
              <a:t>footer</a:t>
            </a:r>
          </a:p>
          <a:p>
            <a:pPr algn="l">
              <a:lnSpc>
                <a:spcPts val="4840"/>
              </a:lnSpc>
            </a:pPr>
            <a:endParaRPr lang="en-US" sz="4000" dirty="0">
              <a:solidFill>
                <a:schemeClr val="bg1"/>
              </a:solidFill>
              <a:latin typeface="Source Sans Pro" charset="0"/>
              <a:ea typeface="Source Sans Pro" charset="0"/>
              <a:cs typeface="Source Sans Pro" charset="0"/>
            </a:endParaRPr>
          </a:p>
        </p:txBody>
      </p:sp>
      <p:pic>
        <p:nvPicPr>
          <p:cNvPr id="4" name="Picture 3" descr="Screen Shot 2016-08-22 at 4.28.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650" y="2920685"/>
            <a:ext cx="8053130" cy="1765300"/>
          </a:xfrm>
          <a:prstGeom prst="rect">
            <a:avLst/>
          </a:prstGeom>
        </p:spPr>
      </p:pic>
      <p:pic>
        <p:nvPicPr>
          <p:cNvPr id="6" name="Picture 5" descr="Screen Shot 2016-08-22 at 4.28.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3837" y="2920685"/>
            <a:ext cx="6515100" cy="1765300"/>
          </a:xfrm>
          <a:prstGeom prst="rect">
            <a:avLst/>
          </a:prstGeom>
        </p:spPr>
      </p:pic>
    </p:spTree>
    <p:extLst>
      <p:ext uri="{BB962C8B-B14F-4D97-AF65-F5344CB8AC3E}">
        <p14:creationId xmlns:p14="http://schemas.microsoft.com/office/powerpoint/2010/main" val="2617955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.class</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Selectors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369150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For multiple elements</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Style anything, most common</a:t>
            </a:r>
          </a:p>
          <a:p>
            <a:pPr algn="l">
              <a:lnSpc>
                <a:spcPts val="4840"/>
              </a:lnSpc>
            </a:pPr>
            <a:endParaRPr lang="en-US" sz="4000" dirty="0">
              <a:solidFill>
                <a:schemeClr val="bg1"/>
              </a:solidFill>
              <a:latin typeface="Source Sans Pro" charset="0"/>
              <a:ea typeface="Source Sans Pro" charset="0"/>
              <a:cs typeface="Source Sans Pro" charset="0"/>
            </a:endParaRPr>
          </a:p>
        </p:txBody>
      </p:sp>
      <p:pic>
        <p:nvPicPr>
          <p:cNvPr id="2" name="Picture 1" descr="Screen Shot 2016-08-22 at 4.28.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650" y="2920686"/>
            <a:ext cx="6951227" cy="945572"/>
          </a:xfrm>
          <a:prstGeom prst="rect">
            <a:avLst/>
          </a:prstGeom>
        </p:spPr>
      </p:pic>
      <p:pic>
        <p:nvPicPr>
          <p:cNvPr id="3" name="Picture 2" descr="Screen Shot 2016-08-22 at 4.28.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4935" y="2920685"/>
            <a:ext cx="7424002" cy="1376636"/>
          </a:xfrm>
          <a:prstGeom prst="rect">
            <a:avLst/>
          </a:prstGeom>
        </p:spPr>
      </p:pic>
    </p:spTree>
    <p:extLst>
      <p:ext uri="{BB962C8B-B14F-4D97-AF65-F5344CB8AC3E}">
        <p14:creationId xmlns:p14="http://schemas.microsoft.com/office/powerpoint/2010/main" val="31617086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Pseudo</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Classes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50559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For various states of an element</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Most common are links and buttons</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a:t>
            </a:r>
            <a:endParaRPr lang="en-US" sz="4000" dirty="0">
              <a:solidFill>
                <a:schemeClr val="bg1"/>
              </a:solidFill>
              <a:latin typeface="Source Sans Pro" charset="0"/>
              <a:ea typeface="Source Sans Pro" charset="0"/>
              <a:cs typeface="Source Sans Pro" charset="0"/>
            </a:endParaRPr>
          </a:p>
        </p:txBody>
      </p:sp>
      <p:pic>
        <p:nvPicPr>
          <p:cNvPr id="4" name="Picture 3" descr="Screen Shot 2016-08-22 at 4.34.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223" y="2558574"/>
            <a:ext cx="6257613" cy="10248200"/>
          </a:xfrm>
          <a:prstGeom prst="rect">
            <a:avLst/>
          </a:prstGeom>
        </p:spPr>
      </p:pic>
    </p:spTree>
    <p:extLst>
      <p:ext uri="{BB962C8B-B14F-4D97-AF65-F5344CB8AC3E}">
        <p14:creationId xmlns:p14="http://schemas.microsoft.com/office/powerpoint/2010/main" val="3089623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Pseudo</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Selectors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83944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There are a few…</a:t>
            </a:r>
            <a:endParaRPr lang="en-US" sz="4000" dirty="0">
              <a:solidFill>
                <a:schemeClr val="bg1"/>
              </a:solidFill>
              <a:latin typeface="Source Sans Pro" charset="0"/>
              <a:ea typeface="Source Sans Pro" charset="0"/>
              <a:cs typeface="Source Sans Pro" charset="0"/>
            </a:endParaRPr>
          </a:p>
        </p:txBody>
      </p:sp>
      <p:pic>
        <p:nvPicPr>
          <p:cNvPr id="4" name="Picture 3" descr="Screen Shot 2016-08-22 at 4.34.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223" y="2558574"/>
            <a:ext cx="6257613" cy="10248200"/>
          </a:xfrm>
          <a:prstGeom prst="rect">
            <a:avLst/>
          </a:prstGeom>
        </p:spPr>
      </p:pic>
      <p:pic>
        <p:nvPicPr>
          <p:cNvPr id="2" name="Picture 1" descr="Screen Shot 2016-08-22 at 4.35.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362" y="1508382"/>
            <a:ext cx="15433288" cy="11678385"/>
          </a:xfrm>
          <a:prstGeom prst="rect">
            <a:avLst/>
          </a:prstGeom>
        </p:spPr>
      </p:pic>
    </p:spTree>
    <p:extLst>
      <p:ext uri="{BB962C8B-B14F-4D97-AF65-F5344CB8AC3E}">
        <p14:creationId xmlns:p14="http://schemas.microsoft.com/office/powerpoint/2010/main" val="5914868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1917373"/>
            <a:ext cx="6895451" cy="388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Using HTML</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Attributes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146012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HTML Element Attribute for #ids and .classes </a:t>
            </a:r>
            <a:endParaRPr lang="en-US" sz="4000" dirty="0">
              <a:solidFill>
                <a:schemeClr val="bg1"/>
              </a:solidFill>
              <a:latin typeface="Source Sans Pro" charset="0"/>
              <a:ea typeface="Source Sans Pro" charset="0"/>
              <a:cs typeface="Source Sans Pro" charset="0"/>
            </a:endParaRPr>
          </a:p>
        </p:txBody>
      </p:sp>
      <p:pic>
        <p:nvPicPr>
          <p:cNvPr id="3" name="Picture 2" descr="Screen Shot 2016-08-22 at 4.3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814" y="2471361"/>
            <a:ext cx="12072959" cy="1761799"/>
          </a:xfrm>
          <a:prstGeom prst="rect">
            <a:avLst/>
          </a:prstGeom>
        </p:spPr>
      </p:pic>
    </p:spTree>
    <p:extLst>
      <p:ext uri="{BB962C8B-B14F-4D97-AF65-F5344CB8AC3E}">
        <p14:creationId xmlns:p14="http://schemas.microsoft.com/office/powerpoint/2010/main" val="9795692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1" y="3199775"/>
            <a:ext cx="6204756" cy="132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Proximity</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44352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Inline </a:t>
            </a:r>
          </a:p>
          <a:p>
            <a:pPr algn="l">
              <a:lnSpc>
                <a:spcPts val="4840"/>
              </a:lnSpc>
            </a:pPr>
            <a:r>
              <a:rPr lang="en-US" sz="4000" dirty="0" smtClean="0">
                <a:solidFill>
                  <a:schemeClr val="bg1"/>
                </a:solidFill>
                <a:latin typeface="Source Sans Pro" charset="0"/>
                <a:ea typeface="Source Sans Pro" charset="0"/>
                <a:cs typeface="Source Sans Pro" charset="0"/>
              </a:rPr>
              <a:t>Embedded </a:t>
            </a:r>
          </a:p>
          <a:p>
            <a:pPr algn="l">
              <a:lnSpc>
                <a:spcPts val="4840"/>
              </a:lnSpc>
            </a:pPr>
            <a:r>
              <a:rPr lang="en-US" sz="4000" dirty="0" smtClean="0">
                <a:solidFill>
                  <a:schemeClr val="bg1"/>
                </a:solidFill>
                <a:latin typeface="Source Sans Pro" charset="0"/>
                <a:ea typeface="Source Sans Pro" charset="0"/>
                <a:cs typeface="Source Sans Pro" charset="0"/>
              </a:rPr>
              <a:t>External Styles</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Overrides from closest </a:t>
            </a:r>
            <a:r>
              <a:rPr lang="en-US" sz="4000" dirty="0">
                <a:solidFill>
                  <a:schemeClr val="bg1"/>
                </a:solidFill>
                <a:latin typeface="Source Sans Pro" charset="0"/>
                <a:ea typeface="Source Sans Pro" charset="0"/>
                <a:cs typeface="Source Sans Pro" charset="0"/>
              </a:rPr>
              <a:t>to </a:t>
            </a:r>
            <a:r>
              <a:rPr lang="en-US" sz="4000" dirty="0" smtClean="0">
                <a:solidFill>
                  <a:schemeClr val="bg1"/>
                </a:solidFill>
                <a:latin typeface="Source Sans Pro" charset="0"/>
                <a:ea typeface="Source Sans Pro" charset="0"/>
                <a:cs typeface="Source Sans Pro" charset="0"/>
              </a:rPr>
              <a:t>farther from content. </a:t>
            </a:r>
            <a:endParaRPr lang="en-US" sz="4000" dirty="0">
              <a:solidFill>
                <a:schemeClr val="bg1"/>
              </a:solidFill>
              <a:latin typeface="Source Sans Pro" charset="0"/>
              <a:ea typeface="Source Sans Pro" charset="0"/>
              <a:cs typeface="Source Sans Pro" charset="0"/>
            </a:endParaRPr>
          </a:p>
        </p:txBody>
      </p:sp>
      <p:pic>
        <p:nvPicPr>
          <p:cNvPr id="3" name="Picture 2" descr="Screen Shot 2016-08-22 at 3.3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362" y="0"/>
            <a:ext cx="16217770" cy="13716000"/>
          </a:xfrm>
          <a:prstGeom prst="rect">
            <a:avLst/>
          </a:prstGeom>
        </p:spPr>
      </p:pic>
    </p:spTree>
    <p:extLst>
      <p:ext uri="{BB962C8B-B14F-4D97-AF65-F5344CB8AC3E}">
        <p14:creationId xmlns:p14="http://schemas.microsoft.com/office/powerpoint/2010/main" val="16071478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Compound</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Selectors</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842633" y="5887450"/>
            <a:ext cx="6757638" cy="83944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Very specific target</a:t>
            </a:r>
            <a:endParaRPr lang="en-US" sz="4000" dirty="0">
              <a:solidFill>
                <a:schemeClr val="bg1"/>
              </a:solidFill>
              <a:latin typeface="Source Sans Pro" charset="0"/>
              <a:ea typeface="Source Sans Pro" charset="0"/>
              <a:cs typeface="Source Sans Pro" charset="0"/>
            </a:endParaRPr>
          </a:p>
        </p:txBody>
      </p:sp>
      <p:pic>
        <p:nvPicPr>
          <p:cNvPr id="2" name="Picture 1" descr="Screen Shot 2016-08-22 at 4.42.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3971" y="4721625"/>
            <a:ext cx="10860801" cy="1338479"/>
          </a:xfrm>
          <a:prstGeom prst="rect">
            <a:avLst/>
          </a:prstGeom>
        </p:spPr>
      </p:pic>
      <p:pic>
        <p:nvPicPr>
          <p:cNvPr id="4" name="Picture 3" descr="Screen Shot 2016-08-22 at 4.42.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972" y="2559670"/>
            <a:ext cx="10426700" cy="965200"/>
          </a:xfrm>
          <a:prstGeom prst="rect">
            <a:avLst/>
          </a:prstGeom>
        </p:spPr>
      </p:pic>
    </p:spTree>
    <p:extLst>
      <p:ext uri="{BB962C8B-B14F-4D97-AF65-F5344CB8AC3E}">
        <p14:creationId xmlns:p14="http://schemas.microsoft.com/office/powerpoint/2010/main" val="40654252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flipH="1">
            <a:off x="-735978" y="0"/>
            <a:ext cx="13716000" cy="13716000"/>
            <a:chOff x="11753388" y="434356"/>
            <a:chExt cx="13259342" cy="13259342"/>
          </a:xfrm>
        </p:grpSpPr>
        <p:sp>
          <p:nvSpPr>
            <p:cNvPr id="16" name="Teardrop 15"/>
            <p:cNvSpPr/>
            <p:nvPr/>
          </p:nvSpPr>
          <p:spPr>
            <a:xfrm>
              <a:off x="11753388" y="434356"/>
              <a:ext cx="13259342" cy="13259342"/>
            </a:xfrm>
            <a:prstGeom prst="teardrop">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20" name="Teardrop 19"/>
            <p:cNvSpPr/>
            <p:nvPr/>
          </p:nvSpPr>
          <p:spPr>
            <a:xfrm>
              <a:off x="12700696" y="1214941"/>
              <a:ext cx="11676954" cy="11676954"/>
            </a:xfrm>
            <a:prstGeom prst="teardrop">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grpSp>
      <p:sp>
        <p:nvSpPr>
          <p:cNvPr id="22" name="Rectangle 1"/>
          <p:cNvSpPr>
            <a:spLocks/>
          </p:cNvSpPr>
          <p:nvPr/>
        </p:nvSpPr>
        <p:spPr bwMode="auto">
          <a:xfrm>
            <a:off x="1682519" y="4688054"/>
            <a:ext cx="6995455" cy="352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nSpc>
                <a:spcPts val="13500"/>
              </a:lnSpc>
            </a:pPr>
            <a:r>
              <a:rPr lang="en-US" sz="13600" b="1" spc="150" dirty="0" smtClean="0">
                <a:solidFill>
                  <a:schemeClr val="bg1"/>
                </a:solidFill>
                <a:latin typeface="Source Sans Pro"/>
                <a:ea typeface="ＭＳ Ｐゴシック" charset="0"/>
                <a:cs typeface="Source Sans Pro"/>
                <a:sym typeface="Bebas Neue" charset="0"/>
              </a:rPr>
              <a:t>The Box</a:t>
            </a:r>
          </a:p>
          <a:p>
            <a:pPr>
              <a:lnSpc>
                <a:spcPts val="13500"/>
              </a:lnSpc>
            </a:pPr>
            <a:r>
              <a:rPr lang="en-US" sz="13600" b="1" spc="150" dirty="0" smtClean="0">
                <a:solidFill>
                  <a:schemeClr val="bg1"/>
                </a:solidFill>
                <a:latin typeface="Source Sans Pro"/>
                <a:ea typeface="ＭＳ Ｐゴシック" charset="0"/>
                <a:cs typeface="Source Sans Pro"/>
                <a:sym typeface="Bebas Neue" charset="0"/>
              </a:rPr>
              <a:t>Model</a:t>
            </a:r>
            <a:endParaRPr lang="en-US" sz="13600" b="1" spc="150" dirty="0">
              <a:solidFill>
                <a:schemeClr val="bg1"/>
              </a:solidFill>
              <a:latin typeface="Source Sans Pro"/>
              <a:ea typeface="ＭＳ Ｐゴシック" charset="0"/>
              <a:cs typeface="Source Sans Pro"/>
              <a:sym typeface="Bebas Neue" charset="0"/>
            </a:endParaRPr>
          </a:p>
        </p:txBody>
      </p:sp>
      <p:sp>
        <p:nvSpPr>
          <p:cNvPr id="23" name="Rectangle 1"/>
          <p:cNvSpPr>
            <a:spLocks/>
          </p:cNvSpPr>
          <p:nvPr/>
        </p:nvSpPr>
        <p:spPr bwMode="auto">
          <a:xfrm>
            <a:off x="1749425" y="8211454"/>
            <a:ext cx="64627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spc="150" dirty="0" smtClean="0">
                <a:solidFill>
                  <a:schemeClr val="bg1"/>
                </a:solidFill>
                <a:latin typeface="Lato Light" charset="0"/>
                <a:ea typeface="Lato Light" charset="0"/>
                <a:cs typeface="Lato Light" charset="0"/>
                <a:sym typeface="Bebas Neue" charset="0"/>
              </a:rPr>
              <a:t>Understanding how things relate</a:t>
            </a:r>
            <a:endParaRPr lang="en-US" sz="4400" spc="150" dirty="0">
              <a:solidFill>
                <a:schemeClr val="bg1"/>
              </a:solidFill>
              <a:latin typeface="Lato Light" charset="0"/>
              <a:ea typeface="Lato Light" charset="0"/>
              <a:cs typeface="Lato Light" charset="0"/>
              <a:sym typeface="Bebas Neue" charset="0"/>
            </a:endParaRPr>
          </a:p>
        </p:txBody>
      </p:sp>
      <p:grpSp>
        <p:nvGrpSpPr>
          <p:cNvPr id="24" name="Group 23"/>
          <p:cNvGrpSpPr/>
          <p:nvPr/>
        </p:nvGrpSpPr>
        <p:grpSpPr>
          <a:xfrm>
            <a:off x="1727123" y="3389967"/>
            <a:ext cx="6084638" cy="6579219"/>
            <a:chOff x="13547420" y="2542475"/>
            <a:chExt cx="10439400" cy="6579219"/>
          </a:xfrm>
        </p:grpSpPr>
        <p:cxnSp>
          <p:nvCxnSpPr>
            <p:cNvPr id="25" name="Straight Connector 24"/>
            <p:cNvCxnSpPr/>
            <p:nvPr/>
          </p:nvCxnSpPr>
          <p:spPr>
            <a:xfrm flipV="1">
              <a:off x="13547420" y="2542475"/>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3547420" y="9121694"/>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 name="Picture 2" descr="box_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3518" y="3389967"/>
            <a:ext cx="6973821" cy="6973821"/>
          </a:xfrm>
          <a:prstGeom prst="rect">
            <a:avLst/>
          </a:prstGeom>
        </p:spPr>
      </p:pic>
    </p:spTree>
    <p:extLst>
      <p:ext uri="{BB962C8B-B14F-4D97-AF65-F5344CB8AC3E}">
        <p14:creationId xmlns:p14="http://schemas.microsoft.com/office/powerpoint/2010/main" val="5794999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Box </a:t>
            </a:r>
          </a:p>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Model</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842633" y="5887450"/>
            <a:ext cx="6757638" cy="381461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Margin = Outside</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Padding = Inside</a:t>
            </a:r>
          </a:p>
          <a:p>
            <a:pPr algn="l">
              <a:lnSpc>
                <a:spcPts val="4840"/>
              </a:lnSpc>
            </a:pPr>
            <a:endParaRPr lang="en-US" sz="4000" dirty="0">
              <a:solidFill>
                <a:schemeClr val="bg1"/>
              </a:solidFill>
              <a:latin typeface="Source Sans Pro" charset="0"/>
              <a:ea typeface="Source Sans Pro" charset="0"/>
              <a:cs typeface="Source Sans Pro" charset="0"/>
            </a:endParaRPr>
          </a:p>
          <a:p>
            <a:pPr algn="l">
              <a:lnSpc>
                <a:spcPts val="4840"/>
              </a:lnSpc>
            </a:pPr>
            <a:r>
              <a:rPr lang="en-US" sz="4000" dirty="0" smtClean="0">
                <a:solidFill>
                  <a:schemeClr val="bg1"/>
                </a:solidFill>
                <a:latin typeface="Source Sans Pro" charset="0"/>
                <a:ea typeface="Source Sans Pro" charset="0"/>
                <a:cs typeface="Source Sans Pro" charset="0"/>
              </a:rPr>
              <a:t>Top, Right , Bottom, Left</a:t>
            </a:r>
            <a:endParaRPr lang="en-US" sz="4000" dirty="0">
              <a:solidFill>
                <a:schemeClr val="bg1"/>
              </a:solidFill>
              <a:latin typeface="Source Sans Pro" charset="0"/>
              <a:ea typeface="Source Sans Pro" charset="0"/>
              <a:cs typeface="Source Sans Pro" charset="0"/>
            </a:endParaRPr>
          </a:p>
        </p:txBody>
      </p:sp>
      <p:pic>
        <p:nvPicPr>
          <p:cNvPr id="7" name="Picture 6" descr="box_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016" y="1072730"/>
            <a:ext cx="11318519" cy="11318519"/>
          </a:xfrm>
          <a:prstGeom prst="rect">
            <a:avLst/>
          </a:prstGeom>
        </p:spPr>
      </p:pic>
    </p:spTree>
    <p:extLst>
      <p:ext uri="{BB962C8B-B14F-4D97-AF65-F5344CB8AC3E}">
        <p14:creationId xmlns:p14="http://schemas.microsoft.com/office/powerpoint/2010/main" val="21922852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782"/>
          <p:cNvSpPr/>
          <p:nvPr/>
        </p:nvSpPr>
        <p:spPr>
          <a:xfrm>
            <a:off x="1424914"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1"/>
          </a:solidFill>
          <a:ln w="12700" cap="flat">
            <a:noFill/>
            <a:miter lim="400000"/>
          </a:ln>
          <a:effectLst/>
        </p:spPr>
        <p:txBody>
          <a:bodyPr wrap="square" lIns="0" tIns="0" rIns="0" bIns="0" numCol="1" anchor="ctr">
            <a:noAutofit/>
          </a:bodyPr>
          <a:lstStyle/>
          <a:p>
            <a:pPr lvl="0">
              <a:defRPr sz="3200">
                <a:solidFill>
                  <a:srgbClr val="FFFFFF"/>
                </a:solidFill>
              </a:defRPr>
            </a:pPr>
            <a:endParaRPr dirty="0">
              <a:latin typeface="Source Sans Pro Light" charset="0"/>
            </a:endParaRPr>
          </a:p>
        </p:txBody>
      </p:sp>
      <p:sp>
        <p:nvSpPr>
          <p:cNvPr id="21" name="Shape 782"/>
          <p:cNvSpPr/>
          <p:nvPr/>
        </p:nvSpPr>
        <p:spPr>
          <a:xfrm>
            <a:off x="5869897"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defRPr>
            </a:pPr>
            <a:endParaRPr dirty="0">
              <a:latin typeface="Source Sans Pro Light" charset="0"/>
            </a:endParaRPr>
          </a:p>
        </p:txBody>
      </p:sp>
      <p:sp>
        <p:nvSpPr>
          <p:cNvPr id="22" name="Shape 782"/>
          <p:cNvSpPr/>
          <p:nvPr/>
        </p:nvSpPr>
        <p:spPr>
          <a:xfrm>
            <a:off x="10295634"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3"/>
          </a:solidFill>
          <a:ln w="12700" cap="flat">
            <a:noFill/>
            <a:miter lim="400000"/>
          </a:ln>
          <a:effectLst/>
        </p:spPr>
        <p:txBody>
          <a:bodyPr wrap="square" lIns="0" tIns="0" rIns="0" bIns="0" numCol="1" anchor="ctr">
            <a:noAutofit/>
          </a:bodyPr>
          <a:lstStyle/>
          <a:p>
            <a:pPr lvl="0">
              <a:defRPr sz="3200">
                <a:solidFill>
                  <a:srgbClr val="FFFFFF"/>
                </a:solidFill>
              </a:defRPr>
            </a:pPr>
            <a:endParaRPr dirty="0">
              <a:latin typeface="Source Sans Pro Light" charset="0"/>
            </a:endParaRPr>
          </a:p>
        </p:txBody>
      </p:sp>
      <p:sp>
        <p:nvSpPr>
          <p:cNvPr id="23" name="Shape 782"/>
          <p:cNvSpPr/>
          <p:nvPr/>
        </p:nvSpPr>
        <p:spPr>
          <a:xfrm>
            <a:off x="14702135"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4"/>
          </a:solidFill>
          <a:ln w="12700" cap="flat">
            <a:noFill/>
            <a:miter lim="400000"/>
          </a:ln>
          <a:effectLst/>
        </p:spPr>
        <p:txBody>
          <a:bodyPr wrap="square" lIns="0" tIns="0" rIns="0" bIns="0" numCol="1" anchor="ctr">
            <a:noAutofit/>
          </a:bodyPr>
          <a:lstStyle/>
          <a:p>
            <a:pPr lvl="0">
              <a:defRPr sz="3200">
                <a:solidFill>
                  <a:srgbClr val="FFFFFF"/>
                </a:solidFill>
              </a:defRPr>
            </a:pPr>
            <a:endParaRPr dirty="0">
              <a:latin typeface="Source Sans Pro Light" charset="0"/>
            </a:endParaRPr>
          </a:p>
        </p:txBody>
      </p:sp>
      <p:sp>
        <p:nvSpPr>
          <p:cNvPr id="24" name="Shape 782"/>
          <p:cNvSpPr/>
          <p:nvPr/>
        </p:nvSpPr>
        <p:spPr>
          <a:xfrm>
            <a:off x="19038466"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5"/>
          </a:solidFill>
          <a:ln w="12700" cap="flat">
            <a:noFill/>
            <a:miter lim="400000"/>
          </a:ln>
          <a:effectLst/>
        </p:spPr>
        <p:txBody>
          <a:bodyPr wrap="square" lIns="0" tIns="0" rIns="0" bIns="0" numCol="1" anchor="ctr">
            <a:noAutofit/>
          </a:bodyPr>
          <a:lstStyle/>
          <a:p>
            <a:pPr lvl="0">
              <a:defRPr sz="3200">
                <a:solidFill>
                  <a:srgbClr val="FFFFFF"/>
                </a:solidFill>
              </a:defRPr>
            </a:pPr>
            <a:endParaRPr dirty="0">
              <a:latin typeface="Source Sans Pro Light" charset="0"/>
            </a:endParaRPr>
          </a:p>
        </p:txBody>
      </p:sp>
      <p:sp>
        <p:nvSpPr>
          <p:cNvPr id="25" name="TextBox 24"/>
          <p:cNvSpPr txBox="1"/>
          <p:nvPr/>
        </p:nvSpPr>
        <p:spPr>
          <a:xfrm>
            <a:off x="11380589" y="9824372"/>
            <a:ext cx="1653531" cy="577081"/>
          </a:xfrm>
          <a:prstGeom prst="rect">
            <a:avLst/>
          </a:prstGeom>
          <a:noFill/>
        </p:spPr>
        <p:txBody>
          <a:bodyPr wrap="none" lIns="0" tIns="0" rIns="0" bIns="0" rtlCol="0">
            <a:spAutoFit/>
          </a:bodyPr>
          <a:lstStyle/>
          <a:p>
            <a:pPr algn="ctr">
              <a:lnSpc>
                <a:spcPts val="4533"/>
              </a:lnSpc>
              <a:spcAft>
                <a:spcPts val="1600"/>
              </a:spcAft>
            </a:pPr>
            <a:r>
              <a:rPr lang="en-US" sz="2700" b="1" cap="all" spc="53" dirty="0" smtClean="0">
                <a:solidFill>
                  <a:schemeClr val="tx2"/>
                </a:solidFill>
                <a:latin typeface="Lato" charset="0"/>
                <a:ea typeface="Lato" charset="0"/>
                <a:cs typeface="Lato" charset="0"/>
              </a:rPr>
              <a:t>Analysis</a:t>
            </a:r>
            <a:endParaRPr lang="en-US" sz="2700" b="1" cap="all" spc="53" dirty="0">
              <a:solidFill>
                <a:schemeClr val="tx2"/>
              </a:solidFill>
              <a:latin typeface="Lato" charset="0"/>
              <a:ea typeface="Lato" charset="0"/>
              <a:cs typeface="Lato" charset="0"/>
            </a:endParaRPr>
          </a:p>
        </p:txBody>
      </p:sp>
      <p:sp>
        <p:nvSpPr>
          <p:cNvPr id="26" name="TextBox 25"/>
          <p:cNvSpPr txBox="1"/>
          <p:nvPr/>
        </p:nvSpPr>
        <p:spPr>
          <a:xfrm>
            <a:off x="1926187" y="10520875"/>
            <a:ext cx="21035156" cy="1538883"/>
          </a:xfrm>
          <a:prstGeom prst="rect">
            <a:avLst/>
          </a:prstGeom>
          <a:noFill/>
        </p:spPr>
        <p:txBody>
          <a:bodyPr wrap="square" lIns="0" tIns="0" rIns="0" bIns="0" rtlCol="0">
            <a:spAutoFit/>
          </a:bodyPr>
          <a:lstStyle/>
          <a:p>
            <a:pPr algn="just">
              <a:lnSpc>
                <a:spcPts val="4040"/>
              </a:lnSpc>
            </a:pPr>
            <a:r>
              <a:rPr lang="en-US" sz="2400" dirty="0">
                <a:latin typeface="Source Sans Pro Light" charset="0"/>
                <a:ea typeface="Source Sans Pro Light" charset="0"/>
                <a:cs typeface="Source Sans Pro Light" charset="0"/>
              </a:rPr>
              <a:t>Mobile social media refers to the combination of mobile devices and social media. This is a group of mobile marketing applications that allow the creation and exchange of user-generated content. Due to the fact that mobile social media run on mobile devices, they differ from traditional social media by incorporating new factors such as the current location of the user or the time delay between sending and receiving </a:t>
            </a:r>
            <a:r>
              <a:rPr lang="en-US" sz="2400" dirty="0" smtClean="0">
                <a:latin typeface="Source Sans Pro Light" charset="0"/>
                <a:ea typeface="Source Sans Pro Light" charset="0"/>
                <a:cs typeface="Source Sans Pro Light" charset="0"/>
              </a:rPr>
              <a:t>messages</a:t>
            </a:r>
            <a:endParaRPr lang="en-US" sz="2400" dirty="0">
              <a:latin typeface="Source Sans Pro Light" charset="0"/>
              <a:ea typeface="Source Sans Pro Light" charset="0"/>
              <a:cs typeface="Source Sans Pro Light" charset="0"/>
            </a:endParaRPr>
          </a:p>
        </p:txBody>
      </p:sp>
      <p:sp>
        <p:nvSpPr>
          <p:cNvPr id="31" name="TextBox 30"/>
          <p:cNvSpPr txBox="1"/>
          <p:nvPr/>
        </p:nvSpPr>
        <p:spPr>
          <a:xfrm>
            <a:off x="6683649" y="5512971"/>
            <a:ext cx="2084471" cy="615517"/>
          </a:xfrm>
          <a:prstGeom prst="rect">
            <a:avLst/>
          </a:prstGeom>
          <a:noFill/>
        </p:spPr>
        <p:txBody>
          <a:bodyPr wrap="none" lIns="182843" tIns="91422" rIns="182843" bIns="91422" rtlCol="0">
            <a:spAutoFit/>
          </a:bodyPr>
          <a:lstStyle/>
          <a:p>
            <a:pPr algn="ctr"/>
            <a:r>
              <a:rPr lang="id-ID" sz="2800" dirty="0" smtClean="0">
                <a:solidFill>
                  <a:schemeClr val="bg1"/>
                </a:solidFill>
                <a:latin typeface="Lato Regular" charset="0"/>
                <a:cs typeface="Lato Regular" charset="0"/>
              </a:rPr>
              <a:t>SERVICE 2</a:t>
            </a:r>
            <a:endParaRPr lang="id-ID" sz="2800" dirty="0">
              <a:solidFill>
                <a:schemeClr val="bg1"/>
              </a:solidFill>
              <a:latin typeface="Lato Regular" charset="0"/>
              <a:cs typeface="Lato Regular" charset="0"/>
            </a:endParaRPr>
          </a:p>
        </p:txBody>
      </p:sp>
      <p:sp>
        <p:nvSpPr>
          <p:cNvPr id="33" name="TextBox 32"/>
          <p:cNvSpPr txBox="1"/>
          <p:nvPr/>
        </p:nvSpPr>
        <p:spPr>
          <a:xfrm>
            <a:off x="11206410" y="5512971"/>
            <a:ext cx="2084471" cy="615517"/>
          </a:xfrm>
          <a:prstGeom prst="rect">
            <a:avLst/>
          </a:prstGeom>
          <a:noFill/>
        </p:spPr>
        <p:txBody>
          <a:bodyPr wrap="none" lIns="182843" tIns="91422" rIns="182843" bIns="91422" rtlCol="0">
            <a:spAutoFit/>
          </a:bodyPr>
          <a:lstStyle/>
          <a:p>
            <a:pPr algn="ctr"/>
            <a:r>
              <a:rPr lang="id-ID" sz="2800" dirty="0" smtClean="0">
                <a:solidFill>
                  <a:schemeClr val="bg1"/>
                </a:solidFill>
                <a:latin typeface="Lato Regular" charset="0"/>
                <a:cs typeface="Lato Regular" charset="0"/>
              </a:rPr>
              <a:t>SERVICE 3</a:t>
            </a:r>
            <a:endParaRPr lang="id-ID" sz="2800" dirty="0">
              <a:solidFill>
                <a:schemeClr val="bg1"/>
              </a:solidFill>
              <a:latin typeface="Lato Regular" charset="0"/>
              <a:cs typeface="Lato Regular" charset="0"/>
            </a:endParaRPr>
          </a:p>
        </p:txBody>
      </p:sp>
      <p:sp>
        <p:nvSpPr>
          <p:cNvPr id="34" name="Rectangle 33"/>
          <p:cNvSpPr/>
          <p:nvPr/>
        </p:nvSpPr>
        <p:spPr>
          <a:xfrm>
            <a:off x="5991896" y="6084198"/>
            <a:ext cx="3616216" cy="1846623"/>
          </a:xfrm>
          <a:prstGeom prst="rect">
            <a:avLst/>
          </a:prstGeom>
        </p:spPr>
        <p:txBody>
          <a:bodyPr wrap="square" lIns="182843" tIns="91422" rIns="182843" bIns="91422">
            <a:spAutoFit/>
          </a:bodyPr>
          <a:lstStyle/>
          <a:p>
            <a:pPr algn="ctr">
              <a:lnSpc>
                <a:spcPct val="150000"/>
              </a:lnSpc>
            </a:pPr>
            <a:r>
              <a:rPr lang="en-US" sz="2400" dirty="0">
                <a:solidFill>
                  <a:schemeClr val="bg1"/>
                </a:solidFill>
                <a:latin typeface="Source Sans Pro Light" charset="0"/>
                <a:ea typeface="Source Sans Pro Light" charset="0"/>
                <a:cs typeface="Source Sans Pro Light" charset="0"/>
              </a:rPr>
              <a:t>Mobile social media refers to the combination of mobile devices</a:t>
            </a:r>
            <a:endParaRPr lang="en-US" sz="2400" dirty="0">
              <a:solidFill>
                <a:schemeClr val="bg1"/>
              </a:solidFill>
              <a:latin typeface="Source Sans Pro Regular" charset="0"/>
              <a:ea typeface="Source Sans Pro Regular" charset="0"/>
              <a:cs typeface="Source Sans Pro Regular" charset="0"/>
            </a:endParaRPr>
          </a:p>
        </p:txBody>
      </p:sp>
      <p:sp>
        <p:nvSpPr>
          <p:cNvPr id="53" name="TextBox 52"/>
          <p:cNvSpPr txBox="1"/>
          <p:nvPr/>
        </p:nvSpPr>
        <p:spPr>
          <a:xfrm>
            <a:off x="19927167" y="5480511"/>
            <a:ext cx="2084471" cy="615517"/>
          </a:xfrm>
          <a:prstGeom prst="rect">
            <a:avLst/>
          </a:prstGeom>
          <a:noFill/>
        </p:spPr>
        <p:txBody>
          <a:bodyPr wrap="none" lIns="182843" tIns="91422" rIns="182843" bIns="91422" rtlCol="0">
            <a:spAutoFit/>
          </a:bodyPr>
          <a:lstStyle/>
          <a:p>
            <a:pPr algn="ctr"/>
            <a:r>
              <a:rPr lang="id-ID" sz="2800" dirty="0" smtClean="0">
                <a:solidFill>
                  <a:schemeClr val="bg1"/>
                </a:solidFill>
                <a:latin typeface="Lato Regular" charset="0"/>
                <a:cs typeface="Lato Regular" charset="0"/>
              </a:rPr>
              <a:t>SERVICE 5</a:t>
            </a:r>
            <a:endParaRPr lang="id-ID" sz="2800" dirty="0">
              <a:solidFill>
                <a:schemeClr val="bg1"/>
              </a:solidFill>
              <a:latin typeface="Lato Regular" charset="0"/>
              <a:cs typeface="Lato Regular" charset="0"/>
            </a:endParaRPr>
          </a:p>
        </p:txBody>
      </p:sp>
      <p:sp>
        <p:nvSpPr>
          <p:cNvPr id="55" name="TextBox 54"/>
          <p:cNvSpPr txBox="1"/>
          <p:nvPr/>
        </p:nvSpPr>
        <p:spPr>
          <a:xfrm>
            <a:off x="15611669" y="5480511"/>
            <a:ext cx="2084471" cy="615517"/>
          </a:xfrm>
          <a:prstGeom prst="rect">
            <a:avLst/>
          </a:prstGeom>
          <a:noFill/>
        </p:spPr>
        <p:txBody>
          <a:bodyPr wrap="none" lIns="182843" tIns="91422" rIns="182843" bIns="91422" rtlCol="0">
            <a:spAutoFit/>
          </a:bodyPr>
          <a:lstStyle/>
          <a:p>
            <a:pPr algn="ctr"/>
            <a:r>
              <a:rPr lang="id-ID" sz="2800" dirty="0" smtClean="0">
                <a:solidFill>
                  <a:schemeClr val="bg1"/>
                </a:solidFill>
                <a:latin typeface="Lato Regular" charset="0"/>
                <a:cs typeface="Lato Regular" charset="0"/>
              </a:rPr>
              <a:t>SERVICE 4</a:t>
            </a:r>
            <a:endParaRPr lang="id-ID" sz="2800" dirty="0">
              <a:solidFill>
                <a:schemeClr val="bg1"/>
              </a:solidFill>
              <a:latin typeface="Lato Regular" charset="0"/>
              <a:cs typeface="Lato Regular" charset="0"/>
            </a:endParaRPr>
          </a:p>
        </p:txBody>
      </p:sp>
      <p:sp>
        <p:nvSpPr>
          <p:cNvPr id="38" name="TextBox 37"/>
          <p:cNvSpPr txBox="1"/>
          <p:nvPr/>
        </p:nvSpPr>
        <p:spPr>
          <a:xfrm>
            <a:off x="2193914" y="5512971"/>
            <a:ext cx="2084471" cy="615517"/>
          </a:xfrm>
          <a:prstGeom prst="rect">
            <a:avLst/>
          </a:prstGeom>
          <a:noFill/>
        </p:spPr>
        <p:txBody>
          <a:bodyPr wrap="none" lIns="182843" tIns="91422" rIns="182843" bIns="91422" rtlCol="0">
            <a:spAutoFit/>
          </a:bodyPr>
          <a:lstStyle/>
          <a:p>
            <a:pPr algn="ctr"/>
            <a:r>
              <a:rPr lang="id-ID" sz="2800" dirty="0" smtClean="0">
                <a:solidFill>
                  <a:schemeClr val="bg1"/>
                </a:solidFill>
                <a:latin typeface="Lato Regular" charset="0"/>
                <a:cs typeface="Lato Regular" charset="0"/>
              </a:rPr>
              <a:t>SERVICE 1</a:t>
            </a:r>
            <a:endParaRPr lang="id-ID" sz="2800" dirty="0">
              <a:solidFill>
                <a:schemeClr val="bg1"/>
              </a:solidFill>
              <a:latin typeface="Lato Regular" charset="0"/>
              <a:cs typeface="Lato Regular" charset="0"/>
            </a:endParaRPr>
          </a:p>
        </p:txBody>
      </p:sp>
      <p:sp>
        <p:nvSpPr>
          <p:cNvPr id="27" name="Rectangle 26"/>
          <p:cNvSpPr>
            <a:spLocks/>
          </p:cNvSpPr>
          <p:nvPr/>
        </p:nvSpPr>
        <p:spPr bwMode="auto">
          <a:xfrm>
            <a:off x="10143442" y="1249129"/>
            <a:ext cx="414937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6400" b="1" dirty="0" smtClean="0">
                <a:solidFill>
                  <a:schemeClr val="tx2"/>
                </a:solidFill>
                <a:latin typeface="Lato" charset="0"/>
                <a:ea typeface="Lato" charset="0"/>
                <a:cs typeface="Lato" charset="0"/>
                <a:sym typeface="Bebas Neue" charset="0"/>
              </a:rPr>
              <a:t>Box Model</a:t>
            </a:r>
            <a:endParaRPr lang="en-US" sz="6400" b="1" dirty="0">
              <a:solidFill>
                <a:schemeClr val="tx2"/>
              </a:solidFill>
              <a:latin typeface="Lato" charset="0"/>
              <a:ea typeface="Lato" charset="0"/>
              <a:cs typeface="Lato" charset="0"/>
              <a:sym typeface="Bebas Neue" charset="0"/>
            </a:endParaRPr>
          </a:p>
        </p:txBody>
      </p:sp>
      <p:sp>
        <p:nvSpPr>
          <p:cNvPr id="28" name="Rectangle 1"/>
          <p:cNvSpPr>
            <a:spLocks/>
          </p:cNvSpPr>
          <p:nvPr/>
        </p:nvSpPr>
        <p:spPr bwMode="auto">
          <a:xfrm>
            <a:off x="8589721" y="666698"/>
            <a:ext cx="72573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400" spc="100" dirty="0" smtClean="0">
                <a:latin typeface="Source Sans Pro" charset="0"/>
                <a:ea typeface="Source Sans Pro" charset="0"/>
                <a:cs typeface="Source Sans Pro" charset="0"/>
                <a:sym typeface="Bebas Neue" charset="0"/>
              </a:rPr>
              <a:t>Understanding Padding and Margin</a:t>
            </a:r>
            <a:endParaRPr lang="en-US" sz="3400" spc="100" dirty="0">
              <a:solidFill>
                <a:schemeClr val="accent2"/>
              </a:solidFill>
              <a:latin typeface="Source Sans Pro" charset="0"/>
              <a:ea typeface="Source Sans Pro" charset="0"/>
              <a:cs typeface="Source Sans Pro" charset="0"/>
              <a:sym typeface="Bebas Neue" charset="0"/>
            </a:endParaRPr>
          </a:p>
        </p:txBody>
      </p:sp>
      <p:sp>
        <p:nvSpPr>
          <p:cNvPr id="29" name="Rectangle 28"/>
          <p:cNvSpPr/>
          <p:nvPr/>
        </p:nvSpPr>
        <p:spPr>
          <a:xfrm>
            <a:off x="11715185" y="2514410"/>
            <a:ext cx="1005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35" name="Rectangle 34"/>
          <p:cNvSpPr/>
          <p:nvPr/>
        </p:nvSpPr>
        <p:spPr>
          <a:xfrm>
            <a:off x="10369851" y="6084198"/>
            <a:ext cx="3616216" cy="1846623"/>
          </a:xfrm>
          <a:prstGeom prst="rect">
            <a:avLst/>
          </a:prstGeom>
        </p:spPr>
        <p:txBody>
          <a:bodyPr wrap="square" lIns="182843" tIns="91422" rIns="182843" bIns="91422">
            <a:spAutoFit/>
          </a:bodyPr>
          <a:lstStyle/>
          <a:p>
            <a:pPr algn="ctr">
              <a:lnSpc>
                <a:spcPct val="150000"/>
              </a:lnSpc>
            </a:pPr>
            <a:r>
              <a:rPr lang="en-US" sz="2400" dirty="0">
                <a:solidFill>
                  <a:schemeClr val="bg1"/>
                </a:solidFill>
                <a:latin typeface="Source Sans Pro Light" charset="0"/>
                <a:ea typeface="Source Sans Pro Light" charset="0"/>
                <a:cs typeface="Source Sans Pro Light" charset="0"/>
              </a:rPr>
              <a:t>Mobile social media refers to the combination of mobile devices</a:t>
            </a:r>
            <a:endParaRPr lang="en-US" sz="2400" dirty="0">
              <a:solidFill>
                <a:schemeClr val="bg1"/>
              </a:solidFill>
              <a:latin typeface="Source Sans Pro Regular" charset="0"/>
              <a:ea typeface="Source Sans Pro Regular" charset="0"/>
              <a:cs typeface="Source Sans Pro Regular" charset="0"/>
            </a:endParaRPr>
          </a:p>
        </p:txBody>
      </p:sp>
      <p:sp>
        <p:nvSpPr>
          <p:cNvPr id="36" name="Rectangle 35"/>
          <p:cNvSpPr/>
          <p:nvPr/>
        </p:nvSpPr>
        <p:spPr>
          <a:xfrm>
            <a:off x="14765975" y="6084198"/>
            <a:ext cx="3616216" cy="1846623"/>
          </a:xfrm>
          <a:prstGeom prst="rect">
            <a:avLst/>
          </a:prstGeom>
        </p:spPr>
        <p:txBody>
          <a:bodyPr wrap="square" lIns="182843" tIns="91422" rIns="182843" bIns="91422">
            <a:spAutoFit/>
          </a:bodyPr>
          <a:lstStyle/>
          <a:p>
            <a:pPr algn="ctr">
              <a:lnSpc>
                <a:spcPct val="150000"/>
              </a:lnSpc>
            </a:pPr>
            <a:r>
              <a:rPr lang="en-US" sz="2400" dirty="0">
                <a:solidFill>
                  <a:schemeClr val="bg1"/>
                </a:solidFill>
                <a:latin typeface="Source Sans Pro Light" charset="0"/>
                <a:ea typeface="Source Sans Pro Light" charset="0"/>
                <a:cs typeface="Source Sans Pro Light" charset="0"/>
              </a:rPr>
              <a:t>Mobile social media refers to the combination of mobile devices</a:t>
            </a:r>
            <a:endParaRPr lang="en-US" sz="2400" dirty="0">
              <a:solidFill>
                <a:schemeClr val="bg1"/>
              </a:solidFill>
              <a:latin typeface="Source Sans Pro Regular" charset="0"/>
              <a:ea typeface="Source Sans Pro Regular" charset="0"/>
              <a:cs typeface="Source Sans Pro Regular" charset="0"/>
            </a:endParaRPr>
          </a:p>
        </p:txBody>
      </p:sp>
      <p:sp>
        <p:nvSpPr>
          <p:cNvPr id="37" name="Rectangle 36"/>
          <p:cNvSpPr/>
          <p:nvPr/>
        </p:nvSpPr>
        <p:spPr>
          <a:xfrm>
            <a:off x="19101217" y="6084198"/>
            <a:ext cx="3616216" cy="1846623"/>
          </a:xfrm>
          <a:prstGeom prst="rect">
            <a:avLst/>
          </a:prstGeom>
        </p:spPr>
        <p:txBody>
          <a:bodyPr wrap="square" lIns="182843" tIns="91422" rIns="182843" bIns="91422">
            <a:spAutoFit/>
          </a:bodyPr>
          <a:lstStyle/>
          <a:p>
            <a:pPr algn="ctr">
              <a:lnSpc>
                <a:spcPct val="150000"/>
              </a:lnSpc>
            </a:pPr>
            <a:r>
              <a:rPr lang="en-US" sz="2400" dirty="0">
                <a:solidFill>
                  <a:schemeClr val="bg1"/>
                </a:solidFill>
                <a:latin typeface="Source Sans Pro Light" charset="0"/>
                <a:ea typeface="Source Sans Pro Light" charset="0"/>
                <a:cs typeface="Source Sans Pro Light" charset="0"/>
              </a:rPr>
              <a:t>Mobile social media refers to the combination of mobile devices</a:t>
            </a:r>
            <a:endParaRPr lang="en-US" sz="2400" dirty="0">
              <a:solidFill>
                <a:schemeClr val="bg1"/>
              </a:solidFill>
              <a:latin typeface="Source Sans Pro Regular" charset="0"/>
              <a:ea typeface="Source Sans Pro Regular" charset="0"/>
              <a:cs typeface="Source Sans Pro Regular" charset="0"/>
            </a:endParaRPr>
          </a:p>
        </p:txBody>
      </p:sp>
      <p:sp>
        <p:nvSpPr>
          <p:cNvPr id="43" name="Rectangle 42"/>
          <p:cNvSpPr/>
          <p:nvPr/>
        </p:nvSpPr>
        <p:spPr>
          <a:xfrm>
            <a:off x="1468739" y="6084198"/>
            <a:ext cx="3616216" cy="1846623"/>
          </a:xfrm>
          <a:prstGeom prst="rect">
            <a:avLst/>
          </a:prstGeom>
        </p:spPr>
        <p:txBody>
          <a:bodyPr wrap="square" lIns="182843" tIns="91422" rIns="182843" bIns="91422">
            <a:spAutoFit/>
          </a:bodyPr>
          <a:lstStyle/>
          <a:p>
            <a:pPr algn="ctr">
              <a:lnSpc>
                <a:spcPct val="150000"/>
              </a:lnSpc>
            </a:pPr>
            <a:r>
              <a:rPr lang="en-US" sz="2400" dirty="0">
                <a:solidFill>
                  <a:schemeClr val="bg1"/>
                </a:solidFill>
                <a:latin typeface="Source Sans Pro Light" charset="0"/>
                <a:ea typeface="Source Sans Pro Light" charset="0"/>
                <a:cs typeface="Source Sans Pro Light" charset="0"/>
              </a:rPr>
              <a:t>Mobile social media refers to the combination of mobile devices</a:t>
            </a:r>
            <a:endParaRPr lang="en-US" sz="2400" dirty="0">
              <a:solidFill>
                <a:schemeClr val="bg1"/>
              </a:solidFill>
              <a:latin typeface="Source Sans Pro Regular" charset="0"/>
              <a:ea typeface="Source Sans Pro Regular" charset="0"/>
              <a:cs typeface="Source Sans Pro Regular" charset="0"/>
            </a:endParaRPr>
          </a:p>
        </p:txBody>
      </p:sp>
      <p:sp>
        <p:nvSpPr>
          <p:cNvPr id="44" name="Shape 2690"/>
          <p:cNvSpPr/>
          <p:nvPr/>
        </p:nvSpPr>
        <p:spPr>
          <a:xfrm>
            <a:off x="7257741" y="3987499"/>
            <a:ext cx="953612" cy="866922"/>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Source Sans Pro Regular" charset="0"/>
              <a:ea typeface="Source Sans Pro Regular" charset="0"/>
              <a:cs typeface="Source Sans Pro Regular" charset="0"/>
            </a:endParaRPr>
          </a:p>
        </p:txBody>
      </p:sp>
      <p:sp>
        <p:nvSpPr>
          <p:cNvPr id="45" name="Shape 2783"/>
          <p:cNvSpPr/>
          <p:nvPr/>
        </p:nvSpPr>
        <p:spPr>
          <a:xfrm>
            <a:off x="11712018" y="4138581"/>
            <a:ext cx="953614" cy="823576"/>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Source Sans Pro Regular" charset="0"/>
              <a:ea typeface="Source Sans Pro Regular" charset="0"/>
              <a:cs typeface="Source Sans Pro Regular" charset="0"/>
            </a:endParaRPr>
          </a:p>
        </p:txBody>
      </p:sp>
      <p:sp>
        <p:nvSpPr>
          <p:cNvPr id="46" name="Shape 2645"/>
          <p:cNvSpPr/>
          <p:nvPr/>
        </p:nvSpPr>
        <p:spPr>
          <a:xfrm>
            <a:off x="2791040" y="4160883"/>
            <a:ext cx="953614" cy="69353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Source Sans Pro Regular" charset="0"/>
              <a:ea typeface="Source Sans Pro Regular" charset="0"/>
              <a:cs typeface="Source Sans Pro Regular" charset="0"/>
            </a:endParaRPr>
          </a:p>
        </p:txBody>
      </p:sp>
      <p:sp>
        <p:nvSpPr>
          <p:cNvPr id="47" name="Shape 2547"/>
          <p:cNvSpPr/>
          <p:nvPr/>
        </p:nvSpPr>
        <p:spPr>
          <a:xfrm>
            <a:off x="16194069" y="3997788"/>
            <a:ext cx="866860" cy="86686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Source Sans Pro Regular" charset="0"/>
              <a:ea typeface="Source Sans Pro Regular" charset="0"/>
              <a:cs typeface="Source Sans Pro Regular" charset="0"/>
            </a:endParaRPr>
          </a:p>
        </p:txBody>
      </p:sp>
      <p:sp>
        <p:nvSpPr>
          <p:cNvPr id="48" name="Shape 2633"/>
          <p:cNvSpPr/>
          <p:nvPr/>
        </p:nvSpPr>
        <p:spPr>
          <a:xfrm>
            <a:off x="20553743" y="4034111"/>
            <a:ext cx="866860" cy="86686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Source Sans Pro Regular" charset="0"/>
              <a:ea typeface="Source Sans Pro Regular" charset="0"/>
              <a:cs typeface="Source Sans Pro Regular" charset="0"/>
            </a:endParaRPr>
          </a:p>
        </p:txBody>
      </p:sp>
    </p:spTree>
    <p:extLst>
      <p:ext uri="{BB962C8B-B14F-4D97-AF65-F5344CB8AC3E}">
        <p14:creationId xmlns:p14="http://schemas.microsoft.com/office/powerpoint/2010/main" val="20326707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flipH="1">
            <a:off x="-735978" y="0"/>
            <a:ext cx="13716000" cy="13716000"/>
            <a:chOff x="11753388" y="434356"/>
            <a:chExt cx="13259342" cy="13259342"/>
          </a:xfrm>
        </p:grpSpPr>
        <p:sp>
          <p:nvSpPr>
            <p:cNvPr id="16" name="Teardrop 15"/>
            <p:cNvSpPr/>
            <p:nvPr/>
          </p:nvSpPr>
          <p:spPr>
            <a:xfrm>
              <a:off x="11753388" y="434356"/>
              <a:ext cx="13259342" cy="13259342"/>
            </a:xfrm>
            <a:prstGeom prst="teardrop">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20" name="Teardrop 19"/>
            <p:cNvSpPr/>
            <p:nvPr/>
          </p:nvSpPr>
          <p:spPr>
            <a:xfrm>
              <a:off x="12700696" y="1214941"/>
              <a:ext cx="11676954" cy="11676954"/>
            </a:xfrm>
            <a:prstGeom prst="teardrop">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grpSp>
      <p:sp>
        <p:nvSpPr>
          <p:cNvPr id="22" name="Rectangle 1"/>
          <p:cNvSpPr>
            <a:spLocks/>
          </p:cNvSpPr>
          <p:nvPr/>
        </p:nvSpPr>
        <p:spPr bwMode="auto">
          <a:xfrm>
            <a:off x="1682519" y="5553675"/>
            <a:ext cx="10156627" cy="179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nSpc>
                <a:spcPts val="13500"/>
              </a:lnSpc>
            </a:pPr>
            <a:r>
              <a:rPr lang="en-US" sz="13600" b="1" spc="150" dirty="0" smtClean="0">
                <a:solidFill>
                  <a:schemeClr val="bg1"/>
                </a:solidFill>
                <a:latin typeface="Source Sans Pro"/>
                <a:ea typeface="ＭＳ Ｐゴシック" charset="0"/>
                <a:cs typeface="Source Sans Pro"/>
                <a:sym typeface="Bebas Neue" charset="0"/>
              </a:rPr>
              <a:t>Assignment</a:t>
            </a:r>
            <a:endParaRPr lang="en-US" sz="13600" b="1" spc="150" dirty="0">
              <a:solidFill>
                <a:schemeClr val="bg1"/>
              </a:solidFill>
              <a:latin typeface="Source Sans Pro"/>
              <a:ea typeface="ＭＳ Ｐゴシック" charset="0"/>
              <a:cs typeface="Source Sans Pro"/>
              <a:sym typeface="Bebas Neue" charset="0"/>
            </a:endParaRPr>
          </a:p>
        </p:txBody>
      </p:sp>
      <p:sp>
        <p:nvSpPr>
          <p:cNvPr id="23" name="Rectangle 1"/>
          <p:cNvSpPr>
            <a:spLocks/>
          </p:cNvSpPr>
          <p:nvPr/>
        </p:nvSpPr>
        <p:spPr bwMode="auto">
          <a:xfrm>
            <a:off x="1749425" y="8211454"/>
            <a:ext cx="39888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spc="150" dirty="0" smtClean="0">
                <a:solidFill>
                  <a:schemeClr val="bg1"/>
                </a:solidFill>
                <a:latin typeface="Lato Light" charset="0"/>
                <a:ea typeface="Lato Light" charset="0"/>
                <a:cs typeface="Lato Light" charset="0"/>
                <a:sym typeface="Bebas Neue" charset="0"/>
              </a:rPr>
              <a:t>Putting into practice</a:t>
            </a:r>
            <a:endParaRPr lang="en-US" sz="4400" spc="150" dirty="0">
              <a:solidFill>
                <a:schemeClr val="bg1"/>
              </a:solidFill>
              <a:latin typeface="Lato Light" charset="0"/>
              <a:ea typeface="Lato Light" charset="0"/>
              <a:cs typeface="Lato Light" charset="0"/>
              <a:sym typeface="Bebas Neue" charset="0"/>
            </a:endParaRPr>
          </a:p>
        </p:txBody>
      </p:sp>
      <p:grpSp>
        <p:nvGrpSpPr>
          <p:cNvPr id="24" name="Group 23"/>
          <p:cNvGrpSpPr/>
          <p:nvPr/>
        </p:nvGrpSpPr>
        <p:grpSpPr>
          <a:xfrm>
            <a:off x="1727123" y="3389967"/>
            <a:ext cx="6084638" cy="6579219"/>
            <a:chOff x="13547420" y="2542475"/>
            <a:chExt cx="10439400" cy="6579219"/>
          </a:xfrm>
        </p:grpSpPr>
        <p:cxnSp>
          <p:nvCxnSpPr>
            <p:cNvPr id="25" name="Straight Connector 24"/>
            <p:cNvCxnSpPr/>
            <p:nvPr/>
          </p:nvCxnSpPr>
          <p:spPr>
            <a:xfrm flipV="1">
              <a:off x="13547420" y="2542475"/>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3547420" y="9121694"/>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6480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Guide.png"/>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28083" r="-28083"/>
          <a:stretch>
            <a:fillRect/>
          </a:stretch>
        </p:blipFill>
        <p:spPr/>
      </p:pic>
    </p:spTree>
    <p:extLst>
      <p:ext uri="{BB962C8B-B14F-4D97-AF65-F5344CB8AC3E}">
        <p14:creationId xmlns:p14="http://schemas.microsoft.com/office/powerpoint/2010/main" val="24154502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a:spLocks/>
          </p:cNvSpPr>
          <p:nvPr/>
        </p:nvSpPr>
        <p:spPr bwMode="auto">
          <a:xfrm>
            <a:off x="9390231" y="1249129"/>
            <a:ext cx="565579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6400" b="1" dirty="0" smtClean="0">
                <a:solidFill>
                  <a:schemeClr val="tx2"/>
                </a:solidFill>
                <a:latin typeface="Lato" charset="0"/>
                <a:ea typeface="Lato" charset="0"/>
                <a:cs typeface="Lato" charset="0"/>
                <a:sym typeface="Bebas Neue" charset="0"/>
              </a:rPr>
              <a:t>CSS Proximity</a:t>
            </a:r>
            <a:endParaRPr lang="en-US" sz="6400" b="1" dirty="0">
              <a:solidFill>
                <a:schemeClr val="tx2"/>
              </a:solidFill>
              <a:latin typeface="Lato" charset="0"/>
              <a:ea typeface="Lato" charset="0"/>
              <a:cs typeface="Lato" charset="0"/>
              <a:sym typeface="Bebas Neue" charset="0"/>
            </a:endParaRPr>
          </a:p>
        </p:txBody>
      </p:sp>
      <p:sp>
        <p:nvSpPr>
          <p:cNvPr id="86" name="Rectangle 1"/>
          <p:cNvSpPr>
            <a:spLocks/>
          </p:cNvSpPr>
          <p:nvPr/>
        </p:nvSpPr>
        <p:spPr bwMode="auto">
          <a:xfrm>
            <a:off x="9455620" y="666698"/>
            <a:ext cx="55255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400" spc="100" dirty="0" smtClean="0">
                <a:latin typeface="Source Sans Pro" charset="0"/>
                <a:ea typeface="Source Sans Pro" charset="0"/>
                <a:cs typeface="Source Sans Pro" charset="0"/>
                <a:sym typeface="Bebas Neue" charset="0"/>
              </a:rPr>
              <a:t>Insert your subtitle text here</a:t>
            </a:r>
            <a:endParaRPr lang="en-US" sz="3400" spc="100" dirty="0">
              <a:solidFill>
                <a:schemeClr val="accent2"/>
              </a:solidFill>
              <a:latin typeface="Source Sans Pro" charset="0"/>
              <a:ea typeface="Source Sans Pro" charset="0"/>
              <a:cs typeface="Source Sans Pro" charset="0"/>
              <a:sym typeface="Bebas Neue" charset="0"/>
            </a:endParaRPr>
          </a:p>
        </p:txBody>
      </p:sp>
      <p:sp>
        <p:nvSpPr>
          <p:cNvPr id="90" name="Rectangle 89"/>
          <p:cNvSpPr/>
          <p:nvPr/>
        </p:nvSpPr>
        <p:spPr>
          <a:xfrm>
            <a:off x="11715185" y="2514410"/>
            <a:ext cx="1005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51" name="Oval 50"/>
          <p:cNvSpPr/>
          <p:nvPr/>
        </p:nvSpPr>
        <p:spPr>
          <a:xfrm>
            <a:off x="1875490" y="5342158"/>
            <a:ext cx="2978586" cy="3031698"/>
          </a:xfrm>
          <a:prstGeom prst="ellipse">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Source Sans Pro Regular" charset="0"/>
            </a:endParaRPr>
          </a:p>
        </p:txBody>
      </p:sp>
      <p:cxnSp>
        <p:nvCxnSpPr>
          <p:cNvPr id="8" name="Straight Connector 7"/>
          <p:cNvCxnSpPr>
            <a:stCxn id="51" idx="6"/>
          </p:cNvCxnSpPr>
          <p:nvPr/>
        </p:nvCxnSpPr>
        <p:spPr>
          <a:xfrm>
            <a:off x="4854076" y="6858007"/>
            <a:ext cx="195235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19183619" y="6177168"/>
            <a:ext cx="1406282" cy="14062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Lato" charset="0"/>
                <a:ea typeface="Lato" charset="0"/>
                <a:cs typeface="Lato" charset="0"/>
              </a:rPr>
              <a:t>&lt;link&gt;</a:t>
            </a:r>
            <a:endParaRPr lang="en-US" sz="2400" dirty="0">
              <a:latin typeface="Lato" charset="0"/>
              <a:ea typeface="Lato" charset="0"/>
              <a:cs typeface="Lato" charset="0"/>
            </a:endParaRPr>
          </a:p>
        </p:txBody>
      </p:sp>
      <p:sp>
        <p:nvSpPr>
          <p:cNvPr id="10" name="TextBox 9"/>
          <p:cNvSpPr txBox="1"/>
          <p:nvPr/>
        </p:nvSpPr>
        <p:spPr>
          <a:xfrm>
            <a:off x="19208236" y="8060839"/>
            <a:ext cx="1384262" cy="473313"/>
          </a:xfrm>
          <a:prstGeom prst="rect">
            <a:avLst/>
          </a:prstGeom>
          <a:noFill/>
        </p:spPr>
        <p:txBody>
          <a:bodyPr wrap="none" lIns="0" tIns="0" rIns="0" bIns="0" rtlCol="0">
            <a:spAutoFit/>
          </a:bodyPr>
          <a:lstStyle/>
          <a:p>
            <a:pPr algn="ctr">
              <a:lnSpc>
                <a:spcPts val="3733"/>
              </a:lnSpc>
              <a:spcAft>
                <a:spcPts val="3199"/>
              </a:spcAft>
            </a:pPr>
            <a:r>
              <a:rPr lang="en-US" sz="2900" b="1" dirty="0" smtClean="0">
                <a:solidFill>
                  <a:schemeClr val="tx2"/>
                </a:solidFill>
                <a:latin typeface="Lato" charset="0"/>
                <a:ea typeface="Lato" charset="0"/>
                <a:cs typeface="Lato" charset="0"/>
              </a:rPr>
              <a:t>LINKED</a:t>
            </a:r>
            <a:endParaRPr lang="en-US" sz="2900" b="1" dirty="0">
              <a:solidFill>
                <a:schemeClr val="tx2"/>
              </a:solidFill>
              <a:latin typeface="Lato" charset="0"/>
              <a:ea typeface="Lato" charset="0"/>
              <a:cs typeface="Lato" charset="0"/>
            </a:endParaRPr>
          </a:p>
        </p:txBody>
      </p:sp>
      <p:sp>
        <p:nvSpPr>
          <p:cNvPr id="11" name="TextBox 10"/>
          <p:cNvSpPr txBox="1"/>
          <p:nvPr/>
        </p:nvSpPr>
        <p:spPr>
          <a:xfrm>
            <a:off x="17884943" y="8675546"/>
            <a:ext cx="4030838" cy="495114"/>
          </a:xfrm>
          <a:prstGeom prst="rect">
            <a:avLst/>
          </a:prstGeom>
          <a:noFill/>
        </p:spPr>
        <p:txBody>
          <a:bodyPr wrap="square" lIns="0" tIns="0" rIns="0" bIns="0" rtlCol="0">
            <a:spAutoFit/>
          </a:bodyPr>
          <a:lstStyle/>
          <a:p>
            <a:pPr algn="ctr">
              <a:lnSpc>
                <a:spcPts val="4033"/>
              </a:lnSpc>
            </a:pPr>
            <a:r>
              <a:rPr lang="en-US" sz="2500" dirty="0" smtClean="0">
                <a:latin typeface="Source Sans Pro Light" charset="0"/>
                <a:ea typeface="Source Sans Pro Light" charset="0"/>
                <a:cs typeface="Source Sans Pro Light" charset="0"/>
              </a:rPr>
              <a:t>Linked .</a:t>
            </a:r>
            <a:r>
              <a:rPr lang="en-US" sz="2500" dirty="0" err="1" smtClean="0">
                <a:latin typeface="Source Sans Pro Light" charset="0"/>
                <a:ea typeface="Source Sans Pro Light" charset="0"/>
                <a:cs typeface="Source Sans Pro Light" charset="0"/>
              </a:rPr>
              <a:t>css</a:t>
            </a:r>
            <a:r>
              <a:rPr lang="en-US" sz="2500" dirty="0" smtClean="0">
                <a:latin typeface="Source Sans Pro Light" charset="0"/>
                <a:ea typeface="Source Sans Pro Light" charset="0"/>
                <a:cs typeface="Source Sans Pro Light" charset="0"/>
              </a:rPr>
              <a:t> </a:t>
            </a:r>
            <a:r>
              <a:rPr lang="en-US" sz="2500" dirty="0" err="1" smtClean="0">
                <a:latin typeface="Source Sans Pro Light" charset="0"/>
                <a:ea typeface="Source Sans Pro Light" charset="0"/>
                <a:cs typeface="Source Sans Pro Light" charset="0"/>
              </a:rPr>
              <a:t>stylesheet</a:t>
            </a:r>
            <a:endParaRPr lang="en-US" sz="2500" dirty="0">
              <a:latin typeface="Source Sans Pro Regular" charset="0"/>
              <a:ea typeface="Source Sans Pro Regular" charset="0"/>
              <a:cs typeface="Source Sans Pro Regular" charset="0"/>
            </a:endParaRPr>
          </a:p>
        </p:txBody>
      </p:sp>
      <p:sp>
        <p:nvSpPr>
          <p:cNvPr id="12" name="Oval 11"/>
          <p:cNvSpPr/>
          <p:nvPr/>
        </p:nvSpPr>
        <p:spPr>
          <a:xfrm flipH="1">
            <a:off x="6800441" y="6177168"/>
            <a:ext cx="1406282" cy="14062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Lato" charset="0"/>
                <a:ea typeface="Lato" charset="0"/>
                <a:cs typeface="Lato" charset="0"/>
              </a:rPr>
              <a:t>Style=</a:t>
            </a:r>
            <a:endParaRPr lang="en-US" sz="2400" dirty="0">
              <a:latin typeface="Lato" charset="0"/>
              <a:ea typeface="Lato" charset="0"/>
              <a:cs typeface="Lato" charset="0"/>
            </a:endParaRPr>
          </a:p>
        </p:txBody>
      </p:sp>
      <p:sp>
        <p:nvSpPr>
          <p:cNvPr id="14" name="TextBox 13"/>
          <p:cNvSpPr txBox="1"/>
          <p:nvPr/>
        </p:nvSpPr>
        <p:spPr>
          <a:xfrm>
            <a:off x="6907688" y="8060839"/>
            <a:ext cx="1219015" cy="473313"/>
          </a:xfrm>
          <a:prstGeom prst="rect">
            <a:avLst/>
          </a:prstGeom>
          <a:noFill/>
        </p:spPr>
        <p:txBody>
          <a:bodyPr wrap="none" lIns="0" tIns="0" rIns="0" bIns="0" rtlCol="0">
            <a:spAutoFit/>
          </a:bodyPr>
          <a:lstStyle/>
          <a:p>
            <a:pPr algn="ctr">
              <a:lnSpc>
                <a:spcPts val="3733"/>
              </a:lnSpc>
              <a:spcAft>
                <a:spcPts val="3199"/>
              </a:spcAft>
            </a:pPr>
            <a:r>
              <a:rPr lang="en-US" sz="2900" b="1" dirty="0" smtClean="0">
                <a:solidFill>
                  <a:schemeClr val="tx2"/>
                </a:solidFill>
                <a:latin typeface="Lato" charset="0"/>
                <a:ea typeface="Lato" charset="0"/>
                <a:cs typeface="Lato" charset="0"/>
              </a:rPr>
              <a:t>INLINE</a:t>
            </a:r>
            <a:endParaRPr lang="en-US" sz="2900" b="1" dirty="0">
              <a:solidFill>
                <a:schemeClr val="tx2"/>
              </a:solidFill>
              <a:latin typeface="Lato" charset="0"/>
              <a:ea typeface="Lato" charset="0"/>
              <a:cs typeface="Lato" charset="0"/>
            </a:endParaRPr>
          </a:p>
        </p:txBody>
      </p:sp>
      <p:sp>
        <p:nvSpPr>
          <p:cNvPr id="15" name="TextBox 14"/>
          <p:cNvSpPr txBox="1"/>
          <p:nvPr/>
        </p:nvSpPr>
        <p:spPr>
          <a:xfrm>
            <a:off x="5501765" y="8675546"/>
            <a:ext cx="4030838" cy="495114"/>
          </a:xfrm>
          <a:prstGeom prst="rect">
            <a:avLst/>
          </a:prstGeom>
          <a:noFill/>
        </p:spPr>
        <p:txBody>
          <a:bodyPr wrap="square" lIns="0" tIns="0" rIns="0" bIns="0" rtlCol="0">
            <a:spAutoFit/>
          </a:bodyPr>
          <a:lstStyle/>
          <a:p>
            <a:pPr algn="ctr">
              <a:lnSpc>
                <a:spcPts val="4033"/>
              </a:lnSpc>
            </a:pPr>
            <a:r>
              <a:rPr lang="en-US" sz="2500" dirty="0" smtClean="0">
                <a:latin typeface="Source Sans Pro Light" charset="0"/>
                <a:ea typeface="Source Sans Pro Light" charset="0"/>
                <a:cs typeface="Source Sans Pro Light" charset="0"/>
              </a:rPr>
              <a:t>Found in HTML	</a:t>
            </a:r>
            <a:endParaRPr lang="en-US" sz="2500" dirty="0">
              <a:latin typeface="Source Sans Pro Regular" charset="0"/>
              <a:ea typeface="Source Sans Pro Regular" charset="0"/>
              <a:cs typeface="Source Sans Pro Regular" charset="0"/>
            </a:endParaRPr>
          </a:p>
        </p:txBody>
      </p:sp>
      <p:sp>
        <p:nvSpPr>
          <p:cNvPr id="2" name="TextBox 1"/>
          <p:cNvSpPr txBox="1"/>
          <p:nvPr/>
        </p:nvSpPr>
        <p:spPr>
          <a:xfrm>
            <a:off x="2006102" y="6205112"/>
            <a:ext cx="2803414" cy="1015663"/>
          </a:xfrm>
          <a:prstGeom prst="rect">
            <a:avLst/>
          </a:prstGeom>
          <a:noFill/>
        </p:spPr>
        <p:txBody>
          <a:bodyPr wrap="square" rtlCol="0">
            <a:spAutoFit/>
          </a:bodyPr>
          <a:lstStyle/>
          <a:p>
            <a:pPr algn="ctr"/>
            <a:r>
              <a:rPr lang="en-US" sz="6000" dirty="0" smtClean="0">
                <a:solidFill>
                  <a:schemeClr val="accent1"/>
                </a:solidFill>
              </a:rPr>
              <a:t>&lt;tag&gt;</a:t>
            </a:r>
            <a:endParaRPr lang="en-US" sz="6000" dirty="0">
              <a:solidFill>
                <a:schemeClr val="accent1"/>
              </a:solidFill>
            </a:endParaRPr>
          </a:p>
        </p:txBody>
      </p:sp>
      <p:sp>
        <p:nvSpPr>
          <p:cNvPr id="19" name="Oval 18"/>
          <p:cNvSpPr/>
          <p:nvPr/>
        </p:nvSpPr>
        <p:spPr>
          <a:xfrm flipH="1">
            <a:off x="13013861" y="6154866"/>
            <a:ext cx="1406282" cy="14062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Lato" charset="0"/>
                <a:ea typeface="Lato" charset="0"/>
                <a:cs typeface="Lato" charset="0"/>
              </a:rPr>
              <a:t>&lt;style&gt;</a:t>
            </a:r>
            <a:endParaRPr lang="en-US" sz="2400" dirty="0">
              <a:latin typeface="Lato" charset="0"/>
              <a:ea typeface="Lato" charset="0"/>
              <a:cs typeface="Lato" charset="0"/>
            </a:endParaRPr>
          </a:p>
        </p:txBody>
      </p:sp>
      <p:sp>
        <p:nvSpPr>
          <p:cNvPr id="20" name="TextBox 19"/>
          <p:cNvSpPr txBox="1"/>
          <p:nvPr/>
        </p:nvSpPr>
        <p:spPr>
          <a:xfrm>
            <a:off x="12800775" y="8038537"/>
            <a:ext cx="1859665" cy="473313"/>
          </a:xfrm>
          <a:prstGeom prst="rect">
            <a:avLst/>
          </a:prstGeom>
          <a:noFill/>
        </p:spPr>
        <p:txBody>
          <a:bodyPr wrap="none" lIns="0" tIns="0" rIns="0" bIns="0" rtlCol="0">
            <a:spAutoFit/>
          </a:bodyPr>
          <a:lstStyle/>
          <a:p>
            <a:pPr algn="ctr">
              <a:lnSpc>
                <a:spcPts val="3733"/>
              </a:lnSpc>
              <a:spcAft>
                <a:spcPts val="3199"/>
              </a:spcAft>
            </a:pPr>
            <a:r>
              <a:rPr lang="en-US" sz="2900" b="1" dirty="0" smtClean="0">
                <a:solidFill>
                  <a:schemeClr val="tx2"/>
                </a:solidFill>
                <a:latin typeface="Lato" charset="0"/>
                <a:ea typeface="Lato" charset="0"/>
                <a:cs typeface="Lato" charset="0"/>
              </a:rPr>
              <a:t>EMBEDED</a:t>
            </a:r>
            <a:endParaRPr lang="en-US" sz="2900" b="1" dirty="0">
              <a:solidFill>
                <a:schemeClr val="tx2"/>
              </a:solidFill>
              <a:latin typeface="Lato" charset="0"/>
              <a:ea typeface="Lato" charset="0"/>
              <a:cs typeface="Lato" charset="0"/>
            </a:endParaRPr>
          </a:p>
        </p:txBody>
      </p:sp>
      <p:sp>
        <p:nvSpPr>
          <p:cNvPr id="21" name="TextBox 20"/>
          <p:cNvSpPr txBox="1"/>
          <p:nvPr/>
        </p:nvSpPr>
        <p:spPr>
          <a:xfrm>
            <a:off x="11715185" y="8653244"/>
            <a:ext cx="4030838" cy="495114"/>
          </a:xfrm>
          <a:prstGeom prst="rect">
            <a:avLst/>
          </a:prstGeom>
          <a:noFill/>
        </p:spPr>
        <p:txBody>
          <a:bodyPr wrap="square" lIns="0" tIns="0" rIns="0" bIns="0" rtlCol="0">
            <a:spAutoFit/>
          </a:bodyPr>
          <a:lstStyle/>
          <a:p>
            <a:pPr algn="ctr">
              <a:lnSpc>
                <a:spcPts val="4033"/>
              </a:lnSpc>
            </a:pPr>
            <a:r>
              <a:rPr lang="en-US" sz="2500" dirty="0" smtClean="0">
                <a:latin typeface="Source Sans Pro Light" charset="0"/>
                <a:ea typeface="Source Sans Pro Light" charset="0"/>
                <a:cs typeface="Source Sans Pro Light" charset="0"/>
              </a:rPr>
              <a:t>Style tag in head or body</a:t>
            </a:r>
            <a:endParaRPr lang="en-US" sz="2500" dirty="0">
              <a:latin typeface="Source Sans Pro Regular" charset="0"/>
              <a:ea typeface="Source Sans Pro Regular" charset="0"/>
              <a:cs typeface="Source Sans Pro Regular" charset="0"/>
            </a:endParaRPr>
          </a:p>
        </p:txBody>
      </p:sp>
    </p:spTree>
    <p:extLst>
      <p:ext uri="{BB962C8B-B14F-4D97-AF65-F5344CB8AC3E}">
        <p14:creationId xmlns:p14="http://schemas.microsoft.com/office/powerpoint/2010/main" val="6541403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1" y="3199775"/>
            <a:ext cx="6204756" cy="132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Inline</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23270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Found within the html</a:t>
            </a:r>
          </a:p>
          <a:p>
            <a:pPr algn="l">
              <a:lnSpc>
                <a:spcPts val="4840"/>
              </a:lnSpc>
            </a:pPr>
            <a:r>
              <a:rPr lang="en-US" sz="4000" dirty="0" smtClean="0">
                <a:solidFill>
                  <a:schemeClr val="bg1"/>
                </a:solidFill>
                <a:latin typeface="Source Sans Pro" charset="0"/>
                <a:ea typeface="Source Sans Pro" charset="0"/>
                <a:cs typeface="Source Sans Pro" charset="0"/>
              </a:rPr>
              <a:t>Not ideal.</a:t>
            </a:r>
          </a:p>
          <a:p>
            <a:pPr algn="l">
              <a:lnSpc>
                <a:spcPts val="4840"/>
              </a:lnSpc>
            </a:pPr>
            <a:r>
              <a:rPr lang="en-US" sz="4000" dirty="0" smtClean="0">
                <a:solidFill>
                  <a:schemeClr val="bg1"/>
                </a:solidFill>
                <a:latin typeface="Source Sans Pro" charset="0"/>
                <a:ea typeface="Source Sans Pro" charset="0"/>
                <a:cs typeface="Source Sans Pro" charset="0"/>
              </a:rPr>
              <a:t>User rarely</a:t>
            </a:r>
            <a:endParaRPr lang="en-US" sz="4000" dirty="0">
              <a:solidFill>
                <a:schemeClr val="bg1"/>
              </a:solidFill>
              <a:latin typeface="Source Sans Pro" charset="0"/>
              <a:ea typeface="Source Sans Pro" charset="0"/>
              <a:cs typeface="Source Sans Pro" charset="0"/>
            </a:endParaRPr>
          </a:p>
        </p:txBody>
      </p:sp>
      <p:pic>
        <p:nvPicPr>
          <p:cNvPr id="4" name="Picture 3" descr="Screen Shot 2016-08-22 at 3.40.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362" y="1804845"/>
            <a:ext cx="15433288" cy="4082605"/>
          </a:xfrm>
          <a:prstGeom prst="rect">
            <a:avLst/>
          </a:prstGeom>
        </p:spPr>
      </p:pic>
    </p:spTree>
    <p:extLst>
      <p:ext uri="{BB962C8B-B14F-4D97-AF65-F5344CB8AC3E}">
        <p14:creationId xmlns:p14="http://schemas.microsoft.com/office/powerpoint/2010/main" val="22564630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3199775"/>
            <a:ext cx="6895451" cy="132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Embedded</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146012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&lt;style&gt; tag found in head or body of html</a:t>
            </a:r>
            <a:endParaRPr lang="en-US" sz="4000" dirty="0">
              <a:solidFill>
                <a:schemeClr val="bg1"/>
              </a:solidFill>
              <a:latin typeface="Source Sans Pro" charset="0"/>
              <a:ea typeface="Source Sans Pro" charset="0"/>
              <a:cs typeface="Source Sans Pro" charset="0"/>
            </a:endParaRPr>
          </a:p>
        </p:txBody>
      </p:sp>
      <p:pic>
        <p:nvPicPr>
          <p:cNvPr id="2" name="Picture 1" descr="Screen Shot 2016-08-22 at 3.46.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362" y="1678480"/>
            <a:ext cx="15433288" cy="4478526"/>
          </a:xfrm>
          <a:prstGeom prst="rect">
            <a:avLst/>
          </a:prstGeom>
        </p:spPr>
      </p:pic>
    </p:spTree>
    <p:extLst>
      <p:ext uri="{BB962C8B-B14F-4D97-AF65-F5344CB8AC3E}">
        <p14:creationId xmlns:p14="http://schemas.microsoft.com/office/powerpoint/2010/main" val="33452355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8944362" cy="13716000"/>
          </a:xfrm>
          <a:prstGeom prst="rect">
            <a:avLst/>
          </a:prstGeom>
          <a:solidFill>
            <a:schemeClr val="accent2">
              <a:alpha val="64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defTabSz="1896107">
              <a:lnSpc>
                <a:spcPct val="90000"/>
              </a:lnSpc>
              <a:spcBef>
                <a:spcPct val="0"/>
              </a:spcBef>
              <a:spcAft>
                <a:spcPct val="35000"/>
              </a:spcAft>
            </a:pPr>
            <a:endParaRPr lang="en-US" sz="3200" dirty="0">
              <a:solidFill>
                <a:srgbClr val="FFFFFF"/>
              </a:solidFill>
              <a:latin typeface="Lato" charset="0"/>
              <a:ea typeface="Lato" charset="0"/>
              <a:cs typeface="Lato" charset="0"/>
            </a:endParaRPr>
          </a:p>
        </p:txBody>
      </p:sp>
      <p:sp>
        <p:nvSpPr>
          <p:cNvPr id="32" name="Rectangle 31"/>
          <p:cNvSpPr>
            <a:spLocks/>
          </p:cNvSpPr>
          <p:nvPr/>
        </p:nvSpPr>
        <p:spPr bwMode="auto">
          <a:xfrm>
            <a:off x="1704820" y="2558574"/>
            <a:ext cx="6895451" cy="26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nSpc>
                <a:spcPts val="10000"/>
              </a:lnSpc>
            </a:pPr>
            <a:r>
              <a:rPr lang="en-US" sz="10000" b="1" spc="150" dirty="0" smtClean="0">
                <a:solidFill>
                  <a:schemeClr val="bg1"/>
                </a:solidFill>
                <a:latin typeface="Source Sans Pro"/>
                <a:ea typeface="ＭＳ Ｐゴシック" charset="0"/>
                <a:cs typeface="Source Sans Pro"/>
                <a:sym typeface="Bebas Neue" charset="0"/>
              </a:rPr>
              <a:t>Externally Linked</a:t>
            </a:r>
            <a:endParaRPr lang="en-US" sz="10000" b="1" spc="150" dirty="0">
              <a:solidFill>
                <a:schemeClr val="bg1"/>
              </a:solidFill>
              <a:latin typeface="Source Sans Pro"/>
              <a:ea typeface="ＭＳ Ｐゴシック" charset="0"/>
              <a:cs typeface="Source Sans Pro"/>
              <a:sym typeface="Bebas Neue" charset="0"/>
            </a:endParaRPr>
          </a:p>
        </p:txBody>
      </p:sp>
      <p:sp>
        <p:nvSpPr>
          <p:cNvPr id="34" name="Subtitle 2"/>
          <p:cNvSpPr txBox="1">
            <a:spLocks/>
          </p:cNvSpPr>
          <p:nvPr/>
        </p:nvSpPr>
        <p:spPr>
          <a:xfrm>
            <a:off x="1516567" y="5887450"/>
            <a:ext cx="6757638" cy="23270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840"/>
              </a:lnSpc>
            </a:pPr>
            <a:r>
              <a:rPr lang="en-US" sz="4000" dirty="0" smtClean="0">
                <a:solidFill>
                  <a:schemeClr val="bg1"/>
                </a:solidFill>
                <a:latin typeface="Source Sans Pro" charset="0"/>
                <a:ea typeface="Source Sans Pro" charset="0"/>
                <a:cs typeface="Source Sans Pro" charset="0"/>
              </a:rPr>
              <a:t>&lt;link&gt; tag in head</a:t>
            </a:r>
          </a:p>
          <a:p>
            <a:pPr algn="l">
              <a:lnSpc>
                <a:spcPts val="4840"/>
              </a:lnSpc>
            </a:pPr>
            <a:r>
              <a:rPr lang="en-US" sz="4000" dirty="0" smtClean="0">
                <a:solidFill>
                  <a:schemeClr val="bg1"/>
                </a:solidFill>
                <a:latin typeface="Source Sans Pro" charset="0"/>
                <a:ea typeface="Source Sans Pro" charset="0"/>
                <a:cs typeface="Source Sans Pro" charset="0"/>
              </a:rPr>
              <a:t>Ideal for expendability </a:t>
            </a:r>
          </a:p>
          <a:p>
            <a:pPr algn="l">
              <a:lnSpc>
                <a:spcPts val="4840"/>
              </a:lnSpc>
            </a:pPr>
            <a:r>
              <a:rPr lang="en-US" sz="4000" dirty="0" smtClean="0">
                <a:solidFill>
                  <a:schemeClr val="bg1"/>
                </a:solidFill>
                <a:latin typeface="Source Sans Pro" charset="0"/>
                <a:ea typeface="Source Sans Pro" charset="0"/>
                <a:cs typeface="Source Sans Pro" charset="0"/>
              </a:rPr>
              <a:t>Best way!</a:t>
            </a:r>
            <a:endParaRPr lang="en-US" sz="4000" dirty="0">
              <a:solidFill>
                <a:schemeClr val="bg1"/>
              </a:solidFill>
              <a:latin typeface="Source Sans Pro" charset="0"/>
              <a:ea typeface="Source Sans Pro" charset="0"/>
              <a:cs typeface="Source Sans Pro" charset="0"/>
            </a:endParaRPr>
          </a:p>
        </p:txBody>
      </p:sp>
      <p:pic>
        <p:nvPicPr>
          <p:cNvPr id="3" name="Picture 2" descr="Screen Shot 2016-08-22 at 3.48.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362" y="1768046"/>
            <a:ext cx="15433288" cy="4023773"/>
          </a:xfrm>
          <a:prstGeom prst="rect">
            <a:avLst/>
          </a:prstGeom>
        </p:spPr>
      </p:pic>
    </p:spTree>
    <p:extLst>
      <p:ext uri="{BB962C8B-B14F-4D97-AF65-F5344CB8AC3E}">
        <p14:creationId xmlns:p14="http://schemas.microsoft.com/office/powerpoint/2010/main" val="3200321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1358328" y="0"/>
            <a:ext cx="13716000" cy="13716000"/>
            <a:chOff x="11753388" y="434356"/>
            <a:chExt cx="13259342" cy="13259342"/>
          </a:xfrm>
        </p:grpSpPr>
        <p:sp>
          <p:nvSpPr>
            <p:cNvPr id="21" name="Teardrop 20"/>
            <p:cNvSpPr/>
            <p:nvPr/>
          </p:nvSpPr>
          <p:spPr>
            <a:xfrm>
              <a:off x="11753388" y="434356"/>
              <a:ext cx="13259342" cy="13259342"/>
            </a:xfrm>
            <a:prstGeom prst="teardrop">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6" name="Teardrop 5"/>
            <p:cNvSpPr/>
            <p:nvPr/>
          </p:nvSpPr>
          <p:spPr>
            <a:xfrm>
              <a:off x="12700696" y="1214941"/>
              <a:ext cx="11676954" cy="11676954"/>
            </a:xfrm>
            <a:prstGeom prst="teardrop">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grpSp>
      <p:sp>
        <p:nvSpPr>
          <p:cNvPr id="14" name="Rectangle 1"/>
          <p:cNvSpPr>
            <a:spLocks/>
          </p:cNvSpPr>
          <p:nvPr/>
        </p:nvSpPr>
        <p:spPr bwMode="auto">
          <a:xfrm>
            <a:off x="15396309" y="4688054"/>
            <a:ext cx="7294115" cy="352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lnSpc>
                <a:spcPts val="13500"/>
              </a:lnSpc>
            </a:pPr>
            <a:r>
              <a:rPr lang="en-US" sz="13600" b="1" spc="150" dirty="0" smtClean="0">
                <a:solidFill>
                  <a:schemeClr val="bg1"/>
                </a:solidFill>
                <a:latin typeface="Source Sans Pro"/>
                <a:ea typeface="ＭＳ Ｐゴシック" charset="0"/>
                <a:cs typeface="Source Sans Pro"/>
                <a:sym typeface="Bebas Neue" charset="0"/>
              </a:rPr>
              <a:t>The </a:t>
            </a:r>
          </a:p>
          <a:p>
            <a:pPr algn="r">
              <a:lnSpc>
                <a:spcPts val="13500"/>
              </a:lnSpc>
            </a:pPr>
            <a:r>
              <a:rPr lang="en-US" sz="13600" b="1" spc="150" dirty="0" smtClean="0">
                <a:solidFill>
                  <a:schemeClr val="bg1"/>
                </a:solidFill>
                <a:latin typeface="Source Sans Pro"/>
                <a:ea typeface="ＭＳ Ｐゴシック" charset="0"/>
                <a:cs typeface="Source Sans Pro"/>
                <a:sym typeface="Bebas Neue" charset="0"/>
              </a:rPr>
              <a:t>Cascade</a:t>
            </a:r>
            <a:endParaRPr lang="en-US" sz="13600" b="1" spc="150" dirty="0">
              <a:solidFill>
                <a:schemeClr val="bg1"/>
              </a:solidFill>
              <a:latin typeface="Source Sans Pro"/>
              <a:ea typeface="ＭＳ Ｐゴシック" charset="0"/>
              <a:cs typeface="Source Sans Pro"/>
              <a:sym typeface="Bebas Neue" charset="0"/>
            </a:endParaRPr>
          </a:p>
        </p:txBody>
      </p:sp>
      <p:sp>
        <p:nvSpPr>
          <p:cNvPr id="15" name="Rectangle 1"/>
          <p:cNvSpPr>
            <a:spLocks/>
          </p:cNvSpPr>
          <p:nvPr/>
        </p:nvSpPr>
        <p:spPr bwMode="auto">
          <a:xfrm>
            <a:off x="18540227" y="8211454"/>
            <a:ext cx="4110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r>
              <a:rPr lang="en-US" sz="3200" spc="150" dirty="0" smtClean="0">
                <a:solidFill>
                  <a:schemeClr val="bg1"/>
                </a:solidFill>
                <a:latin typeface="Lato Light" charset="0"/>
                <a:ea typeface="Lato Light" charset="0"/>
                <a:cs typeface="Lato Light" charset="0"/>
                <a:sym typeface="Bebas Neue" charset="0"/>
              </a:rPr>
              <a:t>Understanding the C</a:t>
            </a:r>
            <a:endParaRPr lang="en-US" sz="4400" spc="150" dirty="0">
              <a:solidFill>
                <a:schemeClr val="bg1"/>
              </a:solidFill>
              <a:latin typeface="Lato Light" charset="0"/>
              <a:ea typeface="Lato Light" charset="0"/>
              <a:cs typeface="Lato Light" charset="0"/>
              <a:sym typeface="Bebas Neue" charset="0"/>
            </a:endParaRPr>
          </a:p>
        </p:txBody>
      </p:sp>
      <p:grpSp>
        <p:nvGrpSpPr>
          <p:cNvPr id="10" name="Group 9"/>
          <p:cNvGrpSpPr/>
          <p:nvPr/>
        </p:nvGrpSpPr>
        <p:grpSpPr>
          <a:xfrm>
            <a:off x="16521285" y="3389967"/>
            <a:ext cx="6084638" cy="6579219"/>
            <a:chOff x="13547420" y="2542475"/>
            <a:chExt cx="10439400" cy="6579219"/>
          </a:xfrm>
        </p:grpSpPr>
        <p:cxnSp>
          <p:nvCxnSpPr>
            <p:cNvPr id="17" name="Straight Connector 16"/>
            <p:cNvCxnSpPr/>
            <p:nvPr/>
          </p:nvCxnSpPr>
          <p:spPr>
            <a:xfrm flipV="1">
              <a:off x="13547420" y="2542475"/>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3547420" y="9121694"/>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75766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12218577" y="3749978"/>
            <a:ext cx="0" cy="9963344"/>
          </a:xfrm>
          <a:prstGeom prst="line">
            <a:avLst/>
          </a:prstGeom>
          <a:ln w="2857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4294967295"/>
          </p:nvPr>
        </p:nvSpPr>
        <p:spPr>
          <a:xfrm>
            <a:off x="18892838" y="12712700"/>
            <a:ext cx="5484812" cy="730250"/>
          </a:xfrm>
        </p:spPr>
        <p:txBody>
          <a:bodyPr/>
          <a:lstStyle/>
          <a:p>
            <a:fld id="{9E30716D-6579-E840-A866-65A32A51B07B}" type="slidenum">
              <a:rPr lang="en-US" smtClean="0"/>
              <a:t>8</a:t>
            </a:fld>
            <a:endParaRPr lang="en-US" dirty="0"/>
          </a:p>
        </p:txBody>
      </p:sp>
      <p:sp>
        <p:nvSpPr>
          <p:cNvPr id="23" name="Rectangle 22"/>
          <p:cNvSpPr>
            <a:spLocks/>
          </p:cNvSpPr>
          <p:nvPr/>
        </p:nvSpPr>
        <p:spPr bwMode="auto">
          <a:xfrm>
            <a:off x="6676959" y="1249129"/>
            <a:ext cx="1108236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6400" b="1" dirty="0" smtClean="0">
                <a:solidFill>
                  <a:schemeClr val="tx2"/>
                </a:solidFill>
                <a:latin typeface="Lato" charset="0"/>
                <a:ea typeface="Lato" charset="0"/>
                <a:cs typeface="Lato" charset="0"/>
                <a:sym typeface="Bebas Neue" charset="0"/>
              </a:rPr>
              <a:t>Understanding the Cascade </a:t>
            </a:r>
            <a:endParaRPr lang="en-US" sz="6400" b="1" dirty="0">
              <a:solidFill>
                <a:schemeClr val="tx2"/>
              </a:solidFill>
              <a:latin typeface="Lato" charset="0"/>
              <a:ea typeface="Lato" charset="0"/>
              <a:cs typeface="Lato" charset="0"/>
              <a:sym typeface="Bebas Neue" charset="0"/>
            </a:endParaRPr>
          </a:p>
        </p:txBody>
      </p:sp>
      <p:sp>
        <p:nvSpPr>
          <p:cNvPr id="27" name="Rectangle 1"/>
          <p:cNvSpPr>
            <a:spLocks/>
          </p:cNvSpPr>
          <p:nvPr/>
        </p:nvSpPr>
        <p:spPr bwMode="auto">
          <a:xfrm>
            <a:off x="9455620" y="666698"/>
            <a:ext cx="55255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400" spc="100" dirty="0" smtClean="0">
                <a:latin typeface="Source Sans Pro" charset="0"/>
                <a:ea typeface="Source Sans Pro" charset="0"/>
                <a:cs typeface="Source Sans Pro" charset="0"/>
                <a:sym typeface="Bebas Neue" charset="0"/>
              </a:rPr>
              <a:t>Insert your subtitle text here</a:t>
            </a:r>
            <a:endParaRPr lang="en-US" sz="3400" spc="100" dirty="0">
              <a:solidFill>
                <a:schemeClr val="accent2"/>
              </a:solidFill>
              <a:latin typeface="Source Sans Pro" charset="0"/>
              <a:ea typeface="Source Sans Pro" charset="0"/>
              <a:cs typeface="Source Sans Pro" charset="0"/>
              <a:sym typeface="Bebas Neue" charset="0"/>
            </a:endParaRPr>
          </a:p>
        </p:txBody>
      </p:sp>
      <p:sp>
        <p:nvSpPr>
          <p:cNvPr id="28" name="Rectangle 27"/>
          <p:cNvSpPr/>
          <p:nvPr/>
        </p:nvSpPr>
        <p:spPr>
          <a:xfrm>
            <a:off x="11715185" y="2514410"/>
            <a:ext cx="1005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32" name="TextBox 31"/>
          <p:cNvSpPr txBox="1"/>
          <p:nvPr/>
        </p:nvSpPr>
        <p:spPr>
          <a:xfrm>
            <a:off x="5637273" y="6460148"/>
            <a:ext cx="5244505" cy="1187864"/>
          </a:xfrm>
          <a:prstGeom prst="rect">
            <a:avLst/>
          </a:prstGeom>
          <a:noFill/>
        </p:spPr>
        <p:txBody>
          <a:bodyPr wrap="square" rtlCol="0">
            <a:spAutoFit/>
          </a:bodyPr>
          <a:lstStyle/>
          <a:p>
            <a:pPr algn="r">
              <a:lnSpc>
                <a:spcPts val="4398"/>
              </a:lnSpc>
            </a:pPr>
            <a:r>
              <a:rPr lang="en-US" sz="3998" b="1" dirty="0" smtClean="0">
                <a:solidFill>
                  <a:schemeClr val="accent2"/>
                </a:solidFill>
                <a:latin typeface="Lato Heavy" charset="0"/>
                <a:ea typeface="Lato Heavy" charset="0"/>
                <a:cs typeface="Lato Heavy" charset="0"/>
              </a:rPr>
              <a:t>User Defaults</a:t>
            </a:r>
            <a:endParaRPr lang="en-US" sz="3998" b="1" dirty="0">
              <a:solidFill>
                <a:schemeClr val="accent2"/>
              </a:solidFill>
              <a:latin typeface="Lato Heavy" charset="0"/>
              <a:ea typeface="Lato Heavy" charset="0"/>
              <a:cs typeface="Lato Heavy" charset="0"/>
            </a:endParaRPr>
          </a:p>
          <a:p>
            <a:pPr>
              <a:lnSpc>
                <a:spcPts val="4398"/>
              </a:lnSpc>
            </a:pPr>
            <a:r>
              <a:rPr lang="en-US" sz="2399" dirty="0" smtClean="0">
                <a:latin typeface="Lato" charset="0"/>
                <a:ea typeface="Lato" charset="0"/>
                <a:cs typeface="Lato" charset="0"/>
              </a:rPr>
              <a:t>All links are made purple (not often)</a:t>
            </a:r>
            <a:endParaRPr lang="en-US" sz="2399" dirty="0">
              <a:latin typeface="Lato" charset="0"/>
              <a:ea typeface="Lato" charset="0"/>
              <a:cs typeface="Lato" charset="0"/>
            </a:endParaRPr>
          </a:p>
        </p:txBody>
      </p:sp>
      <p:sp>
        <p:nvSpPr>
          <p:cNvPr id="33" name="TextBox 32"/>
          <p:cNvSpPr txBox="1"/>
          <p:nvPr/>
        </p:nvSpPr>
        <p:spPr>
          <a:xfrm>
            <a:off x="5637273" y="9750275"/>
            <a:ext cx="5244505" cy="1220847"/>
          </a:xfrm>
          <a:prstGeom prst="rect">
            <a:avLst/>
          </a:prstGeom>
          <a:noFill/>
        </p:spPr>
        <p:txBody>
          <a:bodyPr wrap="square" rtlCol="0">
            <a:spAutoFit/>
          </a:bodyPr>
          <a:lstStyle/>
          <a:p>
            <a:pPr algn="r">
              <a:lnSpc>
                <a:spcPts val="4398"/>
              </a:lnSpc>
            </a:pPr>
            <a:r>
              <a:rPr lang="en-US" sz="3998" b="1" dirty="0" smtClean="0">
                <a:solidFill>
                  <a:schemeClr val="accent3"/>
                </a:solidFill>
                <a:latin typeface="Lato Heavy" charset="0"/>
                <a:ea typeface="Lato Heavy" charset="0"/>
                <a:cs typeface="Lato Heavy" charset="0"/>
              </a:rPr>
              <a:t>Document Styles</a:t>
            </a:r>
            <a:endParaRPr lang="en-US" sz="3998" b="1" dirty="0">
              <a:solidFill>
                <a:schemeClr val="accent3"/>
              </a:solidFill>
              <a:latin typeface="Lato Heavy" charset="0"/>
              <a:ea typeface="Lato Heavy" charset="0"/>
              <a:cs typeface="Lato Heavy" charset="0"/>
            </a:endParaRPr>
          </a:p>
          <a:p>
            <a:pPr algn="r">
              <a:lnSpc>
                <a:spcPts val="4398"/>
              </a:lnSpc>
            </a:pPr>
            <a:r>
              <a:rPr lang="en-US" sz="2399" dirty="0" smtClean="0">
                <a:latin typeface="Lato" charset="0"/>
                <a:ea typeface="Lato" charset="0"/>
                <a:cs typeface="Lato" charset="0"/>
              </a:rPr>
              <a:t>Links are #56A0D3 (</a:t>
            </a:r>
            <a:r>
              <a:rPr lang="en-US" sz="2399" dirty="0" err="1" smtClean="0">
                <a:latin typeface="Lato" charset="0"/>
                <a:ea typeface="Lato" charset="0"/>
                <a:cs typeface="Lato" charset="0"/>
              </a:rPr>
              <a:t>css</a:t>
            </a:r>
            <a:r>
              <a:rPr lang="en-US" sz="2399" dirty="0" smtClean="0">
                <a:latin typeface="Lato" charset="0"/>
                <a:ea typeface="Lato" charset="0"/>
                <a:cs typeface="Lato" charset="0"/>
              </a:rPr>
              <a:t> sheet)</a:t>
            </a:r>
            <a:endParaRPr lang="en-US" sz="2399" dirty="0">
              <a:latin typeface="Lato" charset="0"/>
              <a:ea typeface="Lato" charset="0"/>
              <a:cs typeface="Lato" charset="0"/>
            </a:endParaRPr>
          </a:p>
        </p:txBody>
      </p:sp>
      <p:sp>
        <p:nvSpPr>
          <p:cNvPr id="35" name="TextBox 34"/>
          <p:cNvSpPr txBox="1"/>
          <p:nvPr/>
        </p:nvSpPr>
        <p:spPr>
          <a:xfrm>
            <a:off x="5637273" y="3348766"/>
            <a:ext cx="5244505" cy="1220847"/>
          </a:xfrm>
          <a:prstGeom prst="rect">
            <a:avLst/>
          </a:prstGeom>
          <a:noFill/>
        </p:spPr>
        <p:txBody>
          <a:bodyPr wrap="square" rtlCol="0">
            <a:spAutoFit/>
          </a:bodyPr>
          <a:lstStyle/>
          <a:p>
            <a:pPr algn="r">
              <a:lnSpc>
                <a:spcPts val="4398"/>
              </a:lnSpc>
            </a:pPr>
            <a:r>
              <a:rPr lang="en-US" sz="3998" b="1" dirty="0" smtClean="0">
                <a:solidFill>
                  <a:schemeClr val="accent1"/>
                </a:solidFill>
                <a:latin typeface="Lato Heavy" charset="0"/>
                <a:ea typeface="Lato Heavy" charset="0"/>
                <a:cs typeface="Lato Heavy" charset="0"/>
              </a:rPr>
              <a:t>Browser Default</a:t>
            </a:r>
            <a:endParaRPr lang="en-US" sz="3998" b="1" dirty="0">
              <a:solidFill>
                <a:schemeClr val="accent1"/>
              </a:solidFill>
              <a:latin typeface="Lato Heavy" charset="0"/>
              <a:ea typeface="Lato Heavy" charset="0"/>
              <a:cs typeface="Lato Heavy" charset="0"/>
            </a:endParaRPr>
          </a:p>
          <a:p>
            <a:pPr algn="r">
              <a:lnSpc>
                <a:spcPts val="4398"/>
              </a:lnSpc>
            </a:pPr>
            <a:r>
              <a:rPr lang="en-US" sz="2399" dirty="0" smtClean="0">
                <a:latin typeface="Lato" charset="0"/>
                <a:ea typeface="Lato" charset="0"/>
                <a:cs typeface="Lato" charset="0"/>
              </a:rPr>
              <a:t>Link Default Blue</a:t>
            </a:r>
            <a:endParaRPr lang="en-US" sz="2399" dirty="0">
              <a:latin typeface="Lato" charset="0"/>
              <a:ea typeface="Lato" charset="0"/>
              <a:cs typeface="Lato" charset="0"/>
            </a:endParaRPr>
          </a:p>
        </p:txBody>
      </p:sp>
      <p:sp>
        <p:nvSpPr>
          <p:cNvPr id="39" name="Oval 38"/>
          <p:cNvSpPr/>
          <p:nvPr/>
        </p:nvSpPr>
        <p:spPr>
          <a:xfrm>
            <a:off x="12075625" y="3553844"/>
            <a:ext cx="329564" cy="32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41" name="Oval 40"/>
          <p:cNvSpPr/>
          <p:nvPr/>
        </p:nvSpPr>
        <p:spPr>
          <a:xfrm>
            <a:off x="12075625" y="6597416"/>
            <a:ext cx="329564" cy="32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42" name="Oval 41"/>
          <p:cNvSpPr/>
          <p:nvPr/>
        </p:nvSpPr>
        <p:spPr>
          <a:xfrm>
            <a:off x="12075625" y="9947246"/>
            <a:ext cx="329564" cy="32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4" name="Rectangle 3"/>
          <p:cNvSpPr/>
          <p:nvPr/>
        </p:nvSpPr>
        <p:spPr>
          <a:xfrm>
            <a:off x="267366" y="11716173"/>
            <a:ext cx="11750095" cy="1200329"/>
          </a:xfrm>
          <a:prstGeom prst="rect">
            <a:avLst/>
          </a:prstGeom>
        </p:spPr>
        <p:txBody>
          <a:bodyPr wrap="square">
            <a:spAutoFit/>
          </a:bodyPr>
          <a:lstStyle/>
          <a:p>
            <a:r>
              <a:rPr lang="en-US" dirty="0"/>
              <a:t>Think of dropping the element in at the top and as it moves down, each rule gets its chance to make changes. </a:t>
            </a:r>
          </a:p>
        </p:txBody>
      </p:sp>
      <p:pic>
        <p:nvPicPr>
          <p:cNvPr id="5" name="Picture 4" descr="Files-Css-Filetype-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374" y="9266833"/>
            <a:ext cx="2019953" cy="2019953"/>
          </a:xfrm>
          <a:prstGeom prst="rect">
            <a:avLst/>
          </a:prstGeom>
        </p:spPr>
      </p:pic>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374" y="5998116"/>
            <a:ext cx="2241223" cy="2241223"/>
          </a:xfrm>
          <a:prstGeom prst="rect">
            <a:avLst/>
          </a:prstGeom>
        </p:spPr>
      </p:pic>
      <p:pic>
        <p:nvPicPr>
          <p:cNvPr id="7" name="Picture 6" descr="chro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374" y="2840572"/>
            <a:ext cx="1622184" cy="1622184"/>
          </a:xfrm>
          <a:prstGeom prst="rect">
            <a:avLst/>
          </a:prstGeom>
        </p:spPr>
      </p:pic>
      <p:pic>
        <p:nvPicPr>
          <p:cNvPr id="8" name="Picture 7" descr="Screen Shot 2016-08-22 at 4.04.0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9703" y="7648012"/>
            <a:ext cx="5743135" cy="5516326"/>
          </a:xfrm>
          <a:prstGeom prst="rect">
            <a:avLst/>
          </a:prstGeom>
        </p:spPr>
      </p:pic>
      <p:pic>
        <p:nvPicPr>
          <p:cNvPr id="9" name="Picture 8" descr="Screen Shot 2016-08-22 at 4.03.5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78906" y="2514410"/>
            <a:ext cx="4422687" cy="4298104"/>
          </a:xfrm>
          <a:prstGeom prst="rect">
            <a:avLst/>
          </a:prstGeom>
        </p:spPr>
      </p:pic>
    </p:spTree>
    <p:extLst>
      <p:ext uri="{BB962C8B-B14F-4D97-AF65-F5344CB8AC3E}">
        <p14:creationId xmlns:p14="http://schemas.microsoft.com/office/powerpoint/2010/main" val="952929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1358328" y="0"/>
            <a:ext cx="13716000" cy="13716000"/>
            <a:chOff x="11753388" y="434356"/>
            <a:chExt cx="13259342" cy="13259342"/>
          </a:xfrm>
        </p:grpSpPr>
        <p:sp>
          <p:nvSpPr>
            <p:cNvPr id="21" name="Teardrop 20"/>
            <p:cNvSpPr/>
            <p:nvPr/>
          </p:nvSpPr>
          <p:spPr>
            <a:xfrm>
              <a:off x="11753388" y="434356"/>
              <a:ext cx="13259342" cy="13259342"/>
            </a:xfrm>
            <a:prstGeom prst="teardrop">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sp>
          <p:nvSpPr>
            <p:cNvPr id="6" name="Teardrop 5"/>
            <p:cNvSpPr/>
            <p:nvPr/>
          </p:nvSpPr>
          <p:spPr>
            <a:xfrm>
              <a:off x="12700696" y="1214941"/>
              <a:ext cx="11676954" cy="11676954"/>
            </a:xfrm>
            <a:prstGeom prst="teardrop">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Regular" charset="0"/>
              </a:endParaRPr>
            </a:p>
          </p:txBody>
        </p:sp>
      </p:grpSp>
      <p:sp>
        <p:nvSpPr>
          <p:cNvPr id="14" name="Rectangle 1"/>
          <p:cNvSpPr>
            <a:spLocks/>
          </p:cNvSpPr>
          <p:nvPr/>
        </p:nvSpPr>
        <p:spPr bwMode="auto">
          <a:xfrm>
            <a:off x="13193533" y="5553675"/>
            <a:ext cx="9496891" cy="179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lnSpc>
                <a:spcPts val="13500"/>
              </a:lnSpc>
            </a:pPr>
            <a:r>
              <a:rPr lang="en-US" sz="13600" b="1" spc="150" dirty="0" smtClean="0">
                <a:solidFill>
                  <a:schemeClr val="bg1"/>
                </a:solidFill>
                <a:latin typeface="Source Sans Pro"/>
                <a:ea typeface="ＭＳ Ｐゴシック" charset="0"/>
                <a:cs typeface="Source Sans Pro"/>
                <a:sym typeface="Bebas Neue" charset="0"/>
              </a:rPr>
              <a:t>Inheritance</a:t>
            </a:r>
            <a:endParaRPr lang="en-US" sz="13600" b="1" spc="150" dirty="0">
              <a:solidFill>
                <a:schemeClr val="bg1"/>
              </a:solidFill>
              <a:latin typeface="Source Sans Pro"/>
              <a:ea typeface="ＭＳ Ｐゴシック" charset="0"/>
              <a:cs typeface="Source Sans Pro"/>
              <a:sym typeface="Bebas Neue" charset="0"/>
            </a:endParaRPr>
          </a:p>
        </p:txBody>
      </p:sp>
      <p:sp>
        <p:nvSpPr>
          <p:cNvPr id="15" name="Rectangle 1"/>
          <p:cNvSpPr>
            <a:spLocks/>
          </p:cNvSpPr>
          <p:nvPr/>
        </p:nvSpPr>
        <p:spPr bwMode="auto">
          <a:xfrm>
            <a:off x="17597661" y="8211454"/>
            <a:ext cx="505286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r>
              <a:rPr lang="en-US" sz="3200" spc="150" dirty="0" smtClean="0">
                <a:solidFill>
                  <a:schemeClr val="bg1"/>
                </a:solidFill>
                <a:latin typeface="Lato Light" charset="0"/>
                <a:ea typeface="Lato Light" charset="0"/>
                <a:cs typeface="Lato Light" charset="0"/>
                <a:sym typeface="Bebas Neue" charset="0"/>
              </a:rPr>
              <a:t>Making CSS work for you</a:t>
            </a:r>
            <a:endParaRPr lang="en-US" sz="4400" spc="150" dirty="0">
              <a:solidFill>
                <a:schemeClr val="bg1"/>
              </a:solidFill>
              <a:latin typeface="Lato Light" charset="0"/>
              <a:ea typeface="Lato Light" charset="0"/>
              <a:cs typeface="Lato Light" charset="0"/>
              <a:sym typeface="Bebas Neue" charset="0"/>
            </a:endParaRPr>
          </a:p>
        </p:txBody>
      </p:sp>
      <p:grpSp>
        <p:nvGrpSpPr>
          <p:cNvPr id="10" name="Group 9"/>
          <p:cNvGrpSpPr/>
          <p:nvPr/>
        </p:nvGrpSpPr>
        <p:grpSpPr>
          <a:xfrm>
            <a:off x="16521285" y="3389967"/>
            <a:ext cx="6084638" cy="6579219"/>
            <a:chOff x="13547420" y="2542475"/>
            <a:chExt cx="10439400" cy="6579219"/>
          </a:xfrm>
        </p:grpSpPr>
        <p:cxnSp>
          <p:nvCxnSpPr>
            <p:cNvPr id="17" name="Straight Connector 16"/>
            <p:cNvCxnSpPr/>
            <p:nvPr/>
          </p:nvCxnSpPr>
          <p:spPr>
            <a:xfrm flipV="1">
              <a:off x="13547420" y="2542475"/>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3547420" y="9121694"/>
              <a:ext cx="10439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2042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usiness Proposal Light">
      <a:dk1>
        <a:srgbClr val="999999"/>
      </a:dk1>
      <a:lt1>
        <a:srgbClr val="FFFFFF"/>
      </a:lt1>
      <a:dk2>
        <a:srgbClr val="494949"/>
      </a:dk2>
      <a:lt2>
        <a:srgbClr val="FFFFFF"/>
      </a:lt2>
      <a:accent1>
        <a:srgbClr val="0178B6"/>
      </a:accent1>
      <a:accent2>
        <a:srgbClr val="009EEB"/>
      </a:accent2>
      <a:accent3>
        <a:srgbClr val="424F5A"/>
      </a:accent3>
      <a:accent4>
        <a:srgbClr val="0178B6"/>
      </a:accent4>
      <a:accent5>
        <a:srgbClr val="C1CEDA"/>
      </a:accent5>
      <a:accent6>
        <a:srgbClr val="009EEB"/>
      </a:accent6>
      <a:hlink>
        <a:srgbClr val="F33B48"/>
      </a:hlink>
      <a:folHlink>
        <a:srgbClr val="FFC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29955</TotalTime>
  <Words>550</Words>
  <Application>Microsoft Macintosh PowerPoint</Application>
  <PresentationFormat>Custom</PresentationFormat>
  <Paragraphs>135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dc:title>
  <dc:subject/>
  <dc:creator>Rocketo Graphics</dc:creator>
  <cp:keywords/>
  <dc:description/>
  <cp:lastModifiedBy>School of Journalism</cp:lastModifiedBy>
  <cp:revision>6226</cp:revision>
  <dcterms:created xsi:type="dcterms:W3CDTF">2014-11-12T21:47:38Z</dcterms:created>
  <dcterms:modified xsi:type="dcterms:W3CDTF">2016-08-23T13:35:18Z</dcterms:modified>
  <cp:category/>
</cp:coreProperties>
</file>