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emiBold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SemiBold-italic.fntdata"/><Relationship Id="rId27" Type="http://schemas.openxmlformats.org/officeDocument/2006/relationships/font" Target="fonts/Roboto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c5674e7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c5674e7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c5674e76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c5674e76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c5674e76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c5674e76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c5674e76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c5674e76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c5674e76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c5674e76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c5674e76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c5674e76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2ace9803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2ace9803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2ace980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2ace980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2ace9803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2ace980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2ace9803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2ace9803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2ace9803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2ace9803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2ace9803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2ace9803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2ace9803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2ace9803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2ace9803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2ace9803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c5674e76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c5674e76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ookerstudio.google.com/reporting/c2e30e3f-7fba-4406-9fc4-782cf9e99720" TargetMode="External"/><Relationship Id="rId4" Type="http://schemas.openxmlformats.org/officeDocument/2006/relationships/hyperlink" Target="https://lookerstudio.google.com/u/0/reporting/c2e30e3f-7fba-4406-9fc4-782cf9e99720/page/p_rdxlmc3tvd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68000" y="913300"/>
            <a:ext cx="7281600" cy="18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latin typeface="Roboto"/>
                <a:ea typeface="Roboto"/>
                <a:cs typeface="Roboto"/>
                <a:sym typeface="Roboto"/>
              </a:rPr>
              <a:t>Automação da Análise de Crédito e Score de Risco para o Banco "Super Cajá"</a:t>
            </a:r>
            <a:endParaRPr sz="3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39900" y="2782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Roboto"/>
                <a:ea typeface="Roboto"/>
                <a:cs typeface="Roboto"/>
                <a:sym typeface="Roboto"/>
              </a:rPr>
              <a:t>Desenvolvido por Juliana Xavier</a:t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 rot="5400000">
            <a:off x="600250" y="2855100"/>
            <a:ext cx="1239900" cy="10956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6250" y="2782950"/>
            <a:ext cx="1239900" cy="1095600"/>
          </a:xfrm>
          <a:prstGeom prst="diagStripe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5400000">
            <a:off x="578050" y="2093100"/>
            <a:ext cx="1239900" cy="1095600"/>
          </a:xfrm>
          <a:prstGeom prst="diagStripe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26250" y="2020950"/>
            <a:ext cx="1239900" cy="10956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rot="5400000">
            <a:off x="600250" y="1254900"/>
            <a:ext cx="1239900" cy="10956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6250" y="1182750"/>
            <a:ext cx="1239900" cy="1095600"/>
          </a:xfrm>
          <a:prstGeom prst="diagStripe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 rot="5400000">
            <a:off x="600250" y="416700"/>
            <a:ext cx="1239900" cy="1095600"/>
          </a:xfrm>
          <a:prstGeom prst="diagStripe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26250" y="344550"/>
            <a:ext cx="1239900" cy="10956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 rot="5400000">
            <a:off x="600250" y="3693300"/>
            <a:ext cx="1239900" cy="1095600"/>
          </a:xfrm>
          <a:prstGeom prst="diagStripe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26250" y="3621150"/>
            <a:ext cx="1239900" cy="10956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rot="5400000">
            <a:off x="600250" y="4419525"/>
            <a:ext cx="1239900" cy="10956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26250" y="4347375"/>
            <a:ext cx="1239900" cy="1095600"/>
          </a:xfrm>
          <a:prstGeom prst="diagStripe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 rot="5400000">
            <a:off x="574000" y="-309525"/>
            <a:ext cx="1239900" cy="10956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0" y="-381675"/>
            <a:ext cx="1239900" cy="1095600"/>
          </a:xfrm>
          <a:prstGeom prst="diagStripe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5A6BD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8.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Análise de Medidas Descritivas e Correlação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417075" y="1081300"/>
            <a:ext cx="8173200" cy="4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Medidas de Tendência Central e Dispersão: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❏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Médias, medianas e modas para variáveis numéricas (idade, salário, dependentes, atrasos, etc.) foram calculadas usando SQL no BigQuery.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Desvio padrão para </a:t>
            </a: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age_tratado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salary_tratado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debt_ratio_tratado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entender a dispersão.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Cálculo de Quartis: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função </a:t>
            </a: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NTILE(4)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foi usada para dividir as variáveis numéricas em quatro grupos (quartis), fundamental para a análise de risco relativo.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Correlações com </a:t>
            </a:r>
            <a:r>
              <a:rPr b="1"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default_flag 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(Risco de Inadimplência):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Correlação mais forte (positiva):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Variáveis de atraso de pagamento, como </a:t>
            </a: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default_flag_more_90_days_corr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(0,307), </a:t>
            </a: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default_flag_delay_30_59_corr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(0,299) e </a:t>
            </a: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default_flag_delay_60_89_corr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(0,278).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Correlação moderada: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using_lines_default_flag_corr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(0,251).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Correlações fracas: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debt_ratio_default_flag_corr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(0,003) e </a:t>
            </a: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dependents_default_flag_corr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(0,030).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198625"/>
            <a:ext cx="8520600" cy="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9. 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Cálculo do Risco Relativo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361625" y="844500"/>
            <a:ext cx="8520600" cy="55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que é Risco Relativo?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Métrica que 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compara a taxa de inadimplência de um grupo específico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(ex: um quartil de idade) com a 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taxa de inadimplência total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 base de clientes.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Fórmula: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Risco Relativo = (Taxa de Inadimplência do Grupo) / (Taxa de Inadimplência Total).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Implementação em SQL (BigQuery):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Utilização de "Tabelas de Expressão Comum" (</a:t>
            </a: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para calcular a taxa de inadimplência total e as taxas de inadimplência para cada quartil de cada variável.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Interpretação dos Resultados: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Risco Relativo &gt; 1: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 grupo tem um risco de inadimplência 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maior que a média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Risco Relativo &lt; 1: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 grupo tem um risco de inadimplência 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menor que a média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Risco Relativo = 1: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 risco do grupo é 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igual ao risco médio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 base.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Exemplos de Risco Relativo Elevado (Quartil 4):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delayed_payment_30_59_quartil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(categoria 4): 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3,63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more_90_days_quartil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(categoria 4): 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3,73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using_lines_quartil 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(categoria 4): 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3,74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201850" y="35538"/>
            <a:ext cx="8520600" cy="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10. 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Segmentação por Score de Crédito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201850" y="454989"/>
            <a:ext cx="8898000" cy="68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 vez de um algoritmo de "caixa preta", a pontuação é criada a partir de variáveis-chave, permitindo entender exatamente por que um cliente recebe uma determinada classificação.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Criação das Variáveis de Risco (Dummy)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Fundamento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O modelo se baseia no </a:t>
            </a: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risco relativo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uma métrica que indica se um grupo de clientes (por exemplo, os de um quartil específico de idade) 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têm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maior propensão à inadimplência do que a média.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Regra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Para cada variável, criamos uma </a:t>
            </a: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variável binária (dummy)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Se o risco relativo de um quartil for superior a um ponto de corte predefinido (ex: </a:t>
            </a:r>
            <a:r>
              <a:rPr lang="pt-BR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&gt; 1.5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), a variável dummy recebe o valor </a:t>
            </a:r>
            <a:r>
              <a:rPr lang="pt-BR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Caso contrário, recebe</a:t>
            </a:r>
            <a:r>
              <a:rPr lang="pt-BR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0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Cálculo do Score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Lógica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 pontuação final (</a:t>
            </a:r>
            <a:r>
              <a:rPr lang="pt-BR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score_risco_total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é a </a:t>
            </a: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soma ponderada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todas as variáveis dummy.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Pesos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Os pesos são atribuídos de acordo com a </a:t>
            </a: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importância e impacto de cada variável no risco de crédito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Variáveis como atrasos de pagamento e tipos de empréstimos, que têm maior peso, contribuem mais para o score final.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Classificação e Validação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Classificação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O score total é usado para categorizar os clientes em faixas de risco (ex: 'Risco Baixo', 'Risco Moderado', 'Risco Alto', 'Risco Extremamente Alto'), facilitando a tomada de decisão.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Validação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Uma </a:t>
            </a: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flag binária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pt-BR" sz="1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flag_alto_risco_binaria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é gerada com base no score, permitindo a validação do modelo por meio de uma </a:t>
            </a:r>
            <a:r>
              <a:rPr b="1"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matriz de confusão</a:t>
            </a:r>
            <a:r>
              <a:rPr lang="pt-BR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 o cálculo de métricas como precisão e recall.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Essa abordagem é ideal para o negócio, pois combina a precisão de um modelo preditivo com a </a:t>
            </a:r>
            <a:r>
              <a:rPr b="1" lang="pt-BR" sz="1100">
                <a:solidFill>
                  <a:schemeClr val="dk1"/>
                </a:solidFill>
              </a:rPr>
              <a:t>interpretabilidade e a confiança</a:t>
            </a:r>
            <a:r>
              <a:rPr lang="pt-BR" sz="1100">
                <a:solidFill>
                  <a:schemeClr val="dk1"/>
                </a:solidFill>
              </a:rPr>
              <a:t> de um sistema baseado em regras lógicas.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278525"/>
            <a:ext cx="8520600" cy="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11. 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Validação e Otimização do Modelo de Score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372900" y="864475"/>
            <a:ext cx="8566800" cy="59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b="1"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Validação Inicial: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Utilização de Matriz de Confusão e Métricas de Desempenho (Acurácia, Precisão, Recall, F1 Score) com um modelo Random Forest no Google Colab.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b="1"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Resultados Iniciais: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Acurácia de 0.9422, Precisão de 0.2375, Recall de 0.9624, F1 Score de 0.3810.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b="1"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Desafio: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Alta taxa de Falsos Positivos (411).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❏"/>
            </a:pPr>
            <a:r>
              <a:rPr b="1"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Primeira Otimização (Ajuste de Limites para Variáveis Dummy):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❏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Limites de risco relativo ajustados individualmente para as variáveis dummy com base nos dados reais de risco relativo (ex: atrasos &gt; 2.5, idade &gt; 1.2, dívida &gt; 1.1).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b="1"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Resultado (Melhoria em Precisão):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Acurácia de 0.9867, Precisão de 0.6753, Recall de 0.5725.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b="1"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Desafio Persistente: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 Recall (capacidade de detectar todos os inadimplentes) ainda estava baixo, indicando muitos Falsos Negativos (292).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❏"/>
            </a:pPr>
            <a:r>
              <a:rPr b="1"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Segunda Otimização (Ajuste de Pesos para Variáveis Dummy e Novas Variáveis):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b="1"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Pesos mais distribuídos no cálculo do score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priorizando atrasos, mas aumentando a influência de fatores secundários como empréstimos (imóveis e outros) e idade.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Inclusão de </a:t>
            </a:r>
            <a:r>
              <a:rPr b="1"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novas variáveis dummy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</a:t>
            </a:r>
            <a:r>
              <a:rPr lang="pt-BR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qtd_imoveis_emprestimos_quartil 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lang="pt-BR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qtd_outros_emprestimos_quartil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Ajuste do ponto de corte para a </a:t>
            </a:r>
            <a:r>
              <a:rPr lang="pt-BR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flag_alto_risco_binaria </a:t>
            </a:r>
            <a:r>
              <a:rPr lang="pt-B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ser mais sensível.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215325"/>
            <a:ext cx="8520600" cy="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12. 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Resultados Finais do Modelo Otimizado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362900" y="894450"/>
            <a:ext cx="8577000" cy="6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Matriz de Confusão Otimizada: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Verdadeiros Positivos (TP): 409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(modelo identificou corretamente 409 inadimplentes).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Falsos Negativos (FN): 274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(modelo deixou de identificar 274 inadimplentes, 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redução crucial de 18 FN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❏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Verdadeiros Negativos (TN): 35.121.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❏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Falsos Positivos (FP): 196 (aumento ligeiro, mas aceitável para maior sensibilidade).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Métricas de Desempenho Finais: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Acurácia: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0.9869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(muito alta).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Precisão: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0.6760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(mantida alta, garantindo confiabilidade nas previsões de "inadimplente").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Recall: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0.5988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(melhoria crucial de 0.5725 para 0.5988, demonstrando maior capacidade de identificar inadimplentes reais).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F1 Score: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0.6351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(melhor equilíbrio entre Precisão e Recall).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Conclusão da Otimização: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 modificações foram bem-sucedidas em 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melhorar a capacidade do modelo de identificar clientes que realmente dão calote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que é o objetivo principal da análise de risco.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13. 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Dashboard de Resultados e Próximos Passos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372900" y="1064225"/>
            <a:ext cx="8636700" cy="55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Dashboard Interativo: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 informações e o score de risco foram consolidados em um dashboard no 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Looker Studio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facilitar a visualização, gerenciamento e interação com os dados.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 do Dashboard:</a:t>
            </a:r>
            <a:r>
              <a:rPr lang="pt-BR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https://lookerstudio.google.com/u/0/reporting/c2e30e3f-7fba-4406-9fc4-782cf9e99720/page/p_rdxlmc3tvd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Próximos Passos: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❏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Implementar o score de crédito desenvolvido no processo de análise de crédito do banco "Super Caja".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❏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Utilizar as classificações de risco para automatizar e otimizar as decisões de concessão de empréstimos.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❏"/>
            </a:pP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Reduzir o tempo de processamento e, consequentemente, a taxa de inadimplência do banco.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ctrTitle"/>
          </p:nvPr>
        </p:nvSpPr>
        <p:spPr>
          <a:xfrm>
            <a:off x="1184233" y="754288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/>
              <a:t>Thank you!</a:t>
            </a:r>
            <a:endParaRPr sz="3300"/>
          </a:p>
        </p:txBody>
      </p:sp>
      <p:sp>
        <p:nvSpPr>
          <p:cNvPr id="159" name="Google Shape;159;p28"/>
          <p:cNvSpPr txBox="1"/>
          <p:nvPr>
            <p:ph idx="1" type="subTitle"/>
          </p:nvPr>
        </p:nvSpPr>
        <p:spPr>
          <a:xfrm>
            <a:off x="1239900" y="27829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Desenvolvido por Juliana Xavier</a:t>
            </a:r>
            <a:endParaRPr sz="2100"/>
          </a:p>
        </p:txBody>
      </p:sp>
      <p:sp>
        <p:nvSpPr>
          <p:cNvPr id="160" name="Google Shape;160;p28"/>
          <p:cNvSpPr/>
          <p:nvPr/>
        </p:nvSpPr>
        <p:spPr>
          <a:xfrm rot="5400000">
            <a:off x="600250" y="2855100"/>
            <a:ext cx="1239900" cy="10956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26250" y="2782950"/>
            <a:ext cx="1239900" cy="1095600"/>
          </a:xfrm>
          <a:prstGeom prst="diagStripe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/>
          <p:nvPr/>
        </p:nvSpPr>
        <p:spPr>
          <a:xfrm rot="5400000">
            <a:off x="578050" y="2093100"/>
            <a:ext cx="1239900" cy="1095600"/>
          </a:xfrm>
          <a:prstGeom prst="diagStripe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26250" y="2020950"/>
            <a:ext cx="1239900" cy="10956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/>
          <p:nvPr/>
        </p:nvSpPr>
        <p:spPr>
          <a:xfrm rot="5400000">
            <a:off x="600250" y="1254900"/>
            <a:ext cx="1239900" cy="10956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8"/>
          <p:cNvSpPr/>
          <p:nvPr/>
        </p:nvSpPr>
        <p:spPr>
          <a:xfrm>
            <a:off x="26250" y="1182750"/>
            <a:ext cx="1239900" cy="1095600"/>
          </a:xfrm>
          <a:prstGeom prst="diagStripe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/>
          <p:nvPr/>
        </p:nvSpPr>
        <p:spPr>
          <a:xfrm rot="5400000">
            <a:off x="600250" y="416700"/>
            <a:ext cx="1239900" cy="1095600"/>
          </a:xfrm>
          <a:prstGeom prst="diagStripe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/>
          <p:nvPr/>
        </p:nvSpPr>
        <p:spPr>
          <a:xfrm>
            <a:off x="26250" y="344550"/>
            <a:ext cx="1239900" cy="10956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/>
          <p:nvPr/>
        </p:nvSpPr>
        <p:spPr>
          <a:xfrm rot="5400000">
            <a:off x="600250" y="3693300"/>
            <a:ext cx="1239900" cy="1095600"/>
          </a:xfrm>
          <a:prstGeom prst="diagStripe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26250" y="3621150"/>
            <a:ext cx="1239900" cy="10956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 rot="5400000">
            <a:off x="600250" y="4419525"/>
            <a:ext cx="1239900" cy="10956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26250" y="4347375"/>
            <a:ext cx="1239900" cy="1095600"/>
          </a:xfrm>
          <a:prstGeom prst="diagStripe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 rot="5400000">
            <a:off x="574000" y="-309525"/>
            <a:ext cx="1239900" cy="10956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0" y="-381675"/>
            <a:ext cx="1239900" cy="1095600"/>
          </a:xfrm>
          <a:prstGeom prst="diagStripe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5A6BD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/>
        </p:nvSpPr>
        <p:spPr>
          <a:xfrm>
            <a:off x="131100" y="177125"/>
            <a:ext cx="8881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Roboto"/>
                <a:ea typeface="Roboto"/>
                <a:cs typeface="Roboto"/>
                <a:sym typeface="Roboto"/>
              </a:rPr>
              <a:t>Escopo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4525"/>
            <a:ext cx="5310358" cy="407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176050"/>
            <a:ext cx="8520600" cy="8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Roboto"/>
                <a:ea typeface="Roboto"/>
                <a:cs typeface="Roboto"/>
                <a:sym typeface="Roboto"/>
              </a:rPr>
              <a:t>1.  Objetivo do Projeto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21575" y="720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❏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Desenvolver um </a:t>
            </a:r>
            <a:r>
              <a:rPr b="1" lang="pt-BR" sz="1600">
                <a:latin typeface="Roboto"/>
                <a:ea typeface="Roboto"/>
                <a:cs typeface="Roboto"/>
                <a:sym typeface="Roboto"/>
              </a:rPr>
              <a:t>score de crédito robusto</a:t>
            </a: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 a partir de análise de dados e avaliação do risco relativo.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❏"/>
            </a:pPr>
            <a:r>
              <a:rPr b="1" lang="pt-BR" sz="1600">
                <a:latin typeface="Roboto"/>
                <a:ea typeface="Roboto"/>
                <a:cs typeface="Roboto"/>
                <a:sym typeface="Roboto"/>
              </a:rPr>
              <a:t>Classificar os solicitantes</a:t>
            </a: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 em diferentes categorias de risco com base em sua probabilidade de inadimplência.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❏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Permitir que o banco tome</a:t>
            </a:r>
            <a:r>
              <a:rPr b="1" lang="pt-BR" sz="1600">
                <a:latin typeface="Roboto"/>
                <a:ea typeface="Roboto"/>
                <a:cs typeface="Roboto"/>
                <a:sym typeface="Roboto"/>
              </a:rPr>
              <a:t> decisões informadas</a:t>
            </a: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 sobre a concessão de crédito, </a:t>
            </a:r>
            <a:r>
              <a:rPr b="1" lang="pt-BR" sz="1600">
                <a:latin typeface="Roboto"/>
                <a:ea typeface="Roboto"/>
                <a:cs typeface="Roboto"/>
                <a:sym typeface="Roboto"/>
              </a:rPr>
              <a:t>reduzindo o risco de empréstimos não reembolsáveis</a:t>
            </a: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❏"/>
            </a:pP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Integrar a </a:t>
            </a:r>
            <a:r>
              <a:rPr b="1" lang="pt-BR" sz="1600">
                <a:latin typeface="Roboto"/>
                <a:ea typeface="Roboto"/>
                <a:cs typeface="Roboto"/>
                <a:sym typeface="Roboto"/>
              </a:rPr>
              <a:t>métrica existente de pagamentos em atraso</a:t>
            </a:r>
            <a:r>
              <a:rPr lang="pt-BR" sz="1600">
                <a:latin typeface="Roboto"/>
                <a:ea typeface="Roboto"/>
                <a:cs typeface="Roboto"/>
                <a:sym typeface="Roboto"/>
              </a:rPr>
              <a:t> para fortalecer a capacidade do modelo de identificar riscos.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176050"/>
            <a:ext cx="85206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2. Ferramentas e Tecnologias Utilizadas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079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❏"/>
            </a:pPr>
            <a:r>
              <a:rPr lang="pt-BR" sz="16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Google BigQuery</a:t>
            </a: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Data warehouse para processamento de grandes volumes de dados.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❏"/>
            </a:pPr>
            <a:r>
              <a:rPr lang="pt-BR" sz="16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Google Colab</a:t>
            </a: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Plataforma para trabalhar com a linguagem de programação Python em Notebooks.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❏"/>
            </a:pPr>
            <a:r>
              <a:rPr lang="pt-BR" sz="16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Apresentações Google</a:t>
            </a: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Ferramenta para criação e edição de apresentações (como esta!).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❏"/>
            </a:pPr>
            <a:r>
              <a:rPr lang="pt-BR" sz="16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Google Looker Studio</a:t>
            </a: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Ferramenta para criação e edição de painéis e relatórios de dados (dashboard).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❏"/>
            </a:pPr>
            <a:r>
              <a:rPr lang="pt-BR" sz="160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Linguagens</a:t>
            </a:r>
            <a:r>
              <a:rPr b="1"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pt-B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SQL (no BigQuery) e Python (no Google Colab).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17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Conjunto de Dados (Insumos)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863550"/>
            <a:ext cx="873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2146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pt-BR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Origem:</a:t>
            </a:r>
            <a:r>
              <a:rPr lang="pt-BR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Dados sobre empréstimos concedidos a um grupo de clientes do banco.</a:t>
            </a:r>
            <a:endParaRPr sz="4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46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❏"/>
            </a:pPr>
            <a:r>
              <a:rPr b="1" lang="pt-BR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Estrutura (4 tabelas):</a:t>
            </a:r>
            <a:endParaRPr b="1" sz="4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46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❏"/>
            </a:pPr>
            <a:r>
              <a:rPr lang="pt-BR" sz="4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user_info</a:t>
            </a:r>
            <a:r>
              <a:rPr lang="pt-BR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Dados do usuário/cliente (ID, idade, gênero, salário, dependentes).</a:t>
            </a:r>
            <a:endParaRPr sz="4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46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❏"/>
            </a:pPr>
            <a:r>
              <a:rPr lang="pt-BR" sz="4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loans_outstanding</a:t>
            </a:r>
            <a:r>
              <a:rPr lang="pt-BR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Dados do tipo de empréstimo (ID do empréstimo, ID do usuário, tipo de empréstimo - imóveis/outros).</a:t>
            </a:r>
            <a:endParaRPr sz="4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46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❏"/>
            </a:pPr>
            <a:r>
              <a:rPr lang="pt-BR" sz="4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loans_detail</a:t>
            </a:r>
            <a:r>
              <a:rPr lang="pt-BR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Comportamento de pagamento (ID do usuário, atrasos &gt; 90 dias, utilização de linhas de crédito não garantidas, atrasos 30-59 dias, taxa de endividamento, atrasos 60-89 dias).</a:t>
            </a:r>
            <a:endParaRPr sz="4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1468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❏"/>
            </a:pPr>
            <a:r>
              <a:rPr lang="pt-BR" sz="4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default</a:t>
            </a:r>
            <a:r>
              <a:rPr lang="pt-BR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Clientes já identificados como inadimplentes (</a:t>
            </a:r>
            <a:r>
              <a:rPr lang="pt-BR" sz="4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default flag</a:t>
            </a:r>
            <a:r>
              <a:rPr lang="pt-BR" sz="4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1 para inadimplente, 0 para sem histórico).</a:t>
            </a:r>
            <a:endParaRPr sz="4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76050"/>
            <a:ext cx="85206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4. Processamento e Preparação dos Dados (Etapa 1)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760300"/>
            <a:ext cx="8520600" cy="3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06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Conexão/Importação:</a:t>
            </a:r>
            <a:r>
              <a:rPr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Arquivos descompactados, carregados para o Google Drive, convertidos para Planilhas Google e importados como tabelas para o Google Cloud BigQuery.</a:t>
            </a:r>
            <a:endParaRPr sz="5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❏"/>
            </a:pPr>
            <a:r>
              <a:rPr b="1"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Tratamento de Valores Nulos:</a:t>
            </a:r>
            <a:endParaRPr b="1" sz="5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Identificados </a:t>
            </a:r>
            <a:r>
              <a:rPr b="1"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7.199 nulos</a:t>
            </a:r>
            <a:r>
              <a:rPr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 variável </a:t>
            </a:r>
            <a:r>
              <a:rPr lang="pt-BR" sz="5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last_month_salary</a:t>
            </a:r>
            <a:r>
              <a:rPr lang="pt-BR" sz="5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b="1"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943</a:t>
            </a:r>
            <a:r>
              <a:rPr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em </a:t>
            </a:r>
            <a:r>
              <a:rPr lang="pt-BR" sz="5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number_dependents </a:t>
            </a:r>
            <a:r>
              <a:rPr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 tabela </a:t>
            </a:r>
            <a:r>
              <a:rPr lang="pt-BR" sz="5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user_info</a:t>
            </a:r>
            <a:r>
              <a:rPr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A mediana foi utilizada para possível substituição de </a:t>
            </a:r>
            <a:r>
              <a:rPr lang="pt-BR" sz="5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last_month_salary e </a:t>
            </a:r>
            <a:r>
              <a:rPr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esses valores foram </a:t>
            </a:r>
            <a:r>
              <a:rPr b="1"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alterados para 0 em </a:t>
            </a:r>
            <a:r>
              <a:rPr lang="pt-BR" sz="5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number_dependents</a:t>
            </a:r>
            <a:r>
              <a:rPr b="1"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5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Após a união das tabelas, 425 nulos identificados na </a:t>
            </a:r>
            <a:r>
              <a:rPr lang="pt-BR" sz="5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loans_outstanding </a:t>
            </a:r>
            <a:r>
              <a:rPr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(1,2% do total); esses valores foram </a:t>
            </a:r>
            <a:r>
              <a:rPr b="1"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alterados para 0</a:t>
            </a:r>
            <a:r>
              <a:rPr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pois representam clientes sem histórico de inadimplência e sem empréstimos.</a:t>
            </a:r>
            <a:endParaRPr sz="5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Tipagem de Dados:</a:t>
            </a:r>
            <a:r>
              <a:rPr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Erro na linha 4931 da coluna </a:t>
            </a:r>
            <a:r>
              <a:rPr lang="pt-BR" sz="5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last_month_salary </a:t>
            </a:r>
            <a:r>
              <a:rPr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corrigido com criação manual do schema da tabela no BigQuery.</a:t>
            </a:r>
            <a:endParaRPr sz="5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Valores Duplicados:</a:t>
            </a:r>
            <a:r>
              <a:rPr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Nenhuma duplicidade encontrada nas tabelas.</a:t>
            </a:r>
            <a:endParaRPr sz="5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Inconsistências Categóricas:</a:t>
            </a:r>
            <a:r>
              <a:rPr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Padronização da variável </a:t>
            </a:r>
            <a:r>
              <a:rPr lang="pt-BR" sz="5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loan_type </a:t>
            </a:r>
            <a:r>
              <a:rPr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(maiúsculas/minúsculas) na tabela </a:t>
            </a:r>
            <a:r>
              <a:rPr lang="pt-BR" sz="5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loans_outstanding</a:t>
            </a:r>
            <a:r>
              <a:rPr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5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Tratamento de Outliers Numéricos:</a:t>
            </a:r>
            <a:r>
              <a:rPr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Calculados quartis (Q1 e Q3) e IQR; </a:t>
            </a:r>
            <a:r>
              <a:rPr b="1"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valores fora dos limites foram substituídos pelos próprios limites</a:t>
            </a:r>
            <a:r>
              <a:rPr lang="pt-BR" sz="5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variáveis como idade, salário, dependentes, uso de linhas de crédito e taxa de endividamento.</a:t>
            </a:r>
            <a:endParaRPr sz="5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21950" y="17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5. Criação de Novas Variáveis e União de Tabelas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660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❏"/>
            </a:pPr>
            <a:r>
              <a:rPr b="1" lang="pt-B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Criação de Variáveis: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pt-BR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total_emprestimos</a:t>
            </a:r>
            <a:r>
              <a:rPr lang="pt-B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Agregação de empréstimos por </a:t>
            </a:r>
            <a:r>
              <a:rPr lang="pt-BR" sz="15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user_id</a:t>
            </a:r>
            <a:r>
              <a:rPr lang="pt-B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lang="pt-BR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faixa_etaria</a:t>
            </a:r>
            <a:r>
              <a:rPr lang="pt-B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Criada a partir da idade do cliente.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b="1" lang="pt-B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União de Tabelas:</a:t>
            </a:r>
            <a:r>
              <a:rPr lang="pt-B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 tabelas </a:t>
            </a:r>
            <a:r>
              <a:rPr lang="pt-BR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user_info</a:t>
            </a:r>
            <a:r>
              <a:rPr lang="pt-B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pt-BR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loans_detail </a:t>
            </a:r>
            <a:r>
              <a:rPr lang="pt-B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lang="pt-BR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default </a:t>
            </a:r>
            <a:r>
              <a:rPr lang="pt-B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foram unidas usando </a:t>
            </a:r>
            <a:r>
              <a:rPr lang="pt-BR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LEFT JOIN</a:t>
            </a:r>
            <a:r>
              <a:rPr lang="pt-B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formar um conjunto de dados consolidado.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❏"/>
            </a:pPr>
            <a:r>
              <a:rPr b="1" lang="pt-B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Tabelas Auxiliares (WITH):</a:t>
            </a:r>
            <a:r>
              <a:rPr lang="pt-B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Utilizadas no BigQuery para manipular e processar grandes volumes de dados de forma organizada e eficiente.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. Análise Exploratória de Dados (EDA) - Perfil dos Clientes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77125" y="1380925"/>
            <a:ext cx="81732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Ferramentas: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Python (pandas, matplotlib, seaborn) no Google Colab e Google Looker Studio para visualização.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Objetivo: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Obter uma compreensão profunda dos dados de clientes e seus comportamentos financeiros.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Adimplência e Inadimplência: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98,25% de Clientes Adimplentes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1,75% de Clientes Inadimplentes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Perfil Demográfico e Financeiro: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Idade dos Clientes: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Média de 52,42 anos, variando de 21 a 109 anos, indicando uma clientela diversificada.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Salário do Último Mês: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Média de R$ 6.675,05, com grande variação (de R$ 0,00 a R$ 1.560.100,00), atendendo a diferentes faixas de renda.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Número de Dependentes: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Média de 0,758, sugerindo que a maioria dos clientes tem poucos ou nenhum dependente.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Análise Exploratória de Dados (EDA) - Detalhes dos Empréstimos e Endividamento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377125" y="1380925"/>
            <a:ext cx="8173200" cy="4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Atrasos Superiores a 90 Dias (</a:t>
            </a:r>
            <a:r>
              <a:rPr b="1"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more_90_days_overdue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Média de 0,261, mas com um 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valor máximo de 98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indicando que alguns clientes têm atrasos extremamente altos.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Utilização de Linhas de Crédito Não Garantidas (</a:t>
            </a:r>
            <a:r>
              <a:rPr b="1"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using_lines_not_secured_personal_assets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Média de 5,807, porém com 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máximo de 22.000,0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apontando para alto uso de crédito não garantido por parte de alguns clientes.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Atrasos no Pagamento de Empréstimos (30-59 e 60-89 dias):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Médias baixas (0,419 e 0,238, respectivamente), mas com 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máximos de 98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destacando problemas sérios de inadimplência em casos específicos.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Taxa de Endividamento (</a:t>
            </a:r>
            <a:r>
              <a:rPr b="1"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debt_ratio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Média alta de 351,580 e 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máximo de 307.001,0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sugerindo que alguns clientes estão altamente endividados.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de Empréstimos (</a:t>
            </a:r>
            <a:r>
              <a:rPr b="1" lang="pt-BR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total_emprestimos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Média de 35,8 empréstimos, com um cliente chegando a 100 empréstimos.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Insights Gerais: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Valores máximos altos para atrasos e utilização de crédito não garantido indicam um </a:t>
            </a:r>
            <a:r>
              <a:rPr b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grupo de clientes com risco significativo de inadimplência</a:t>
            </a:r>
            <a:r>
              <a:rPr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