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93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1E8BC-49BE-41F0-ADB5-48FD5980A7EA}" v="1" dt="2023-11-27T14:37:42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18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徐  祈" userId="2d24a39f-58c7-456d-838f-b8cba628f698" providerId="ADAL" clId="{1741E8BC-49BE-41F0-ADB5-48FD5980A7EA}"/>
    <pc:docChg chg="modSld">
      <pc:chgData name="徐  祈" userId="2d24a39f-58c7-456d-838f-b8cba628f698" providerId="ADAL" clId="{1741E8BC-49BE-41F0-ADB5-48FD5980A7EA}" dt="2023-11-27T14:37:42.619" v="0"/>
      <pc:docMkLst>
        <pc:docMk/>
      </pc:docMkLst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2598704564" sldId="256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598704564" sldId="256"/>
            <ac:spMk id="2" creationId="{A2540454-40D7-444F-9CBD-3C485B51472B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598704564" sldId="256"/>
            <ac:spMk id="3" creationId="{388585AE-457E-4C34-B09F-D5A01F3B3EE1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1068777749" sldId="257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068777749" sldId="257"/>
            <ac:spMk id="2" creationId="{4A81098C-A0A4-4F35-804E-E30ACDCE2429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068777749" sldId="257"/>
            <ac:spMk id="7" creationId="{065166EB-0004-48EA-9BFD-1479D9229A6B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068777749" sldId="257"/>
            <ac:spMk id="8" creationId="{FE7469DC-90E0-4128-B938-A08F6167A285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3655354067" sldId="258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655354067" sldId="258"/>
            <ac:spMk id="2" creationId="{9FDE970E-7F53-44E3-BE4A-6A85DB8AB03A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655354067" sldId="258"/>
            <ac:spMk id="7" creationId="{2020829A-56DE-4F38-A123-F743518F7A6A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655354067" sldId="258"/>
            <ac:spMk id="8" creationId="{C0F044E8-7818-48FB-8DD0-AA509FFF7F43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111319444" sldId="259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11319444" sldId="259"/>
            <ac:spMk id="2" creationId="{409E7436-DD17-4113-9B02-BA5F94B27C4C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11319444" sldId="259"/>
            <ac:spMk id="3" creationId="{8C73C7BA-6273-4E5D-B5D3-60FE2C2F5E50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11319444" sldId="259"/>
            <ac:spMk id="5" creationId="{0E57871B-4510-4B9E-9AD0-F28D86800AFD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11319444" sldId="259"/>
            <ac:spMk id="6" creationId="{F62A8EC8-63EA-4D19-9614-771B8E62B351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3304144894" sldId="260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304144894" sldId="260"/>
            <ac:spMk id="2" creationId="{5C203246-E984-489C-BC37-E34EF3DEEC49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304144894" sldId="260"/>
            <ac:spMk id="7" creationId="{76143BC9-9569-4349-A4C9-9C4EF2A99D60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304144894" sldId="260"/>
            <ac:spMk id="8" creationId="{B2E608C3-4994-46CE-941D-91723473428A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811396735" sldId="261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811396735" sldId="261"/>
            <ac:spMk id="2" creationId="{060419D2-08ED-4277-ADE2-C6EBDC447752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811396735" sldId="261"/>
            <ac:spMk id="3" creationId="{567F19F7-C2DE-4A24-A30E-6E0EDCF0A72E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811396735" sldId="261"/>
            <ac:spMk id="5" creationId="{78DC792C-90F7-4FF3-A160-585E4268D9AF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811396735" sldId="261"/>
            <ac:spMk id="6" creationId="{F8F4E268-A1E5-4441-ACA2-84EF48E6C6C1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3667276154" sldId="262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667276154" sldId="262"/>
            <ac:spMk id="2" creationId="{F2330234-ACD8-4A41-B4F3-585A06A81FCC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667276154" sldId="262"/>
            <ac:spMk id="7" creationId="{CE51E0DE-1B03-4B2E-B705-45F522E90D24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667276154" sldId="262"/>
            <ac:spMk id="8" creationId="{DF0DE02E-6F58-4B62-8E1B-0C4F9DD6E66D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1104144534" sldId="263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104144534" sldId="263"/>
            <ac:spMk id="2" creationId="{4E4ED60B-90D6-45B0-80B0-5F7F30870293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104144534" sldId="263"/>
            <ac:spMk id="3" creationId="{861C88EE-D659-4D01-B006-7591A7D2E7DA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104144534" sldId="263"/>
            <ac:spMk id="5" creationId="{8C2451B4-5AAA-4FCB-8B60-961666D3FA04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104144534" sldId="263"/>
            <ac:spMk id="6" creationId="{E168A105-E7E3-4CFE-B2F0-3C02A77004BC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917398732" sldId="264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917398732" sldId="264"/>
            <ac:spMk id="2" creationId="{050800B2-4DCE-49DE-9017-76D86D6A9EA3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917398732" sldId="264"/>
            <ac:spMk id="3" creationId="{12499135-52C7-4FCA-A62F-BA4BF4EF4DC2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917398732" sldId="264"/>
            <ac:spMk id="5" creationId="{D6F8C123-8325-4866-974F-59E922B2ED8C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917398732" sldId="264"/>
            <ac:spMk id="6" creationId="{BB4BE4AB-AED3-4BE4-97B5-416BC14DCE29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4195838612" sldId="265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4195838612" sldId="265"/>
            <ac:spMk id="2" creationId="{81407F04-A959-4200-AFEF-1FD3EA945DC9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4195838612" sldId="265"/>
            <ac:spMk id="3" creationId="{B3EC7E3C-595C-49BE-AE22-DAA81C140A2B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4195838612" sldId="265"/>
            <ac:spMk id="5" creationId="{BD7E9200-C7DE-4939-9344-F76993AF6A2F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4195838612" sldId="265"/>
            <ac:spMk id="6" creationId="{3C690E97-7A06-47C0-97A3-3A37BC1773C8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3597055029" sldId="266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597055029" sldId="266"/>
            <ac:spMk id="2" creationId="{81407F04-A959-4200-AFEF-1FD3EA945DC9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597055029" sldId="266"/>
            <ac:spMk id="3" creationId="{B3EC7E3C-595C-49BE-AE22-DAA81C140A2B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597055029" sldId="266"/>
            <ac:spMk id="5" creationId="{B355153F-FC90-4486-BA1E-F26EBCFB7ACA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597055029" sldId="266"/>
            <ac:spMk id="6" creationId="{977CE4C4-89ED-485A-AC6D-644354FBBE23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2854789843" sldId="267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854789843" sldId="267"/>
            <ac:spMk id="2" creationId="{58AA1E53-4C84-4C68-9F3C-6BCFD9A129B3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854789843" sldId="267"/>
            <ac:spMk id="7" creationId="{64E21302-C2C0-41D3-BAE7-F97A5A128901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854789843" sldId="267"/>
            <ac:spMk id="8" creationId="{D752702F-7E86-4C81-AA05-46D659BF7E9B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3686201312" sldId="268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686201312" sldId="268"/>
            <ac:spMk id="2" creationId="{807E2DD5-BE59-4B18-B42C-E4F9D8F7D2C2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686201312" sldId="268"/>
            <ac:spMk id="4" creationId="{F0173620-A6C0-4DBC-B8D0-5274E5F6C961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686201312" sldId="268"/>
            <ac:spMk id="5" creationId="{4855DF7D-BFF0-49CD-8D99-1398BF1D9D73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1271915397" sldId="270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271915397" sldId="270"/>
            <ac:spMk id="2" creationId="{1E00DA2F-2A0A-454A-A18D-133BCDBCCDCE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271915397" sldId="270"/>
            <ac:spMk id="4" creationId="{E26122D3-F639-4DB7-8AA7-87ABF0C72C0E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271915397" sldId="270"/>
            <ac:spMk id="5" creationId="{68919072-426E-4623-BE77-101CCC134BBD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2225535264" sldId="272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225535264" sldId="272"/>
            <ac:spMk id="2" creationId="{81407F04-A959-4200-AFEF-1FD3EA945DC9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225535264" sldId="272"/>
            <ac:spMk id="3" creationId="{B3EC7E3C-595C-49BE-AE22-DAA81C140A2B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225535264" sldId="272"/>
            <ac:spMk id="5" creationId="{BD7E9200-C7DE-4939-9344-F76993AF6A2F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225535264" sldId="272"/>
            <ac:spMk id="6" creationId="{3C690E97-7A06-47C0-97A3-3A37BC1773C8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2304445284" sldId="273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304445284" sldId="273"/>
            <ac:spMk id="2" creationId="{095141C0-A73F-4D38-BC29-3DC5B5778681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304445284" sldId="273"/>
            <ac:spMk id="4" creationId="{7DC57948-A8D6-4DDA-877F-BE1D9EB91166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2304445284" sldId="273"/>
            <ac:spMk id="5" creationId="{E93AEA58-9E07-4A57-9862-0B51DDAB96ED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72624691" sldId="274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72624691" sldId="274"/>
            <ac:spMk id="2" creationId="{EA11AECD-B7D7-4A36-9366-573D526442E5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72624691" sldId="274"/>
            <ac:spMk id="3" creationId="{341C2607-C754-4A21-94A6-6352C1B12DE4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72624691" sldId="274"/>
            <ac:spMk id="4" creationId="{A7CADE41-DE74-462F-A4C2-B506DC9074CB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72624691" sldId="274"/>
            <ac:spMk id="5" creationId="{C4850FCF-DC03-4787-9AF6-A2A215CBEB71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4231006430" sldId="275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4231006430" sldId="275"/>
            <ac:spMk id="2" creationId="{99F44F2B-6D3C-43CD-89EA-C87B931FD1A8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4231006430" sldId="275"/>
            <ac:spMk id="3" creationId="{C2F8A4D0-6AAD-4E5A-A946-CD29F1848EE8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4231006430" sldId="275"/>
            <ac:spMk id="4" creationId="{B587D41F-1D45-4DE4-9272-14C75E8101D6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4231006430" sldId="275"/>
            <ac:spMk id="5" creationId="{EFC46E83-FB52-4E1D-97C9-98CB554CBD69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3115870127" sldId="276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115870127" sldId="276"/>
            <ac:spMk id="2" creationId="{9C5B673D-014B-4386-BCB2-320DF12C3EB0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115870127" sldId="276"/>
            <ac:spMk id="3" creationId="{2AF70B5B-0D6E-4D26-8436-DEB8E18B2EC1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115870127" sldId="276"/>
            <ac:spMk id="4" creationId="{7506E233-8986-45C6-982A-AFC5E1DA3CB7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115870127" sldId="276"/>
            <ac:spMk id="5" creationId="{2B326B90-DD40-4D04-BEAD-B076790FE954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3504614753" sldId="277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504614753" sldId="277"/>
            <ac:spMk id="2" creationId="{59E30AD0-B9EB-4157-A2D6-45F6236B096D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504614753" sldId="277"/>
            <ac:spMk id="3" creationId="{6B3BBDFC-4BF7-4914-837A-4595390C68B7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504614753" sldId="277"/>
            <ac:spMk id="4" creationId="{D441DC5D-D31B-4BD1-B4DB-830FC6DB26D6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3504614753" sldId="277"/>
            <ac:spMk id="5" creationId="{0DE84B54-E06C-44B8-9237-20C59A8D7AE0}"/>
          </ac:spMkLst>
        </pc:spChg>
      </pc:sldChg>
      <pc:sldChg chg="modSp">
        <pc:chgData name="徐  祈" userId="2d24a39f-58c7-456d-838f-b8cba628f698" providerId="ADAL" clId="{1741E8BC-49BE-41F0-ADB5-48FD5980A7EA}" dt="2023-11-27T14:37:42.619" v="0"/>
        <pc:sldMkLst>
          <pc:docMk/>
          <pc:sldMk cId="106921708" sldId="278"/>
        </pc:sldMkLst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06921708" sldId="278"/>
            <ac:spMk id="2" creationId="{4E488E02-9B35-49E4-A943-FEFB38AAFFC8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06921708" sldId="278"/>
            <ac:spMk id="3" creationId="{82646180-1FB4-4467-802E-D6FE36959BB9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06921708" sldId="278"/>
            <ac:spMk id="4" creationId="{A2BC0E8D-0A05-4363-B16A-498949306D54}"/>
          </ac:spMkLst>
        </pc:spChg>
        <pc:spChg chg="mod">
          <ac:chgData name="徐  祈" userId="2d24a39f-58c7-456d-838f-b8cba628f698" providerId="ADAL" clId="{1741E8BC-49BE-41F0-ADB5-48FD5980A7EA}" dt="2023-11-27T14:37:42.619" v="0"/>
          <ac:spMkLst>
            <pc:docMk/>
            <pc:sldMk cId="106921708" sldId="278"/>
            <ac:spMk id="5" creationId="{88F30B22-B016-424F-A894-655A3F1F45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E9C3-4CF7-4948-AAAA-61DB8919C31F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429A4-8674-4645-8606-B485E21E0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54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F579-7629-4AE3-BFD2-B958922AE97C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01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CCB6-42D7-4DC0-98C5-72ECAB219512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9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98F2-DFAC-49AC-A591-D2F78FF26A7B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99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4453-0D12-47D7-B28A-96E77F2197C7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8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E5E1-CEF6-4203-AC0C-2E6B384D6B43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1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4C36-0759-4F1D-ABE9-B7AF60A7E5DE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8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ECD5-22B7-488D-A777-79A01E2FA5E5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33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3392-2799-45AD-81AF-2B74EA19482D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8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170-8F11-4A73-A89E-D078B480419D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1D25-462A-485C-96C1-3E9A049716B9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47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78E8-EB44-4548-9617-21873A57F68E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34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1473-69A4-4164-A3CC-07355E15CABA}" type="datetime1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C1CF-9FE6-449A-84F6-DE86EED89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941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40454-40D7-444F-9CBD-3C485B514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CS6135 VLSI-PDA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585AE-457E-4C34-B09F-D5A01F3B3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Homework 4 - Global Placement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70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07F04-A959-4200-AFEF-1FD3EA94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Keys of Gradient Solver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C7E3C-595C-49BE-AE22-DAA81C14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a local minimum of a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Objective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Gradient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Initial vector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Number of iterations</a:t>
            </a:r>
            <a:r>
              <a:rPr lang="zh-TW" altLang="en-US" dirty="0"/>
              <a:t> </a:t>
            </a:r>
            <a:r>
              <a:rPr lang="en-US" altLang="zh-TW" dirty="0"/>
              <a:t>(Tradeoff</a:t>
            </a:r>
            <a:r>
              <a:rPr lang="zh-TW" altLang="en-US" dirty="0"/>
              <a:t> </a:t>
            </a:r>
            <a:r>
              <a:rPr lang="en-US" altLang="zh-TW" dirty="0"/>
              <a:t>between quality &amp; runtime)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Step size bound</a:t>
            </a:r>
          </a:p>
          <a:p>
            <a:pPr lvl="2"/>
            <a:r>
              <a:rPr lang="en-US" altLang="zh-TW" dirty="0"/>
              <a:t>Too small: Require lots of iterations to converge</a:t>
            </a:r>
          </a:p>
          <a:p>
            <a:pPr lvl="2"/>
            <a:r>
              <a:rPr lang="en-US" altLang="zh-TW" dirty="0"/>
              <a:t>Too large: May even can not converge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690E97-7A06-47C0-97A3-3A37BC17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7E9200-C7DE-4939-9344-F76993AF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07F04-A959-4200-AFEF-1FD3EA94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Keys of Gradient Solver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C7E3C-595C-49BE-AE22-DAA81C14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a local minimum of a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Objective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Gradient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Initial vector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Number of iterations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(Tradeoff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between quality &amp; runtime)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Step size bound</a:t>
            </a:r>
          </a:p>
          <a:p>
            <a:pPr lvl="2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Too small: Require lots of iterations to converge</a:t>
            </a:r>
          </a:p>
          <a:p>
            <a:pPr lvl="2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Too large: May even can not converge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7CE4C4-89ED-485A-AC6D-644354FB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55153F-FC90-4486-BA1E-F26EBCFB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5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A1E53-4C84-4C68-9F3C-6BCFD9A1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Example.cpp (1/5)</a:t>
            </a:r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52702F-7E86-4C81-AA05-46D659BF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E21302-C2C0-41D3-BAE7-F97A5A12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C971D77-5EBB-40CF-AA44-2673B344C39E}"/>
                  </a:ext>
                </a:extLst>
              </p:cNvPr>
              <p:cNvSpPr txBox="1"/>
              <p:nvPr/>
            </p:nvSpPr>
            <p:spPr>
              <a:xfrm>
                <a:off x="5802452" y="656797"/>
                <a:ext cx="5551348" cy="734240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i="1" dirty="0"/>
                  <a:t>m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charset="0"/>
                      </a:rPr>
                      <m:t>𝑖𝑛𝑖𝑚𝑖𝑧𝑒</m:t>
                    </m:r>
                    <m:r>
                      <a:rPr lang="en-US" altLang="zh-TW" sz="2000" b="0" i="1" dirty="0" smtClean="0">
                        <a:latin typeface="Cambria Math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TW" sz="20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TW" sz="20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=(6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+2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2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+4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C971D77-5EBB-40CF-AA44-2673B344C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452" y="656797"/>
                <a:ext cx="5551348" cy="734240"/>
              </a:xfrm>
              <a:prstGeom prst="rect">
                <a:avLst/>
              </a:prstGeom>
              <a:blipFill>
                <a:blip r:embed="rId2"/>
                <a:stretch>
                  <a:fillRect l="-1207" t="-5000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508C5586-AC0D-4345-83C9-ECD93A56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20" y="1825625"/>
            <a:ext cx="78676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8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7E2DD5-BE59-4B18-B42C-E4F9D8F7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Example.cpp (2/5)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173620-A6C0-4DBC-B8D0-5274E5F6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55DF7D-BFF0-49CD-8D99-1398BF1D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453F25-729F-40F8-B70F-7525BC87F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0155"/>
            <a:ext cx="5801783" cy="4351338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0D5D301C-28AF-4152-B294-1D29C0D000C7}"/>
              </a:ext>
            </a:extLst>
          </p:cNvPr>
          <p:cNvSpPr/>
          <p:nvPr/>
        </p:nvSpPr>
        <p:spPr bwMode="auto">
          <a:xfrm rot="2680174">
            <a:off x="6059043" y="4407661"/>
            <a:ext cx="307648" cy="307648"/>
          </a:xfrm>
          <a:prstGeom prst="plus">
            <a:avLst>
              <a:gd name="adj" fmla="val 41822"/>
            </a:avLst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folHlink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01095E5-6B51-479E-ABC4-D4F1375740EF}"/>
                  </a:ext>
                </a:extLst>
              </p:cNvPr>
              <p:cNvSpPr txBox="1"/>
              <p:nvPr/>
            </p:nvSpPr>
            <p:spPr>
              <a:xfrm>
                <a:off x="6738167" y="1117739"/>
                <a:ext cx="4615632" cy="707886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TW" sz="2000" b="0" i="1" dirty="0"/>
                  <a:t>m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charset="0"/>
                      </a:rPr>
                      <m:t>𝑖𝑛𝑖𝑚𝑖𝑧𝑒</m:t>
                    </m:r>
                    <m:r>
                      <a:rPr lang="en-US" altLang="zh-TW" sz="2000" b="0" i="1" dirty="0" smtClean="0">
                        <a:latin typeface="Cambria Math" charset="0"/>
                      </a:rPr>
                      <m:t> 3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br>
                  <a:rPr lang="en-US" altLang="zh-TW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01095E5-6B51-479E-ABC4-D4F137574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167" y="1117739"/>
                <a:ext cx="4615632" cy="707886"/>
              </a:xfrm>
              <a:prstGeom prst="rect">
                <a:avLst/>
              </a:prstGeom>
              <a:blipFill>
                <a:blip r:embed="rId3"/>
                <a:stretch>
                  <a:fillRect l="-1321" t="-4310" b="-4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0466535-DBB7-4150-9E81-D29E8654B697}"/>
                  </a:ext>
                </a:extLst>
              </p:cNvPr>
              <p:cNvSpPr txBox="1"/>
              <p:nvPr/>
            </p:nvSpPr>
            <p:spPr>
              <a:xfrm>
                <a:off x="838199" y="5813101"/>
                <a:ext cx="6552884" cy="369332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, the original expression has a minimum value of 7.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0466535-DBB7-4150-9E81-D29E8654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813101"/>
                <a:ext cx="6552884" cy="369332"/>
              </a:xfrm>
              <a:prstGeom prst="rect">
                <a:avLst/>
              </a:prstGeom>
              <a:blipFill>
                <a:blip r:embed="rId4"/>
                <a:stretch>
                  <a:fillRect l="-744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0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1" y="1"/>
            <a:ext cx="9143999" cy="6858000"/>
          </a:xfrm>
          <a:prstGeom prst="rect">
            <a:avLst/>
          </a:prstGeom>
        </p:spPr>
      </p:pic>
      <p:sp>
        <p:nvSpPr>
          <p:cNvPr id="11" name="十字形 10"/>
          <p:cNvSpPr/>
          <p:nvPr/>
        </p:nvSpPr>
        <p:spPr bwMode="auto">
          <a:xfrm rot="2680174">
            <a:off x="6425090" y="3733335"/>
            <a:ext cx="307648" cy="307648"/>
          </a:xfrm>
          <a:prstGeom prst="plus">
            <a:avLst>
              <a:gd name="adj" fmla="val 41822"/>
            </a:avLst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TW" altLang="en-US" sz="1600">
              <a:solidFill>
                <a:schemeClr val="folHlink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4892261" y="2339618"/>
            <a:ext cx="212428" cy="212428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TW" altLang="en-US" sz="1600">
              <a:solidFill>
                <a:schemeClr val="folHlink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0410" y="365125"/>
            <a:ext cx="9533389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Example.cpp </a:t>
            </a:r>
            <a:r>
              <a:rPr kumimoji="1" lang="en-US" altLang="zh-TW" dirty="0">
                <a:solidFill>
                  <a:schemeClr val="bg1"/>
                </a:solidFill>
              </a:rPr>
              <a:t>(3/5)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0087 0.06088 L -0.00833 0.11203 L -0.00746 0.17801 C -0.00434 0.18912 -0.00469 0.18449 -0.00469 0.19166 L 0.00556 0.22291 L 0.03646 0.26389 C 0.03785 0.26528 0.04514 0.27268 0.04757 0.27384 C 0.04913 0.27477 0.0507 0.27477 0.05226 0.27523 C 0.05347 0.27546 0.05608 0.27639 0.05608 0.27662 L 0.09254 0.28518 C 0.09531 0.28634 0.09809 0.28773 0.10087 0.28889 C 0.10209 0.28935 0.1033 0.28958 0.10469 0.29004 C 0.10816 0.29143 0.10625 0.29143 0.10834 0.29143 L 0.12882 0.29514 L 0.13733 0.29768 C 0.13854 0.29791 0.13976 0.29861 0.14097 0.29884 C 0.14445 0.29953 0.14792 0.29977 0.15139 0.3 C 0.15903 0.30208 0.15434 0.30139 0.16528 0.30139 L 0.18403 0.30139 L 0.19514 0.30139 L 0.20643 0.29514 C 0.21024 0.29259 0.21424 0.29074 0.21771 0.28773 C 0.22344 0.28241 0.22101 0.28264 0.22413 0.28264 L 0.22882 0.28009 C 0.2316 0.27801 0.23455 0.27616 0.23733 0.27384 C 0.2382 0.27315 0.23906 0.27222 0.24011 0.27153 C 0.24427 0.26852 0.24167 0.27176 0.24375 0.26898 L 0.24948 0.26389 C 0.25191 0.2618 0.25452 0.26018 0.25695 0.25764 C 0.25834 0.25625 0.26059 0.25278 0.26059 0.25301 L 0.26806 0.24282 C 0.26997 0.23981 0.27188 0.23703 0.27361 0.23403 C 0.27587 0.23032 0.28021 0.22291 0.28021 0.22315 L 0.29323 0.18912 C 0.29653 0.17731 0.29705 0.17824 0.29792 0.16805 C 0.29809 0.16713 0.29792 0.16643 0.29792 0.16551 L 0.29792 0.14305 L 0.29792 0.11574 L 0.29427 0.10208 C 0.29271 0.09861 0.29132 0.09514 0.28959 0.09213 C 0.28854 0.09028 0.28577 0.08703 0.28577 0.08727 L 0.27361 0.07592 C 0.2658 0.0669 0.26893 0.06921 0.25972 0.06342 C 0.25695 0.06157 0.25122 0.05833 0.25122 0.05856 L 0.23906 0.05092 C 0.23594 0.04977 0.23281 0.04861 0.22986 0.04722 C 0.22483 0.04491 0.21476 0.03981 0.21476 0.04004 L 0.1934 0.03102 L 0.16806 0.03102 L 0.15781 0.02986 C 0.15313 0.03055 0.14861 0.03171 0.14393 0.03217 C 0.13854 0.03287 0.12795 0.03356 0.12795 0.03379 L 0.12049 0.03356 C 0.10643 0.04606 0.11702 0.03842 0.10834 0.04213 C 0.10209 0.04514 0.10573 0.04467 0.10174 0.04467 L 0.0934 0.04977 C 0.09097 0.05254 0.08854 0.05555 0.08594 0.05833 C 0.08507 0.05949 0.08403 0.05995 0.08316 0.06088 C 0.08212 0.06203 0.08143 0.06366 0.08038 0.06458 C 0.07726 0.06736 0.07761 0.06412 0.07761 0.06713 L 0.07379 0.07083 C 0.07188 0.0743 0.07014 0.07778 0.06823 0.08078 C 0.06649 0.08356 0.0625 0.08842 0.0625 0.08866 L 0.05608 0.10069 C 0.05452 0.10625 0.05347 0.1118 0.05139 0.1169 C 0.05052 0.11898 0.04757 0.12199 0.04757 0.12222 L 0.04479 0.1294 C 0.04427 0.1331 0.04358 0.13703 0.04288 0.14074 C 0.04236 0.14398 0.04149 0.14722 0.04115 0.15069 C 0.0408 0.15231 0.04115 0.15393 0.04115 0.15555 L 0.04011 0.16296 C 0.04063 0.16898 0.04063 0.17384 0.04202 0.17916 C 0.04219 0.18009 0.04271 0.18102 0.04288 0.18171 L 0.04393 0.18912 C 0.04531 0.19305 0.04722 0.19907 0.04948 0.20301 C 0.05 0.20393 0.0507 0.20463 0.05139 0.20532 L 0.05417 0.20926 C 0.0599 0.21944 0.0566 0.21921 0.06077 0.21921 L 0.06545 0.22662 C 0.0684 0.2294 0.07153 0.23264 0.07465 0.23541 C 0.07622 0.23657 0.07778 0.2368 0.07934 0.23773 C 0.08073 0.23866 0.08316 0.24028 0.08316 0.24051 L 0.08785 0.24166 C 0.09028 0.24282 0.09288 0.24398 0.09531 0.24537 C 0.09653 0.24606 0.09774 0.24722 0.09896 0.24768 C 0.10104 0.24861 0.10556 0.24907 0.10556 0.2493 L 0.11962 0.25532 L 0.12882 0.25903 C 0.13021 0.25949 0.13143 0.25972 0.13264 0.26018 C 0.13455 0.26088 0.13629 0.26203 0.1382 0.26273 C 0.14011 0.26342 0.14202 0.26342 0.14393 0.26389 C 0.14479 0.26435 0.1467 0.26528 0.1467 0.26551 L 0.16528 0.26782 C 0.19184 0.26643 0.18524 0.27477 0.19236 0.26528 L 0.20261 0.25764 C 0.20729 0.25069 0.20972 0.24815 0.21198 0.23912 C 0.21406 0.23125 0.21389 0.23426 0.21389 0.23032 L 0.21667 0.20532 C 0.21632 0.19884 0.21615 0.19213 0.2158 0.18541 C 0.21563 0.18287 0.21476 0.17801 0.21476 0.17824 L 0.21024 0.1581 C 0.20226 0.14745 0.2059 0.15023 0.20087 0.14699 L 0.1849 0.13449 L 0.17274 0.13078 C 0.17188 0.13032 0.16997 0.1294 0.16997 0.12963 L 0.15226 0.12453 L 0.13351 0.12453 L 0.1224 0.12453 L 0.11215 0.12824 C 0.11111 0.12847 0.11024 0.12916 0.1092 0.1294 C 0.10781 0.12986 0.10625 0.13032 0.10469 0.13078 C 0.1033 0.13194 0.10191 0.13287 0.10087 0.13449 C 0.09358 0.14421 0.10538 0.13171 0.09618 0.1419 C 0.09531 0.14282 0.0934 0.14444 0.0934 0.14467 L 0.09063 0.15185 C 0.0875 0.16273 0.08906 0.15856 0.08681 0.16435 L 0.08403 0.17176 C 0.08108 0.18333 0.08125 0.17916 0.08125 0.18426 L 0.08212 0.19421 L 0.08594 0.20532 L 0.08872 0.21041 L 0.09809 0.22153 C 0.11198 0.22847 0.10035 0.22315 0.1092 0.22662 C 0.11285 0.22801 0.11094 0.22778 0.11302 0.22778 L 0.11667 0.22916 L 0.12604 0.23032 L 0.13455 0.23032 L 0.13924 0.22153 L 0.14566 0.20926 L 0.14844 0.1993 L 0.14844 0.19421 L 0.14844 0.1831 L 0.14011 0.1743 L 0.1224 0.16805 L 0.1158 0.16805 L 0.11024 0.17176 L 0.10556 0.18055 L 0.10469 0.19305 L 0.11111 0.20162 L 0.11667 0.20532 L 0.11667 0.20555 L 0.12327 0.20301 " pathEditMode="relative" rAng="0" ptsTypes="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8" y="7334"/>
            <a:ext cx="9143999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3632" y="365125"/>
            <a:ext cx="9550167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Example.cpp </a:t>
            </a:r>
            <a:r>
              <a:rPr kumimoji="1" lang="en-US" altLang="zh-TW" dirty="0">
                <a:solidFill>
                  <a:schemeClr val="bg1"/>
                </a:solidFill>
              </a:rPr>
              <a:t>(4/5)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十字形 10"/>
          <p:cNvSpPr/>
          <p:nvPr/>
        </p:nvSpPr>
        <p:spPr bwMode="auto">
          <a:xfrm rot="2680174">
            <a:off x="6237451" y="3298796"/>
            <a:ext cx="307648" cy="307648"/>
          </a:xfrm>
          <a:prstGeom prst="plus">
            <a:avLst>
              <a:gd name="adj" fmla="val 41822"/>
            </a:avLst>
          </a:prstGeom>
          <a:solidFill>
            <a:srgbClr val="FF0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TW" altLang="en-US" sz="1600">
              <a:solidFill>
                <a:schemeClr val="folHlink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3616910" y="2061692"/>
            <a:ext cx="212428" cy="212428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TW" altLang="en-US" sz="1600">
              <a:solidFill>
                <a:schemeClr val="folHlink"/>
              </a:solidFill>
              <a:latin typeface="Arial" charset="0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4450827" y="2160795"/>
            <a:ext cx="53975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接點 11"/>
          <p:cNvCxnSpPr/>
          <p:nvPr/>
        </p:nvCxnSpPr>
        <p:spPr bwMode="auto">
          <a:xfrm>
            <a:off x="4990578" y="2160796"/>
            <a:ext cx="652463" cy="1412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/>
          <p:nvPr/>
        </p:nvCxnSpPr>
        <p:spPr bwMode="auto">
          <a:xfrm>
            <a:off x="5643040" y="2302033"/>
            <a:ext cx="530698" cy="1857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6173738" y="2487770"/>
            <a:ext cx="502764" cy="30757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>
            <a:off x="6676503" y="2795346"/>
            <a:ext cx="352425" cy="50204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 flipH="1">
            <a:off x="6890815" y="3297395"/>
            <a:ext cx="138112" cy="46196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線接點 25"/>
          <p:cNvCxnSpPr/>
          <p:nvPr/>
        </p:nvCxnSpPr>
        <p:spPr bwMode="auto">
          <a:xfrm flipH="1" flipV="1">
            <a:off x="6425120" y="3670157"/>
            <a:ext cx="465696" cy="892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 flipH="1" flipV="1">
            <a:off x="6173738" y="3398823"/>
            <a:ext cx="251383" cy="27133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接點 31"/>
          <p:cNvCxnSpPr/>
          <p:nvPr/>
        </p:nvCxnSpPr>
        <p:spPr bwMode="auto">
          <a:xfrm flipV="1">
            <a:off x="6192272" y="3235084"/>
            <a:ext cx="294104" cy="163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線接點 34"/>
          <p:cNvCxnSpPr/>
          <p:nvPr/>
        </p:nvCxnSpPr>
        <p:spPr bwMode="auto">
          <a:xfrm flipH="1" flipV="1">
            <a:off x="6495606" y="3235084"/>
            <a:ext cx="113207" cy="1543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線接點 37"/>
          <p:cNvCxnSpPr/>
          <p:nvPr/>
        </p:nvCxnSpPr>
        <p:spPr bwMode="auto">
          <a:xfrm flipV="1">
            <a:off x="6586055" y="3389421"/>
            <a:ext cx="33845" cy="13895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線接點 39"/>
          <p:cNvCxnSpPr/>
          <p:nvPr/>
        </p:nvCxnSpPr>
        <p:spPr bwMode="auto">
          <a:xfrm flipV="1">
            <a:off x="6425120" y="3495783"/>
            <a:ext cx="152380" cy="325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線接點 41"/>
          <p:cNvCxnSpPr/>
          <p:nvPr/>
        </p:nvCxnSpPr>
        <p:spPr bwMode="auto">
          <a:xfrm flipV="1">
            <a:off x="6315138" y="3434888"/>
            <a:ext cx="152380" cy="325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線接點 42"/>
          <p:cNvCxnSpPr/>
          <p:nvPr/>
        </p:nvCxnSpPr>
        <p:spPr bwMode="auto">
          <a:xfrm>
            <a:off x="6339324" y="3474463"/>
            <a:ext cx="85796" cy="6839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十字形 20"/>
          <p:cNvSpPr/>
          <p:nvPr/>
        </p:nvSpPr>
        <p:spPr bwMode="auto">
          <a:xfrm rot="2680174">
            <a:off x="6250925" y="3297360"/>
            <a:ext cx="307648" cy="307648"/>
          </a:xfrm>
          <a:prstGeom prst="plus">
            <a:avLst>
              <a:gd name="adj" fmla="val 41822"/>
            </a:avLst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TW" altLang="en-US" sz="1600">
              <a:solidFill>
                <a:schemeClr val="folHlink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7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145 0 L 0.13072 0.01898 L 0.19652 0.05116 L 0.24166 0.08935 L 0.2802 0.16551 L 0.26475 0.2331 L 0.21527 0.21968 L 0.1868 0.1801 L 0.22413 0.15394 L 0.23611 0.17732 L 0.23281 0.19329 L 0.21423 0.2007 L 0.20642 0.19051 L 0.20642 0.19051 L 0.21527 0.1875 L 0.21527 0.1875 " pathEditMode="relative" ptsTypes="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0DA2F-2A0A-454A-A18D-133BCDBC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Example.cpp (5/5)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6122D3-F639-4DB7-8AA7-87ABF0C7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919072-426E-4623-BE77-101CCC13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6C1031-3083-4A3A-87BB-13CF8C5D61B0}"/>
              </a:ext>
            </a:extLst>
          </p:cNvPr>
          <p:cNvSpPr txBox="1"/>
          <p:nvPr/>
        </p:nvSpPr>
        <p:spPr>
          <a:xfrm>
            <a:off x="2081868" y="2760643"/>
            <a:ext cx="8028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[vlsipda@ic26 HW4]$ </a:t>
            </a:r>
            <a:r>
              <a:rPr lang="en-US" altLang="zh-TW" dirty="0">
                <a:latin typeface="Andale Mono" charset="0"/>
                <a:ea typeface="Andale Mono" charset="0"/>
                <a:cs typeface="Andale Mono" charset="0"/>
              </a:rPr>
              <a:t>./hw4 -aux testcases/ibm01/ibm01-cu85.aux</a:t>
            </a:r>
            <a:endParaRPr lang="en-US" altLang="zh-TW" dirty="0"/>
          </a:p>
          <a:p>
            <a:r>
              <a:rPr lang="en-US" altLang="zh-TW" dirty="0"/>
              <a:t>Objective = 65097 ||grad|| = 1000</a:t>
            </a:r>
          </a:p>
          <a:p>
            <a:r>
              <a:rPr lang="en-US" altLang="zh-TW" dirty="0"/>
              <a:t>Objective = 60367 ||grad|| = 964.002</a:t>
            </a:r>
          </a:p>
          <a:p>
            <a:r>
              <a:rPr lang="en-US" altLang="zh-TW" dirty="0"/>
              <a:t>Objective = 55816.9 ||grad|| = 928.013</a:t>
            </a:r>
          </a:p>
          <a:p>
            <a:r>
              <a:rPr lang="en-US" altLang="zh-TW" dirty="0"/>
              <a:t>………</a:t>
            </a:r>
          </a:p>
          <a:p>
            <a:r>
              <a:rPr lang="en-US" altLang="zh-TW" dirty="0"/>
              <a:t>Objective = 7.00378 ||grad|| = 0.305804</a:t>
            </a:r>
          </a:p>
          <a:p>
            <a:r>
              <a:rPr lang="en-US" altLang="zh-TW" dirty="0"/>
              <a:t>Objective = 7.00193 ||grad|| = 0.184733</a:t>
            </a:r>
          </a:p>
          <a:p>
            <a:r>
              <a:rPr lang="en-US" altLang="zh-TW" dirty="0"/>
              <a:t>Current solution:</a:t>
            </a:r>
          </a:p>
          <a:p>
            <a:r>
              <a:rPr lang="en-US" altLang="zh-TW" dirty="0"/>
              <a:t>x[0] = 0.000796515</a:t>
            </a:r>
          </a:p>
          <a:p>
            <a:r>
              <a:rPr lang="en-US" altLang="zh-TW" dirty="0"/>
              <a:t>x[1] = 0.0306817</a:t>
            </a:r>
          </a:p>
          <a:p>
            <a:r>
              <a:rPr lang="en-US" altLang="zh-TW" dirty="0"/>
              <a:t>Objective: 7.00193</a:t>
            </a:r>
          </a:p>
          <a:p>
            <a:r>
              <a:rPr lang="en-US" altLang="zh-TW" dirty="0"/>
              <a:t>[vlsipda@ic26 HW4]$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0D1A2C2-B875-4DB4-A230-F11A6EF2D6F9}"/>
                  </a:ext>
                </a:extLst>
              </p:cNvPr>
              <p:cNvSpPr txBox="1"/>
              <p:nvPr/>
            </p:nvSpPr>
            <p:spPr>
              <a:xfrm>
                <a:off x="2790768" y="1825625"/>
                <a:ext cx="6610464" cy="400110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i="1" dirty="0"/>
                  <a:t>m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charset="0"/>
                      </a:rPr>
                      <m:t>𝑖𝑛𝑖𝑚𝑖𝑧𝑒</m:t>
                    </m:r>
                    <m:r>
                      <a:rPr lang="en-US" altLang="zh-TW" sz="2000" i="1" dirty="0">
                        <a:latin typeface="Cambria Math" charset="0"/>
                      </a:rPr>
                      <m:t> 3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+7=2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0D1A2C2-B875-4DB4-A230-F11A6EF2D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68" y="1825625"/>
                <a:ext cx="6610464" cy="400110"/>
              </a:xfrm>
              <a:prstGeom prst="rect">
                <a:avLst/>
              </a:prstGeom>
              <a:blipFill>
                <a:blip r:embed="rId2"/>
                <a:stretch>
                  <a:fillRect l="-1015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F1930D79-2670-4418-B1BC-14D62E0B9F5F}"/>
              </a:ext>
            </a:extLst>
          </p:cNvPr>
          <p:cNvGrpSpPr/>
          <p:nvPr/>
        </p:nvGrpSpPr>
        <p:grpSpPr>
          <a:xfrm>
            <a:off x="4584342" y="4882281"/>
            <a:ext cx="1964380" cy="880956"/>
            <a:chOff x="2929807" y="3956703"/>
            <a:chExt cx="1964380" cy="999858"/>
          </a:xfrm>
        </p:grpSpPr>
        <p:sp>
          <p:nvSpPr>
            <p:cNvPr id="9" name="右大括弧 8">
              <a:extLst>
                <a:ext uri="{FF2B5EF4-FFF2-40B4-BE49-F238E27FC236}">
                  <a16:creationId xmlns:a16="http://schemas.microsoft.com/office/drawing/2014/main" id="{31D79776-0441-4D09-880D-6E9387CAFBDC}"/>
                </a:ext>
              </a:extLst>
            </p:cNvPr>
            <p:cNvSpPr/>
            <p:nvPr/>
          </p:nvSpPr>
          <p:spPr bwMode="auto">
            <a:xfrm>
              <a:off x="2929807" y="3956703"/>
              <a:ext cx="420368" cy="999858"/>
            </a:xfrm>
            <a:prstGeom prst="rightBrac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4470D88-F4B8-447C-A416-CD5E539BBADA}"/>
                </a:ext>
              </a:extLst>
            </p:cNvPr>
            <p:cNvSpPr txBox="1"/>
            <p:nvPr/>
          </p:nvSpPr>
          <p:spPr>
            <a:xfrm>
              <a:off x="3350175" y="4271966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Final solution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63E80BD-7CFA-4005-BAFC-2401802A0C60}"/>
              </a:ext>
            </a:extLst>
          </p:cNvPr>
          <p:cNvGrpSpPr/>
          <p:nvPr/>
        </p:nvGrpSpPr>
        <p:grpSpPr>
          <a:xfrm>
            <a:off x="6096000" y="3160753"/>
            <a:ext cx="1554012" cy="1469970"/>
            <a:chOff x="5057763" y="2281727"/>
            <a:chExt cx="1554012" cy="1580972"/>
          </a:xfrm>
        </p:grpSpPr>
        <p:sp>
          <p:nvSpPr>
            <p:cNvPr id="12" name="右大括弧 11">
              <a:extLst>
                <a:ext uri="{FF2B5EF4-FFF2-40B4-BE49-F238E27FC236}">
                  <a16:creationId xmlns:a16="http://schemas.microsoft.com/office/drawing/2014/main" id="{A33762EB-8665-46AB-B635-4780455AC9B1}"/>
                </a:ext>
              </a:extLst>
            </p:cNvPr>
            <p:cNvSpPr/>
            <p:nvPr/>
          </p:nvSpPr>
          <p:spPr bwMode="auto">
            <a:xfrm>
              <a:off x="5057763" y="2281727"/>
              <a:ext cx="420368" cy="1580972"/>
            </a:xfrm>
            <a:prstGeom prst="rightBrac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84A805-2D8D-422B-82E0-1FD10471D60E}"/>
                </a:ext>
              </a:extLst>
            </p:cNvPr>
            <p:cNvSpPr txBox="1"/>
            <p:nvPr/>
          </p:nvSpPr>
          <p:spPr>
            <a:xfrm>
              <a:off x="5478131" y="2887547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Iterations</a:t>
              </a:r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0F98F5F-BA5E-4CD3-A0A5-4E6E3DE2D584}"/>
              </a:ext>
            </a:extLst>
          </p:cNvPr>
          <p:cNvGrpSpPr/>
          <p:nvPr/>
        </p:nvGrpSpPr>
        <p:grpSpPr>
          <a:xfrm>
            <a:off x="3228007" y="2237480"/>
            <a:ext cx="2360333" cy="851071"/>
            <a:chOff x="1897166" y="1430656"/>
            <a:chExt cx="2360333" cy="851071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ED650A5-2E5F-4FE2-88A9-72900CBD7563}"/>
                </a:ext>
              </a:extLst>
            </p:cNvPr>
            <p:cNvCxnSpPr/>
            <p:nvPr/>
          </p:nvCxnSpPr>
          <p:spPr bwMode="auto">
            <a:xfrm flipV="1">
              <a:off x="1897166" y="1734796"/>
              <a:ext cx="1102408" cy="5469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42D50B6-115D-4DCF-9801-F26170FC92AC}"/>
                </a:ext>
              </a:extLst>
            </p:cNvPr>
            <p:cNvSpPr txBox="1"/>
            <p:nvPr/>
          </p:nvSpPr>
          <p:spPr>
            <a:xfrm>
              <a:off x="2238998" y="1430656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Objective function</a:t>
              </a:r>
              <a:endParaRPr lang="zh-TW" altLang="en-US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BDAAF88-E856-4A73-91D8-20942D492C5F}"/>
              </a:ext>
            </a:extLst>
          </p:cNvPr>
          <p:cNvGrpSpPr/>
          <p:nvPr/>
        </p:nvGrpSpPr>
        <p:grpSpPr>
          <a:xfrm>
            <a:off x="4408174" y="2221122"/>
            <a:ext cx="5802415" cy="883152"/>
            <a:chOff x="3247402" y="1398575"/>
            <a:chExt cx="5802415" cy="883152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41E4197-CB15-4FDB-8E67-5472473D85B8}"/>
                </a:ext>
              </a:extLst>
            </p:cNvPr>
            <p:cNvCxnSpPr/>
            <p:nvPr/>
          </p:nvCxnSpPr>
          <p:spPr bwMode="auto">
            <a:xfrm flipV="1">
              <a:off x="3247402" y="1734796"/>
              <a:ext cx="1102408" cy="5469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DCEB495C-DF7B-4798-8838-3A4035F7E373}"/>
                    </a:ext>
                  </a:extLst>
                </p:cNvPr>
                <p:cNvSpPr txBox="1"/>
                <p:nvPr/>
              </p:nvSpPr>
              <p:spPr>
                <a:xfrm>
                  <a:off x="4299542" y="1398575"/>
                  <a:ext cx="4750275" cy="656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Absolute value of gradient functions (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a14:m>
                  <a:r>
                    <a:rPr lang="en-US" altLang="zh-TW" dirty="0"/>
                    <a:t>)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542" y="1398575"/>
                  <a:ext cx="4750275" cy="6560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5" r="-2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191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07F04-A959-4200-AFEF-1FD3EA94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Keys of Gradient Solver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C7E3C-595C-49BE-AE22-DAA81C14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a local minima of a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Objective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Gradient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Initial vector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Number of iterations</a:t>
            </a:r>
            <a:r>
              <a:rPr lang="zh-TW" altLang="en-US" dirty="0"/>
              <a:t> </a:t>
            </a:r>
            <a:r>
              <a:rPr lang="en-US" altLang="zh-TW" dirty="0"/>
              <a:t>(Tradeoff</a:t>
            </a:r>
            <a:r>
              <a:rPr lang="zh-TW" altLang="en-US" dirty="0"/>
              <a:t> </a:t>
            </a:r>
            <a:r>
              <a:rPr lang="en-US" altLang="zh-TW" dirty="0"/>
              <a:t>between quality &amp; runtime)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Step size bound</a:t>
            </a:r>
          </a:p>
          <a:p>
            <a:pPr lvl="2"/>
            <a:r>
              <a:rPr lang="en-US" altLang="zh-TW" dirty="0"/>
              <a:t>Too small: Require lots of iterations to converge</a:t>
            </a:r>
          </a:p>
          <a:p>
            <a:pPr lvl="2"/>
            <a:r>
              <a:rPr lang="en-US" altLang="zh-TW" dirty="0"/>
              <a:t>Too large: May even can not converge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690E97-7A06-47C0-97A3-3A37BC17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7E9200-C7DE-4939-9344-F76993AF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53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141C0-A73F-4D38-BC29-3DC5B577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Example.cpp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C57948-A8D6-4DDA-877F-BE1D9EB9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3AEA58-9E07-4A57-9862-0B51DDAB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6F23E61-B02D-4417-A7BB-FD7CDAF5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09" y="1823815"/>
            <a:ext cx="6100381" cy="43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4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1AECD-B7D7-4A36-9366-573D5264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(1/5)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C2607-C754-4A21-94A6-6352C1B1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refer to GlobalPlacer::randomPlace() implemented by TA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CADE41-DE74-462F-A4C2-B506DC90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850FCF-DC03-4787-9AF6-A2A215CB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5C822C-2268-4199-B6A1-CB8611DF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38" y="2432838"/>
            <a:ext cx="7073123" cy="37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1098C-A0A4-4F35-804E-E30ACDCE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047B9-6CF4-4CF1-8AE5-EA308142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zh-TW" b="1" dirty="0"/>
              <a:t>Global Placement</a:t>
            </a:r>
          </a:p>
          <a:p>
            <a:pPr lvl="1"/>
            <a:r>
              <a:rPr lang="en-US" altLang="zh-TW" dirty="0"/>
              <a:t>Initial phase assigning rough locations to circuit elements.</a:t>
            </a:r>
          </a:p>
          <a:p>
            <a:pPr lvl="1"/>
            <a:r>
              <a:rPr lang="en-US" altLang="zh-TW" dirty="0"/>
              <a:t>./include/GlobalPlacer.h,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./src/GlobalPlacer.cpp </a:t>
            </a:r>
            <a:r>
              <a:rPr lang="en-US" altLang="zh-TW" dirty="0"/>
              <a:t>(Global Placement)</a:t>
            </a:r>
          </a:p>
          <a:p>
            <a:pPr lvl="1"/>
            <a:r>
              <a:rPr lang="en-US" altLang="zh-TW" dirty="0"/>
              <a:t>./include/ExampleFunction.h,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./src/ExampleFunction.cpp </a:t>
            </a:r>
            <a:r>
              <a:rPr lang="en-US" altLang="zh-TW" dirty="0"/>
              <a:t>(Objective function and its gradient)</a:t>
            </a:r>
          </a:p>
          <a:p>
            <a:pPr lvl="1"/>
            <a:r>
              <a:rPr lang="en-US" altLang="zh-TW" dirty="0"/>
              <a:t>./include/NumericalOptimizer.h (Gradient solver)</a:t>
            </a:r>
          </a:p>
          <a:p>
            <a:pPr lvl="1"/>
            <a:r>
              <a:rPr lang="en-US" altLang="zh-TW" dirty="0"/>
              <a:t>…</a:t>
            </a:r>
            <a:endParaRPr lang="zh-TW" altLang="en-US" sz="2800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7469DC-90E0-4128-B938-A08F6167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5166EB-0004-48EA-9BFD-1479D922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77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44F2B-6D3C-43CD-89EA-C87B931F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r>
              <a:rPr lang="zh-TW" altLang="en-US" dirty="0"/>
              <a:t> 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F8A4D0-6AAD-4E5A-A946-CD29F184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First, type in the following commands</a:t>
            </a:r>
          </a:p>
          <a:p>
            <a:pPr lvl="1">
              <a:buFont typeface="Calibri" panose="020F0502020204030204" pitchFamily="34" charset="0"/>
              <a:buChar char="$"/>
            </a:pPr>
            <a:r>
              <a:rPr lang="en-US" altLang="zh-TW" dirty="0"/>
              <a:t>make test public1</a:t>
            </a:r>
            <a:endParaRPr lang="fr-FR" altLang="zh-TW" dirty="0"/>
          </a:p>
          <a:p>
            <a:r>
              <a:rPr lang="en-US" altLang="zh-TW" dirty="0"/>
              <a:t>You’ll see the following messages on the screen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87D41F-1D45-4DE4-9272-14C75E81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C46E83-FB52-4E1D-97C9-98CB554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536F2C9-9761-4A59-8A0B-C0880C0F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43" y="3726860"/>
            <a:ext cx="902071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0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B673D-014B-4386-BCB2-320DF12C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(3/5)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70B5B-0D6E-4D26-8436-DEB8E18B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Second, in GlobalPlacer.cpp, uncomment line 60.</a:t>
            </a:r>
          </a:p>
          <a:p>
            <a:r>
              <a:rPr lang="en-US" altLang="zh-TW" dirty="0"/>
              <a:t>Rebuild and execute again.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You’ll see the following messages on the screen.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06E233-8986-45C6-982A-AFC5E1DA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326B90-DD40-4D04-BEAD-B076790F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ACE9EE-B457-4936-A236-B991F575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47" y="2971843"/>
            <a:ext cx="6378305" cy="6522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28F7240-C462-4D01-B70A-337589FD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54" y="4450665"/>
            <a:ext cx="4747689" cy="19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7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30AD0-B9EB-4157-A2D6-45F6236B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(4/5)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BBDFC-4BF7-4914-837A-4595390C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hints in GlobalPlacer::place()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41DC5D-D31B-4BD1-B4DB-830FC6DB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E84B54-E06C-44B8-9237-20C59A8D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46DE15-D99B-4163-8DA1-976849F9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9" y="2436548"/>
            <a:ext cx="9893282" cy="34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1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88E02-9B35-49E4-A943-FEFB38AA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(5/5)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646180-1FB4-4467-802E-D6FE3695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Modify place() in GlobalPlacer.cpp</a:t>
            </a:r>
          </a:p>
          <a:p>
            <a:pPr lvl="1"/>
            <a:r>
              <a:rPr lang="en-US" altLang="zh-TW" dirty="0"/>
              <a:t>The upper part is an example which is the same as example.cpp</a:t>
            </a:r>
            <a:endParaRPr kumimoji="1" lang="en-US" altLang="zh-TW" dirty="0"/>
          </a:p>
          <a:p>
            <a:r>
              <a:rPr lang="en-US" altLang="zh-TW" dirty="0"/>
              <a:t>Modify </a:t>
            </a:r>
            <a:r>
              <a:rPr lang="en-US" altLang="zh-TW" dirty="0" err="1"/>
              <a:t>evaluateFG</a:t>
            </a:r>
            <a:r>
              <a:rPr lang="en-US" altLang="zh-TW" dirty="0"/>
              <a:t>(), </a:t>
            </a:r>
            <a:r>
              <a:rPr lang="en-US" altLang="zh-TW" dirty="0" err="1"/>
              <a:t>evaluateF</a:t>
            </a:r>
            <a:r>
              <a:rPr lang="en-US" altLang="zh-TW" dirty="0"/>
              <a:t>(), dimension(),… in ExampleFunction.cpp</a:t>
            </a:r>
          </a:p>
          <a:p>
            <a:r>
              <a:rPr lang="en-US" altLang="zh-TW" dirty="0"/>
              <a:t>This homework tests the following abilities</a:t>
            </a:r>
          </a:p>
          <a:p>
            <a:pPr lvl="1"/>
            <a:r>
              <a:rPr lang="en-US" altLang="zh-TW" dirty="0"/>
              <a:t>Calculus (if you use analytical approaches)</a:t>
            </a:r>
          </a:p>
          <a:p>
            <a:pPr lvl="1"/>
            <a:r>
              <a:rPr lang="en-US" altLang="zh-TW" dirty="0"/>
              <a:t>Code Reading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BC0E8D-0A05-4363-B16A-49894930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F30B22-B016-424F-A894-655A3F1F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2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E970E-7F53-44E3-BE4A-6A85DB8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Solver</a:t>
            </a:r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F044E8-7818-48FB-8DD0-AA509FFF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20829A-56DE-4F38-A123-F743518F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B91198C3-34C6-46D9-86B3-BCCAFC129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7"/>
          <a:stretch/>
        </p:blipFill>
        <p:spPr>
          <a:xfrm>
            <a:off x="2615020" y="1825625"/>
            <a:ext cx="6961960" cy="43513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5E60982-FE07-4259-9406-25D3D245B8EC}"/>
              </a:ext>
            </a:extLst>
          </p:cNvPr>
          <p:cNvSpPr txBox="1"/>
          <p:nvPr/>
        </p:nvSpPr>
        <p:spPr>
          <a:xfrm>
            <a:off x="838200" y="580763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Y.-W.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35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E7436-DD17-4113-9B02-BA5F94B2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Method (1/2)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C73C7BA-6273-4E5D-B5D3-60FE2C2F5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Also called Steepest Descent Method</a:t>
                </a:r>
              </a:p>
              <a:p>
                <a:r>
                  <a:rPr lang="en-US" altLang="zh-TW" dirty="0"/>
                  <a:t>Algorithm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Given a initial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Each time, take a step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−</m:t>
                    </m:r>
                    <m:r>
                      <a:rPr lang="zh-TW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zh-TW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TW" dirty="0"/>
                  <a:t>to obtain a new solution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Keep iterating until convergence</a:t>
                </a:r>
              </a:p>
              <a:p>
                <a:r>
                  <a:rPr lang="en-US" altLang="zh-TW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C73C7BA-6273-4E5D-B5D3-60FE2C2F5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2A8EC8-63EA-4D19-9614-771B8E62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57871B-4510-4B9E-9AD0-F28D8680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1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03246-E984-489C-BC37-E34EF3DE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Method (2/2)</a:t>
            </a:r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E608C3-4994-46CE-941D-91723473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43BC9-9569-4349-A4C9-9C4EF2A9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內容版面配置區 9">
            <a:extLst>
              <a:ext uri="{FF2B5EF4-FFF2-40B4-BE49-F238E27FC236}">
                <a16:creationId xmlns:a16="http://schemas.microsoft.com/office/drawing/2014/main" id="{41B543CD-3C7B-46C5-9063-A51BE5E98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7" b="3396"/>
          <a:stretch/>
        </p:blipFill>
        <p:spPr>
          <a:xfrm>
            <a:off x="2897264" y="1825625"/>
            <a:ext cx="7152482" cy="43513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A77933-82FA-4BE9-85B7-5403C3D4BD76}"/>
              </a:ext>
            </a:extLst>
          </p:cNvPr>
          <p:cNvSpPr txBox="1"/>
          <p:nvPr/>
        </p:nvSpPr>
        <p:spPr>
          <a:xfrm>
            <a:off x="838200" y="580763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M.-C.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414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419D2-08ED-4277-ADE2-C6EBDC44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Conjugate Gradient Method (1/3)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7F19F7-C2DE-4A24-A30E-6E0EDCF0A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Algorithm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Given a initial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Each time, take a step in the direction of the </a:t>
                </a:r>
                <a:r>
                  <a:rPr lang="en-US" altLang="zh-TW" dirty="0">
                    <a:solidFill>
                      <a:schemeClr val="accent5">
                        <a:lumMod val="75000"/>
                      </a:schemeClr>
                    </a:solidFill>
                  </a:rPr>
                  <a:t>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to obtain a new solution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Keep iterating until convergence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7F19F7-C2DE-4A24-A30E-6E0EDCF0A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F4E268-A1E5-4441-ACA2-84EF48E6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C792C-90F7-4FF3-A160-585E4268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9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30234-ACD8-4A41-B4F3-585A06A8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Conjugate Gradient Method (2/2)</a:t>
            </a:r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0DE02E-6F58-4B62-8E1B-0C4F9DD6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51E0DE-1B03-4B2E-B705-45F522E9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27A6B5DC-5D16-49B9-B8E8-872B55F7A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90" y="1825625"/>
            <a:ext cx="6897820" cy="43468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BF6EEA-5749-4CF0-A21F-3A691EA6C48B}"/>
              </a:ext>
            </a:extLst>
          </p:cNvPr>
          <p:cNvSpPr txBox="1"/>
          <p:nvPr/>
        </p:nvSpPr>
        <p:spPr>
          <a:xfrm>
            <a:off x="838200" y="580763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M.-C.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2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ED60B-90D6-45B0-80B0-5F7F3087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1C88EE-D659-4D01-B006-7591A7D2E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Gradient Descent Method</a:t>
                </a:r>
                <a:endParaRPr lang="en-US" altLang="zh-TW" b="0" dirty="0"/>
              </a:p>
              <a:p>
                <a:pPr lvl="1"/>
                <a:r>
                  <a:rPr lang="en-US" altLang="zh-TW" dirty="0"/>
                  <a:t>Often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𝑖𝑡𝑒𝑟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Conjugate Gradient Method</a:t>
                </a:r>
              </a:p>
              <a:p>
                <a:pPr lvl="1"/>
                <a:r>
                  <a:rPr lang="en-US" altLang="zh-TW" dirty="0"/>
                  <a:t>Often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𝑖𝑡𝑒𝑟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en-US" altLang="zh-TW" dirty="0"/>
                  <a:t>For sparse matrix: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𝑧𝑒𝑟𝑜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Thus, Conjugate Gradient Method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very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efficient</a:t>
                </a:r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1C88EE-D659-4D01-B006-7591A7D2E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68A105-E7E3-4CFE-B2F0-3C02A770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2451B4-5AAA-4FCB-8B60-961666D3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14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800B2-4DCE-49DE-9017-76D86D6A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99135-52C7-4FCA-A62F-BA4BF4EF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$"/>
            </a:pPr>
            <a:r>
              <a:rPr lang="en-US" altLang="zh-TW" dirty="0"/>
              <a:t>tar -zxvf HW4.tar.gz</a:t>
            </a:r>
          </a:p>
          <a:p>
            <a:r>
              <a:rPr lang="en-US" altLang="zh-TW" dirty="0"/>
              <a:t>The gradient solver sample code is in Example.cpp</a:t>
            </a:r>
          </a:p>
          <a:p>
            <a:pPr>
              <a:buFont typeface="Calibri" panose="020F0502020204030204" pitchFamily="34" charset="0"/>
              <a:buChar char="$"/>
            </a:pPr>
            <a:r>
              <a:rPr lang="en-US" altLang="zh-TW" dirty="0"/>
              <a:t>make example</a:t>
            </a:r>
          </a:p>
          <a:p>
            <a:pPr>
              <a:buFont typeface="Calibri" panose="020F0502020204030204" pitchFamily="34" charset="0"/>
              <a:buChar char="$"/>
            </a:pPr>
            <a:r>
              <a:rPr lang="en-US" altLang="zh-TW" dirty="0"/>
              <a:t>./bin/example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4BE4AB-AED3-4BE4-97B5-416BC14D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NTHU TCLAB 2023 CS6135 VLSI-PDA.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F8C123-8325-4866-974F-59E922B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1CF-9FE6-449A-84F6-DE86EED89E2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39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2903</TotalTime>
  <Words>951</Words>
  <Application>Microsoft Office PowerPoint</Application>
  <PresentationFormat>寬螢幕</PresentationFormat>
  <Paragraphs>160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Andale Mono</vt:lpstr>
      <vt:lpstr>Arial</vt:lpstr>
      <vt:lpstr>Calibri</vt:lpstr>
      <vt:lpstr>Calibri Light</vt:lpstr>
      <vt:lpstr>Cambria Math</vt:lpstr>
      <vt:lpstr>Office 佈景主題</vt:lpstr>
      <vt:lpstr>CS6135 VLSI-PDA</vt:lpstr>
      <vt:lpstr>Related Files</vt:lpstr>
      <vt:lpstr>Gradient Solver</vt:lpstr>
      <vt:lpstr>Gradient Descent Method (1/2)</vt:lpstr>
      <vt:lpstr>Gradient Descent Method (2/2)</vt:lpstr>
      <vt:lpstr>Conjugate Gradient Method (1/3)</vt:lpstr>
      <vt:lpstr>Conjugate Gradient Method (2/2)</vt:lpstr>
      <vt:lpstr>Comparison</vt:lpstr>
      <vt:lpstr>Homework 4</vt:lpstr>
      <vt:lpstr>Keys of Gradient Solver</vt:lpstr>
      <vt:lpstr>Keys of Gradient Solver</vt:lpstr>
      <vt:lpstr>Example.cpp (1/5)</vt:lpstr>
      <vt:lpstr>Example.cpp (2/5)</vt:lpstr>
      <vt:lpstr>Example.cpp (3/5)</vt:lpstr>
      <vt:lpstr>Example.cpp (4/5)</vt:lpstr>
      <vt:lpstr>Example.cpp (5/5)</vt:lpstr>
      <vt:lpstr>Keys of Gradient Solver</vt:lpstr>
      <vt:lpstr>Example.cpp</vt:lpstr>
      <vt:lpstr>TODO (1/5)</vt:lpstr>
      <vt:lpstr>TODO (2/5)</vt:lpstr>
      <vt:lpstr>TODO (3/5)</vt:lpstr>
      <vt:lpstr>TODO (4/5)</vt:lpstr>
      <vt:lpstr>TODO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CS6135 VLSI-PDA</dc:title>
  <dc:creator>蔡哲平</dc:creator>
  <cp:lastModifiedBy>徐  祈</cp:lastModifiedBy>
  <cp:revision>38</cp:revision>
  <dcterms:created xsi:type="dcterms:W3CDTF">2023-11-20T07:20:10Z</dcterms:created>
  <dcterms:modified xsi:type="dcterms:W3CDTF">2023-11-27T14:37:53Z</dcterms:modified>
</cp:coreProperties>
</file>