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6858000" cx="12192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5E806E4-21F8-41E3-BFC9-6C36B667C15A}">
  <a:tblStyle styleId="{F5E806E4-21F8-41E3-BFC9-6C36B667C15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5.xml"/><Relationship Id="rId33" Type="http://schemas.openxmlformats.org/officeDocument/2006/relationships/font" Target="fonts/Raleway-boldItalic.fntdata"/><Relationship Id="rId10" Type="http://schemas.openxmlformats.org/officeDocument/2006/relationships/slide" Target="slides/slide4.xml"/><Relationship Id="rId32" Type="http://schemas.openxmlformats.org/officeDocument/2006/relationships/font" Target="fonts/Raleway-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Calibri"/>
              <a:buNone/>
            </a:pPr>
            <a:r>
              <a:rPr lang="en-US" sz="1200">
                <a:solidFill>
                  <a:schemeClr val="dk1"/>
                </a:solidFill>
                <a:latin typeface="Calibri"/>
                <a:ea typeface="Calibri"/>
                <a:cs typeface="Calibri"/>
                <a:sym typeface="Calibri"/>
              </a:rPr>
              <a:t>w</a:t>
            </a:r>
            <a:r>
              <a:rPr lang="en-US" sz="1200">
                <a:solidFill>
                  <a:schemeClr val="dk1"/>
                </a:solidFill>
                <a:latin typeface="Calibri"/>
                <a:ea typeface="Calibri"/>
                <a:cs typeface="Calibri"/>
                <a:sym typeface="Calibri"/>
              </a:rPr>
              <a:t>hat makes this problem difficult is that the sequences can vary in length, contain a very large vocabulary of input symbols and may require the model to learn the long-term context or dependencies between symbols in the input sequence</a:t>
            </a:r>
            <a:endParaRPr sz="1200"/>
          </a:p>
          <a:p>
            <a:pPr indent="0" lvl="0" marL="0" rtl="0" algn="l">
              <a:spcBef>
                <a:spcPts val="0"/>
              </a:spcBef>
              <a:spcAft>
                <a:spcPts val="0"/>
              </a:spcAft>
              <a:buNone/>
            </a:pPr>
            <a:r>
              <a:t/>
            </a:r>
            <a:endParaRPr sz="1200"/>
          </a:p>
        </p:txBody>
      </p:sp>
      <p:sp>
        <p:nvSpPr>
          <p:cNvPr id="278" name="Google Shape;27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How we dealt with the text data preprocessing</a:t>
            </a:r>
            <a:endParaRPr sz="1200">
              <a:latin typeface="Times New Roman"/>
              <a:ea typeface="Times New Roman"/>
              <a:cs typeface="Times New Roman"/>
              <a:sym typeface="Times New Roman"/>
            </a:endParaRPr>
          </a:p>
          <a:p>
            <a:pPr indent="0" lvl="0" marL="0" rtl="0" algn="l">
              <a:spcBef>
                <a:spcPts val="0"/>
              </a:spcBef>
              <a:spcAft>
                <a:spcPts val="0"/>
              </a:spcAft>
              <a:buNone/>
            </a:pPr>
            <a:r>
              <a:rPr lang="en-US" sz="1200">
                <a:latin typeface="Times New Roman"/>
                <a:ea typeface="Times New Roman"/>
                <a:cs typeface="Times New Roman"/>
                <a:sym typeface="Times New Roman"/>
              </a:rPr>
              <a:t>Word2Vec model  is a 2 layers neural layer to model the similarity between words. It has the advantage of coding words into vectors that encode its context.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US" sz="1200">
                <a:latin typeface="Times New Roman"/>
                <a:ea typeface="Times New Roman"/>
                <a:cs typeface="Times New Roman"/>
                <a:sym typeface="Times New Roman"/>
              </a:rPr>
              <a:t>To make our  word2vec model. First, words in the text data are tokenized (as lists of a list), then are fed into word2vec, which translates the words into a similarity matrix encoding the unique word and its context. This created a matrix of 333709 words, each with a vector of length 150. This served as our dictionay containing info on pretrained weights.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07916"/>
              </a:lnSpc>
              <a:spcBef>
                <a:spcPts val="0"/>
              </a:spcBef>
              <a:spcAft>
                <a:spcPts val="0"/>
              </a:spcAft>
              <a:buNone/>
            </a:pPr>
            <a:r>
              <a:rPr lang="en-US" sz="1200">
                <a:latin typeface="Times New Roman"/>
                <a:ea typeface="Times New Roman"/>
                <a:cs typeface="Times New Roman"/>
                <a:sym typeface="Times New Roman"/>
              </a:rPr>
              <a:t>Then we tokenized both the training dataset and validation set , extracted the first 100 words from each text data, find index of each word within our similarity matrix and get its corresponding vector. Finally, we formed our input matrix and ready to feed into the models as an embedding layer.</a:t>
            </a:r>
            <a:endParaRPr sz="1200">
              <a:latin typeface="Times New Roman"/>
              <a:ea typeface="Times New Roman"/>
              <a:cs typeface="Times New Roman"/>
              <a:sym typeface="Times New Roman"/>
            </a:endParaRPr>
          </a:p>
          <a:p>
            <a:pPr indent="0" lvl="0" marL="0" rtl="0" algn="l">
              <a:lnSpc>
                <a:spcPct val="107916"/>
              </a:lnSpc>
              <a:spcBef>
                <a:spcPts val="800"/>
              </a:spcBef>
              <a:spcAft>
                <a:spcPts val="0"/>
              </a:spcAft>
              <a:buNone/>
            </a:pPr>
            <a:r>
              <a:t/>
            </a:r>
            <a:endParaRPr sz="1200">
              <a:latin typeface="Times New Roman"/>
              <a:ea typeface="Times New Roman"/>
              <a:cs typeface="Times New Roman"/>
              <a:sym typeface="Times New Roman"/>
            </a:endParaRPr>
          </a:p>
          <a:p>
            <a:pPr indent="0" lvl="0" marL="0" rtl="0" algn="l">
              <a:spcBef>
                <a:spcPts val="80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
        <p:nvSpPr>
          <p:cNvPr id="291" name="Google Shape;29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39d0f42249_1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Brief illustration of how word2vec</a:t>
            </a:r>
            <a:endParaRPr/>
          </a:p>
          <a:p>
            <a:pPr indent="0" lvl="0" marL="0" rtl="0" algn="l">
              <a:spcBef>
                <a:spcPts val="0"/>
              </a:spcBef>
              <a:spcAft>
                <a:spcPts val="0"/>
              </a:spcAft>
              <a:buNone/>
            </a:pPr>
            <a:r>
              <a:rPr lang="en-US"/>
              <a:t>Here is our text data, long description for each mutation。 </a:t>
            </a:r>
            <a:endParaRPr/>
          </a:p>
          <a:p>
            <a:pPr indent="0" lvl="0" marL="0" rtl="0" algn="l">
              <a:spcBef>
                <a:spcPts val="0"/>
              </a:spcBef>
              <a:spcAft>
                <a:spcPts val="0"/>
              </a:spcAft>
              <a:buNone/>
            </a:pPr>
            <a:r>
              <a:rPr lang="en-US"/>
              <a:t>We tokenize into word vectors and feed into word2vec，as we can see the words with similar meanings will be closer together, the cosine distance is used here. if we search the word ‘cancer’, we will have a list of the most relevant words with its corresponding similarity.</a:t>
            </a:r>
            <a:endParaRPr/>
          </a:p>
          <a:p>
            <a:pPr indent="0" lvl="0" marL="0" rtl="0" algn="l">
              <a:spcBef>
                <a:spcPts val="0"/>
              </a:spcBef>
              <a:spcAft>
                <a:spcPts val="0"/>
              </a:spcAft>
              <a:buNone/>
            </a:pPr>
            <a:r>
              <a:t/>
            </a:r>
            <a:endParaRPr/>
          </a:p>
        </p:txBody>
      </p:sp>
      <p:sp>
        <p:nvSpPr>
          <p:cNvPr id="315" name="Google Shape;315;g39d0f42249_1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39d0f42249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000">
                <a:latin typeface="Times New Roman"/>
                <a:ea typeface="Times New Roman"/>
                <a:cs typeface="Times New Roman"/>
                <a:sym typeface="Times New Roman"/>
              </a:rPr>
              <a:t>Feedforward high 20% difference in validation accuracy</a:t>
            </a:r>
            <a:endParaRPr sz="1000">
              <a:latin typeface="Times New Roman"/>
              <a:ea typeface="Times New Roman"/>
              <a:cs typeface="Times New Roman"/>
              <a:sym typeface="Times New Roman"/>
            </a:endParaRPr>
          </a:p>
          <a:p>
            <a:pPr indent="0" lvl="0" marL="0" rtl="0" algn="l">
              <a:spcBef>
                <a:spcPts val="0"/>
              </a:spcBef>
              <a:spcAft>
                <a:spcPts val="0"/>
              </a:spcAft>
              <a:buNone/>
            </a:pPr>
            <a:r>
              <a:rPr lang="en-US" sz="1000">
                <a:latin typeface="Times New Roman"/>
                <a:ea typeface="Times New Roman"/>
                <a:cs typeface="Times New Roman"/>
                <a:sym typeface="Times New Roman"/>
              </a:rPr>
              <a:t>CNN 15% moderate</a:t>
            </a:r>
            <a:endParaRPr sz="1000">
              <a:latin typeface="Times New Roman"/>
              <a:ea typeface="Times New Roman"/>
              <a:cs typeface="Times New Roman"/>
              <a:sym typeface="Times New Roman"/>
            </a:endParaRPr>
          </a:p>
          <a:p>
            <a:pPr indent="0" lvl="0" marL="0" rtl="0" algn="l">
              <a:spcBef>
                <a:spcPts val="0"/>
              </a:spcBef>
              <a:spcAft>
                <a:spcPts val="0"/>
              </a:spcAft>
              <a:buNone/>
            </a:pPr>
            <a:r>
              <a:rPr lang="en-US" sz="1000">
                <a:latin typeface="Times New Roman"/>
                <a:ea typeface="Times New Roman"/>
                <a:cs typeface="Times New Roman"/>
                <a:sym typeface="Times New Roman"/>
              </a:rPr>
              <a:t>RNN 15% moderate</a:t>
            </a:r>
            <a:endParaRPr sz="1000">
              <a:latin typeface="Times New Roman"/>
              <a:ea typeface="Times New Roman"/>
              <a:cs typeface="Times New Roman"/>
              <a:sym typeface="Times New Roman"/>
            </a:endParaRPr>
          </a:p>
          <a:p>
            <a:pPr indent="0" lvl="0" marL="0" rtl="0" algn="l">
              <a:spcBef>
                <a:spcPts val="0"/>
              </a:spcBef>
              <a:spcAft>
                <a:spcPts val="0"/>
              </a:spcAft>
              <a:buNone/>
            </a:pPr>
            <a:r>
              <a:rPr lang="en-US" sz="1000">
                <a:latin typeface="Times New Roman"/>
                <a:ea typeface="Times New Roman"/>
                <a:cs typeface="Times New Roman"/>
                <a:sym typeface="Times New Roman"/>
              </a:rPr>
              <a:t>LSTM low</a:t>
            </a:r>
            <a:endParaRPr sz="1000">
              <a:latin typeface="Times New Roman"/>
              <a:ea typeface="Times New Roman"/>
              <a:cs typeface="Times New Roman"/>
              <a:sym typeface="Times New Roman"/>
            </a:endParaRPr>
          </a:p>
          <a:p>
            <a:pPr indent="0" lvl="0" marL="0" rtl="0" algn="l">
              <a:spcBef>
                <a:spcPts val="0"/>
              </a:spcBef>
              <a:spcAft>
                <a:spcPts val="0"/>
              </a:spcAft>
              <a:buNone/>
            </a:pPr>
            <a:r>
              <a:rPr lang="en-US" sz="1000">
                <a:latin typeface="Times New Roman"/>
                <a:ea typeface="Times New Roman"/>
                <a:cs typeface="Times New Roman"/>
                <a:sym typeface="Times New Roman"/>
              </a:rPr>
              <a:t>GRU high.more than 20%</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364" name="Google Shape;364;g39d0f42249_1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600"/>
              <a:buFont typeface="Calibri"/>
              <a:buNone/>
            </a:pPr>
            <a:r>
              <a:t/>
            </a:r>
            <a:endParaRPr/>
          </a:p>
        </p:txBody>
      </p:sp>
      <p:sp>
        <p:nvSpPr>
          <p:cNvPr id="414" name="Google Shape;41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Now we have 9 possible mutational subtypes for cancer to predict,  9 classes </a:t>
            </a:r>
            <a:r>
              <a:rPr lang="en-US" sz="1200">
                <a:solidFill>
                  <a:srgbClr val="4B4F56"/>
                </a:solidFill>
                <a:highlight>
                  <a:srgbClr val="F1F0F0"/>
                </a:highlight>
                <a:latin typeface="Times New Roman"/>
                <a:ea typeface="Times New Roman"/>
                <a:cs typeface="Times New Roman"/>
                <a:sym typeface="Times New Roman"/>
              </a:rPr>
              <a:t> can be associated with their likelihood of being driver or passenger mutations</a:t>
            </a:r>
            <a:endParaRPr sz="1200">
              <a:solidFill>
                <a:srgbClr val="4B4F56"/>
              </a:solidFill>
              <a:highlight>
                <a:srgbClr val="F1F0F0"/>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4B4F56"/>
              </a:solidFill>
              <a:highlight>
                <a:srgbClr val="F1F0F0"/>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4B4F56"/>
              </a:solidFill>
              <a:highlight>
                <a:srgbClr val="F1F0F0"/>
              </a:highlight>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6" name="Google Shape;25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Here is our text data with a long description for each mutation.</a:t>
            </a:r>
            <a:endParaRPr/>
          </a:p>
        </p:txBody>
      </p:sp>
      <p:sp>
        <p:nvSpPr>
          <p:cNvPr id="267" name="Google Shape;26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p2"/>
          <p:cNvGrpSpPr/>
          <p:nvPr/>
        </p:nvGrpSpPr>
        <p:grpSpPr>
          <a:xfrm>
            <a:off x="1107036" y="1588427"/>
            <a:ext cx="994316" cy="61102"/>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972600" y="1763267"/>
            <a:ext cx="10250700" cy="2219700"/>
          </a:xfrm>
          <a:prstGeom prst="rect">
            <a:avLst/>
          </a:prstGeom>
        </p:spPr>
        <p:txBody>
          <a:bodyPr anchorCtr="0" anchor="t" bIns="121900" lIns="121900" spcFirstLastPara="1" rIns="121900" wrap="square" tIns="121900"/>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p:txBody>
      </p:sp>
      <p:sp>
        <p:nvSpPr>
          <p:cNvPr id="15" name="Google Shape;15;p2"/>
          <p:cNvSpPr txBox="1"/>
          <p:nvPr>
            <p:ph idx="1" type="subTitle"/>
          </p:nvPr>
        </p:nvSpPr>
        <p:spPr>
          <a:xfrm>
            <a:off x="972837" y="4230533"/>
            <a:ext cx="10250700" cy="721500"/>
          </a:xfrm>
          <a:prstGeom prst="rect">
            <a:avLst/>
          </a:prstGeom>
        </p:spPr>
        <p:txBody>
          <a:bodyPr anchorCtr="0" anchor="t" bIns="121900" lIns="121900" spcFirstLastPara="1" rIns="121900" wrap="square" tIns="121900"/>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1107036" y="5558926"/>
            <a:ext cx="994316" cy="61102"/>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972600" y="978600"/>
            <a:ext cx="10251300" cy="1659600"/>
          </a:xfrm>
          <a:prstGeom prst="rect">
            <a:avLst/>
          </a:prstGeom>
        </p:spPr>
        <p:txBody>
          <a:bodyPr anchorCtr="0" anchor="t" bIns="121900" lIns="121900" spcFirstLastPara="1" rIns="121900" wrap="square" tIns="121900"/>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78" name="Google Shape;78;p11"/>
          <p:cNvSpPr txBox="1"/>
          <p:nvPr>
            <p:ph idx="1" type="body"/>
          </p:nvPr>
        </p:nvSpPr>
        <p:spPr>
          <a:xfrm>
            <a:off x="972600" y="3030517"/>
            <a:ext cx="10251300" cy="2107200"/>
          </a:xfrm>
          <a:prstGeom prst="rect">
            <a:avLst/>
          </a:prstGeom>
        </p:spPr>
        <p:txBody>
          <a:bodyPr anchorCtr="0" anchor="t" bIns="121900" lIns="121900" spcFirstLastPara="1" rIns="121900" wrap="square" tIns="121900"/>
          <a:lstStyle>
            <a:lvl1pPr indent="-336550" lvl="0" marL="457200">
              <a:spcBef>
                <a:spcPts val="0"/>
              </a:spcBef>
              <a:spcAft>
                <a:spcPts val="0"/>
              </a:spcAft>
              <a:buClr>
                <a:schemeClr val="lt1"/>
              </a:buClr>
              <a:buSzPts val="1700"/>
              <a:buChar char="●"/>
              <a:defRPr>
                <a:solidFill>
                  <a:schemeClr val="lt1"/>
                </a:solidFill>
              </a:defRPr>
            </a:lvl1pPr>
            <a:lvl2pPr indent="-323850" lvl="1" marL="914400">
              <a:spcBef>
                <a:spcPts val="2100"/>
              </a:spcBef>
              <a:spcAft>
                <a:spcPts val="0"/>
              </a:spcAft>
              <a:buClr>
                <a:schemeClr val="lt1"/>
              </a:buClr>
              <a:buSzPts val="1500"/>
              <a:buChar char="○"/>
              <a:defRPr>
                <a:solidFill>
                  <a:schemeClr val="lt1"/>
                </a:solidFill>
              </a:defRPr>
            </a:lvl2pPr>
            <a:lvl3pPr indent="-323850" lvl="2" marL="1371600">
              <a:spcBef>
                <a:spcPts val="2100"/>
              </a:spcBef>
              <a:spcAft>
                <a:spcPts val="0"/>
              </a:spcAft>
              <a:buClr>
                <a:schemeClr val="lt1"/>
              </a:buClr>
              <a:buSzPts val="1500"/>
              <a:buChar char="■"/>
              <a:defRPr>
                <a:solidFill>
                  <a:schemeClr val="lt1"/>
                </a:solidFill>
              </a:defRPr>
            </a:lvl3pPr>
            <a:lvl4pPr indent="-323850" lvl="3" marL="1828800">
              <a:spcBef>
                <a:spcPts val="2100"/>
              </a:spcBef>
              <a:spcAft>
                <a:spcPts val="0"/>
              </a:spcAft>
              <a:buClr>
                <a:schemeClr val="lt1"/>
              </a:buClr>
              <a:buSzPts val="1500"/>
              <a:buChar char="●"/>
              <a:defRPr>
                <a:solidFill>
                  <a:schemeClr val="lt1"/>
                </a:solidFill>
              </a:defRPr>
            </a:lvl4pPr>
            <a:lvl5pPr indent="-323850" lvl="4" marL="2286000">
              <a:spcBef>
                <a:spcPts val="2100"/>
              </a:spcBef>
              <a:spcAft>
                <a:spcPts val="0"/>
              </a:spcAft>
              <a:buClr>
                <a:schemeClr val="lt1"/>
              </a:buClr>
              <a:buSzPts val="1500"/>
              <a:buChar char="○"/>
              <a:defRPr>
                <a:solidFill>
                  <a:schemeClr val="lt1"/>
                </a:solidFill>
              </a:defRPr>
            </a:lvl5pPr>
            <a:lvl6pPr indent="-323850" lvl="5" marL="2743200">
              <a:spcBef>
                <a:spcPts val="2100"/>
              </a:spcBef>
              <a:spcAft>
                <a:spcPts val="0"/>
              </a:spcAft>
              <a:buClr>
                <a:schemeClr val="lt1"/>
              </a:buClr>
              <a:buSzPts val="1500"/>
              <a:buChar char="■"/>
              <a:defRPr>
                <a:solidFill>
                  <a:schemeClr val="lt1"/>
                </a:solidFill>
              </a:defRPr>
            </a:lvl6pPr>
            <a:lvl7pPr indent="-323850" lvl="6" marL="3200400">
              <a:spcBef>
                <a:spcPts val="2100"/>
              </a:spcBef>
              <a:spcAft>
                <a:spcPts val="0"/>
              </a:spcAft>
              <a:buClr>
                <a:schemeClr val="lt1"/>
              </a:buClr>
              <a:buSzPts val="1500"/>
              <a:buChar char="●"/>
              <a:defRPr>
                <a:solidFill>
                  <a:schemeClr val="lt1"/>
                </a:solidFill>
              </a:defRPr>
            </a:lvl7pPr>
            <a:lvl8pPr indent="-323850" lvl="7" marL="3657600">
              <a:spcBef>
                <a:spcPts val="2100"/>
              </a:spcBef>
              <a:spcAft>
                <a:spcPts val="0"/>
              </a:spcAft>
              <a:buClr>
                <a:schemeClr val="lt1"/>
              </a:buClr>
              <a:buSzPts val="1500"/>
              <a:buChar char="○"/>
              <a:defRPr>
                <a:solidFill>
                  <a:schemeClr val="lt1"/>
                </a:solidFill>
              </a:defRPr>
            </a:lvl8pPr>
            <a:lvl9pPr indent="-323850" lvl="8" marL="4114800">
              <a:spcBef>
                <a:spcPts val="2100"/>
              </a:spcBef>
              <a:spcAft>
                <a:spcPts val="2100"/>
              </a:spcAft>
              <a:buClr>
                <a:schemeClr val="lt1"/>
              </a:buClr>
              <a:buSzPts val="1500"/>
              <a:buChar char="■"/>
              <a:defRPr>
                <a:solidFill>
                  <a:schemeClr val="lt1"/>
                </a:solidFill>
              </a:defRPr>
            </a:lvl9pPr>
          </a:lstStyle>
          <a:p/>
        </p:txBody>
      </p:sp>
      <p:sp>
        <p:nvSpPr>
          <p:cNvPr id="79" name="Google Shape;79;p11"/>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1107036" y="1588427"/>
            <a:ext cx="994316" cy="61102"/>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972600" y="1763267"/>
            <a:ext cx="10251300" cy="2024700"/>
          </a:xfrm>
          <a:prstGeom prst="rect">
            <a:avLst/>
          </a:prstGeom>
        </p:spPr>
        <p:txBody>
          <a:bodyPr anchorCtr="0" anchor="t" bIns="121900" lIns="121900" spcFirstLastPara="1" rIns="121900" wrap="square" tIns="12190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22" name="Google Shape;22;p3"/>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5" name="Google Shape;25;p4"/>
          <p:cNvGrpSpPr/>
          <p:nvPr/>
        </p:nvGrpSpPr>
        <p:grpSpPr>
          <a:xfrm>
            <a:off x="1107036" y="1588427"/>
            <a:ext cx="994316" cy="61102"/>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972600" y="1758200"/>
            <a:ext cx="10251600" cy="713700"/>
          </a:xfrm>
          <a:prstGeom prst="rect">
            <a:avLst/>
          </a:prstGeom>
        </p:spPr>
        <p:txBody>
          <a:bodyPr anchorCtr="0" anchor="t" bIns="121900" lIns="121900" spcFirstLastPara="1" rIns="121900" wrap="square" tIns="121900"/>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29" name="Google Shape;29;p4"/>
          <p:cNvSpPr txBox="1"/>
          <p:nvPr>
            <p:ph idx="1" type="body"/>
          </p:nvPr>
        </p:nvSpPr>
        <p:spPr>
          <a:xfrm>
            <a:off x="972600" y="2771833"/>
            <a:ext cx="10251600" cy="30147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0" name="Google Shape;30;p4"/>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3" name="Google Shape;33;p5"/>
          <p:cNvGrpSpPr/>
          <p:nvPr/>
        </p:nvGrpSpPr>
        <p:grpSpPr>
          <a:xfrm>
            <a:off x="1107036" y="1588427"/>
            <a:ext cx="994316" cy="61102"/>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972600" y="1758200"/>
            <a:ext cx="10251300" cy="713700"/>
          </a:xfrm>
          <a:prstGeom prst="rect">
            <a:avLst/>
          </a:prstGeom>
        </p:spPr>
        <p:txBody>
          <a:bodyPr anchorCtr="0" anchor="t" bIns="121900" lIns="121900" spcFirstLastPara="1" rIns="121900" wrap="square" tIns="121900"/>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37" name="Google Shape;37;p5"/>
          <p:cNvSpPr txBox="1"/>
          <p:nvPr>
            <p:ph idx="1" type="body"/>
          </p:nvPr>
        </p:nvSpPr>
        <p:spPr>
          <a:xfrm>
            <a:off x="972434" y="2771833"/>
            <a:ext cx="5032500" cy="30147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8" name="Google Shape;38;p5"/>
          <p:cNvSpPr txBox="1"/>
          <p:nvPr>
            <p:ph idx="2" type="body"/>
          </p:nvPr>
        </p:nvSpPr>
        <p:spPr>
          <a:xfrm>
            <a:off x="6191471" y="2771833"/>
            <a:ext cx="5032500" cy="30147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9" name="Google Shape;39;p5"/>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2" name="Google Shape;42;p6"/>
          <p:cNvGrpSpPr/>
          <p:nvPr/>
        </p:nvGrpSpPr>
        <p:grpSpPr>
          <a:xfrm>
            <a:off x="1107036" y="1588427"/>
            <a:ext cx="994316" cy="61102"/>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972600" y="1758200"/>
            <a:ext cx="10251300" cy="713700"/>
          </a:xfrm>
          <a:prstGeom prst="rect">
            <a:avLst/>
          </a:prstGeom>
        </p:spPr>
        <p:txBody>
          <a:bodyPr anchorCtr="0" anchor="t" bIns="121900" lIns="121900" spcFirstLastPara="1" rIns="121900" wrap="square" tIns="121900"/>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46" name="Google Shape;46;p6"/>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9" name="Google Shape;49;p7"/>
          <p:cNvGrpSpPr/>
          <p:nvPr/>
        </p:nvGrpSpPr>
        <p:grpSpPr>
          <a:xfrm>
            <a:off x="1107036" y="1588427"/>
            <a:ext cx="994316" cy="61102"/>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973333" y="1758200"/>
            <a:ext cx="4401300" cy="1842000"/>
          </a:xfrm>
          <a:prstGeom prst="rect">
            <a:avLst/>
          </a:prstGeom>
        </p:spPr>
        <p:txBody>
          <a:bodyPr anchorCtr="0" anchor="t" bIns="121900" lIns="121900" spcFirstLastPara="1" rIns="121900" wrap="square" tIns="121900"/>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53" name="Google Shape;53;p7"/>
          <p:cNvSpPr txBox="1"/>
          <p:nvPr>
            <p:ph idx="1" type="body"/>
          </p:nvPr>
        </p:nvSpPr>
        <p:spPr>
          <a:xfrm>
            <a:off x="961633" y="3708967"/>
            <a:ext cx="4401300" cy="21300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54" name="Google Shape;54;p7"/>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1107036" y="5558926"/>
            <a:ext cx="994316" cy="61102"/>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972600" y="1152400"/>
            <a:ext cx="9361500" cy="3980100"/>
          </a:xfrm>
          <a:prstGeom prst="rect">
            <a:avLst/>
          </a:prstGeom>
        </p:spPr>
        <p:txBody>
          <a:bodyPr anchorCtr="0" anchor="ctr" bIns="121900" lIns="121900" spcFirstLastPara="1" rIns="121900" wrap="square" tIns="12190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0" name="Google Shape;60;p8"/>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3" name="Google Shape;63;p9"/>
          <p:cNvGrpSpPr/>
          <p:nvPr/>
        </p:nvGrpSpPr>
        <p:grpSpPr>
          <a:xfrm>
            <a:off x="1107036" y="1588427"/>
            <a:ext cx="994316" cy="61102"/>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973333" y="1758200"/>
            <a:ext cx="4401300" cy="2249700"/>
          </a:xfrm>
          <a:prstGeom prst="rect">
            <a:avLst/>
          </a:prstGeom>
        </p:spPr>
        <p:txBody>
          <a:bodyPr anchorCtr="0" anchor="t" bIns="121900" lIns="121900" spcFirstLastPara="1" rIns="121900" wrap="square" tIns="121900"/>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67" name="Google Shape;67;p9"/>
          <p:cNvSpPr txBox="1"/>
          <p:nvPr>
            <p:ph idx="1" type="subTitle"/>
          </p:nvPr>
        </p:nvSpPr>
        <p:spPr>
          <a:xfrm>
            <a:off x="966600" y="4215367"/>
            <a:ext cx="4401300" cy="1011900"/>
          </a:xfrm>
          <a:prstGeom prst="rect">
            <a:avLst/>
          </a:prstGeom>
        </p:spPr>
        <p:txBody>
          <a:bodyPr anchorCtr="0" anchor="t" bIns="121900" lIns="121900" spcFirstLastPara="1" rIns="121900" wrap="square" tIns="121900"/>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68" name="Google Shape;68;p9"/>
          <p:cNvSpPr txBox="1"/>
          <p:nvPr>
            <p:ph idx="2" type="body"/>
          </p:nvPr>
        </p:nvSpPr>
        <p:spPr>
          <a:xfrm>
            <a:off x="6898967" y="1803500"/>
            <a:ext cx="4499100" cy="40341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69" name="Google Shape;69;p9"/>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966600" y="5830068"/>
            <a:ext cx="10263300" cy="614100"/>
          </a:xfrm>
          <a:prstGeom prst="rect">
            <a:avLst/>
          </a:prstGeom>
        </p:spPr>
        <p:txBody>
          <a:bodyPr anchorCtr="0" anchor="ctr" bIns="121900" lIns="121900" spcFirstLastPara="1" rIns="121900" wrap="square" tIns="121900"/>
          <a:lstStyle>
            <a:lvl1pPr indent="-228600" lvl="0" marL="457200">
              <a:lnSpc>
                <a:spcPct val="100000"/>
              </a:lnSpc>
              <a:spcBef>
                <a:spcPts val="0"/>
              </a:spcBef>
              <a:spcAft>
                <a:spcPts val="0"/>
              </a:spcAft>
              <a:buSzPts val="1700"/>
              <a:buNone/>
              <a:defRPr/>
            </a:lvl1pPr>
          </a:lstStyle>
          <a:p/>
        </p:txBody>
      </p:sp>
      <p:sp>
        <p:nvSpPr>
          <p:cNvPr id="72" name="Google Shape;72;p10"/>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lstStyle>
            <a:lvl1pPr lvl="0">
              <a:spcBef>
                <a:spcPts val="0"/>
              </a:spcBef>
              <a:spcAft>
                <a:spcPts val="0"/>
              </a:spcAft>
              <a:buSzPts val="3700"/>
              <a:buFont typeface="Raleway"/>
              <a:buNone/>
              <a:defRPr b="1" sz="3700">
                <a:latin typeface="Raleway"/>
                <a:ea typeface="Raleway"/>
                <a:cs typeface="Raleway"/>
                <a:sym typeface="Raleway"/>
              </a:defRPr>
            </a:lvl1pPr>
            <a:lvl2pPr lvl="1">
              <a:spcBef>
                <a:spcPts val="0"/>
              </a:spcBef>
              <a:spcAft>
                <a:spcPts val="0"/>
              </a:spcAft>
              <a:buSzPts val="3700"/>
              <a:buFont typeface="Raleway"/>
              <a:buNone/>
              <a:defRPr b="1" sz="3700">
                <a:latin typeface="Raleway"/>
                <a:ea typeface="Raleway"/>
                <a:cs typeface="Raleway"/>
                <a:sym typeface="Raleway"/>
              </a:defRPr>
            </a:lvl2pPr>
            <a:lvl3pPr lvl="2">
              <a:spcBef>
                <a:spcPts val="0"/>
              </a:spcBef>
              <a:spcAft>
                <a:spcPts val="0"/>
              </a:spcAft>
              <a:buSzPts val="3700"/>
              <a:buFont typeface="Raleway"/>
              <a:buNone/>
              <a:defRPr b="1" sz="3700">
                <a:latin typeface="Raleway"/>
                <a:ea typeface="Raleway"/>
                <a:cs typeface="Raleway"/>
                <a:sym typeface="Raleway"/>
              </a:defRPr>
            </a:lvl3pPr>
            <a:lvl4pPr lvl="3">
              <a:spcBef>
                <a:spcPts val="0"/>
              </a:spcBef>
              <a:spcAft>
                <a:spcPts val="0"/>
              </a:spcAft>
              <a:buSzPts val="3700"/>
              <a:buFont typeface="Raleway"/>
              <a:buNone/>
              <a:defRPr b="1" sz="3700">
                <a:latin typeface="Raleway"/>
                <a:ea typeface="Raleway"/>
                <a:cs typeface="Raleway"/>
                <a:sym typeface="Raleway"/>
              </a:defRPr>
            </a:lvl4pPr>
            <a:lvl5pPr lvl="4">
              <a:spcBef>
                <a:spcPts val="0"/>
              </a:spcBef>
              <a:spcAft>
                <a:spcPts val="0"/>
              </a:spcAft>
              <a:buSzPts val="3700"/>
              <a:buFont typeface="Raleway"/>
              <a:buNone/>
              <a:defRPr b="1" sz="3700">
                <a:latin typeface="Raleway"/>
                <a:ea typeface="Raleway"/>
                <a:cs typeface="Raleway"/>
                <a:sym typeface="Raleway"/>
              </a:defRPr>
            </a:lvl5pPr>
            <a:lvl6pPr lvl="5">
              <a:spcBef>
                <a:spcPts val="0"/>
              </a:spcBef>
              <a:spcAft>
                <a:spcPts val="0"/>
              </a:spcAft>
              <a:buSzPts val="3700"/>
              <a:buFont typeface="Raleway"/>
              <a:buNone/>
              <a:defRPr b="1" sz="3700">
                <a:latin typeface="Raleway"/>
                <a:ea typeface="Raleway"/>
                <a:cs typeface="Raleway"/>
                <a:sym typeface="Raleway"/>
              </a:defRPr>
            </a:lvl6pPr>
            <a:lvl7pPr lvl="6">
              <a:spcBef>
                <a:spcPts val="0"/>
              </a:spcBef>
              <a:spcAft>
                <a:spcPts val="0"/>
              </a:spcAft>
              <a:buSzPts val="3700"/>
              <a:buFont typeface="Raleway"/>
              <a:buNone/>
              <a:defRPr b="1" sz="3700">
                <a:latin typeface="Raleway"/>
                <a:ea typeface="Raleway"/>
                <a:cs typeface="Raleway"/>
                <a:sym typeface="Raleway"/>
              </a:defRPr>
            </a:lvl7pPr>
            <a:lvl8pPr lvl="7">
              <a:spcBef>
                <a:spcPts val="0"/>
              </a:spcBef>
              <a:spcAft>
                <a:spcPts val="0"/>
              </a:spcAft>
              <a:buSzPts val="3700"/>
              <a:buFont typeface="Raleway"/>
              <a:buNone/>
              <a:defRPr b="1" sz="3700">
                <a:latin typeface="Raleway"/>
                <a:ea typeface="Raleway"/>
                <a:cs typeface="Raleway"/>
                <a:sym typeface="Raleway"/>
              </a:defRPr>
            </a:lvl8pPr>
            <a:lvl9pPr lvl="8">
              <a:spcBef>
                <a:spcPts val="0"/>
              </a:spcBef>
              <a:spcAft>
                <a:spcPts val="0"/>
              </a:spcAft>
              <a:buSzPts val="3700"/>
              <a:buFont typeface="Raleway"/>
              <a:buNone/>
              <a:defRPr b="1" sz="3700">
                <a:latin typeface="Raleway"/>
                <a:ea typeface="Raleway"/>
                <a:cs typeface="Raleway"/>
                <a:sym typeface="Raleway"/>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lstStyle>
            <a:lvl1pPr indent="-336550" lvl="0" marL="45720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indent="-323850" lvl="1" marL="9144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indent="-323850" lvl="2" marL="13716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indent="-323850" lvl="3" marL="18288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indent="-323850" lvl="4" marL="22860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indent="-323850" lvl="5" marL="27432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indent="-323850" lvl="6" marL="32004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indent="-323850" lvl="7" marL="36576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indent="-323850" lvl="8" marL="411480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p:txBody>
      </p:sp>
      <p:sp>
        <p:nvSpPr>
          <p:cNvPr id="8" name="Google Shape;8;p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5.png"/><Relationship Id="rId5"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25.png"/><Relationship Id="rId9" Type="http://schemas.openxmlformats.org/officeDocument/2006/relationships/image" Target="../media/image16.png"/><Relationship Id="rId5" Type="http://schemas.openxmlformats.org/officeDocument/2006/relationships/image" Target="../media/image24.png"/><Relationship Id="rId6" Type="http://schemas.openxmlformats.org/officeDocument/2006/relationships/image" Target="../media/image22.png"/><Relationship Id="rId7" Type="http://schemas.openxmlformats.org/officeDocument/2006/relationships/image" Target="../media/image27.png"/><Relationship Id="rId8"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7.png"/><Relationship Id="rId7" Type="http://schemas.openxmlformats.org/officeDocument/2006/relationships/image" Target="../media/image11.png"/><Relationship Id="rId8"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3"/>
          <p:cNvSpPr/>
          <p:nvPr/>
        </p:nvSpPr>
        <p:spPr>
          <a:xfrm>
            <a:off x="393700" y="5046662"/>
            <a:ext cx="1155700" cy="1157287"/>
          </a:xfrm>
          <a:prstGeom prst="ellipse">
            <a:avLst/>
          </a:prstGeom>
          <a:solidFill>
            <a:srgbClr val="F3784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7" name="Google Shape;87;p13"/>
          <p:cNvSpPr/>
          <p:nvPr/>
        </p:nvSpPr>
        <p:spPr>
          <a:xfrm>
            <a:off x="0" y="4397375"/>
            <a:ext cx="858837" cy="1647825"/>
          </a:xfrm>
          <a:custGeom>
            <a:rect b="b" l="l" r="r" t="t"/>
            <a:pathLst>
              <a:path extrusionOk="0" h="1647670" w="858639">
                <a:moveTo>
                  <a:pt x="34805" y="0"/>
                </a:moveTo>
                <a:cubicBezTo>
                  <a:pt x="489796" y="0"/>
                  <a:pt x="858639" y="368843"/>
                  <a:pt x="858639" y="823835"/>
                </a:cubicBezTo>
                <a:cubicBezTo>
                  <a:pt x="858639" y="1278827"/>
                  <a:pt x="489796" y="1647670"/>
                  <a:pt x="34805" y="1647670"/>
                </a:cubicBezTo>
                <a:lnTo>
                  <a:pt x="0" y="1645913"/>
                </a:lnTo>
                <a:lnTo>
                  <a:pt x="0" y="1758"/>
                </a:lnTo>
                <a:lnTo>
                  <a:pt x="34805" y="0"/>
                </a:lnTo>
                <a:close/>
              </a:path>
            </a:pathLst>
          </a:custGeom>
          <a:solidFill>
            <a:srgbClr val="F6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8" name="Google Shape;88;p13"/>
          <p:cNvSpPr/>
          <p:nvPr/>
        </p:nvSpPr>
        <p:spPr>
          <a:xfrm>
            <a:off x="473075" y="4330700"/>
            <a:ext cx="1025525" cy="1025525"/>
          </a:xfrm>
          <a:prstGeom prst="ellipse">
            <a:avLst/>
          </a:prstGeom>
          <a:solidFill>
            <a:srgbClr val="F8B19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9" name="Google Shape;89;p13"/>
          <p:cNvSpPr/>
          <p:nvPr/>
        </p:nvSpPr>
        <p:spPr>
          <a:xfrm>
            <a:off x="1069975" y="4784725"/>
            <a:ext cx="857250" cy="858837"/>
          </a:xfrm>
          <a:prstGeom prst="ellipse">
            <a:avLst/>
          </a:pr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0" name="Google Shape;90;p13"/>
          <p:cNvSpPr/>
          <p:nvPr/>
        </p:nvSpPr>
        <p:spPr>
          <a:xfrm>
            <a:off x="1425575" y="5410200"/>
            <a:ext cx="690562" cy="690562"/>
          </a:xfrm>
          <a:prstGeom prst="ellipse">
            <a:avLst/>
          </a:prstGeom>
          <a:solidFill>
            <a:srgbClr val="F6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1" name="Google Shape;91;p13"/>
          <p:cNvSpPr/>
          <p:nvPr/>
        </p:nvSpPr>
        <p:spPr>
          <a:xfrm>
            <a:off x="0" y="4946650"/>
            <a:ext cx="327025" cy="627062"/>
          </a:xfrm>
          <a:custGeom>
            <a:rect b="b" l="l" r="r" t="t"/>
            <a:pathLst>
              <a:path extrusionOk="0" h="1647670" w="858639">
                <a:moveTo>
                  <a:pt x="34805" y="0"/>
                </a:moveTo>
                <a:cubicBezTo>
                  <a:pt x="489796" y="0"/>
                  <a:pt x="858639" y="368843"/>
                  <a:pt x="858639" y="823835"/>
                </a:cubicBezTo>
                <a:cubicBezTo>
                  <a:pt x="858639" y="1278827"/>
                  <a:pt x="489796" y="1647670"/>
                  <a:pt x="34805" y="1647670"/>
                </a:cubicBezTo>
                <a:lnTo>
                  <a:pt x="0" y="1645913"/>
                </a:lnTo>
                <a:lnTo>
                  <a:pt x="0" y="1758"/>
                </a:lnTo>
                <a:lnTo>
                  <a:pt x="34805" y="0"/>
                </a:lnTo>
                <a:close/>
              </a:path>
            </a:pathLst>
          </a:custGeom>
          <a:solidFill>
            <a:srgbClr val="F236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2" name="Google Shape;92;p13"/>
          <p:cNvSpPr/>
          <p:nvPr/>
        </p:nvSpPr>
        <p:spPr>
          <a:xfrm rot="-5400000">
            <a:off x="4085431" y="6106318"/>
            <a:ext cx="412750" cy="1125537"/>
          </a:xfrm>
          <a:custGeom>
            <a:rect b="b" l="l" r="r" t="t"/>
            <a:pathLst>
              <a:path extrusionOk="0" h="1505704" w="491660">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6C5B7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3" name="Google Shape;93;p13"/>
          <p:cNvSpPr/>
          <p:nvPr/>
        </p:nvSpPr>
        <p:spPr>
          <a:xfrm rot="-5400000">
            <a:off x="4853781" y="5977731"/>
            <a:ext cx="587375" cy="1208087"/>
          </a:xfrm>
          <a:custGeom>
            <a:rect b="b" l="l" r="r" t="t"/>
            <a:pathLst>
              <a:path extrusionOk="0" h="1505704" w="491660">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4" name="Google Shape;94;p13"/>
          <p:cNvSpPr/>
          <p:nvPr/>
        </p:nvSpPr>
        <p:spPr>
          <a:xfrm rot="-5400000">
            <a:off x="5614193" y="6106318"/>
            <a:ext cx="412750" cy="1125537"/>
          </a:xfrm>
          <a:custGeom>
            <a:rect b="b" l="l" r="r" t="t"/>
            <a:pathLst>
              <a:path extrusionOk="0" h="1505704" w="491660">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F6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5" name="Google Shape;95;p13"/>
          <p:cNvSpPr/>
          <p:nvPr/>
        </p:nvSpPr>
        <p:spPr>
          <a:xfrm rot="-5400000">
            <a:off x="6480968" y="6320631"/>
            <a:ext cx="238125" cy="887412"/>
          </a:xfrm>
          <a:custGeom>
            <a:rect b="b" l="l" r="r" t="t"/>
            <a:pathLst>
              <a:path extrusionOk="0" h="1505704" w="491660">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F8B19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6" name="Google Shape;96;p13"/>
          <p:cNvSpPr txBox="1"/>
          <p:nvPr/>
        </p:nvSpPr>
        <p:spPr>
          <a:xfrm>
            <a:off x="1473200" y="1216025"/>
            <a:ext cx="8775700" cy="1655762"/>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AE4845"/>
              </a:buClr>
              <a:buSzPts val="3600"/>
              <a:buFont typeface="Arial"/>
              <a:buNone/>
            </a:pPr>
            <a:r>
              <a:rPr b="1" i="0" lang="en-US" sz="3600" u="none">
                <a:solidFill>
                  <a:srgbClr val="AE4845"/>
                </a:solidFill>
                <a:latin typeface="Arial"/>
                <a:ea typeface="Arial"/>
                <a:cs typeface="Arial"/>
                <a:sym typeface="Arial"/>
              </a:rPr>
              <a:t>Neural </a:t>
            </a:r>
            <a:r>
              <a:rPr b="1" lang="en-US" sz="3600">
                <a:solidFill>
                  <a:srgbClr val="AE4845"/>
                </a:solidFill>
              </a:rPr>
              <a:t>N</a:t>
            </a:r>
            <a:r>
              <a:rPr b="1" i="0" lang="en-US" sz="3600" u="none">
                <a:solidFill>
                  <a:srgbClr val="AE4845"/>
                </a:solidFill>
                <a:latin typeface="Arial"/>
                <a:ea typeface="Arial"/>
                <a:cs typeface="Arial"/>
                <a:sym typeface="Arial"/>
              </a:rPr>
              <a:t>etworks as </a:t>
            </a:r>
            <a:r>
              <a:rPr b="1" lang="en-US" sz="3600">
                <a:solidFill>
                  <a:srgbClr val="AE4845"/>
                </a:solidFill>
              </a:rPr>
              <a:t>P</a:t>
            </a:r>
            <a:r>
              <a:rPr b="1" i="0" lang="en-US" sz="3600" u="none">
                <a:solidFill>
                  <a:srgbClr val="AE4845"/>
                </a:solidFill>
                <a:latin typeface="Arial"/>
                <a:ea typeface="Arial"/>
                <a:cs typeface="Arial"/>
                <a:sym typeface="Arial"/>
              </a:rPr>
              <a:t>rediction </a:t>
            </a:r>
            <a:r>
              <a:rPr b="1" lang="en-US" sz="3600">
                <a:solidFill>
                  <a:srgbClr val="AE4845"/>
                </a:solidFill>
              </a:rPr>
              <a:t>M</a:t>
            </a:r>
            <a:r>
              <a:rPr b="1" i="0" lang="en-US" sz="3600" u="none">
                <a:solidFill>
                  <a:srgbClr val="AE4845"/>
                </a:solidFill>
                <a:latin typeface="Arial"/>
                <a:ea typeface="Arial"/>
                <a:cs typeface="Arial"/>
                <a:sym typeface="Arial"/>
              </a:rPr>
              <a:t>odels</a:t>
            </a:r>
            <a:r>
              <a:rPr b="1" i="0" lang="en-US" sz="3600" u="none">
                <a:solidFill>
                  <a:srgbClr val="AE4845"/>
                </a:solidFill>
                <a:latin typeface="Arial"/>
                <a:ea typeface="Arial"/>
                <a:cs typeface="Arial"/>
                <a:sym typeface="Arial"/>
              </a:rPr>
              <a:t> </a:t>
            </a:r>
            <a:endParaRPr/>
          </a:p>
          <a:p>
            <a:pPr indent="0" lvl="0" marL="0" marR="0" rtl="0" algn="l">
              <a:lnSpc>
                <a:spcPct val="150000"/>
              </a:lnSpc>
              <a:spcBef>
                <a:spcPts val="0"/>
              </a:spcBef>
              <a:spcAft>
                <a:spcPts val="0"/>
              </a:spcAft>
              <a:buClr>
                <a:srgbClr val="AE4845"/>
              </a:buClr>
              <a:buSzPts val="3600"/>
              <a:buFont typeface="Arial"/>
              <a:buNone/>
            </a:pPr>
            <a:r>
              <a:rPr b="1" i="0" lang="en-US" sz="3600" u="none">
                <a:solidFill>
                  <a:srgbClr val="AE4845"/>
                </a:solidFill>
                <a:latin typeface="Arial"/>
                <a:ea typeface="Arial"/>
                <a:cs typeface="Arial"/>
                <a:sym typeface="Arial"/>
              </a:rPr>
              <a:t>for </a:t>
            </a:r>
            <a:r>
              <a:rPr b="1" lang="en-US" sz="3600">
                <a:solidFill>
                  <a:srgbClr val="AE4845"/>
                </a:solidFill>
              </a:rPr>
              <a:t>M</a:t>
            </a:r>
            <a:r>
              <a:rPr b="1" i="0" lang="en-US" sz="3600" u="none">
                <a:solidFill>
                  <a:srgbClr val="AE4845"/>
                </a:solidFill>
                <a:latin typeface="Arial"/>
                <a:ea typeface="Arial"/>
                <a:cs typeface="Arial"/>
                <a:sym typeface="Arial"/>
              </a:rPr>
              <a:t>utational </a:t>
            </a:r>
            <a:r>
              <a:rPr b="1" lang="en-US" sz="3600">
                <a:solidFill>
                  <a:srgbClr val="AE4845"/>
                </a:solidFill>
              </a:rPr>
              <a:t>S</a:t>
            </a:r>
            <a:r>
              <a:rPr b="1" i="0" lang="en-US" sz="3600" u="none">
                <a:solidFill>
                  <a:srgbClr val="AE4845"/>
                </a:solidFill>
                <a:latin typeface="Arial"/>
                <a:ea typeface="Arial"/>
                <a:cs typeface="Arial"/>
                <a:sym typeface="Arial"/>
              </a:rPr>
              <a:t>ubtypes</a:t>
            </a:r>
            <a:endParaRPr/>
          </a:p>
        </p:txBody>
      </p:sp>
      <p:sp>
        <p:nvSpPr>
          <p:cNvPr id="97" name="Google Shape;97;p13"/>
          <p:cNvSpPr txBox="1"/>
          <p:nvPr/>
        </p:nvSpPr>
        <p:spPr>
          <a:xfrm>
            <a:off x="1205712" y="3628225"/>
            <a:ext cx="9310800" cy="39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000"/>
              <a:buFont typeface="Arial"/>
              <a:buNone/>
            </a:pPr>
            <a:r>
              <a:rPr b="1" i="0" lang="en-US" sz="2000" u="none">
                <a:solidFill>
                  <a:srgbClr val="C06C84"/>
                </a:solidFill>
              </a:rPr>
              <a:t>Group Member:  Shimin Bi, Chen Shi, Lauren Yoo, Chi Zhang, Melissa Zhao</a:t>
            </a:r>
            <a:endParaRPr b="1">
              <a:solidFill>
                <a:srgbClr val="C06C84"/>
              </a:solidFill>
            </a:endParaRPr>
          </a:p>
        </p:txBody>
      </p:sp>
      <p:grpSp>
        <p:nvGrpSpPr>
          <p:cNvPr id="98" name="Google Shape;98;p13"/>
          <p:cNvGrpSpPr/>
          <p:nvPr/>
        </p:nvGrpSpPr>
        <p:grpSpPr>
          <a:xfrm>
            <a:off x="1325563" y="2995602"/>
            <a:ext cx="9005020" cy="206059"/>
            <a:chOff x="0" y="0"/>
            <a:chExt cx="2147483647" cy="294841658"/>
          </a:xfrm>
        </p:grpSpPr>
        <p:sp>
          <p:nvSpPr>
            <p:cNvPr id="99" name="Google Shape;99;p13"/>
            <p:cNvSpPr txBox="1"/>
            <p:nvPr/>
          </p:nvSpPr>
          <p:spPr>
            <a:xfrm rot="-5400000">
              <a:off x="1036519883" y="-944061752"/>
              <a:ext cx="74443880" cy="2147483647"/>
            </a:xfrm>
            <a:prstGeom prst="rect">
              <a:avLst/>
            </a:prstGeom>
            <a:solidFill>
              <a:srgbClr val="F6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0" name="Google Shape;100;p13"/>
            <p:cNvSpPr txBox="1"/>
            <p:nvPr/>
          </p:nvSpPr>
          <p:spPr>
            <a:xfrm rot="-5400000">
              <a:off x="1055130853" y="-1016170317"/>
              <a:ext cx="37221940" cy="2147483647"/>
            </a:xfrm>
            <a:prstGeom prst="rect">
              <a:avLst/>
            </a:pr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1" name="Google Shape;101;p13"/>
            <p:cNvSpPr txBox="1"/>
            <p:nvPr/>
          </p:nvSpPr>
          <p:spPr>
            <a:xfrm rot="-5400000">
              <a:off x="1062575195" y="-1062575195"/>
              <a:ext cx="22333255" cy="2147483647"/>
            </a:xfrm>
            <a:prstGeom prst="rect">
              <a:avLst/>
            </a:prstGeom>
            <a:solidFill>
              <a:srgbClr val="6C5B7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2" name="Google Shape;102;p13"/>
            <p:cNvSpPr txBox="1"/>
            <p:nvPr/>
          </p:nvSpPr>
          <p:spPr>
            <a:xfrm rot="-5400000">
              <a:off x="1017908914" y="-834733073"/>
              <a:ext cx="111665817" cy="2147483647"/>
            </a:xfrm>
            <a:prstGeom prst="rect">
              <a:avLst/>
            </a:prstGeom>
            <a:solidFill>
              <a:srgbClr val="F8B19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79" name="Shape 279"/>
        <p:cNvGrpSpPr/>
        <p:nvPr/>
      </p:nvGrpSpPr>
      <p:grpSpPr>
        <a:xfrm>
          <a:off x="0" y="0"/>
          <a:ext cx="0" cy="0"/>
          <a:chOff x="0" y="0"/>
          <a:chExt cx="0" cy="0"/>
        </a:xfrm>
      </p:grpSpPr>
      <p:pic>
        <p:nvPicPr>
          <p:cNvPr id="280" name="Google Shape;280;p22"/>
          <p:cNvPicPr preferRelativeResize="0"/>
          <p:nvPr/>
        </p:nvPicPr>
        <p:blipFill rotWithShape="1">
          <a:blip r:embed="rId4">
            <a:alphaModFix/>
          </a:blip>
          <a:srcRect b="0" l="0" r="0" t="0"/>
          <a:stretch/>
        </p:blipFill>
        <p:spPr>
          <a:xfrm>
            <a:off x="6161087" y="738187"/>
            <a:ext cx="5553075" cy="5848350"/>
          </a:xfrm>
          <a:prstGeom prst="rect">
            <a:avLst/>
          </a:prstGeom>
          <a:noFill/>
          <a:ln>
            <a:noFill/>
          </a:ln>
        </p:spPr>
      </p:pic>
      <p:pic>
        <p:nvPicPr>
          <p:cNvPr id="281" name="Google Shape;281;p22"/>
          <p:cNvPicPr preferRelativeResize="0"/>
          <p:nvPr/>
        </p:nvPicPr>
        <p:blipFill rotWithShape="1">
          <a:blip r:embed="rId5">
            <a:alphaModFix/>
          </a:blip>
          <a:srcRect b="0" l="0" r="0" t="0"/>
          <a:stretch/>
        </p:blipFill>
        <p:spPr>
          <a:xfrm>
            <a:off x="457200" y="709612"/>
            <a:ext cx="5572125" cy="5876925"/>
          </a:xfrm>
          <a:prstGeom prst="rect">
            <a:avLst/>
          </a:prstGeom>
          <a:noFill/>
          <a:ln>
            <a:noFill/>
          </a:ln>
        </p:spPr>
      </p:pic>
      <p:sp>
        <p:nvSpPr>
          <p:cNvPr id="282" name="Google Shape;282;p22"/>
          <p:cNvSpPr txBox="1"/>
          <p:nvPr/>
        </p:nvSpPr>
        <p:spPr>
          <a:xfrm>
            <a:off x="6621462" y="0"/>
            <a:ext cx="5570537" cy="584200"/>
          </a:xfrm>
          <a:prstGeom prst="rect">
            <a:avLst/>
          </a:prstGeom>
          <a:solidFill>
            <a:srgbClr val="F8B19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3" name="Google Shape;283;p22"/>
          <p:cNvSpPr txBox="1"/>
          <p:nvPr/>
        </p:nvSpPr>
        <p:spPr>
          <a:xfrm>
            <a:off x="0" y="0"/>
            <a:ext cx="914400" cy="584200"/>
          </a:xfrm>
          <a:prstGeom prst="rect">
            <a:avLst/>
          </a:prstGeom>
          <a:solidFill>
            <a:srgbClr val="6C5B7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4" name="Google Shape;284;p22"/>
          <p:cNvSpPr txBox="1"/>
          <p:nvPr/>
        </p:nvSpPr>
        <p:spPr>
          <a:xfrm>
            <a:off x="962025" y="0"/>
            <a:ext cx="376237" cy="584200"/>
          </a:xfrm>
          <a:prstGeom prst="rect">
            <a:avLst/>
          </a:pr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5" name="Google Shape;285;p22"/>
          <p:cNvSpPr txBox="1"/>
          <p:nvPr/>
        </p:nvSpPr>
        <p:spPr>
          <a:xfrm>
            <a:off x="1384300" y="0"/>
            <a:ext cx="146050" cy="584200"/>
          </a:xfrm>
          <a:prstGeom prst="rect">
            <a:avLst/>
          </a:prstGeom>
          <a:solidFill>
            <a:srgbClr val="F6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6" name="Google Shape;286;p22"/>
          <p:cNvSpPr txBox="1"/>
          <p:nvPr/>
        </p:nvSpPr>
        <p:spPr>
          <a:xfrm>
            <a:off x="1708150" y="76200"/>
            <a:ext cx="4367212" cy="9540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a:solidFill>
                  <a:srgbClr val="000000"/>
                </a:solidFill>
                <a:latin typeface="Arial"/>
                <a:ea typeface="Arial"/>
                <a:cs typeface="Arial"/>
                <a:sym typeface="Arial"/>
              </a:rPr>
              <a:t>Dataset </a:t>
            </a:r>
            <a:r>
              <a:rPr lang="en-US" sz="2800"/>
              <a:t>D</a:t>
            </a:r>
            <a:r>
              <a:rPr b="0" i="0" lang="en-US" sz="2800" u="none">
                <a:solidFill>
                  <a:srgbClr val="000000"/>
                </a:solidFill>
                <a:latin typeface="Arial"/>
                <a:ea typeface="Arial"/>
                <a:cs typeface="Arial"/>
                <a:sym typeface="Arial"/>
              </a:rPr>
              <a:t>escription</a:t>
            </a:r>
            <a:endParaRPr/>
          </a:p>
          <a:p>
            <a:pPr indent="0" lvl="0" marL="0" marR="0" rtl="0" algn="l">
              <a:lnSpc>
                <a:spcPct val="100000"/>
              </a:lnSpc>
              <a:spcBef>
                <a:spcPts val="0"/>
              </a:spcBef>
              <a:spcAft>
                <a:spcPts val="0"/>
              </a:spcAft>
              <a:buNone/>
            </a:pPr>
            <a:r>
              <a:t/>
            </a:r>
            <a:endParaRPr b="0" i="0" sz="2800" u="none">
              <a:solidFill>
                <a:srgbClr val="000000"/>
              </a:solidFill>
              <a:latin typeface="Arial"/>
              <a:ea typeface="Arial"/>
              <a:cs typeface="Arial"/>
              <a:sym typeface="Arial"/>
            </a:endParaRPr>
          </a:p>
        </p:txBody>
      </p:sp>
      <p:sp>
        <p:nvSpPr>
          <p:cNvPr id="287" name="Google Shape;287;p22"/>
          <p:cNvSpPr txBox="1"/>
          <p:nvPr/>
        </p:nvSpPr>
        <p:spPr>
          <a:xfrm>
            <a:off x="503237" y="738187"/>
            <a:ext cx="11314112" cy="5876925"/>
          </a:xfrm>
          <a:prstGeom prst="rect">
            <a:avLst/>
          </a:prstGeom>
          <a:solidFill>
            <a:schemeClr val="lt1">
              <a:alpha val="71760"/>
            </a:schemeClr>
          </a:solidFill>
          <a:ln cap="flat" cmpd="sng" w="9525">
            <a:solidFill>
              <a:schemeClr val="lt1"/>
            </a:solidFill>
            <a:prstDash val="solid"/>
            <a:round/>
            <a:headEnd len="sm" w="sm" type="none"/>
            <a:tailEnd len="sm" w="sm" type="none"/>
          </a:ln>
          <a:effectLst>
            <a:outerShdw blurRad="57150" rotWithShape="0" algn="bl" dir="5400000" dist="19050">
              <a:srgbClr val="000000">
                <a:alpha val="12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8" name="Google Shape;288;p22"/>
          <p:cNvSpPr txBox="1"/>
          <p:nvPr/>
        </p:nvSpPr>
        <p:spPr>
          <a:xfrm>
            <a:off x="962025" y="2162175"/>
            <a:ext cx="10543200" cy="2154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Arial"/>
              <a:buNone/>
            </a:pPr>
            <a:r>
              <a:t/>
            </a:r>
            <a:endParaRPr b="1" i="0" sz="2200" u="none">
              <a:solidFill>
                <a:srgbClr val="C06C84"/>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800"/>
              <a:buFont typeface="Calibri"/>
              <a:buNone/>
            </a:pPr>
            <a:r>
              <a:rPr b="1" i="0" lang="en-US" sz="2600" u="none">
                <a:solidFill>
                  <a:srgbClr val="F67280"/>
                </a:solidFill>
              </a:rPr>
              <a:t>What makes this problem difficult is that the sequences can vary in length, be comprised of a very large vocabulary of input symbols and may require the model to learn the long-term context or dependencies between symbols in the input sequence.</a:t>
            </a:r>
            <a:endParaRPr b="1" sz="2600">
              <a:solidFill>
                <a:srgbClr val="F6728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92" name="Shape 292"/>
        <p:cNvGrpSpPr/>
        <p:nvPr/>
      </p:nvGrpSpPr>
      <p:grpSpPr>
        <a:xfrm>
          <a:off x="0" y="0"/>
          <a:ext cx="0" cy="0"/>
          <a:chOff x="0" y="0"/>
          <a:chExt cx="0" cy="0"/>
        </a:xfrm>
      </p:grpSpPr>
      <p:sp>
        <p:nvSpPr>
          <p:cNvPr id="293" name="Google Shape;293;p23"/>
          <p:cNvSpPr txBox="1"/>
          <p:nvPr/>
        </p:nvSpPr>
        <p:spPr>
          <a:xfrm>
            <a:off x="6621462" y="0"/>
            <a:ext cx="5570537" cy="584200"/>
          </a:xfrm>
          <a:prstGeom prst="rect">
            <a:avLst/>
          </a:prstGeom>
          <a:solidFill>
            <a:srgbClr val="F8B19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4" name="Google Shape;294;p23"/>
          <p:cNvSpPr txBox="1"/>
          <p:nvPr/>
        </p:nvSpPr>
        <p:spPr>
          <a:xfrm>
            <a:off x="0" y="0"/>
            <a:ext cx="914400" cy="584200"/>
          </a:xfrm>
          <a:prstGeom prst="rect">
            <a:avLst/>
          </a:prstGeom>
          <a:solidFill>
            <a:srgbClr val="6C5B7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5" name="Google Shape;295;p23"/>
          <p:cNvSpPr txBox="1"/>
          <p:nvPr/>
        </p:nvSpPr>
        <p:spPr>
          <a:xfrm>
            <a:off x="962025" y="0"/>
            <a:ext cx="376237" cy="584200"/>
          </a:xfrm>
          <a:prstGeom prst="rect">
            <a:avLst/>
          </a:pr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6" name="Google Shape;296;p23"/>
          <p:cNvSpPr txBox="1"/>
          <p:nvPr/>
        </p:nvSpPr>
        <p:spPr>
          <a:xfrm>
            <a:off x="1384300" y="0"/>
            <a:ext cx="146050" cy="584200"/>
          </a:xfrm>
          <a:prstGeom prst="rect">
            <a:avLst/>
          </a:prstGeom>
          <a:solidFill>
            <a:srgbClr val="F6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7" name="Google Shape;297;p23"/>
          <p:cNvSpPr txBox="1"/>
          <p:nvPr/>
        </p:nvSpPr>
        <p:spPr>
          <a:xfrm>
            <a:off x="1708150" y="76200"/>
            <a:ext cx="3503612" cy="523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a:solidFill>
                  <a:srgbClr val="000000"/>
                </a:solidFill>
                <a:latin typeface="Arial"/>
                <a:ea typeface="Arial"/>
                <a:cs typeface="Arial"/>
                <a:sym typeface="Arial"/>
              </a:rPr>
              <a:t>Data Preprocessing</a:t>
            </a:r>
            <a:endParaRPr/>
          </a:p>
        </p:txBody>
      </p:sp>
      <p:cxnSp>
        <p:nvCxnSpPr>
          <p:cNvPr id="298" name="Google Shape;298;p23"/>
          <p:cNvCxnSpPr/>
          <p:nvPr/>
        </p:nvCxnSpPr>
        <p:spPr>
          <a:xfrm>
            <a:off x="1038225" y="1409700"/>
            <a:ext cx="10115550" cy="0"/>
          </a:xfrm>
          <a:prstGeom prst="straightConnector1">
            <a:avLst/>
          </a:prstGeom>
          <a:noFill/>
          <a:ln cap="flat" cmpd="sng" w="28575">
            <a:solidFill>
              <a:schemeClr val="accent1"/>
            </a:solidFill>
            <a:prstDash val="solid"/>
            <a:miter lim="800000"/>
            <a:headEnd len="med" w="med" type="none"/>
            <a:tailEnd len="med" w="med" type="none"/>
          </a:ln>
        </p:spPr>
      </p:cxnSp>
      <p:sp>
        <p:nvSpPr>
          <p:cNvPr id="299" name="Google Shape;299;p23"/>
          <p:cNvSpPr txBox="1"/>
          <p:nvPr/>
        </p:nvSpPr>
        <p:spPr>
          <a:xfrm>
            <a:off x="1446212" y="1752600"/>
            <a:ext cx="2101850" cy="598487"/>
          </a:xfrm>
          <a:prstGeom prst="rect">
            <a:avLst/>
          </a:prstGeom>
          <a:solidFill>
            <a:srgbClr val="6C5B7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0" name="Google Shape;300;p23"/>
          <p:cNvSpPr txBox="1"/>
          <p:nvPr/>
        </p:nvSpPr>
        <p:spPr>
          <a:xfrm>
            <a:off x="1609725" y="1785937"/>
            <a:ext cx="1685925" cy="523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800"/>
              <a:buFont typeface="Calibri"/>
              <a:buNone/>
            </a:pPr>
            <a:r>
              <a:rPr b="0" i="0" lang="en-US" sz="2400" u="none">
                <a:solidFill>
                  <a:schemeClr val="lt1"/>
                </a:solidFill>
                <a:latin typeface="Calibri"/>
                <a:ea typeface="Calibri"/>
                <a:cs typeface="Calibri"/>
                <a:sym typeface="Calibri"/>
              </a:rPr>
              <a:t>Word2Vec</a:t>
            </a:r>
            <a:endParaRPr sz="2400"/>
          </a:p>
        </p:txBody>
      </p:sp>
      <p:sp>
        <p:nvSpPr>
          <p:cNvPr id="301" name="Google Shape;301;p23"/>
          <p:cNvSpPr txBox="1"/>
          <p:nvPr/>
        </p:nvSpPr>
        <p:spPr>
          <a:xfrm>
            <a:off x="5118100" y="1752600"/>
            <a:ext cx="2101850" cy="598487"/>
          </a:xfrm>
          <a:prstGeom prst="rect">
            <a:avLst/>
          </a:pr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2" name="Google Shape;302;p23"/>
          <p:cNvSpPr txBox="1"/>
          <p:nvPr/>
        </p:nvSpPr>
        <p:spPr>
          <a:xfrm>
            <a:off x="5124450" y="1785937"/>
            <a:ext cx="2106600" cy="52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800"/>
              <a:buFont typeface="Calibri"/>
              <a:buNone/>
            </a:pPr>
            <a:r>
              <a:rPr lang="en-US" sz="2400">
                <a:solidFill>
                  <a:schemeClr val="lt1"/>
                </a:solidFill>
                <a:latin typeface="Calibri"/>
                <a:ea typeface="Calibri"/>
                <a:cs typeface="Calibri"/>
                <a:sym typeface="Calibri"/>
              </a:rPr>
              <a:t>Our Word2Vec </a:t>
            </a:r>
            <a:endParaRPr sz="2400"/>
          </a:p>
        </p:txBody>
      </p:sp>
      <p:sp>
        <p:nvSpPr>
          <p:cNvPr id="303" name="Google Shape;303;p23"/>
          <p:cNvSpPr txBox="1"/>
          <p:nvPr/>
        </p:nvSpPr>
        <p:spPr>
          <a:xfrm>
            <a:off x="8669200" y="1752600"/>
            <a:ext cx="2352600" cy="598500"/>
          </a:xfrm>
          <a:prstGeom prst="rect">
            <a:avLst/>
          </a:prstGeom>
          <a:solidFill>
            <a:srgbClr val="F6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4" name="Google Shape;304;p23"/>
          <p:cNvSpPr txBox="1"/>
          <p:nvPr/>
        </p:nvSpPr>
        <p:spPr>
          <a:xfrm>
            <a:off x="8669337" y="1817687"/>
            <a:ext cx="2352600" cy="460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400"/>
              <a:buFont typeface="Calibri"/>
              <a:buNone/>
            </a:pPr>
            <a:r>
              <a:rPr b="0" i="0" lang="en-US" sz="2400" u="none">
                <a:solidFill>
                  <a:schemeClr val="lt1"/>
                </a:solidFill>
                <a:latin typeface="Calibri"/>
                <a:ea typeface="Calibri"/>
                <a:cs typeface="Calibri"/>
                <a:sym typeface="Calibri"/>
              </a:rPr>
              <a:t>Word Embedding</a:t>
            </a:r>
            <a:endParaRPr sz="2400"/>
          </a:p>
        </p:txBody>
      </p:sp>
      <p:sp>
        <p:nvSpPr>
          <p:cNvPr id="305" name="Google Shape;305;p23"/>
          <p:cNvSpPr txBox="1"/>
          <p:nvPr/>
        </p:nvSpPr>
        <p:spPr>
          <a:xfrm>
            <a:off x="302975" y="2809875"/>
            <a:ext cx="4353300" cy="35400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Clr>
                <a:srgbClr val="5D4E6A"/>
              </a:buClr>
              <a:buSzPts val="1800"/>
              <a:buChar char="❖"/>
            </a:pPr>
            <a:r>
              <a:rPr lang="en-US" sz="1800">
                <a:solidFill>
                  <a:srgbClr val="5D4E6A"/>
                </a:solidFill>
              </a:rPr>
              <a:t>N</a:t>
            </a:r>
            <a:r>
              <a:rPr b="0" i="0" lang="en-US" sz="1800" u="none">
                <a:solidFill>
                  <a:srgbClr val="5D4E6A"/>
                </a:solidFill>
                <a:latin typeface="Arial"/>
                <a:ea typeface="Arial"/>
                <a:cs typeface="Arial"/>
                <a:sym typeface="Arial"/>
              </a:rPr>
              <a:t>atural </a:t>
            </a:r>
            <a:r>
              <a:rPr lang="en-US" sz="1800">
                <a:solidFill>
                  <a:srgbClr val="5D4E6A"/>
                </a:solidFill>
              </a:rPr>
              <a:t>L</a:t>
            </a:r>
            <a:r>
              <a:rPr b="0" i="0" lang="en-US" sz="1800" u="none">
                <a:solidFill>
                  <a:srgbClr val="5D4E6A"/>
                </a:solidFill>
                <a:latin typeface="Arial"/>
                <a:ea typeface="Arial"/>
                <a:cs typeface="Arial"/>
                <a:sym typeface="Arial"/>
              </a:rPr>
              <a:t>anguage </a:t>
            </a:r>
            <a:r>
              <a:rPr lang="en-US" sz="1800">
                <a:solidFill>
                  <a:srgbClr val="5D4E6A"/>
                </a:solidFill>
              </a:rPr>
              <a:t>P</a:t>
            </a:r>
            <a:r>
              <a:rPr b="0" i="0" lang="en-US" sz="1800" u="none">
                <a:solidFill>
                  <a:srgbClr val="5D4E6A"/>
                </a:solidFill>
                <a:latin typeface="Arial"/>
                <a:ea typeface="Arial"/>
                <a:cs typeface="Arial"/>
                <a:sym typeface="Arial"/>
              </a:rPr>
              <a:t>rocessing model</a:t>
            </a:r>
            <a:endParaRPr sz="1800">
              <a:solidFill>
                <a:srgbClr val="5D4E6A"/>
              </a:solidFill>
            </a:endParaRPr>
          </a:p>
          <a:p>
            <a:pPr indent="0" lvl="0" marL="0" marR="0" rtl="0" algn="l">
              <a:lnSpc>
                <a:spcPct val="100000"/>
              </a:lnSpc>
              <a:spcBef>
                <a:spcPts val="0"/>
              </a:spcBef>
              <a:spcAft>
                <a:spcPts val="0"/>
              </a:spcAft>
              <a:buNone/>
            </a:pPr>
            <a:r>
              <a:t/>
            </a:r>
            <a:endParaRPr sz="1800">
              <a:solidFill>
                <a:srgbClr val="5D4E6A"/>
              </a:solidFill>
            </a:endParaRPr>
          </a:p>
          <a:p>
            <a:pPr indent="-342900" lvl="0" marL="457200" marR="0" rtl="0" algn="l">
              <a:lnSpc>
                <a:spcPct val="100000"/>
              </a:lnSpc>
              <a:spcBef>
                <a:spcPts val="0"/>
              </a:spcBef>
              <a:spcAft>
                <a:spcPts val="0"/>
              </a:spcAft>
              <a:buClr>
                <a:srgbClr val="5D4E6A"/>
              </a:buClr>
              <a:buSzPts val="1800"/>
              <a:buChar char="❖"/>
            </a:pPr>
            <a:r>
              <a:rPr b="0" i="0" lang="en-US" sz="1800" u="none">
                <a:solidFill>
                  <a:srgbClr val="5D4E6A"/>
                </a:solidFill>
                <a:latin typeface="Arial"/>
                <a:ea typeface="Arial"/>
                <a:cs typeface="Arial"/>
                <a:sym typeface="Arial"/>
              </a:rPr>
              <a:t>2-layer neural network</a:t>
            </a:r>
            <a:endParaRPr b="0" i="0" sz="1800" u="none">
              <a:solidFill>
                <a:srgbClr val="5D4E6A"/>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rgbClr val="5D4E6A"/>
              </a:solidFill>
            </a:endParaRPr>
          </a:p>
          <a:p>
            <a:pPr indent="-342900" lvl="0" marL="457200" marR="0" rtl="0" algn="l">
              <a:lnSpc>
                <a:spcPct val="100000"/>
              </a:lnSpc>
              <a:spcBef>
                <a:spcPts val="0"/>
              </a:spcBef>
              <a:spcAft>
                <a:spcPts val="0"/>
              </a:spcAft>
              <a:buClr>
                <a:srgbClr val="5D4E6A"/>
              </a:buClr>
              <a:buSzPts val="1800"/>
              <a:buChar char="❖"/>
            </a:pPr>
            <a:r>
              <a:rPr lang="en-US" sz="1800">
                <a:solidFill>
                  <a:srgbClr val="5D4E6A"/>
                </a:solidFill>
              </a:rPr>
              <a:t>Model </a:t>
            </a:r>
            <a:r>
              <a:rPr b="0" i="0" lang="en-US" sz="1800" u="none">
                <a:solidFill>
                  <a:srgbClr val="5D4E6A"/>
                </a:solidFill>
                <a:latin typeface="Arial"/>
                <a:ea typeface="Arial"/>
                <a:cs typeface="Arial"/>
                <a:sym typeface="Arial"/>
              </a:rPr>
              <a:t>similarity </a:t>
            </a:r>
            <a:r>
              <a:rPr lang="en-US" sz="1800">
                <a:solidFill>
                  <a:srgbClr val="5D4E6A"/>
                </a:solidFill>
              </a:rPr>
              <a:t>between words</a:t>
            </a:r>
            <a:endParaRPr sz="1800">
              <a:solidFill>
                <a:srgbClr val="5D4E6A"/>
              </a:solidFill>
            </a:endParaRPr>
          </a:p>
          <a:p>
            <a:pPr indent="0" lvl="0" marL="0" marR="0" rtl="0" algn="l">
              <a:lnSpc>
                <a:spcPct val="100000"/>
              </a:lnSpc>
              <a:spcBef>
                <a:spcPts val="0"/>
              </a:spcBef>
              <a:spcAft>
                <a:spcPts val="0"/>
              </a:spcAft>
              <a:buNone/>
            </a:pPr>
            <a:r>
              <a:t/>
            </a:r>
            <a:endParaRPr sz="1800">
              <a:solidFill>
                <a:srgbClr val="5D4E6A"/>
              </a:solidFill>
            </a:endParaRPr>
          </a:p>
          <a:p>
            <a:pPr indent="-342900" lvl="0" marL="457200" marR="0" rtl="0" algn="l">
              <a:lnSpc>
                <a:spcPct val="100000"/>
              </a:lnSpc>
              <a:spcBef>
                <a:spcPts val="0"/>
              </a:spcBef>
              <a:spcAft>
                <a:spcPts val="0"/>
              </a:spcAft>
              <a:buClr>
                <a:srgbClr val="5D4E6A"/>
              </a:buClr>
              <a:buSzPts val="1800"/>
              <a:buChar char="❖"/>
            </a:pPr>
            <a:r>
              <a:rPr lang="en-US" sz="1800">
                <a:solidFill>
                  <a:srgbClr val="5D4E6A"/>
                </a:solidFill>
              </a:rPr>
              <a:t>Code</a:t>
            </a:r>
            <a:r>
              <a:rPr b="0" i="0" lang="en-US" sz="1800" u="none">
                <a:solidFill>
                  <a:srgbClr val="5D4E6A"/>
                </a:solidFill>
                <a:latin typeface="Arial"/>
                <a:ea typeface="Arial"/>
                <a:cs typeface="Arial"/>
                <a:sym typeface="Arial"/>
              </a:rPr>
              <a:t> words in</a:t>
            </a:r>
            <a:r>
              <a:rPr lang="en-US" sz="1800">
                <a:solidFill>
                  <a:srgbClr val="5D4E6A"/>
                </a:solidFill>
              </a:rPr>
              <a:t>to vectors that ecode its context</a:t>
            </a:r>
            <a:endParaRPr sz="1800">
              <a:solidFill>
                <a:srgbClr val="5D4E6A"/>
              </a:solidFill>
            </a:endParaRPr>
          </a:p>
          <a:p>
            <a:pPr indent="0" lvl="0" marL="0" marR="0" rtl="0" algn="l">
              <a:lnSpc>
                <a:spcPct val="100000"/>
              </a:lnSpc>
              <a:spcBef>
                <a:spcPts val="0"/>
              </a:spcBef>
              <a:spcAft>
                <a:spcPts val="0"/>
              </a:spcAft>
              <a:buNone/>
            </a:pPr>
            <a:r>
              <a:t/>
            </a:r>
            <a:endParaRPr sz="1800">
              <a:solidFill>
                <a:srgbClr val="5D4E6A"/>
              </a:solidFill>
            </a:endParaRPr>
          </a:p>
          <a:p>
            <a:pPr indent="-342900" lvl="0" marL="457200" marR="0" rtl="0" algn="l">
              <a:lnSpc>
                <a:spcPct val="100000"/>
              </a:lnSpc>
              <a:spcBef>
                <a:spcPts val="0"/>
              </a:spcBef>
              <a:spcAft>
                <a:spcPts val="0"/>
              </a:spcAft>
              <a:buClr>
                <a:srgbClr val="5D4E6A"/>
              </a:buClr>
              <a:buSzPts val="1800"/>
              <a:buChar char="❖"/>
            </a:pPr>
            <a:r>
              <a:rPr lang="en-US" sz="1800">
                <a:solidFill>
                  <a:srgbClr val="5D4E6A"/>
                </a:solidFill>
              </a:rPr>
              <a:t>B</a:t>
            </a:r>
            <a:r>
              <a:rPr b="0" i="0" lang="en-US" sz="1800" u="none">
                <a:solidFill>
                  <a:srgbClr val="5D4E6A"/>
                </a:solidFill>
                <a:latin typeface="Arial"/>
                <a:ea typeface="Arial"/>
                <a:cs typeface="Arial"/>
                <a:sym typeface="Arial"/>
              </a:rPr>
              <a:t>etter predictions</a:t>
            </a:r>
            <a:endParaRPr b="0" i="0" sz="1800" u="none">
              <a:solidFill>
                <a:srgbClr val="5D4E6A"/>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rgbClr val="5D4E6A"/>
              </a:solidFill>
            </a:endParaRPr>
          </a:p>
        </p:txBody>
      </p:sp>
      <p:sp>
        <p:nvSpPr>
          <p:cNvPr id="306" name="Google Shape;306;p23"/>
          <p:cNvSpPr txBox="1"/>
          <p:nvPr/>
        </p:nvSpPr>
        <p:spPr>
          <a:xfrm>
            <a:off x="4541975" y="2809875"/>
            <a:ext cx="3298800" cy="32028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Clr>
                <a:srgbClr val="C06C84"/>
              </a:buClr>
              <a:buSzPts val="1800"/>
              <a:buChar char="❖"/>
            </a:pPr>
            <a:r>
              <a:rPr lang="en-US" sz="1800">
                <a:solidFill>
                  <a:srgbClr val="C06C84"/>
                </a:solidFill>
              </a:rPr>
              <a:t>Based on training set + unused data without outcome labels</a:t>
            </a:r>
            <a:endParaRPr sz="1800">
              <a:solidFill>
                <a:srgbClr val="C06C84"/>
              </a:solidFill>
            </a:endParaRPr>
          </a:p>
          <a:p>
            <a:pPr indent="0" lvl="0" marL="0" marR="0" rtl="0" algn="l">
              <a:lnSpc>
                <a:spcPct val="100000"/>
              </a:lnSpc>
              <a:spcBef>
                <a:spcPts val="0"/>
              </a:spcBef>
              <a:spcAft>
                <a:spcPts val="0"/>
              </a:spcAft>
              <a:buNone/>
            </a:pPr>
            <a:r>
              <a:t/>
            </a:r>
            <a:endParaRPr sz="1800">
              <a:solidFill>
                <a:srgbClr val="C06C84"/>
              </a:solidFill>
            </a:endParaRPr>
          </a:p>
          <a:p>
            <a:pPr indent="-342900" lvl="0" marL="457200" marR="0" rtl="0" algn="l">
              <a:lnSpc>
                <a:spcPct val="100000"/>
              </a:lnSpc>
              <a:spcBef>
                <a:spcPts val="0"/>
              </a:spcBef>
              <a:spcAft>
                <a:spcPts val="0"/>
              </a:spcAft>
              <a:buClr>
                <a:srgbClr val="C06C84"/>
              </a:buClr>
              <a:buSzPts val="1800"/>
              <a:buChar char="❖"/>
            </a:pPr>
            <a:r>
              <a:rPr lang="en-US" sz="1800">
                <a:solidFill>
                  <a:srgbClr val="C06C84"/>
                </a:solidFill>
              </a:rPr>
              <a:t>333709 unique words, each with a vector of length 150 - pretrained weights</a:t>
            </a:r>
            <a:endParaRPr sz="1800">
              <a:solidFill>
                <a:srgbClr val="C06C84"/>
              </a:solidFill>
            </a:endParaRPr>
          </a:p>
          <a:p>
            <a:pPr indent="0" lvl="0" marL="0" marR="0" rtl="0" algn="l">
              <a:lnSpc>
                <a:spcPct val="100000"/>
              </a:lnSpc>
              <a:spcBef>
                <a:spcPts val="0"/>
              </a:spcBef>
              <a:spcAft>
                <a:spcPts val="0"/>
              </a:spcAft>
              <a:buNone/>
            </a:pPr>
            <a:r>
              <a:t/>
            </a:r>
            <a:endParaRPr sz="1800">
              <a:solidFill>
                <a:srgbClr val="B85873"/>
              </a:solidFill>
            </a:endParaRPr>
          </a:p>
        </p:txBody>
      </p:sp>
      <p:sp>
        <p:nvSpPr>
          <p:cNvPr id="307" name="Google Shape;307;p23"/>
          <p:cNvSpPr txBox="1"/>
          <p:nvPr/>
        </p:nvSpPr>
        <p:spPr>
          <a:xfrm>
            <a:off x="8044575" y="2809875"/>
            <a:ext cx="4057800" cy="35400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Clr>
                <a:srgbClr val="F23648"/>
              </a:buClr>
              <a:buSzPts val="1800"/>
              <a:buChar char="❖"/>
            </a:pPr>
            <a:r>
              <a:rPr lang="en-US" sz="1800">
                <a:solidFill>
                  <a:srgbClr val="F23648"/>
                </a:solidFill>
              </a:rPr>
              <a:t>Extract t</a:t>
            </a:r>
            <a:r>
              <a:rPr b="0" i="0" lang="en-US" sz="1800" u="none">
                <a:solidFill>
                  <a:srgbClr val="F23648"/>
                </a:solidFill>
                <a:latin typeface="Arial"/>
                <a:ea typeface="Arial"/>
                <a:cs typeface="Arial"/>
                <a:sym typeface="Arial"/>
              </a:rPr>
              <a:t>he fi</a:t>
            </a:r>
            <a:r>
              <a:rPr lang="en-US" sz="1800">
                <a:solidFill>
                  <a:srgbClr val="F23648"/>
                </a:solidFill>
              </a:rPr>
              <a:t>rst 100 words from each document </a:t>
            </a:r>
            <a:endParaRPr sz="1800">
              <a:solidFill>
                <a:srgbClr val="F23648"/>
              </a:solidFill>
            </a:endParaRPr>
          </a:p>
          <a:p>
            <a:pPr indent="0" lvl="0" marL="0" marR="0" rtl="0" algn="l">
              <a:lnSpc>
                <a:spcPct val="100000"/>
              </a:lnSpc>
              <a:spcBef>
                <a:spcPts val="0"/>
              </a:spcBef>
              <a:spcAft>
                <a:spcPts val="0"/>
              </a:spcAft>
              <a:buNone/>
            </a:pPr>
            <a:r>
              <a:t/>
            </a:r>
            <a:endParaRPr sz="1800">
              <a:solidFill>
                <a:srgbClr val="F23648"/>
              </a:solidFill>
            </a:endParaRPr>
          </a:p>
          <a:p>
            <a:pPr indent="-342900" lvl="0" marL="457200" marR="0" rtl="0" algn="l">
              <a:lnSpc>
                <a:spcPct val="100000"/>
              </a:lnSpc>
              <a:spcBef>
                <a:spcPts val="0"/>
              </a:spcBef>
              <a:spcAft>
                <a:spcPts val="0"/>
              </a:spcAft>
              <a:buClr>
                <a:srgbClr val="F23648"/>
              </a:buClr>
              <a:buSzPts val="1800"/>
              <a:buChar char="❖"/>
            </a:pPr>
            <a:r>
              <a:rPr lang="en-US" sz="1800">
                <a:solidFill>
                  <a:srgbClr val="F23648"/>
                </a:solidFill>
              </a:rPr>
              <a:t>Find index of each word within the similarity matrix and get its corresponding vector </a:t>
            </a:r>
            <a:endParaRPr sz="1800">
              <a:solidFill>
                <a:srgbClr val="F23648"/>
              </a:solidFill>
            </a:endParaRPr>
          </a:p>
          <a:p>
            <a:pPr indent="0" lvl="0" marL="0" marR="0" rtl="0" algn="l">
              <a:lnSpc>
                <a:spcPct val="100000"/>
              </a:lnSpc>
              <a:spcBef>
                <a:spcPts val="0"/>
              </a:spcBef>
              <a:spcAft>
                <a:spcPts val="0"/>
              </a:spcAft>
              <a:buNone/>
            </a:pPr>
            <a:r>
              <a:t/>
            </a:r>
            <a:endParaRPr sz="1800">
              <a:solidFill>
                <a:srgbClr val="F23648"/>
              </a:solidFill>
            </a:endParaRPr>
          </a:p>
          <a:p>
            <a:pPr indent="-342900" lvl="0" marL="457200" marR="0" rtl="0" algn="l">
              <a:lnSpc>
                <a:spcPct val="100000"/>
              </a:lnSpc>
              <a:spcBef>
                <a:spcPts val="0"/>
              </a:spcBef>
              <a:spcAft>
                <a:spcPts val="0"/>
              </a:spcAft>
              <a:buClr>
                <a:srgbClr val="F23648"/>
              </a:buClr>
              <a:buSzPts val="1800"/>
              <a:buChar char="❖"/>
            </a:pPr>
            <a:r>
              <a:rPr lang="en-US" sz="1800">
                <a:solidFill>
                  <a:srgbClr val="F23648"/>
                </a:solidFill>
              </a:rPr>
              <a:t>Form input matrix  and feed into network through an embedding layer.</a:t>
            </a:r>
            <a:endParaRPr sz="1800">
              <a:solidFill>
                <a:srgbClr val="F23648"/>
              </a:solidFill>
            </a:endParaRPr>
          </a:p>
        </p:txBody>
      </p:sp>
      <p:sp>
        <p:nvSpPr>
          <p:cNvPr id="308" name="Google Shape;308;p23"/>
          <p:cNvSpPr/>
          <p:nvPr/>
        </p:nvSpPr>
        <p:spPr>
          <a:xfrm flipH="1" rot="10800000">
            <a:off x="2339975" y="1239837"/>
            <a:ext cx="280987" cy="280987"/>
          </a:xfrm>
          <a:prstGeom prst="ellipse">
            <a:avLst/>
          </a:prstGeom>
          <a:solidFill>
            <a:schemeClr val="lt1"/>
          </a:solidFill>
          <a:ln cap="flat" cmpd="sng" w="76200">
            <a:solidFill>
              <a:srgbClr val="6C5B7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9" name="Google Shape;309;p23"/>
          <p:cNvSpPr/>
          <p:nvPr/>
        </p:nvSpPr>
        <p:spPr>
          <a:xfrm flipH="1" rot="10800000">
            <a:off x="5961062" y="1265237"/>
            <a:ext cx="280987" cy="280987"/>
          </a:xfrm>
          <a:prstGeom prst="ellipse">
            <a:avLst/>
          </a:prstGeom>
          <a:solidFill>
            <a:schemeClr val="lt1"/>
          </a:solidFill>
          <a:ln cap="flat" cmpd="sng" w="76200">
            <a:solidFill>
              <a:srgbClr val="C06C8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0" name="Google Shape;310;p23"/>
          <p:cNvSpPr/>
          <p:nvPr/>
        </p:nvSpPr>
        <p:spPr>
          <a:xfrm flipH="1" rot="10800000">
            <a:off x="9640887" y="1263625"/>
            <a:ext cx="281100" cy="282600"/>
          </a:xfrm>
          <a:prstGeom prst="ellipse">
            <a:avLst/>
          </a:prstGeom>
          <a:solidFill>
            <a:schemeClr val="lt1"/>
          </a:solidFill>
          <a:ln cap="flat" cmpd="sng" w="76200">
            <a:solidFill>
              <a:srgbClr val="F672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311" name="Google Shape;311;p23"/>
          <p:cNvPicPr preferRelativeResize="0"/>
          <p:nvPr/>
        </p:nvPicPr>
        <p:blipFill>
          <a:blip r:embed="rId4">
            <a:alphaModFix/>
          </a:blip>
          <a:stretch>
            <a:fillRect/>
          </a:stretch>
        </p:blipFill>
        <p:spPr>
          <a:xfrm>
            <a:off x="5035288" y="5635313"/>
            <a:ext cx="2132525" cy="860182"/>
          </a:xfrm>
          <a:prstGeom prst="rect">
            <a:avLst/>
          </a:prstGeom>
          <a:noFill/>
          <a:ln>
            <a:noFill/>
          </a:ln>
        </p:spPr>
      </p:pic>
      <p:pic>
        <p:nvPicPr>
          <p:cNvPr id="312" name="Google Shape;312;p23"/>
          <p:cNvPicPr preferRelativeResize="0"/>
          <p:nvPr/>
        </p:nvPicPr>
        <p:blipFill>
          <a:blip r:embed="rId5">
            <a:alphaModFix/>
          </a:blip>
          <a:stretch>
            <a:fillRect/>
          </a:stretch>
        </p:blipFill>
        <p:spPr>
          <a:xfrm>
            <a:off x="9006674" y="5646300"/>
            <a:ext cx="2133600" cy="838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16" name="Shape 316"/>
        <p:cNvGrpSpPr/>
        <p:nvPr/>
      </p:nvGrpSpPr>
      <p:grpSpPr>
        <a:xfrm>
          <a:off x="0" y="0"/>
          <a:ext cx="0" cy="0"/>
          <a:chOff x="0" y="0"/>
          <a:chExt cx="0" cy="0"/>
        </a:xfrm>
      </p:grpSpPr>
      <p:sp>
        <p:nvSpPr>
          <p:cNvPr id="317" name="Google Shape;317;p24"/>
          <p:cNvSpPr txBox="1"/>
          <p:nvPr/>
        </p:nvSpPr>
        <p:spPr>
          <a:xfrm>
            <a:off x="6621462" y="0"/>
            <a:ext cx="5570400" cy="584100"/>
          </a:xfrm>
          <a:prstGeom prst="rect">
            <a:avLst/>
          </a:prstGeom>
          <a:solidFill>
            <a:srgbClr val="F8B19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8" name="Google Shape;318;p24"/>
          <p:cNvSpPr txBox="1"/>
          <p:nvPr/>
        </p:nvSpPr>
        <p:spPr>
          <a:xfrm>
            <a:off x="0" y="0"/>
            <a:ext cx="914400" cy="584100"/>
          </a:xfrm>
          <a:prstGeom prst="rect">
            <a:avLst/>
          </a:prstGeom>
          <a:solidFill>
            <a:srgbClr val="6C5B7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9" name="Google Shape;319;p24"/>
          <p:cNvSpPr txBox="1"/>
          <p:nvPr/>
        </p:nvSpPr>
        <p:spPr>
          <a:xfrm>
            <a:off x="962025" y="0"/>
            <a:ext cx="376200" cy="584100"/>
          </a:xfrm>
          <a:prstGeom prst="rect">
            <a:avLst/>
          </a:pr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0" name="Google Shape;320;p24"/>
          <p:cNvSpPr txBox="1"/>
          <p:nvPr/>
        </p:nvSpPr>
        <p:spPr>
          <a:xfrm>
            <a:off x="1384300" y="0"/>
            <a:ext cx="146100" cy="584100"/>
          </a:xfrm>
          <a:prstGeom prst="rect">
            <a:avLst/>
          </a:prstGeom>
          <a:solidFill>
            <a:srgbClr val="F6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1" name="Google Shape;321;p24"/>
          <p:cNvSpPr txBox="1"/>
          <p:nvPr/>
        </p:nvSpPr>
        <p:spPr>
          <a:xfrm>
            <a:off x="1708150" y="76200"/>
            <a:ext cx="4367100" cy="95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a:solidFill>
                  <a:srgbClr val="000000"/>
                </a:solidFill>
                <a:latin typeface="Arial"/>
                <a:ea typeface="Arial"/>
                <a:cs typeface="Arial"/>
                <a:sym typeface="Arial"/>
              </a:rPr>
              <a:t>Data</a:t>
            </a:r>
            <a:r>
              <a:rPr lang="en-US" sz="2800"/>
              <a:t> Preprocessing</a:t>
            </a:r>
            <a:endParaRPr/>
          </a:p>
          <a:p>
            <a:pPr indent="0" lvl="0" marL="0" marR="0" rtl="0" algn="l">
              <a:lnSpc>
                <a:spcPct val="100000"/>
              </a:lnSpc>
              <a:spcBef>
                <a:spcPts val="0"/>
              </a:spcBef>
              <a:spcAft>
                <a:spcPts val="0"/>
              </a:spcAft>
              <a:buNone/>
            </a:pPr>
            <a:r>
              <a:t/>
            </a:r>
            <a:endParaRPr b="0" i="0" sz="2800" u="none">
              <a:solidFill>
                <a:srgbClr val="000000"/>
              </a:solidFill>
              <a:latin typeface="Arial"/>
              <a:ea typeface="Arial"/>
              <a:cs typeface="Arial"/>
              <a:sym typeface="Arial"/>
            </a:endParaRPr>
          </a:p>
        </p:txBody>
      </p:sp>
      <p:pic>
        <p:nvPicPr>
          <p:cNvPr descr="Image result for word2vec model" id="322" name="Google Shape;322;p24"/>
          <p:cNvPicPr preferRelativeResize="0"/>
          <p:nvPr/>
        </p:nvPicPr>
        <p:blipFill rotWithShape="1">
          <a:blip r:embed="rId4">
            <a:alphaModFix/>
          </a:blip>
          <a:srcRect b="0" l="0" r="0" t="0"/>
          <a:stretch/>
        </p:blipFill>
        <p:spPr>
          <a:xfrm>
            <a:off x="416050" y="710000"/>
            <a:ext cx="8724150" cy="5234501"/>
          </a:xfrm>
          <a:prstGeom prst="rect">
            <a:avLst/>
          </a:prstGeom>
          <a:noFill/>
          <a:ln>
            <a:noFill/>
          </a:ln>
        </p:spPr>
      </p:pic>
      <p:pic>
        <p:nvPicPr>
          <p:cNvPr id="323" name="Google Shape;323;p24"/>
          <p:cNvPicPr preferRelativeResize="0"/>
          <p:nvPr/>
        </p:nvPicPr>
        <p:blipFill rotWithShape="1">
          <a:blip r:embed="rId5">
            <a:alphaModFix/>
          </a:blip>
          <a:srcRect b="0" l="0" r="0" t="0"/>
          <a:stretch/>
        </p:blipFill>
        <p:spPr>
          <a:xfrm>
            <a:off x="7854662" y="4450037"/>
            <a:ext cx="4224337" cy="2295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27" name="Shape 327"/>
        <p:cNvGrpSpPr/>
        <p:nvPr/>
      </p:nvGrpSpPr>
      <p:grpSpPr>
        <a:xfrm>
          <a:off x="0" y="0"/>
          <a:ext cx="0" cy="0"/>
          <a:chOff x="0" y="0"/>
          <a:chExt cx="0" cy="0"/>
        </a:xfrm>
      </p:grpSpPr>
      <p:sp>
        <p:nvSpPr>
          <p:cNvPr id="328" name="Google Shape;328;p25"/>
          <p:cNvSpPr/>
          <p:nvPr/>
        </p:nvSpPr>
        <p:spPr>
          <a:xfrm>
            <a:off x="2695575" y="4662487"/>
            <a:ext cx="800100" cy="798512"/>
          </a:xfrm>
          <a:prstGeom prst="ellipse">
            <a:avLst/>
          </a:pr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9" name="Google Shape;329;p25"/>
          <p:cNvSpPr/>
          <p:nvPr/>
        </p:nvSpPr>
        <p:spPr>
          <a:xfrm>
            <a:off x="6534150" y="3619500"/>
            <a:ext cx="1701800" cy="1701800"/>
          </a:xfrm>
          <a:prstGeom prst="ellipse">
            <a:avLst/>
          </a:prstGeom>
          <a:solidFill>
            <a:srgbClr val="F6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0" name="Google Shape;330;p25"/>
          <p:cNvSpPr/>
          <p:nvPr/>
        </p:nvSpPr>
        <p:spPr>
          <a:xfrm>
            <a:off x="3797300" y="1397000"/>
            <a:ext cx="3543300" cy="3543300"/>
          </a:xfrm>
          <a:prstGeom prst="ellipse">
            <a:avLst/>
          </a:prstGeom>
          <a:solidFill>
            <a:srgbClr val="6C5B7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1" name="Google Shape;331;p25"/>
          <p:cNvSpPr/>
          <p:nvPr/>
        </p:nvSpPr>
        <p:spPr>
          <a:xfrm>
            <a:off x="6534150" y="812800"/>
            <a:ext cx="2590800" cy="2590800"/>
          </a:xfrm>
          <a:prstGeom prst="ellipse">
            <a:avLst/>
          </a:pr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2" name="Google Shape;332;p25"/>
          <p:cNvSpPr/>
          <p:nvPr/>
        </p:nvSpPr>
        <p:spPr>
          <a:xfrm>
            <a:off x="2954337" y="3390900"/>
            <a:ext cx="1930400" cy="1930400"/>
          </a:xfrm>
          <a:prstGeom prst="ellipse">
            <a:avLst/>
          </a:prstGeom>
          <a:solidFill>
            <a:srgbClr val="F8B19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3" name="Google Shape;333;p25"/>
          <p:cNvSpPr/>
          <p:nvPr/>
        </p:nvSpPr>
        <p:spPr>
          <a:xfrm>
            <a:off x="1914525" y="1397000"/>
            <a:ext cx="514350" cy="514350"/>
          </a:xfrm>
          <a:prstGeom prst="ellipse">
            <a:avLst/>
          </a:pr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4" name="Google Shape;334;p25"/>
          <p:cNvSpPr/>
          <p:nvPr/>
        </p:nvSpPr>
        <p:spPr>
          <a:xfrm>
            <a:off x="5280025" y="5842000"/>
            <a:ext cx="288925" cy="288925"/>
          </a:xfrm>
          <a:prstGeom prst="ellipse">
            <a:avLst/>
          </a:prstGeom>
          <a:solidFill>
            <a:srgbClr val="F6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5" name="Google Shape;335;p25"/>
          <p:cNvSpPr/>
          <p:nvPr/>
        </p:nvSpPr>
        <p:spPr>
          <a:xfrm>
            <a:off x="9815512" y="2139950"/>
            <a:ext cx="523875" cy="523875"/>
          </a:xfrm>
          <a:prstGeom prst="ellipse">
            <a:avLst/>
          </a:prstGeom>
          <a:solidFill>
            <a:srgbClr val="F8B19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6" name="Google Shape;336;p25"/>
          <p:cNvSpPr/>
          <p:nvPr/>
        </p:nvSpPr>
        <p:spPr>
          <a:xfrm>
            <a:off x="5045075" y="412750"/>
            <a:ext cx="798512" cy="800100"/>
          </a:xfrm>
          <a:prstGeom prst="ellipse">
            <a:avLst/>
          </a:prstGeom>
          <a:solidFill>
            <a:srgbClr val="F8B19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7" name="Google Shape;337;p25"/>
          <p:cNvSpPr/>
          <p:nvPr/>
        </p:nvSpPr>
        <p:spPr>
          <a:xfrm>
            <a:off x="9763125" y="4819650"/>
            <a:ext cx="244475" cy="242887"/>
          </a:xfrm>
          <a:prstGeom prst="ellipse">
            <a:avLst/>
          </a:prstGeom>
          <a:solidFill>
            <a:srgbClr val="6C5B7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8" name="Google Shape;338;p25"/>
          <p:cNvSpPr txBox="1"/>
          <p:nvPr/>
        </p:nvSpPr>
        <p:spPr>
          <a:xfrm>
            <a:off x="4921250" y="1384300"/>
            <a:ext cx="1460500" cy="31543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9900"/>
              <a:buFont typeface="Arial"/>
              <a:buNone/>
            </a:pPr>
            <a:r>
              <a:rPr b="1" i="0" lang="en-US" sz="19900" u="none">
                <a:solidFill>
                  <a:schemeClr val="lt1"/>
                </a:solidFill>
                <a:latin typeface="Arial"/>
                <a:ea typeface="Arial"/>
                <a:cs typeface="Arial"/>
                <a:sym typeface="Arial"/>
              </a:rPr>
              <a:t>3</a:t>
            </a:r>
            <a:endParaRPr/>
          </a:p>
        </p:txBody>
      </p:sp>
      <p:sp>
        <p:nvSpPr>
          <p:cNvPr id="339" name="Google Shape;339;p25"/>
          <p:cNvSpPr txBox="1"/>
          <p:nvPr/>
        </p:nvSpPr>
        <p:spPr>
          <a:xfrm>
            <a:off x="7008812" y="1817687"/>
            <a:ext cx="1641475" cy="5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200"/>
              <a:buFont typeface="Arial"/>
              <a:buNone/>
            </a:pPr>
            <a:r>
              <a:rPr b="0" i="0" lang="en-US" sz="3200" u="none">
                <a:solidFill>
                  <a:schemeClr val="lt1"/>
                </a:solidFill>
                <a:latin typeface="Arial"/>
                <a:ea typeface="Arial"/>
                <a:cs typeface="Arial"/>
                <a:sym typeface="Arial"/>
              </a:rPr>
              <a:t>Models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43" name="Shape 343"/>
        <p:cNvGrpSpPr/>
        <p:nvPr/>
      </p:nvGrpSpPr>
      <p:grpSpPr>
        <a:xfrm>
          <a:off x="0" y="0"/>
          <a:ext cx="0" cy="0"/>
          <a:chOff x="0" y="0"/>
          <a:chExt cx="0" cy="0"/>
        </a:xfrm>
      </p:grpSpPr>
      <p:sp>
        <p:nvSpPr>
          <p:cNvPr id="344" name="Google Shape;344;p26"/>
          <p:cNvSpPr txBox="1"/>
          <p:nvPr/>
        </p:nvSpPr>
        <p:spPr>
          <a:xfrm>
            <a:off x="6621462" y="0"/>
            <a:ext cx="5570537" cy="584200"/>
          </a:xfrm>
          <a:prstGeom prst="rect">
            <a:avLst/>
          </a:prstGeom>
          <a:solidFill>
            <a:srgbClr val="F8B19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5" name="Google Shape;345;p26"/>
          <p:cNvSpPr txBox="1"/>
          <p:nvPr/>
        </p:nvSpPr>
        <p:spPr>
          <a:xfrm>
            <a:off x="0" y="0"/>
            <a:ext cx="914400" cy="584200"/>
          </a:xfrm>
          <a:prstGeom prst="rect">
            <a:avLst/>
          </a:prstGeom>
          <a:solidFill>
            <a:srgbClr val="6C5B7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6" name="Google Shape;346;p26"/>
          <p:cNvSpPr txBox="1"/>
          <p:nvPr/>
        </p:nvSpPr>
        <p:spPr>
          <a:xfrm>
            <a:off x="962025" y="0"/>
            <a:ext cx="376237" cy="584200"/>
          </a:xfrm>
          <a:prstGeom prst="rect">
            <a:avLst/>
          </a:pr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7" name="Google Shape;347;p26"/>
          <p:cNvSpPr txBox="1"/>
          <p:nvPr/>
        </p:nvSpPr>
        <p:spPr>
          <a:xfrm>
            <a:off x="1384300" y="0"/>
            <a:ext cx="146050" cy="584200"/>
          </a:xfrm>
          <a:prstGeom prst="rect">
            <a:avLst/>
          </a:prstGeom>
          <a:solidFill>
            <a:srgbClr val="F6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8" name="Google Shape;348;p26"/>
          <p:cNvSpPr txBox="1"/>
          <p:nvPr/>
        </p:nvSpPr>
        <p:spPr>
          <a:xfrm>
            <a:off x="1708150" y="76200"/>
            <a:ext cx="3008312" cy="9540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a:solidFill>
                  <a:srgbClr val="000000"/>
                </a:solidFill>
                <a:latin typeface="Arial"/>
                <a:ea typeface="Arial"/>
                <a:cs typeface="Arial"/>
                <a:sym typeface="Arial"/>
              </a:rPr>
              <a:t>Model Overview</a:t>
            </a:r>
            <a:endParaRPr/>
          </a:p>
          <a:p>
            <a:pPr indent="0" lvl="0" marL="0" marR="0" rtl="0" algn="l">
              <a:lnSpc>
                <a:spcPct val="100000"/>
              </a:lnSpc>
              <a:spcBef>
                <a:spcPts val="0"/>
              </a:spcBef>
              <a:spcAft>
                <a:spcPts val="0"/>
              </a:spcAft>
              <a:buNone/>
            </a:pPr>
            <a:r>
              <a:t/>
            </a:r>
            <a:endParaRPr b="0" i="0" sz="2800" u="none">
              <a:solidFill>
                <a:srgbClr val="000000"/>
              </a:solidFill>
              <a:latin typeface="Arial"/>
              <a:ea typeface="Arial"/>
              <a:cs typeface="Arial"/>
              <a:sym typeface="Arial"/>
            </a:endParaRPr>
          </a:p>
        </p:txBody>
      </p:sp>
      <p:grpSp>
        <p:nvGrpSpPr>
          <p:cNvPr id="349" name="Google Shape;349;p26"/>
          <p:cNvGrpSpPr/>
          <p:nvPr/>
        </p:nvGrpSpPr>
        <p:grpSpPr>
          <a:xfrm rot="5400000">
            <a:off x="3995738" y="1481137"/>
            <a:ext cx="4568824" cy="4429124"/>
            <a:chOff x="0" y="0"/>
            <a:chExt cx="2147483647" cy="2147483647"/>
          </a:xfrm>
        </p:grpSpPr>
        <p:sp>
          <p:nvSpPr>
            <p:cNvPr id="350" name="Google Shape;350;p26"/>
            <p:cNvSpPr/>
            <p:nvPr/>
          </p:nvSpPr>
          <p:spPr>
            <a:xfrm rot="5400000">
              <a:off x="1088032907" y="514987680"/>
              <a:ext cx="1067857132" cy="1096975498"/>
            </a:xfrm>
            <a:custGeom>
              <a:rect b="b" l="l" r="r" t="t"/>
              <a:pathLst>
                <a:path extrusionOk="0" h="2922369" w="2969116">
                  <a:moveTo>
                    <a:pt x="1299463" y="2197576"/>
                  </a:moveTo>
                  <a:lnTo>
                    <a:pt x="1332628" y="2207871"/>
                  </a:lnTo>
                  <a:lnTo>
                    <a:pt x="1315965" y="2224739"/>
                  </a:lnTo>
                  <a:lnTo>
                    <a:pt x="1299463" y="2197576"/>
                  </a:lnTo>
                  <a:close/>
                  <a:moveTo>
                    <a:pt x="0" y="1484558"/>
                  </a:moveTo>
                  <a:cubicBezTo>
                    <a:pt x="0" y="664659"/>
                    <a:pt x="664659" y="0"/>
                    <a:pt x="1484558" y="0"/>
                  </a:cubicBezTo>
                  <a:cubicBezTo>
                    <a:pt x="2304457" y="0"/>
                    <a:pt x="2969116" y="664659"/>
                    <a:pt x="2969116" y="1484558"/>
                  </a:cubicBezTo>
                  <a:cubicBezTo>
                    <a:pt x="2969116" y="1946953"/>
                    <a:pt x="2757717" y="2359972"/>
                    <a:pt x="2426295" y="2632241"/>
                  </a:cubicBezTo>
                  <a:lnTo>
                    <a:pt x="2291178" y="2729920"/>
                  </a:lnTo>
                  <a:lnTo>
                    <a:pt x="2483627" y="2922369"/>
                  </a:lnTo>
                  <a:lnTo>
                    <a:pt x="1563589" y="2922369"/>
                  </a:lnTo>
                  <a:lnTo>
                    <a:pt x="1563589" y="2002331"/>
                  </a:lnTo>
                  <a:lnTo>
                    <a:pt x="1737709" y="2176450"/>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lose/>
                </a:path>
              </a:pathLst>
            </a:cu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1" name="Google Shape;351;p26"/>
            <p:cNvSpPr/>
            <p:nvPr/>
          </p:nvSpPr>
          <p:spPr>
            <a:xfrm rot="-5400000">
              <a:off x="-10617552" y="523652070"/>
              <a:ext cx="1067857132" cy="1092359924"/>
            </a:xfrm>
            <a:custGeom>
              <a:rect b="b" l="l" r="r" t="t"/>
              <a:pathLst>
                <a:path extrusionOk="0" h="2910073" w="2969116">
                  <a:moveTo>
                    <a:pt x="1332628" y="2207871"/>
                  </a:moveTo>
                  <a:lnTo>
                    <a:pt x="1315965" y="2224739"/>
                  </a:lnTo>
                  <a:lnTo>
                    <a:pt x="1299463" y="2197576"/>
                  </a:lnTo>
                  <a:lnTo>
                    <a:pt x="1332628" y="2207871"/>
                  </a:lnTo>
                  <a:close/>
                  <a:moveTo>
                    <a:pt x="2969116" y="1484558"/>
                  </a:moveTo>
                  <a:cubicBezTo>
                    <a:pt x="2969116" y="2013009"/>
                    <a:pt x="2693003" y="2476970"/>
                    <a:pt x="2277174" y="2740043"/>
                  </a:cubicBezTo>
                  <a:lnTo>
                    <a:pt x="2271609" y="2743220"/>
                  </a:lnTo>
                  <a:lnTo>
                    <a:pt x="2438462" y="2910073"/>
                  </a:lnTo>
                  <a:lnTo>
                    <a:pt x="1518424" y="2910073"/>
                  </a:lnTo>
                  <a:lnTo>
                    <a:pt x="1518424" y="1990035"/>
                  </a:lnTo>
                  <a:lnTo>
                    <a:pt x="1712626" y="2184237"/>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ubicBezTo>
                    <a:pt x="0" y="664659"/>
                    <a:pt x="664659" y="0"/>
                    <a:pt x="1484558" y="0"/>
                  </a:cubicBezTo>
                  <a:cubicBezTo>
                    <a:pt x="2304457" y="0"/>
                    <a:pt x="2969116" y="664659"/>
                    <a:pt x="2969116" y="1484558"/>
                  </a:cubicBezTo>
                  <a:close/>
                </a:path>
              </a:pathLst>
            </a:custGeom>
            <a:solidFill>
              <a:srgbClr val="F8B19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2" name="Google Shape;352;p26"/>
            <p:cNvSpPr/>
            <p:nvPr/>
          </p:nvSpPr>
          <p:spPr>
            <a:xfrm flipH="1" rot="5400000">
              <a:off x="588513287" y="-30419959"/>
              <a:ext cx="1008151541" cy="1113048177"/>
            </a:xfrm>
            <a:custGeom>
              <a:rect b="b" l="l" r="r" t="t"/>
              <a:pathLst>
                <a:path extrusionOk="0" h="2965187" w="2803108">
                  <a:moveTo>
                    <a:pt x="621042" y="1721756"/>
                  </a:moveTo>
                  <a:lnTo>
                    <a:pt x="608331" y="1689440"/>
                  </a:lnTo>
                  <a:lnTo>
                    <a:pt x="592737" y="1707301"/>
                  </a:lnTo>
                  <a:lnTo>
                    <a:pt x="621042" y="1721756"/>
                  </a:lnTo>
                  <a:close/>
                  <a:moveTo>
                    <a:pt x="2802546" y="1527174"/>
                  </a:moveTo>
                  <a:cubicBezTo>
                    <a:pt x="2803923" y="1477030"/>
                    <a:pt x="2802781" y="1426339"/>
                    <a:pt x="2799005" y="1375234"/>
                  </a:cubicBezTo>
                  <a:cubicBezTo>
                    <a:pt x="2738590" y="557564"/>
                    <a:pt x="2026762" y="-56312"/>
                    <a:pt x="1209092" y="4103"/>
                  </a:cubicBezTo>
                  <a:cubicBezTo>
                    <a:pt x="747954" y="38175"/>
                    <a:pt x="351635" y="279433"/>
                    <a:pt x="104528" y="630017"/>
                  </a:cubicBezTo>
                  <a:lnTo>
                    <a:pt x="95946" y="643946"/>
                  </a:lnTo>
                  <a:lnTo>
                    <a:pt x="3849" y="551849"/>
                  </a:lnTo>
                  <a:lnTo>
                    <a:pt x="3849" y="795393"/>
                  </a:lnTo>
                  <a:lnTo>
                    <a:pt x="0" y="803463"/>
                  </a:lnTo>
                  <a:lnTo>
                    <a:pt x="3849" y="806823"/>
                  </a:lnTo>
                  <a:lnTo>
                    <a:pt x="3849" y="1471887"/>
                  </a:lnTo>
                  <a:lnTo>
                    <a:pt x="923887" y="1471887"/>
                  </a:lnTo>
                  <a:lnTo>
                    <a:pt x="642279" y="1190279"/>
                  </a:lnTo>
                  <a:lnTo>
                    <a:pt x="659733" y="1148928"/>
                  </a:lnTo>
                  <a:cubicBezTo>
                    <a:pt x="773311" y="926572"/>
                    <a:pt x="996809" y="767132"/>
                    <a:pt x="1264011" y="747389"/>
                  </a:cubicBezTo>
                  <a:cubicBezTo>
                    <a:pt x="1671175" y="717305"/>
                    <a:pt x="2025635" y="1022989"/>
                    <a:pt x="2055719" y="1430153"/>
                  </a:cubicBezTo>
                  <a:cubicBezTo>
                    <a:pt x="2085803" y="1837317"/>
                    <a:pt x="1780119" y="2191778"/>
                    <a:pt x="1372955" y="2221862"/>
                  </a:cubicBezTo>
                  <a:cubicBezTo>
                    <a:pt x="1322059" y="2225622"/>
                    <a:pt x="1271987" y="2224137"/>
                    <a:pt x="1223269" y="2217861"/>
                  </a:cubicBezTo>
                  <a:lnTo>
                    <a:pt x="1170191" y="2205588"/>
                  </a:lnTo>
                  <a:lnTo>
                    <a:pt x="1194616" y="2239825"/>
                  </a:lnTo>
                  <a:cubicBezTo>
                    <a:pt x="1324075" y="2441185"/>
                    <a:pt x="1406569" y="2676804"/>
                    <a:pt x="1425449" y="2932326"/>
                  </a:cubicBezTo>
                  <a:lnTo>
                    <a:pt x="1426214" y="2965187"/>
                  </a:lnTo>
                  <a:lnTo>
                    <a:pt x="1427874" y="2965147"/>
                  </a:lnTo>
                  <a:cubicBezTo>
                    <a:pt x="2194439" y="2908509"/>
                    <a:pt x="2781890" y="2279338"/>
                    <a:pt x="2802546" y="1527174"/>
                  </a:cubicBezTo>
                  <a:close/>
                </a:path>
              </a:pathLst>
            </a:custGeom>
            <a:solidFill>
              <a:srgbClr val="F6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3" name="Google Shape;353;p26"/>
            <p:cNvSpPr/>
            <p:nvPr/>
          </p:nvSpPr>
          <p:spPr>
            <a:xfrm flipH="1" rot="-5400000">
              <a:off x="565661297" y="1065073332"/>
              <a:ext cx="1007126165" cy="1113682555"/>
            </a:xfrm>
            <a:custGeom>
              <a:rect b="b" l="l" r="r" t="t"/>
              <a:pathLst>
                <a:path extrusionOk="0" h="2966877" w="2800257">
                  <a:moveTo>
                    <a:pt x="585976" y="1694015"/>
                  </a:moveTo>
                  <a:lnTo>
                    <a:pt x="614014" y="1708984"/>
                  </a:lnTo>
                  <a:lnTo>
                    <a:pt x="601894" y="1676442"/>
                  </a:lnTo>
                  <a:lnTo>
                    <a:pt x="585976" y="1694015"/>
                  </a:lnTo>
                  <a:close/>
                  <a:moveTo>
                    <a:pt x="0" y="517489"/>
                  </a:moveTo>
                  <a:lnTo>
                    <a:pt x="0" y="1437527"/>
                  </a:lnTo>
                  <a:lnTo>
                    <a:pt x="920038" y="1437527"/>
                  </a:lnTo>
                  <a:lnTo>
                    <a:pt x="649713" y="1167202"/>
                  </a:lnTo>
                  <a:lnTo>
                    <a:pt x="663134" y="1136956"/>
                  </a:lnTo>
                  <a:cubicBezTo>
                    <a:pt x="780745" y="916705"/>
                    <a:pt x="1007110" y="761364"/>
                    <a:pt x="1274627" y="746492"/>
                  </a:cubicBezTo>
                  <a:cubicBezTo>
                    <a:pt x="1682272" y="723831"/>
                    <a:pt x="2031104" y="1035922"/>
                    <a:pt x="2053765" y="1443567"/>
                  </a:cubicBezTo>
                  <a:cubicBezTo>
                    <a:pt x="2076426" y="1851212"/>
                    <a:pt x="1764335" y="2200044"/>
                    <a:pt x="1356690" y="2222705"/>
                  </a:cubicBezTo>
                  <a:cubicBezTo>
                    <a:pt x="1305734" y="2225537"/>
                    <a:pt x="1255698" y="2223140"/>
                    <a:pt x="1207102" y="2215978"/>
                  </a:cubicBezTo>
                  <a:lnTo>
                    <a:pt x="1154256" y="2202740"/>
                  </a:lnTo>
                  <a:lnTo>
                    <a:pt x="1178053" y="2237416"/>
                  </a:lnTo>
                  <a:cubicBezTo>
                    <a:pt x="1303823" y="2441101"/>
                    <a:pt x="1382011" y="2678185"/>
                    <a:pt x="1396232" y="2934008"/>
                  </a:cubicBezTo>
                  <a:lnTo>
                    <a:pt x="1396399" y="2966877"/>
                  </a:lnTo>
                  <a:lnTo>
                    <a:pt x="1398059" y="2966868"/>
                  </a:lnTo>
                  <a:cubicBezTo>
                    <a:pt x="2216694" y="2921360"/>
                    <a:pt x="2843436" y="2220834"/>
                    <a:pt x="2797928" y="1402199"/>
                  </a:cubicBezTo>
                  <a:cubicBezTo>
                    <a:pt x="2752420" y="583564"/>
                    <a:pt x="2051894" y="-43179"/>
                    <a:pt x="1233259" y="2329"/>
                  </a:cubicBezTo>
                  <a:cubicBezTo>
                    <a:pt x="771577" y="27994"/>
                    <a:pt x="370928" y="261992"/>
                    <a:pt x="117475" y="608016"/>
                  </a:cubicBezTo>
                  <a:lnTo>
                    <a:pt x="106943" y="624432"/>
                  </a:lnTo>
                  <a:lnTo>
                    <a:pt x="0" y="517489"/>
                  </a:lnTo>
                  <a:close/>
                </a:path>
              </a:pathLst>
            </a:custGeom>
            <a:solidFill>
              <a:srgbClr val="6C5B7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354" name="Google Shape;354;p26"/>
          <p:cNvSpPr txBox="1"/>
          <p:nvPr/>
        </p:nvSpPr>
        <p:spPr>
          <a:xfrm>
            <a:off x="5924550" y="2170112"/>
            <a:ext cx="755650" cy="646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a:solidFill>
                  <a:srgbClr val="000000"/>
                </a:solidFill>
                <a:latin typeface="Arial"/>
                <a:ea typeface="Arial"/>
                <a:cs typeface="Arial"/>
                <a:sym typeface="Arial"/>
              </a:rPr>
              <a:t>01</a:t>
            </a:r>
            <a:endParaRPr/>
          </a:p>
        </p:txBody>
      </p:sp>
      <p:sp>
        <p:nvSpPr>
          <p:cNvPr id="355" name="Google Shape;355;p26"/>
          <p:cNvSpPr txBox="1"/>
          <p:nvPr/>
        </p:nvSpPr>
        <p:spPr>
          <a:xfrm>
            <a:off x="7073900" y="3421062"/>
            <a:ext cx="755650" cy="646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a:solidFill>
                  <a:srgbClr val="000000"/>
                </a:solidFill>
                <a:latin typeface="Arial"/>
                <a:ea typeface="Arial"/>
                <a:cs typeface="Arial"/>
                <a:sym typeface="Arial"/>
              </a:rPr>
              <a:t>02</a:t>
            </a:r>
            <a:endParaRPr/>
          </a:p>
        </p:txBody>
      </p:sp>
      <p:sp>
        <p:nvSpPr>
          <p:cNvPr id="356" name="Google Shape;356;p26"/>
          <p:cNvSpPr txBox="1"/>
          <p:nvPr/>
        </p:nvSpPr>
        <p:spPr>
          <a:xfrm>
            <a:off x="5911850" y="4616450"/>
            <a:ext cx="755650" cy="646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a:solidFill>
                  <a:srgbClr val="000000"/>
                </a:solidFill>
                <a:latin typeface="Arial"/>
                <a:ea typeface="Arial"/>
                <a:cs typeface="Arial"/>
                <a:sym typeface="Arial"/>
              </a:rPr>
              <a:t>03</a:t>
            </a:r>
            <a:endParaRPr/>
          </a:p>
        </p:txBody>
      </p:sp>
      <p:sp>
        <p:nvSpPr>
          <p:cNvPr id="357" name="Google Shape;357;p26"/>
          <p:cNvSpPr txBox="1"/>
          <p:nvPr/>
        </p:nvSpPr>
        <p:spPr>
          <a:xfrm>
            <a:off x="4783137" y="3367087"/>
            <a:ext cx="755650" cy="646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a:solidFill>
                  <a:srgbClr val="000000"/>
                </a:solidFill>
                <a:latin typeface="Arial"/>
                <a:ea typeface="Arial"/>
                <a:cs typeface="Arial"/>
                <a:sym typeface="Arial"/>
              </a:rPr>
              <a:t>04</a:t>
            </a:r>
            <a:endParaRPr/>
          </a:p>
        </p:txBody>
      </p:sp>
      <p:sp>
        <p:nvSpPr>
          <p:cNvPr id="358" name="Google Shape;358;p26"/>
          <p:cNvSpPr txBox="1"/>
          <p:nvPr/>
        </p:nvSpPr>
        <p:spPr>
          <a:xfrm>
            <a:off x="7046912" y="1000125"/>
            <a:ext cx="2359025" cy="5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B193"/>
              </a:buClr>
              <a:buSzPts val="3200"/>
              <a:buFont typeface="Calibri"/>
              <a:buNone/>
            </a:pPr>
            <a:r>
              <a:rPr b="1" i="0" lang="en-US" sz="3200" u="none">
                <a:solidFill>
                  <a:srgbClr val="F8B193"/>
                </a:solidFill>
                <a:latin typeface="Calibri"/>
                <a:ea typeface="Calibri"/>
                <a:cs typeface="Calibri"/>
                <a:sym typeface="Calibri"/>
              </a:rPr>
              <a:t>Feedforward</a:t>
            </a:r>
            <a:endParaRPr/>
          </a:p>
        </p:txBody>
      </p:sp>
      <p:sp>
        <p:nvSpPr>
          <p:cNvPr id="359" name="Google Shape;359;p26"/>
          <p:cNvSpPr txBox="1"/>
          <p:nvPr/>
        </p:nvSpPr>
        <p:spPr>
          <a:xfrm>
            <a:off x="8683625" y="3805237"/>
            <a:ext cx="850900" cy="523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67280"/>
              </a:buClr>
              <a:buSzPts val="2800"/>
              <a:buFont typeface="Calibri"/>
              <a:buNone/>
            </a:pPr>
            <a:r>
              <a:rPr b="1" i="0" lang="en-US" sz="2800" u="none">
                <a:solidFill>
                  <a:srgbClr val="F67280"/>
                </a:solidFill>
                <a:latin typeface="Calibri"/>
                <a:ea typeface="Calibri"/>
                <a:cs typeface="Calibri"/>
                <a:sym typeface="Calibri"/>
              </a:rPr>
              <a:t>CNN</a:t>
            </a:r>
            <a:endParaRPr/>
          </a:p>
        </p:txBody>
      </p:sp>
      <p:sp>
        <p:nvSpPr>
          <p:cNvPr id="360" name="Google Shape;360;p26"/>
          <p:cNvSpPr txBox="1"/>
          <p:nvPr/>
        </p:nvSpPr>
        <p:spPr>
          <a:xfrm>
            <a:off x="5108575" y="5980112"/>
            <a:ext cx="860425" cy="523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06C84"/>
              </a:buClr>
              <a:buSzPts val="2800"/>
              <a:buFont typeface="Calibri"/>
              <a:buNone/>
            </a:pPr>
            <a:r>
              <a:rPr b="1" i="0" lang="en-US" sz="2800" u="none">
                <a:solidFill>
                  <a:srgbClr val="C06C84"/>
                </a:solidFill>
                <a:latin typeface="Calibri"/>
                <a:ea typeface="Calibri"/>
                <a:cs typeface="Calibri"/>
                <a:sym typeface="Calibri"/>
              </a:rPr>
              <a:t>RNN</a:t>
            </a:r>
            <a:endParaRPr/>
          </a:p>
        </p:txBody>
      </p:sp>
      <p:sp>
        <p:nvSpPr>
          <p:cNvPr id="361" name="Google Shape;361;p26"/>
          <p:cNvSpPr txBox="1"/>
          <p:nvPr/>
        </p:nvSpPr>
        <p:spPr>
          <a:xfrm>
            <a:off x="1898650" y="2816225"/>
            <a:ext cx="2076450" cy="5222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6C5B7B"/>
              </a:buClr>
              <a:buSzPts val="2800"/>
              <a:buFont typeface="Calibri"/>
              <a:buNone/>
            </a:pPr>
            <a:r>
              <a:rPr b="1" i="0" lang="en-US" sz="2800" u="none">
                <a:solidFill>
                  <a:srgbClr val="6C5B7B"/>
                </a:solidFill>
                <a:latin typeface="Calibri"/>
                <a:ea typeface="Calibri"/>
                <a:cs typeface="Calibri"/>
                <a:sym typeface="Calibri"/>
              </a:rPr>
              <a:t>LSTM &amp; GRU</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65" name="Shape 365"/>
        <p:cNvGrpSpPr/>
        <p:nvPr/>
      </p:nvGrpSpPr>
      <p:grpSpPr>
        <a:xfrm>
          <a:off x="0" y="0"/>
          <a:ext cx="0" cy="0"/>
          <a:chOff x="0" y="0"/>
          <a:chExt cx="0" cy="0"/>
        </a:xfrm>
      </p:grpSpPr>
      <p:sp>
        <p:nvSpPr>
          <p:cNvPr id="366" name="Google Shape;366;p27"/>
          <p:cNvSpPr txBox="1"/>
          <p:nvPr/>
        </p:nvSpPr>
        <p:spPr>
          <a:xfrm>
            <a:off x="6621462" y="0"/>
            <a:ext cx="5570400" cy="584100"/>
          </a:xfrm>
          <a:prstGeom prst="rect">
            <a:avLst/>
          </a:prstGeom>
          <a:solidFill>
            <a:srgbClr val="F8B19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7" name="Google Shape;367;p27"/>
          <p:cNvSpPr txBox="1"/>
          <p:nvPr/>
        </p:nvSpPr>
        <p:spPr>
          <a:xfrm>
            <a:off x="0" y="0"/>
            <a:ext cx="914400" cy="584100"/>
          </a:xfrm>
          <a:prstGeom prst="rect">
            <a:avLst/>
          </a:prstGeom>
          <a:solidFill>
            <a:srgbClr val="6C5B7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8" name="Google Shape;368;p27"/>
          <p:cNvSpPr txBox="1"/>
          <p:nvPr/>
        </p:nvSpPr>
        <p:spPr>
          <a:xfrm>
            <a:off x="962025" y="0"/>
            <a:ext cx="376200" cy="584100"/>
          </a:xfrm>
          <a:prstGeom prst="rect">
            <a:avLst/>
          </a:pr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9" name="Google Shape;369;p27"/>
          <p:cNvSpPr txBox="1"/>
          <p:nvPr/>
        </p:nvSpPr>
        <p:spPr>
          <a:xfrm>
            <a:off x="1384300" y="0"/>
            <a:ext cx="146100" cy="584100"/>
          </a:xfrm>
          <a:prstGeom prst="rect">
            <a:avLst/>
          </a:prstGeom>
          <a:solidFill>
            <a:srgbClr val="F6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0" name="Google Shape;370;p27"/>
          <p:cNvSpPr txBox="1"/>
          <p:nvPr/>
        </p:nvSpPr>
        <p:spPr>
          <a:xfrm>
            <a:off x="1708150" y="76200"/>
            <a:ext cx="3008400" cy="95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lang="en-US" sz="2800"/>
              <a:t>Findings</a:t>
            </a:r>
            <a:endParaRPr/>
          </a:p>
          <a:p>
            <a:pPr indent="0" lvl="0" marL="0" marR="0" rtl="0" algn="l">
              <a:lnSpc>
                <a:spcPct val="100000"/>
              </a:lnSpc>
              <a:spcBef>
                <a:spcPts val="0"/>
              </a:spcBef>
              <a:spcAft>
                <a:spcPts val="0"/>
              </a:spcAft>
              <a:buNone/>
            </a:pPr>
            <a:r>
              <a:t/>
            </a:r>
            <a:endParaRPr b="0" i="0" sz="2800" u="none">
              <a:solidFill>
                <a:srgbClr val="000000"/>
              </a:solidFill>
              <a:latin typeface="Arial"/>
              <a:ea typeface="Arial"/>
              <a:cs typeface="Arial"/>
              <a:sym typeface="Arial"/>
            </a:endParaRPr>
          </a:p>
        </p:txBody>
      </p:sp>
      <p:graphicFrame>
        <p:nvGraphicFramePr>
          <p:cNvPr id="371" name="Google Shape;371;p27"/>
          <p:cNvGraphicFramePr/>
          <p:nvPr/>
        </p:nvGraphicFramePr>
        <p:xfrm>
          <a:off x="376350" y="1212595"/>
          <a:ext cx="3000000" cy="3000000"/>
        </p:xfrm>
        <a:graphic>
          <a:graphicData uri="http://schemas.openxmlformats.org/drawingml/2006/table">
            <a:tbl>
              <a:tblPr>
                <a:noFill/>
                <a:tableStyleId>{F5E806E4-21F8-41E3-BFC9-6C36B667C15A}</a:tableStyleId>
              </a:tblPr>
              <a:tblGrid>
                <a:gridCol w="1906550"/>
                <a:gridCol w="1906550"/>
                <a:gridCol w="1906550"/>
                <a:gridCol w="1906550"/>
                <a:gridCol w="1906550"/>
                <a:gridCol w="1906550"/>
              </a:tblGrid>
              <a:tr h="836500">
                <a:tc>
                  <a:txBody>
                    <a:bodyPr>
                      <a:noAutofit/>
                    </a:bodyPr>
                    <a:lstStyle/>
                    <a:p>
                      <a:pPr indent="0" lvl="0" marL="0" rtl="0" algn="l">
                        <a:spcBef>
                          <a:spcPts val="0"/>
                        </a:spcBef>
                        <a:spcAft>
                          <a:spcPts val="0"/>
                        </a:spcAft>
                        <a:buNone/>
                      </a:pPr>
                      <a:r>
                        <a:t/>
                      </a:r>
                      <a:endParaRPr sz="2200">
                        <a:solidFill>
                          <a:srgbClr val="3A3E41"/>
                        </a:solidFill>
                      </a:endParaRPr>
                    </a:p>
                  </a:txBody>
                  <a:tcPr marT="91425" marB="91425" marR="91425" marL="91425" anchor="ctr"/>
                </a:tc>
                <a:tc>
                  <a:txBody>
                    <a:bodyPr>
                      <a:noAutofit/>
                    </a:bodyPr>
                    <a:lstStyle/>
                    <a:p>
                      <a:pPr indent="0" lvl="0" marL="0" rtl="0" algn="ctr">
                        <a:spcBef>
                          <a:spcPts val="0"/>
                        </a:spcBef>
                        <a:spcAft>
                          <a:spcPts val="0"/>
                        </a:spcAft>
                        <a:buNone/>
                      </a:pPr>
                      <a:r>
                        <a:rPr b="1" lang="en-US" sz="2200">
                          <a:solidFill>
                            <a:srgbClr val="3A3E41"/>
                          </a:solidFill>
                        </a:rPr>
                        <a:t>Feedforward</a:t>
                      </a:r>
                      <a:endParaRPr b="1" sz="2200">
                        <a:solidFill>
                          <a:srgbClr val="3A3E41"/>
                        </a:solidFill>
                      </a:endParaRPr>
                    </a:p>
                  </a:txBody>
                  <a:tcPr marT="91425" marB="91425" marR="91425" marL="91425" anchor="ctr"/>
                </a:tc>
                <a:tc>
                  <a:txBody>
                    <a:bodyPr>
                      <a:noAutofit/>
                    </a:bodyPr>
                    <a:lstStyle/>
                    <a:p>
                      <a:pPr indent="0" lvl="0" marL="0" rtl="0" algn="ctr">
                        <a:spcBef>
                          <a:spcPts val="0"/>
                        </a:spcBef>
                        <a:spcAft>
                          <a:spcPts val="0"/>
                        </a:spcAft>
                        <a:buNone/>
                      </a:pPr>
                      <a:r>
                        <a:rPr b="1" lang="en-US" sz="2200">
                          <a:solidFill>
                            <a:srgbClr val="3A3E41"/>
                          </a:solidFill>
                        </a:rPr>
                        <a:t>CNN</a:t>
                      </a:r>
                      <a:endParaRPr b="1" sz="2200">
                        <a:solidFill>
                          <a:srgbClr val="3A3E41"/>
                        </a:solidFill>
                      </a:endParaRPr>
                    </a:p>
                  </a:txBody>
                  <a:tcPr marT="91425" marB="91425" marR="91425" marL="91425" anchor="ctr"/>
                </a:tc>
                <a:tc>
                  <a:txBody>
                    <a:bodyPr>
                      <a:noAutofit/>
                    </a:bodyPr>
                    <a:lstStyle/>
                    <a:p>
                      <a:pPr indent="0" lvl="0" marL="0" rtl="0" algn="ctr">
                        <a:spcBef>
                          <a:spcPts val="0"/>
                        </a:spcBef>
                        <a:spcAft>
                          <a:spcPts val="0"/>
                        </a:spcAft>
                        <a:buNone/>
                      </a:pPr>
                      <a:r>
                        <a:rPr b="1" lang="en-US" sz="2200">
                          <a:solidFill>
                            <a:srgbClr val="3A3E41"/>
                          </a:solidFill>
                        </a:rPr>
                        <a:t>RNN</a:t>
                      </a:r>
                      <a:endParaRPr b="1" sz="2200">
                        <a:solidFill>
                          <a:srgbClr val="3A3E41"/>
                        </a:solidFill>
                      </a:endParaRPr>
                    </a:p>
                  </a:txBody>
                  <a:tcPr marT="91425" marB="91425" marR="91425" marL="91425" anchor="ctr"/>
                </a:tc>
                <a:tc>
                  <a:txBody>
                    <a:bodyPr>
                      <a:noAutofit/>
                    </a:bodyPr>
                    <a:lstStyle/>
                    <a:p>
                      <a:pPr indent="0" lvl="0" marL="0" rtl="0" algn="ctr">
                        <a:spcBef>
                          <a:spcPts val="0"/>
                        </a:spcBef>
                        <a:spcAft>
                          <a:spcPts val="0"/>
                        </a:spcAft>
                        <a:buNone/>
                      </a:pPr>
                      <a:r>
                        <a:rPr b="1" lang="en-US" sz="2200">
                          <a:solidFill>
                            <a:srgbClr val="3A3E41"/>
                          </a:solidFill>
                        </a:rPr>
                        <a:t>LSTM</a:t>
                      </a:r>
                      <a:endParaRPr b="1" sz="2200">
                        <a:solidFill>
                          <a:srgbClr val="3A3E41"/>
                        </a:solidFill>
                      </a:endParaRPr>
                    </a:p>
                  </a:txBody>
                  <a:tcPr marT="91425" marB="91425" marR="91425" marL="91425" anchor="ctr"/>
                </a:tc>
                <a:tc>
                  <a:txBody>
                    <a:bodyPr>
                      <a:noAutofit/>
                    </a:bodyPr>
                    <a:lstStyle/>
                    <a:p>
                      <a:pPr indent="0" lvl="0" marL="0" rtl="0" algn="ctr">
                        <a:spcBef>
                          <a:spcPts val="0"/>
                        </a:spcBef>
                        <a:spcAft>
                          <a:spcPts val="0"/>
                        </a:spcAft>
                        <a:buNone/>
                      </a:pPr>
                      <a:r>
                        <a:rPr b="1" lang="en-US" sz="2200">
                          <a:solidFill>
                            <a:srgbClr val="3A3E41"/>
                          </a:solidFill>
                        </a:rPr>
                        <a:t>GRU</a:t>
                      </a:r>
                      <a:endParaRPr b="1" sz="2200">
                        <a:solidFill>
                          <a:srgbClr val="3A3E41"/>
                        </a:solidFill>
                      </a:endParaRPr>
                    </a:p>
                  </a:txBody>
                  <a:tcPr marT="91425" marB="91425" marR="91425" marL="91425" anchor="ctr"/>
                </a:tc>
              </a:tr>
              <a:tr h="836500">
                <a:tc>
                  <a:txBody>
                    <a:bodyPr>
                      <a:noAutofit/>
                    </a:bodyPr>
                    <a:lstStyle/>
                    <a:p>
                      <a:pPr indent="0" lvl="0" marL="0" rtl="0" algn="ctr">
                        <a:spcBef>
                          <a:spcPts val="0"/>
                        </a:spcBef>
                        <a:spcAft>
                          <a:spcPts val="0"/>
                        </a:spcAft>
                        <a:buNone/>
                      </a:pPr>
                      <a:r>
                        <a:rPr b="1" lang="en-US" sz="2200">
                          <a:solidFill>
                            <a:srgbClr val="3A3E41"/>
                          </a:solidFill>
                        </a:rPr>
                        <a:t>Input </a:t>
                      </a:r>
                      <a:endParaRPr b="1" sz="2200">
                        <a:solidFill>
                          <a:srgbClr val="3A3E41"/>
                        </a:solidFill>
                      </a:endParaRPr>
                    </a:p>
                    <a:p>
                      <a:pPr indent="0" lvl="0" marL="0" rtl="0" algn="ctr">
                        <a:spcBef>
                          <a:spcPts val="0"/>
                        </a:spcBef>
                        <a:spcAft>
                          <a:spcPts val="0"/>
                        </a:spcAft>
                        <a:buNone/>
                      </a:pPr>
                      <a:r>
                        <a:rPr b="1" lang="en-US" sz="2200">
                          <a:solidFill>
                            <a:srgbClr val="3A3E41"/>
                          </a:solidFill>
                        </a:rPr>
                        <a:t>Layer</a:t>
                      </a:r>
                      <a:endParaRPr b="1" sz="2200">
                        <a:solidFill>
                          <a:srgbClr val="3A3E41"/>
                        </a:solidFill>
                      </a:endParaRPr>
                    </a:p>
                  </a:txBody>
                  <a:tcPr marT="91425" marB="91425" marR="91425" marL="91425" anchor="ctr"/>
                </a:tc>
                <a:tc gridSpan="5">
                  <a:txBody>
                    <a:bodyPr>
                      <a:noAutofit/>
                    </a:bodyPr>
                    <a:lstStyle/>
                    <a:p>
                      <a:pPr indent="0" lvl="0" marL="0" rtl="0" algn="ctr">
                        <a:spcBef>
                          <a:spcPts val="0"/>
                        </a:spcBef>
                        <a:spcAft>
                          <a:spcPts val="0"/>
                        </a:spcAft>
                        <a:buNone/>
                      </a:pPr>
                      <a:r>
                        <a:rPr lang="en-US" sz="2200">
                          <a:solidFill>
                            <a:srgbClr val="3A3E41"/>
                          </a:solidFill>
                        </a:rPr>
                        <a:t>Vectorized text data for 3045 genes, first 100 words</a:t>
                      </a:r>
                      <a:endParaRPr sz="2200">
                        <a:solidFill>
                          <a:srgbClr val="3A3E41"/>
                        </a:solidFill>
                      </a:endParaRPr>
                    </a:p>
                  </a:txBody>
                  <a:tcPr marT="91425" marB="91425" marR="91425" marL="91425" anchor="ctr"/>
                </a:tc>
                <a:tc hMerge="1"/>
                <a:tc hMerge="1"/>
                <a:tc hMerge="1"/>
                <a:tc hMerge="1"/>
              </a:tr>
              <a:tr h="836500">
                <a:tc>
                  <a:txBody>
                    <a:bodyPr>
                      <a:noAutofit/>
                    </a:bodyPr>
                    <a:lstStyle/>
                    <a:p>
                      <a:pPr indent="0" lvl="0" marL="0" rtl="0" algn="ctr">
                        <a:spcBef>
                          <a:spcPts val="0"/>
                        </a:spcBef>
                        <a:spcAft>
                          <a:spcPts val="0"/>
                        </a:spcAft>
                        <a:buNone/>
                      </a:pPr>
                      <a:r>
                        <a:rPr b="1" lang="en-US" sz="2200">
                          <a:solidFill>
                            <a:srgbClr val="3A3E41"/>
                          </a:solidFill>
                        </a:rPr>
                        <a:t>Hidden Layers</a:t>
                      </a:r>
                      <a:endParaRPr b="1" sz="2200">
                        <a:solidFill>
                          <a:srgbClr val="3A3E41"/>
                        </a:solidFill>
                      </a:endParaRPr>
                    </a:p>
                  </a:txBody>
                  <a:tcPr marT="91425" marB="91425" marR="91425" marL="91425" anchor="ctr"/>
                </a:tc>
                <a:tc gridSpan="5">
                  <a:txBody>
                    <a:bodyPr>
                      <a:noAutofit/>
                    </a:bodyPr>
                    <a:lstStyle/>
                    <a:p>
                      <a:pPr indent="0" lvl="0" marL="0" rtl="0" algn="ctr">
                        <a:spcBef>
                          <a:spcPts val="0"/>
                        </a:spcBef>
                        <a:spcAft>
                          <a:spcPts val="0"/>
                        </a:spcAft>
                        <a:buNone/>
                      </a:pPr>
                      <a:r>
                        <a:rPr lang="en-US" sz="2200">
                          <a:solidFill>
                            <a:srgbClr val="3A3E41"/>
                          </a:solidFill>
                        </a:rPr>
                        <a:t>2 Hidden layers, ReLu activation function, </a:t>
                      </a:r>
                      <a:endParaRPr sz="2200">
                        <a:solidFill>
                          <a:srgbClr val="3A3E41"/>
                        </a:solidFill>
                      </a:endParaRPr>
                    </a:p>
                    <a:p>
                      <a:pPr indent="0" lvl="0" marL="0" rtl="0" algn="ctr">
                        <a:spcBef>
                          <a:spcPts val="0"/>
                        </a:spcBef>
                        <a:spcAft>
                          <a:spcPts val="0"/>
                        </a:spcAft>
                        <a:buNone/>
                      </a:pPr>
                      <a:r>
                        <a:rPr lang="en-US" sz="2200">
                          <a:solidFill>
                            <a:srgbClr val="3A3E41"/>
                          </a:solidFill>
                        </a:rPr>
                        <a:t>different units, different drop out layers</a:t>
                      </a:r>
                      <a:endParaRPr sz="2200">
                        <a:solidFill>
                          <a:srgbClr val="3A3E41"/>
                        </a:solidFill>
                      </a:endParaRPr>
                    </a:p>
                  </a:txBody>
                  <a:tcPr marT="91425" marB="91425" marR="91425" marL="91425" anchor="ctr">
                    <a:lnB cap="flat" cmpd="sng" w="9525">
                      <a:solidFill>
                        <a:srgbClr val="9E9E9E"/>
                      </a:solidFill>
                      <a:prstDash val="solid"/>
                      <a:round/>
                      <a:headEnd len="sm" w="sm" type="none"/>
                      <a:tailEnd len="sm" w="sm" type="none"/>
                    </a:lnB>
                  </a:tcPr>
                </a:tc>
                <a:tc hMerge="1"/>
                <a:tc hMerge="1"/>
                <a:tc hMerge="1"/>
                <a:tc hMerge="1"/>
              </a:tr>
              <a:tr h="1556175">
                <a:tc>
                  <a:txBody>
                    <a:bodyPr>
                      <a:noAutofit/>
                    </a:bodyPr>
                    <a:lstStyle/>
                    <a:p>
                      <a:pPr indent="0" lvl="0" marL="0" rtl="0" algn="ctr">
                        <a:spcBef>
                          <a:spcPts val="0"/>
                        </a:spcBef>
                        <a:spcAft>
                          <a:spcPts val="0"/>
                        </a:spcAft>
                        <a:buNone/>
                      </a:pPr>
                      <a:r>
                        <a:rPr b="1" lang="en-US" sz="2200">
                          <a:solidFill>
                            <a:srgbClr val="3A3E41"/>
                          </a:solidFill>
                        </a:rPr>
                        <a:t>Validation Accuracy</a:t>
                      </a:r>
                      <a:endParaRPr b="1" sz="2200">
                        <a:solidFill>
                          <a:srgbClr val="3A3E41"/>
                        </a:solidFill>
                      </a:endParaRPr>
                    </a:p>
                  </a:txBody>
                  <a:tcPr marT="91425" marB="91425" marR="91425" marL="91425" anchor="ctr">
                    <a:lnR cap="flat" cmpd="sng" w="9525">
                      <a:solidFill>
                        <a:srgbClr val="9E9E9E"/>
                      </a:solidFill>
                      <a:prstDash val="solid"/>
                      <a:round/>
                      <a:headEnd len="sm" w="sm" type="none"/>
                      <a:tailEnd len="sm" w="sm" type="none"/>
                    </a:lnR>
                  </a:tcPr>
                </a:tc>
                <a:tc>
                  <a:txBody>
                    <a:bodyPr>
                      <a:noAutofit/>
                    </a:bodyPr>
                    <a:lstStyle/>
                    <a:p>
                      <a:pPr indent="0" lvl="0" marL="0" rtl="0" algn="ctr">
                        <a:lnSpc>
                          <a:spcPct val="115000"/>
                        </a:lnSpc>
                        <a:spcBef>
                          <a:spcPts val="0"/>
                        </a:spcBef>
                        <a:spcAft>
                          <a:spcPts val="0"/>
                        </a:spcAft>
                        <a:buClr>
                          <a:srgbClr val="000000"/>
                        </a:buClr>
                        <a:buSzPts val="1100"/>
                        <a:buFont typeface="Arial"/>
                        <a:buNone/>
                      </a:pPr>
                      <a:r>
                        <a:rPr lang="en-US" sz="2200">
                          <a:solidFill>
                            <a:srgbClr val="3A3E41"/>
                          </a:solidFill>
                        </a:rPr>
                        <a:t>54.10%</a:t>
                      </a:r>
                      <a:endParaRPr sz="2200">
                        <a:solidFill>
                          <a:srgbClr val="3A3E41"/>
                        </a:solidFill>
                      </a:endParaRPr>
                    </a:p>
                    <a:p>
                      <a:pPr indent="0" lvl="0" marL="0" rtl="0" algn="ctr">
                        <a:spcBef>
                          <a:spcPts val="0"/>
                        </a:spcBef>
                        <a:spcAft>
                          <a:spcPts val="0"/>
                        </a:spcAft>
                        <a:buNone/>
                      </a:pPr>
                      <a:r>
                        <a:t/>
                      </a:r>
                      <a:endParaRPr sz="2200">
                        <a:solidFill>
                          <a:srgbClr val="3A3E4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Clr>
                          <a:srgbClr val="000000"/>
                        </a:buClr>
                        <a:buSzPts val="1100"/>
                        <a:buFont typeface="Arial"/>
                        <a:buNone/>
                      </a:pPr>
                      <a:r>
                        <a:rPr lang="en-US" sz="2200">
                          <a:solidFill>
                            <a:srgbClr val="3A3E41"/>
                          </a:solidFill>
                        </a:rPr>
                        <a:t>54.88%</a:t>
                      </a:r>
                      <a:endParaRPr sz="2200">
                        <a:solidFill>
                          <a:srgbClr val="3A3E41"/>
                        </a:solidFill>
                      </a:endParaRPr>
                    </a:p>
                    <a:p>
                      <a:pPr indent="0" lvl="0" marL="0" rtl="0" algn="ctr">
                        <a:spcBef>
                          <a:spcPts val="0"/>
                        </a:spcBef>
                        <a:spcAft>
                          <a:spcPts val="0"/>
                        </a:spcAft>
                        <a:buNone/>
                      </a:pPr>
                      <a:r>
                        <a:t/>
                      </a:r>
                      <a:endParaRPr sz="2200">
                        <a:solidFill>
                          <a:srgbClr val="3A3E4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t/>
                      </a:r>
                      <a:endParaRPr sz="2200">
                        <a:solidFill>
                          <a:srgbClr val="3A3E41"/>
                        </a:solidFill>
                      </a:endParaRPr>
                    </a:p>
                    <a:p>
                      <a:pPr indent="0" lvl="0" marL="0" rtl="0" algn="ctr">
                        <a:lnSpc>
                          <a:spcPct val="115000"/>
                        </a:lnSpc>
                        <a:spcBef>
                          <a:spcPts val="0"/>
                        </a:spcBef>
                        <a:spcAft>
                          <a:spcPts val="0"/>
                        </a:spcAft>
                        <a:buNone/>
                      </a:pPr>
                      <a:r>
                        <a:rPr lang="en-US" sz="2200">
                          <a:solidFill>
                            <a:srgbClr val="3A3E41"/>
                          </a:solidFill>
                        </a:rPr>
                        <a:t> </a:t>
                      </a:r>
                      <a:r>
                        <a:rPr lang="en-US" sz="2200">
                          <a:solidFill>
                            <a:srgbClr val="3A3E41"/>
                          </a:solidFill>
                        </a:rPr>
                        <a:t>49.28%</a:t>
                      </a:r>
                      <a:endParaRPr sz="2200">
                        <a:solidFill>
                          <a:srgbClr val="3A3E41"/>
                        </a:solidFill>
                      </a:endParaRPr>
                    </a:p>
                    <a:p>
                      <a:pPr indent="0" lvl="0" marL="0" rtl="0" algn="ctr">
                        <a:lnSpc>
                          <a:spcPct val="115000"/>
                        </a:lnSpc>
                        <a:spcBef>
                          <a:spcPts val="0"/>
                        </a:spcBef>
                        <a:spcAft>
                          <a:spcPts val="0"/>
                        </a:spcAft>
                        <a:buClr>
                          <a:srgbClr val="000000"/>
                        </a:buClr>
                        <a:buSzPts val="1100"/>
                        <a:buFont typeface="Arial"/>
                        <a:buNone/>
                      </a:pPr>
                      <a:r>
                        <a:t/>
                      </a:r>
                      <a:endParaRPr sz="2200">
                        <a:solidFill>
                          <a:srgbClr val="3A3E41"/>
                        </a:solidFill>
                      </a:endParaRPr>
                    </a:p>
                    <a:p>
                      <a:pPr indent="0" lvl="0" marL="0" rtl="0" algn="ctr">
                        <a:spcBef>
                          <a:spcPts val="0"/>
                        </a:spcBef>
                        <a:spcAft>
                          <a:spcPts val="0"/>
                        </a:spcAft>
                        <a:buNone/>
                      </a:pPr>
                      <a:r>
                        <a:t/>
                      </a:r>
                      <a:endParaRPr sz="2200">
                        <a:solidFill>
                          <a:srgbClr val="3A3E4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Clr>
                          <a:srgbClr val="000000"/>
                        </a:buClr>
                        <a:buSzPts val="1100"/>
                        <a:buFont typeface="Arial"/>
                        <a:buNone/>
                      </a:pPr>
                      <a:r>
                        <a:rPr lang="en-US" sz="2200">
                          <a:solidFill>
                            <a:srgbClr val="3A3E41"/>
                          </a:solidFill>
                        </a:rPr>
                        <a:t>53.19%</a:t>
                      </a:r>
                      <a:endParaRPr sz="2200">
                        <a:solidFill>
                          <a:srgbClr val="3A3E41"/>
                        </a:solidFill>
                      </a:endParaRPr>
                    </a:p>
                    <a:p>
                      <a:pPr indent="0" lvl="0" marL="0" rtl="0" algn="ctr">
                        <a:spcBef>
                          <a:spcPts val="0"/>
                        </a:spcBef>
                        <a:spcAft>
                          <a:spcPts val="0"/>
                        </a:spcAft>
                        <a:buNone/>
                      </a:pPr>
                      <a:r>
                        <a:t/>
                      </a:r>
                      <a:endParaRPr sz="2200">
                        <a:solidFill>
                          <a:srgbClr val="3A3E4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Clr>
                          <a:srgbClr val="000000"/>
                        </a:buClr>
                        <a:buSzPts val="1100"/>
                        <a:buFont typeface="Arial"/>
                        <a:buNone/>
                      </a:pPr>
                      <a:r>
                        <a:rPr lang="en-US" sz="2200">
                          <a:solidFill>
                            <a:srgbClr val="3A3E41"/>
                          </a:solidFill>
                        </a:rPr>
                        <a:t>53.71%</a:t>
                      </a:r>
                      <a:endParaRPr sz="2200">
                        <a:solidFill>
                          <a:srgbClr val="3A3E41"/>
                        </a:solidFill>
                      </a:endParaRPr>
                    </a:p>
                    <a:p>
                      <a:pPr indent="0" lvl="0" marL="0" rtl="0" algn="ctr">
                        <a:spcBef>
                          <a:spcPts val="0"/>
                        </a:spcBef>
                        <a:spcAft>
                          <a:spcPts val="0"/>
                        </a:spcAft>
                        <a:buNone/>
                      </a:pPr>
                      <a:r>
                        <a:t/>
                      </a:r>
                      <a:endParaRPr sz="2200">
                        <a:solidFill>
                          <a:srgbClr val="3A3E4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44625">
                <a:tc>
                  <a:txBody>
                    <a:bodyPr>
                      <a:noAutofit/>
                    </a:bodyPr>
                    <a:lstStyle/>
                    <a:p>
                      <a:pPr indent="0" lvl="0" marL="0" rtl="0" algn="ctr">
                        <a:spcBef>
                          <a:spcPts val="0"/>
                        </a:spcBef>
                        <a:spcAft>
                          <a:spcPts val="0"/>
                        </a:spcAft>
                        <a:buNone/>
                      </a:pPr>
                      <a:r>
                        <a:rPr b="1" lang="en-US" sz="2200">
                          <a:solidFill>
                            <a:srgbClr val="3A3E41"/>
                          </a:solidFill>
                        </a:rPr>
                        <a:t>Overfitting </a:t>
                      </a:r>
                      <a:endParaRPr b="1" sz="2200">
                        <a:solidFill>
                          <a:srgbClr val="3A3E41"/>
                        </a:solidFill>
                      </a:endParaRPr>
                    </a:p>
                  </a:txBody>
                  <a:tcPr marT="91425" marB="91425" marR="91425" marL="91425" anchor="ctr"/>
                </a:tc>
                <a:tc>
                  <a:txBody>
                    <a:bodyPr>
                      <a:noAutofit/>
                    </a:bodyPr>
                    <a:lstStyle/>
                    <a:p>
                      <a:pPr indent="0" lvl="0" marL="0" rtl="0" algn="ctr">
                        <a:spcBef>
                          <a:spcPts val="0"/>
                        </a:spcBef>
                        <a:spcAft>
                          <a:spcPts val="0"/>
                        </a:spcAft>
                        <a:buNone/>
                      </a:pPr>
                      <a:r>
                        <a:rPr lang="en-US" sz="2200">
                          <a:solidFill>
                            <a:srgbClr val="3A3E41"/>
                          </a:solidFill>
                        </a:rPr>
                        <a:t>High </a:t>
                      </a:r>
                      <a:endParaRPr sz="2200">
                        <a:solidFill>
                          <a:srgbClr val="3A3E41"/>
                        </a:solidFill>
                      </a:endParaRPr>
                    </a:p>
                  </a:txBody>
                  <a:tcPr marT="91425" marB="91425" marR="91425" marL="91425" anchor="ctr">
                    <a:lnT cap="flat" cmpd="sng" w="952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lang="en-US" sz="2200">
                          <a:solidFill>
                            <a:srgbClr val="3A3E41"/>
                          </a:solidFill>
                        </a:rPr>
                        <a:t>Moderate </a:t>
                      </a:r>
                      <a:endParaRPr sz="2200">
                        <a:solidFill>
                          <a:srgbClr val="3A3E41"/>
                        </a:solidFill>
                      </a:endParaRPr>
                    </a:p>
                  </a:txBody>
                  <a:tcPr marT="91425" marB="91425" marR="91425" marL="91425" anchor="ctr">
                    <a:lnT cap="flat" cmpd="sng" w="952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lang="en-US" sz="2200">
                          <a:solidFill>
                            <a:srgbClr val="3A3E41"/>
                          </a:solidFill>
                        </a:rPr>
                        <a:t>Moderate </a:t>
                      </a:r>
                      <a:endParaRPr sz="2200">
                        <a:solidFill>
                          <a:srgbClr val="3A3E41"/>
                        </a:solidFill>
                      </a:endParaRPr>
                    </a:p>
                  </a:txBody>
                  <a:tcPr marT="91425" marB="91425" marR="91425" marL="91425" anchor="ctr">
                    <a:lnT cap="flat" cmpd="sng" w="952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lang="en-US" sz="2200">
                          <a:solidFill>
                            <a:srgbClr val="3A3E41"/>
                          </a:solidFill>
                        </a:rPr>
                        <a:t>Low </a:t>
                      </a:r>
                      <a:endParaRPr sz="2200">
                        <a:solidFill>
                          <a:srgbClr val="3A3E41"/>
                        </a:solidFill>
                      </a:endParaRPr>
                    </a:p>
                  </a:txBody>
                  <a:tcPr marT="91425" marB="91425" marR="91425" marL="91425" anchor="ctr">
                    <a:lnT cap="flat" cmpd="sng" w="952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lang="en-US" sz="2200">
                          <a:solidFill>
                            <a:srgbClr val="3A3E41"/>
                          </a:solidFill>
                        </a:rPr>
                        <a:t>High </a:t>
                      </a:r>
                      <a:endParaRPr sz="2200">
                        <a:solidFill>
                          <a:srgbClr val="3A3E41"/>
                        </a:solidFill>
                      </a:endParaRPr>
                    </a:p>
                  </a:txBody>
                  <a:tcPr marT="91425" marB="91425" marR="91425" marL="91425" anchor="ctr">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75" name="Shape 375"/>
        <p:cNvGrpSpPr/>
        <p:nvPr/>
      </p:nvGrpSpPr>
      <p:grpSpPr>
        <a:xfrm>
          <a:off x="0" y="0"/>
          <a:ext cx="0" cy="0"/>
          <a:chOff x="0" y="0"/>
          <a:chExt cx="0" cy="0"/>
        </a:xfrm>
      </p:grpSpPr>
      <p:sp>
        <p:nvSpPr>
          <p:cNvPr id="376" name="Google Shape;376;p28"/>
          <p:cNvSpPr txBox="1"/>
          <p:nvPr/>
        </p:nvSpPr>
        <p:spPr>
          <a:xfrm>
            <a:off x="0" y="0"/>
            <a:ext cx="914400" cy="584200"/>
          </a:xfrm>
          <a:prstGeom prst="rect">
            <a:avLst/>
          </a:prstGeom>
          <a:solidFill>
            <a:srgbClr val="6C5B7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7" name="Google Shape;377;p28"/>
          <p:cNvSpPr txBox="1"/>
          <p:nvPr/>
        </p:nvSpPr>
        <p:spPr>
          <a:xfrm>
            <a:off x="962025" y="0"/>
            <a:ext cx="376237" cy="584200"/>
          </a:xfrm>
          <a:prstGeom prst="rect">
            <a:avLst/>
          </a:pr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8" name="Google Shape;378;p28"/>
          <p:cNvSpPr txBox="1"/>
          <p:nvPr/>
        </p:nvSpPr>
        <p:spPr>
          <a:xfrm>
            <a:off x="1384300" y="0"/>
            <a:ext cx="146050" cy="584200"/>
          </a:xfrm>
          <a:prstGeom prst="rect">
            <a:avLst/>
          </a:prstGeom>
          <a:solidFill>
            <a:srgbClr val="F6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9" name="Google Shape;379;p28"/>
          <p:cNvSpPr txBox="1"/>
          <p:nvPr/>
        </p:nvSpPr>
        <p:spPr>
          <a:xfrm>
            <a:off x="1708150" y="76200"/>
            <a:ext cx="2468562" cy="523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a:solidFill>
                  <a:srgbClr val="000000"/>
                </a:solidFill>
                <a:latin typeface="Arial"/>
                <a:ea typeface="Arial"/>
                <a:cs typeface="Arial"/>
                <a:sym typeface="Arial"/>
              </a:rPr>
              <a:t>Feedforward </a:t>
            </a:r>
            <a:endParaRPr/>
          </a:p>
        </p:txBody>
      </p:sp>
      <p:grpSp>
        <p:nvGrpSpPr>
          <p:cNvPr id="380" name="Google Shape;380;p28"/>
          <p:cNvGrpSpPr/>
          <p:nvPr/>
        </p:nvGrpSpPr>
        <p:grpSpPr>
          <a:xfrm>
            <a:off x="7670800" y="76199"/>
            <a:ext cx="4506912" cy="523874"/>
            <a:chOff x="0" y="0"/>
            <a:chExt cx="2147483647" cy="294841658"/>
          </a:xfrm>
        </p:grpSpPr>
        <p:sp>
          <p:nvSpPr>
            <p:cNvPr id="381" name="Google Shape;381;p28"/>
            <p:cNvSpPr txBox="1"/>
            <p:nvPr/>
          </p:nvSpPr>
          <p:spPr>
            <a:xfrm rot="-5400000">
              <a:off x="1036519883" y="-944061752"/>
              <a:ext cx="74443880" cy="2147483647"/>
            </a:xfrm>
            <a:prstGeom prst="rect">
              <a:avLst/>
            </a:prstGeom>
            <a:solidFill>
              <a:srgbClr val="F6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2" name="Google Shape;382;p28"/>
            <p:cNvSpPr txBox="1"/>
            <p:nvPr/>
          </p:nvSpPr>
          <p:spPr>
            <a:xfrm rot="-5400000">
              <a:off x="1055130853" y="-1016170317"/>
              <a:ext cx="37221940" cy="2147483647"/>
            </a:xfrm>
            <a:prstGeom prst="rect">
              <a:avLst/>
            </a:pr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3" name="Google Shape;383;p28"/>
            <p:cNvSpPr txBox="1"/>
            <p:nvPr/>
          </p:nvSpPr>
          <p:spPr>
            <a:xfrm rot="-5400000">
              <a:off x="1062575195" y="-1062575195"/>
              <a:ext cx="22333255" cy="2147483647"/>
            </a:xfrm>
            <a:prstGeom prst="rect">
              <a:avLst/>
            </a:prstGeom>
            <a:solidFill>
              <a:srgbClr val="6C5B7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4" name="Google Shape;384;p28"/>
            <p:cNvSpPr txBox="1"/>
            <p:nvPr/>
          </p:nvSpPr>
          <p:spPr>
            <a:xfrm rot="-5400000">
              <a:off x="1017908914" y="-834733073"/>
              <a:ext cx="111665817" cy="2147483647"/>
            </a:xfrm>
            <a:prstGeom prst="rect">
              <a:avLst/>
            </a:prstGeom>
            <a:solidFill>
              <a:srgbClr val="F8B19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pic>
        <p:nvPicPr>
          <p:cNvPr id="385" name="Google Shape;385;p28"/>
          <p:cNvPicPr preferRelativeResize="0"/>
          <p:nvPr/>
        </p:nvPicPr>
        <p:blipFill rotWithShape="1">
          <a:blip r:embed="rId4">
            <a:alphaModFix/>
          </a:blip>
          <a:srcRect b="0" l="0" r="0" t="0"/>
          <a:stretch/>
        </p:blipFill>
        <p:spPr>
          <a:xfrm>
            <a:off x="7670800" y="584200"/>
            <a:ext cx="4506912" cy="3117850"/>
          </a:xfrm>
          <a:prstGeom prst="rect">
            <a:avLst/>
          </a:prstGeom>
          <a:noFill/>
          <a:ln>
            <a:noFill/>
          </a:ln>
        </p:spPr>
      </p:pic>
      <p:pic>
        <p:nvPicPr>
          <p:cNvPr id="386" name="Google Shape;386;p28"/>
          <p:cNvPicPr preferRelativeResize="0"/>
          <p:nvPr/>
        </p:nvPicPr>
        <p:blipFill rotWithShape="1">
          <a:blip r:embed="rId5">
            <a:alphaModFix/>
          </a:blip>
          <a:srcRect b="0" l="0" r="0" t="0"/>
          <a:stretch/>
        </p:blipFill>
        <p:spPr>
          <a:xfrm>
            <a:off x="7680325" y="3582987"/>
            <a:ext cx="4511675" cy="3265487"/>
          </a:xfrm>
          <a:prstGeom prst="rect">
            <a:avLst/>
          </a:prstGeom>
          <a:noFill/>
          <a:ln>
            <a:noFill/>
          </a:ln>
        </p:spPr>
      </p:pic>
      <p:sp>
        <p:nvSpPr>
          <p:cNvPr id="387" name="Google Shape;387;p28"/>
          <p:cNvSpPr txBox="1"/>
          <p:nvPr/>
        </p:nvSpPr>
        <p:spPr>
          <a:xfrm>
            <a:off x="242887" y="677862"/>
            <a:ext cx="7231062" cy="63928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Calibri"/>
              <a:buNone/>
            </a:pPr>
            <a:r>
              <a:rPr b="1" i="0" lang="en-US" sz="1600" u="none">
                <a:solidFill>
                  <a:srgbClr val="000000"/>
                </a:solidFill>
                <a:latin typeface="Calibri"/>
                <a:ea typeface="Calibri"/>
                <a:cs typeface="Calibri"/>
                <a:sym typeface="Calibri"/>
              </a:rPr>
              <a:t>Description</a:t>
            </a:r>
            <a:r>
              <a:rPr b="0" i="0" lang="en-US" sz="1600" u="non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Clr>
                <a:srgbClr val="000000"/>
              </a:buClr>
              <a:buSzPts val="1400"/>
              <a:buFont typeface="Calibri"/>
              <a:buNone/>
            </a:pPr>
            <a:r>
              <a:rPr b="0" i="0" lang="en-US" sz="1400" u="none">
                <a:solidFill>
                  <a:srgbClr val="000000"/>
                </a:solidFill>
                <a:latin typeface="Calibri"/>
                <a:ea typeface="Calibri"/>
                <a:cs typeface="Calibri"/>
                <a:sym typeface="Calibri"/>
              </a:rPr>
              <a:t>Feedforward with 2 dense layers and 2 dropout layers</a:t>
            </a:r>
            <a:endParaRPr/>
          </a:p>
          <a:p>
            <a:pPr indent="0" lvl="0" marL="0" marR="0" rtl="0" algn="l">
              <a:lnSpc>
                <a:spcPct val="100000"/>
              </a:lnSpc>
              <a:spcBef>
                <a:spcPts val="0"/>
              </a:spcBef>
              <a:spcAft>
                <a:spcPts val="0"/>
              </a:spcAft>
              <a:buClr>
                <a:srgbClr val="000000"/>
              </a:buClr>
              <a:buSzPts val="1400"/>
              <a:buFont typeface="Calibri"/>
              <a:buNone/>
            </a:pPr>
            <a:r>
              <a:rPr b="0" i="0" lang="en-US" sz="1400" u="none">
                <a:solidFill>
                  <a:srgbClr val="000000"/>
                </a:solidFill>
                <a:latin typeface="Calibri"/>
                <a:ea typeface="Calibri"/>
                <a:cs typeface="Calibri"/>
                <a:sym typeface="Calibri"/>
              </a:rPr>
              <a:t>A straightforward way of modeling in neural network, computationally efficient</a:t>
            </a:r>
            <a:endParaRPr/>
          </a:p>
          <a:p>
            <a:pPr indent="0" lvl="0" marL="0" marR="0" rtl="0" algn="l">
              <a:lnSpc>
                <a:spcPct val="100000"/>
              </a:lnSpc>
              <a:spcBef>
                <a:spcPts val="0"/>
              </a:spcBef>
              <a:spcAft>
                <a:spcPts val="0"/>
              </a:spcAft>
              <a:buClr>
                <a:srgbClr val="000000"/>
              </a:buClr>
              <a:buSzPts val="1600"/>
              <a:buFont typeface="Calibri"/>
              <a:buNone/>
            </a:pPr>
            <a:r>
              <a:rPr b="1" i="0" lang="en-US" sz="1600" u="none">
                <a:solidFill>
                  <a:srgbClr val="000000"/>
                </a:solidFill>
                <a:latin typeface="Calibri"/>
                <a:ea typeface="Calibri"/>
                <a:cs typeface="Calibri"/>
                <a:sym typeface="Calibri"/>
              </a:rPr>
              <a:t>Parameter consideration</a:t>
            </a:r>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Calibri"/>
              <a:buNone/>
            </a:pPr>
            <a:r>
              <a:rPr b="0" i="0" lang="en-US" sz="1400" u="none">
                <a:solidFill>
                  <a:srgbClr val="000000"/>
                </a:solidFill>
                <a:latin typeface="Calibri"/>
                <a:ea typeface="Calibri"/>
                <a:cs typeface="Calibri"/>
                <a:sym typeface="Calibri"/>
              </a:rPr>
              <a:t>         First 100 words of each document on gene variant, 3045 documents in total. Preprocessed with Word2Vec model. </a:t>
            </a:r>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Calibri"/>
              <a:buNone/>
            </a:pPr>
            <a:r>
              <a:rPr b="0" i="0" lang="en-US" sz="1400" u="none">
                <a:solidFill>
                  <a:srgbClr val="000000"/>
                </a:solidFill>
                <a:latin typeface="Calibri"/>
                <a:ea typeface="Calibri"/>
                <a:cs typeface="Calibri"/>
                <a:sym typeface="Calibri"/>
              </a:rPr>
              <a:t>          100 dense nodes</a:t>
            </a:r>
            <a:endParaRPr/>
          </a:p>
          <a:p>
            <a:pPr indent="0" lvl="0" marL="0" marR="0" rtl="0" algn="l">
              <a:lnSpc>
                <a:spcPct val="100000"/>
              </a:lnSpc>
              <a:spcBef>
                <a:spcPts val="0"/>
              </a:spcBef>
              <a:spcAft>
                <a:spcPts val="0"/>
              </a:spcAft>
              <a:buClr>
                <a:srgbClr val="000000"/>
              </a:buClr>
              <a:buSzPts val="1400"/>
              <a:buFont typeface="Calibri"/>
              <a:buNone/>
            </a:pPr>
            <a:r>
              <a:rPr b="0" i="0" lang="en-US" sz="1400" u="none">
                <a:solidFill>
                  <a:srgbClr val="000000"/>
                </a:solidFill>
                <a:latin typeface="Calibri"/>
                <a:ea typeface="Calibri"/>
                <a:cs typeface="Calibri"/>
                <a:sym typeface="Calibri"/>
              </a:rPr>
              <a:t>          With drop out rate of 0.5 to counter overfitting</a:t>
            </a:r>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Calibri"/>
              <a:buNone/>
            </a:pPr>
            <a:r>
              <a:rPr b="0" i="0" lang="en-US" sz="1400" u="none">
                <a:solidFill>
                  <a:srgbClr val="000000"/>
                </a:solidFill>
                <a:latin typeface="Calibri"/>
                <a:ea typeface="Calibri"/>
                <a:cs typeface="Calibri"/>
                <a:sym typeface="Calibri"/>
              </a:rPr>
              <a:t>         64 dense nodes</a:t>
            </a:r>
            <a:endParaRPr b="0" baseline="30000" i="0" sz="1400" u="non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Calibri"/>
              <a:buNone/>
            </a:pPr>
            <a:r>
              <a:rPr b="0" i="0" lang="en-US" sz="1400" u="none">
                <a:solidFill>
                  <a:srgbClr val="000000"/>
                </a:solidFill>
                <a:latin typeface="Calibri"/>
                <a:ea typeface="Calibri"/>
                <a:cs typeface="Calibri"/>
                <a:sym typeface="Calibri"/>
              </a:rPr>
              <a:t>         With drop out rate of 0.2 to counter overfitting</a:t>
            </a:r>
            <a:endParaRPr/>
          </a:p>
          <a:p>
            <a:pPr indent="0" lvl="0" marL="0" marR="0" rtl="0" algn="l">
              <a:lnSpc>
                <a:spcPct val="100000"/>
              </a:lnSpc>
              <a:spcBef>
                <a:spcPts val="0"/>
              </a:spcBef>
              <a:spcAft>
                <a:spcPts val="0"/>
              </a:spcAft>
              <a:buClr>
                <a:schemeClr val="dk1"/>
              </a:buClr>
              <a:buSzPts val="1400"/>
              <a:buFont typeface="Arial"/>
              <a:buNone/>
            </a:pPr>
            <a:r>
              <a:t/>
            </a:r>
            <a:endParaRPr b="0" baseline="30000" i="0" sz="1400" u="non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t/>
            </a:r>
            <a:endParaRPr b="0" baseline="30000" i="0" sz="1400" u="non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t/>
            </a:r>
            <a:endParaRPr b="0" baseline="30000" i="0" sz="1400" u="non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Calibri"/>
              <a:buNone/>
            </a:pPr>
            <a:r>
              <a:rPr b="0" i="0" lang="en-US" sz="1400" u="none">
                <a:solidFill>
                  <a:srgbClr val="000000"/>
                </a:solidFill>
                <a:latin typeface="Calibri"/>
                <a:ea typeface="Calibri"/>
                <a:cs typeface="Calibri"/>
                <a:sym typeface="Calibri"/>
              </a:rPr>
              <a:t>          </a:t>
            </a:r>
            <a:r>
              <a:rPr lang="en-US">
                <a:latin typeface="Calibri"/>
                <a:ea typeface="Calibri"/>
                <a:cs typeface="Calibri"/>
                <a:sym typeface="Calibri"/>
              </a:rPr>
              <a:t>9 </a:t>
            </a:r>
            <a:r>
              <a:rPr b="0" i="0" lang="en-US" sz="1400" u="none">
                <a:solidFill>
                  <a:srgbClr val="000000"/>
                </a:solidFill>
                <a:latin typeface="Calibri"/>
                <a:ea typeface="Calibri"/>
                <a:cs typeface="Calibri"/>
                <a:sym typeface="Calibri"/>
              </a:rPr>
              <a:t> classes, using softmax activation function</a:t>
            </a:r>
            <a:endParaRPr/>
          </a:p>
          <a:p>
            <a:pPr indent="0" lvl="0" marL="0" marR="0" rtl="0" algn="l">
              <a:lnSpc>
                <a:spcPct val="100000"/>
              </a:lnSpc>
              <a:spcBef>
                <a:spcPts val="0"/>
              </a:spcBef>
              <a:spcAft>
                <a:spcPts val="0"/>
              </a:spcAft>
              <a:buClr>
                <a:srgbClr val="000000"/>
              </a:buClr>
              <a:buSzPts val="1600"/>
              <a:buFont typeface="Calibri"/>
              <a:buNone/>
            </a:pPr>
            <a:r>
              <a:rPr b="1" i="0" lang="en-US" sz="1600" u="none">
                <a:solidFill>
                  <a:srgbClr val="000000"/>
                </a:solidFill>
                <a:latin typeface="Calibri"/>
                <a:ea typeface="Calibri"/>
                <a:cs typeface="Calibri"/>
                <a:sym typeface="Calibri"/>
              </a:rPr>
              <a:t>Accuracy/loss</a:t>
            </a:r>
            <a:endParaRPr/>
          </a:p>
          <a:p>
            <a:pPr indent="0" lvl="0" marL="0" marR="0" rtl="0" algn="l">
              <a:lnSpc>
                <a:spcPct val="100000"/>
              </a:lnSpc>
              <a:spcBef>
                <a:spcPts val="0"/>
              </a:spcBef>
              <a:spcAft>
                <a:spcPts val="0"/>
              </a:spcAft>
              <a:buClr>
                <a:srgbClr val="000000"/>
              </a:buClr>
              <a:buSzPts val="1400"/>
              <a:buFont typeface="Calibri"/>
              <a:buNone/>
            </a:pPr>
            <a:r>
              <a:rPr b="0" i="0" lang="en-US" sz="1400" u="none">
                <a:solidFill>
                  <a:srgbClr val="000000"/>
                </a:solidFill>
                <a:latin typeface="Calibri"/>
                <a:ea typeface="Calibri"/>
                <a:cs typeface="Calibri"/>
                <a:sym typeface="Calibri"/>
              </a:rPr>
              <a:t>Validation accuracy at epoch 30: 54.1%</a:t>
            </a:r>
            <a:endParaRPr/>
          </a:p>
          <a:p>
            <a:pPr indent="0" lvl="0" marL="0" marR="0" rtl="0" algn="l">
              <a:lnSpc>
                <a:spcPct val="100000"/>
              </a:lnSpc>
              <a:spcBef>
                <a:spcPts val="0"/>
              </a:spcBef>
              <a:spcAft>
                <a:spcPts val="0"/>
              </a:spcAft>
              <a:buClr>
                <a:srgbClr val="000000"/>
              </a:buClr>
              <a:buSzPts val="1600"/>
              <a:buFont typeface="Calibri"/>
              <a:buNone/>
            </a:pPr>
            <a:r>
              <a:rPr b="1" i="0" lang="en-US" sz="1600" u="none">
                <a:solidFill>
                  <a:srgbClr val="000000"/>
                </a:solidFill>
                <a:latin typeface="Calibri"/>
                <a:ea typeface="Calibri"/>
                <a:cs typeface="Calibri"/>
                <a:sym typeface="Calibri"/>
              </a:rPr>
              <a:t>Conclusion</a:t>
            </a:r>
            <a:endParaRPr/>
          </a:p>
          <a:p>
            <a:pPr indent="0" lvl="0" marL="0" marR="0" rtl="0" algn="l">
              <a:lnSpc>
                <a:spcPct val="100000"/>
              </a:lnSpc>
              <a:spcBef>
                <a:spcPts val="0"/>
              </a:spcBef>
              <a:spcAft>
                <a:spcPts val="0"/>
              </a:spcAft>
              <a:buClr>
                <a:srgbClr val="000000"/>
              </a:buClr>
              <a:buSzPts val="1400"/>
              <a:buFont typeface="Calibri"/>
              <a:buNone/>
            </a:pPr>
            <a:r>
              <a:rPr b="0" i="0" lang="en-US" sz="1400" u="none">
                <a:solidFill>
                  <a:srgbClr val="000000"/>
                </a:solidFill>
                <a:latin typeface="Calibri"/>
                <a:ea typeface="Calibri"/>
                <a:cs typeface="Calibri"/>
                <a:sym typeface="Calibri"/>
              </a:rPr>
              <a:t>Feedforward network shows signs of overfitting around epoch 4, despite the incorporation of dropout layers. </a:t>
            </a:r>
            <a:endParaRPr/>
          </a:p>
          <a:p>
            <a:pPr indent="0" lvl="0" marL="0" marR="0" rtl="0" algn="l">
              <a:lnSpc>
                <a:spcPct val="100000"/>
              </a:lnSpc>
              <a:spcBef>
                <a:spcPts val="0"/>
              </a:spcBef>
              <a:spcAft>
                <a:spcPts val="0"/>
              </a:spcAft>
              <a:buClr>
                <a:srgbClr val="000000"/>
              </a:buClr>
              <a:buSzPts val="1400"/>
              <a:buFont typeface="Calibri"/>
              <a:buNone/>
            </a:pPr>
            <a:r>
              <a:rPr b="0" i="0" lang="en-US" sz="1400" u="none">
                <a:solidFill>
                  <a:srgbClr val="000000"/>
                </a:solidFill>
                <a:latin typeface="Calibri"/>
                <a:ea typeface="Calibri"/>
                <a:cs typeface="Calibri"/>
                <a:sym typeface="Calibri"/>
              </a:rPr>
              <a:t>Accuracy stabilizes around epoch 10 for validation set. </a:t>
            </a:r>
            <a:br>
              <a:rPr b="0" i="0" lang="en-US" sz="1400" u="none">
                <a:solidFill>
                  <a:srgbClr val="000000"/>
                </a:solidFill>
                <a:latin typeface="Calibri"/>
                <a:ea typeface="Calibri"/>
                <a:cs typeface="Calibri"/>
                <a:sym typeface="Calibri"/>
              </a:rPr>
            </a:br>
            <a:r>
              <a:rPr b="0" i="0" lang="en-US" sz="1400" u="none">
                <a:solidFill>
                  <a:srgbClr val="000000"/>
                </a:solidFill>
                <a:latin typeface="Calibri"/>
                <a:ea typeface="Calibri"/>
                <a:cs typeface="Calibri"/>
                <a:sym typeface="Calibri"/>
              </a:rPr>
              <a:t>This suggests that more dropout layers may be needed, or the learning rate should be reduced. </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388" name="Google Shape;388;p28"/>
          <p:cNvSpPr/>
          <p:nvPr/>
        </p:nvSpPr>
        <p:spPr>
          <a:xfrm>
            <a:off x="336550" y="1647825"/>
            <a:ext cx="1609800" cy="385800"/>
          </a:xfrm>
          <a:prstGeom prst="roundRect">
            <a:avLst>
              <a:gd fmla="val 16667" name="adj"/>
            </a:avLst>
          </a:prstGeom>
          <a:solidFill>
            <a:srgbClr val="DCE6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1" i="0" lang="en-US" sz="1600" u="none">
                <a:solidFill>
                  <a:srgbClr val="F67280"/>
                </a:solidFill>
                <a:latin typeface="Arial"/>
                <a:ea typeface="Arial"/>
                <a:cs typeface="Arial"/>
                <a:sym typeface="Arial"/>
              </a:rPr>
              <a:t>Input data</a:t>
            </a:r>
            <a:endParaRPr>
              <a:solidFill>
                <a:srgbClr val="F67280"/>
              </a:solidFill>
            </a:endParaRPr>
          </a:p>
        </p:txBody>
      </p:sp>
      <p:sp>
        <p:nvSpPr>
          <p:cNvPr id="389" name="Google Shape;389;p28"/>
          <p:cNvSpPr/>
          <p:nvPr/>
        </p:nvSpPr>
        <p:spPr>
          <a:xfrm>
            <a:off x="344487" y="2540000"/>
            <a:ext cx="1609725" cy="385762"/>
          </a:xfrm>
          <a:prstGeom prst="roundRect">
            <a:avLst>
              <a:gd fmla="val 16667" name="adj"/>
            </a:avLst>
          </a:prstGeom>
          <a:solidFill>
            <a:srgbClr val="DCE6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1" i="0" lang="en-US" sz="1600" u="none">
                <a:solidFill>
                  <a:srgbClr val="F67280"/>
                </a:solidFill>
                <a:latin typeface="Arial"/>
                <a:ea typeface="Arial"/>
                <a:cs typeface="Arial"/>
                <a:sym typeface="Arial"/>
              </a:rPr>
              <a:t>1</a:t>
            </a:r>
            <a:r>
              <a:rPr b="1" baseline="30000" i="0" lang="en-US" sz="1600" u="none">
                <a:solidFill>
                  <a:srgbClr val="F67280"/>
                </a:solidFill>
                <a:latin typeface="Arial"/>
                <a:ea typeface="Arial"/>
                <a:cs typeface="Arial"/>
                <a:sym typeface="Arial"/>
              </a:rPr>
              <a:t>st</a:t>
            </a:r>
            <a:r>
              <a:rPr b="1" i="0" lang="en-US" sz="1600" u="none">
                <a:solidFill>
                  <a:srgbClr val="F67280"/>
                </a:solidFill>
                <a:latin typeface="Arial"/>
                <a:ea typeface="Arial"/>
                <a:cs typeface="Arial"/>
                <a:sym typeface="Arial"/>
              </a:rPr>
              <a:t> Layer</a:t>
            </a:r>
            <a:endParaRPr>
              <a:solidFill>
                <a:srgbClr val="F67280"/>
              </a:solidFill>
            </a:endParaRPr>
          </a:p>
        </p:txBody>
      </p:sp>
      <p:sp>
        <p:nvSpPr>
          <p:cNvPr id="390" name="Google Shape;390;p28"/>
          <p:cNvSpPr/>
          <p:nvPr/>
        </p:nvSpPr>
        <p:spPr>
          <a:xfrm>
            <a:off x="334962" y="3524250"/>
            <a:ext cx="1609725" cy="385762"/>
          </a:xfrm>
          <a:prstGeom prst="roundRect">
            <a:avLst>
              <a:gd fmla="val 16667" name="adj"/>
            </a:avLst>
          </a:prstGeom>
          <a:solidFill>
            <a:srgbClr val="DCE6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1" i="0" lang="en-US" sz="1600" u="none">
                <a:solidFill>
                  <a:srgbClr val="F67280"/>
                </a:solidFill>
                <a:latin typeface="Arial"/>
                <a:ea typeface="Arial"/>
                <a:cs typeface="Arial"/>
                <a:sym typeface="Arial"/>
              </a:rPr>
              <a:t>2</a:t>
            </a:r>
            <a:r>
              <a:rPr b="1" baseline="30000" i="0" lang="en-US" sz="1600" u="none">
                <a:solidFill>
                  <a:srgbClr val="F67280"/>
                </a:solidFill>
                <a:latin typeface="Arial"/>
                <a:ea typeface="Arial"/>
                <a:cs typeface="Arial"/>
                <a:sym typeface="Arial"/>
              </a:rPr>
              <a:t>nd</a:t>
            </a:r>
            <a:r>
              <a:rPr b="1" i="0" lang="en-US" sz="1600" u="none">
                <a:solidFill>
                  <a:srgbClr val="F67280"/>
                </a:solidFill>
                <a:latin typeface="Arial"/>
                <a:ea typeface="Arial"/>
                <a:cs typeface="Arial"/>
                <a:sym typeface="Arial"/>
              </a:rPr>
              <a:t> Layer</a:t>
            </a:r>
            <a:endParaRPr>
              <a:solidFill>
                <a:srgbClr val="F67280"/>
              </a:solidFill>
            </a:endParaRPr>
          </a:p>
        </p:txBody>
      </p:sp>
      <p:sp>
        <p:nvSpPr>
          <p:cNvPr id="391" name="Google Shape;391;p28"/>
          <p:cNvSpPr/>
          <p:nvPr/>
        </p:nvSpPr>
        <p:spPr>
          <a:xfrm>
            <a:off x="242887" y="4508500"/>
            <a:ext cx="1609725" cy="385762"/>
          </a:xfrm>
          <a:prstGeom prst="roundRect">
            <a:avLst>
              <a:gd fmla="val 16667" name="adj"/>
            </a:avLst>
          </a:prstGeom>
          <a:solidFill>
            <a:srgbClr val="DCE6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1" i="0" lang="en-US" sz="1600" u="none">
                <a:solidFill>
                  <a:srgbClr val="F67280"/>
                </a:solidFill>
                <a:latin typeface="Arial"/>
                <a:ea typeface="Arial"/>
                <a:cs typeface="Arial"/>
                <a:sym typeface="Arial"/>
              </a:rPr>
              <a:t>Output Layer</a:t>
            </a:r>
            <a:endParaRPr>
              <a:solidFill>
                <a:srgbClr val="F6728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95" name="Shape 395"/>
        <p:cNvGrpSpPr/>
        <p:nvPr/>
      </p:nvGrpSpPr>
      <p:grpSpPr>
        <a:xfrm>
          <a:off x="0" y="0"/>
          <a:ext cx="0" cy="0"/>
          <a:chOff x="0" y="0"/>
          <a:chExt cx="0" cy="0"/>
        </a:xfrm>
      </p:grpSpPr>
      <p:sp>
        <p:nvSpPr>
          <p:cNvPr id="396" name="Google Shape;396;p29"/>
          <p:cNvSpPr txBox="1"/>
          <p:nvPr/>
        </p:nvSpPr>
        <p:spPr>
          <a:xfrm>
            <a:off x="0" y="0"/>
            <a:ext cx="914400" cy="584200"/>
          </a:xfrm>
          <a:prstGeom prst="rect">
            <a:avLst/>
          </a:prstGeom>
          <a:solidFill>
            <a:srgbClr val="6C5B7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7" name="Google Shape;397;p29"/>
          <p:cNvSpPr txBox="1"/>
          <p:nvPr/>
        </p:nvSpPr>
        <p:spPr>
          <a:xfrm>
            <a:off x="962025" y="0"/>
            <a:ext cx="376237" cy="584200"/>
          </a:xfrm>
          <a:prstGeom prst="rect">
            <a:avLst/>
          </a:pr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8" name="Google Shape;398;p29"/>
          <p:cNvSpPr txBox="1"/>
          <p:nvPr/>
        </p:nvSpPr>
        <p:spPr>
          <a:xfrm>
            <a:off x="1384300" y="0"/>
            <a:ext cx="146050" cy="584200"/>
          </a:xfrm>
          <a:prstGeom prst="rect">
            <a:avLst/>
          </a:prstGeom>
          <a:solidFill>
            <a:srgbClr val="F6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9" name="Google Shape;399;p29"/>
          <p:cNvSpPr txBox="1"/>
          <p:nvPr/>
        </p:nvSpPr>
        <p:spPr>
          <a:xfrm>
            <a:off x="1708150" y="76200"/>
            <a:ext cx="1114425" cy="523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a:solidFill>
                  <a:srgbClr val="000000"/>
                </a:solidFill>
                <a:latin typeface="Arial"/>
                <a:ea typeface="Arial"/>
                <a:cs typeface="Arial"/>
                <a:sym typeface="Arial"/>
              </a:rPr>
              <a:t>CNN </a:t>
            </a:r>
            <a:endParaRPr/>
          </a:p>
        </p:txBody>
      </p:sp>
      <p:grpSp>
        <p:nvGrpSpPr>
          <p:cNvPr id="400" name="Google Shape;400;p29"/>
          <p:cNvGrpSpPr/>
          <p:nvPr/>
        </p:nvGrpSpPr>
        <p:grpSpPr>
          <a:xfrm>
            <a:off x="7670800" y="76199"/>
            <a:ext cx="4506912" cy="523874"/>
            <a:chOff x="0" y="0"/>
            <a:chExt cx="2147483647" cy="294841658"/>
          </a:xfrm>
        </p:grpSpPr>
        <p:sp>
          <p:nvSpPr>
            <p:cNvPr id="401" name="Google Shape;401;p29"/>
            <p:cNvSpPr txBox="1"/>
            <p:nvPr/>
          </p:nvSpPr>
          <p:spPr>
            <a:xfrm rot="-5400000">
              <a:off x="1036519883" y="-944061752"/>
              <a:ext cx="74443880" cy="2147483647"/>
            </a:xfrm>
            <a:prstGeom prst="rect">
              <a:avLst/>
            </a:prstGeom>
            <a:solidFill>
              <a:srgbClr val="F6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2" name="Google Shape;402;p29"/>
            <p:cNvSpPr txBox="1"/>
            <p:nvPr/>
          </p:nvSpPr>
          <p:spPr>
            <a:xfrm rot="-5400000">
              <a:off x="1055130853" y="-1016170317"/>
              <a:ext cx="37221940" cy="2147483647"/>
            </a:xfrm>
            <a:prstGeom prst="rect">
              <a:avLst/>
            </a:pr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3" name="Google Shape;403;p29"/>
            <p:cNvSpPr txBox="1"/>
            <p:nvPr/>
          </p:nvSpPr>
          <p:spPr>
            <a:xfrm rot="-5400000">
              <a:off x="1062575195" y="-1062575195"/>
              <a:ext cx="22333255" cy="2147483647"/>
            </a:xfrm>
            <a:prstGeom prst="rect">
              <a:avLst/>
            </a:prstGeom>
            <a:solidFill>
              <a:srgbClr val="6C5B7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4" name="Google Shape;404;p29"/>
            <p:cNvSpPr txBox="1"/>
            <p:nvPr/>
          </p:nvSpPr>
          <p:spPr>
            <a:xfrm rot="-5400000">
              <a:off x="1017908914" y="-834733073"/>
              <a:ext cx="111665817" cy="2147483647"/>
            </a:xfrm>
            <a:prstGeom prst="rect">
              <a:avLst/>
            </a:prstGeom>
            <a:solidFill>
              <a:srgbClr val="F8B19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405" name="Google Shape;405;p29"/>
          <p:cNvSpPr txBox="1"/>
          <p:nvPr/>
        </p:nvSpPr>
        <p:spPr>
          <a:xfrm>
            <a:off x="242875" y="623875"/>
            <a:ext cx="7231200" cy="67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Calibri"/>
              <a:buNone/>
            </a:pPr>
            <a:r>
              <a:rPr b="1" i="0" lang="en-US" sz="1600" u="none">
                <a:solidFill>
                  <a:srgbClr val="000000"/>
                </a:solidFill>
                <a:latin typeface="Calibri"/>
                <a:ea typeface="Calibri"/>
                <a:cs typeface="Calibri"/>
                <a:sym typeface="Calibri"/>
              </a:rPr>
              <a:t>Description</a:t>
            </a:r>
            <a:r>
              <a:rPr b="0" i="0" lang="en-US" sz="1600" u="none">
                <a:solidFill>
                  <a:srgbClr val="000000"/>
                </a:solidFill>
                <a:latin typeface="Calibri"/>
                <a:ea typeface="Calibri"/>
                <a:cs typeface="Calibri"/>
                <a:sym typeface="Calibri"/>
              </a:rPr>
              <a:t> </a:t>
            </a:r>
            <a:endParaRPr sz="1600"/>
          </a:p>
          <a:p>
            <a:pPr indent="0" lvl="0" marL="0" marR="0" rtl="0" algn="l">
              <a:lnSpc>
                <a:spcPct val="100000"/>
              </a:lnSpc>
              <a:spcBef>
                <a:spcPts val="0"/>
              </a:spcBef>
              <a:spcAft>
                <a:spcPts val="0"/>
              </a:spcAft>
              <a:buClr>
                <a:srgbClr val="000000"/>
              </a:buClr>
              <a:buSzPts val="1400"/>
              <a:buFont typeface="Calibri"/>
              <a:buNone/>
            </a:pPr>
            <a:r>
              <a:rPr b="0" i="0" lang="en-US" sz="1600" u="none">
                <a:solidFill>
                  <a:srgbClr val="000000"/>
                </a:solidFill>
                <a:latin typeface="Calibri"/>
                <a:ea typeface="Calibri"/>
                <a:cs typeface="Calibri"/>
                <a:sym typeface="Calibri"/>
              </a:rPr>
              <a:t>One-dimensional Convolutional Neural Network</a:t>
            </a:r>
            <a:endParaRPr sz="1600"/>
          </a:p>
          <a:p>
            <a:pPr indent="0" lvl="0" marL="0" marR="0" rtl="0" algn="l">
              <a:lnSpc>
                <a:spcPct val="100000"/>
              </a:lnSpc>
              <a:spcBef>
                <a:spcPts val="0"/>
              </a:spcBef>
              <a:spcAft>
                <a:spcPts val="0"/>
              </a:spcAft>
              <a:buClr>
                <a:srgbClr val="000000"/>
              </a:buClr>
              <a:buSzPts val="1400"/>
              <a:buFont typeface="Calibri"/>
              <a:buNone/>
            </a:pPr>
            <a:r>
              <a:rPr b="0" i="0" lang="en-US" sz="1600" u="none">
                <a:solidFill>
                  <a:srgbClr val="000000"/>
                </a:solidFill>
                <a:latin typeface="Calibri"/>
                <a:ea typeface="Calibri"/>
                <a:cs typeface="Calibri"/>
                <a:sym typeface="Calibri"/>
              </a:rPr>
              <a:t>A fast, cheap alternative to recurrent network on text-data</a:t>
            </a:r>
            <a:endParaRPr sz="1600"/>
          </a:p>
          <a:p>
            <a:pPr indent="0" lvl="0" marL="0" marR="0" rtl="0" algn="l">
              <a:lnSpc>
                <a:spcPct val="100000"/>
              </a:lnSpc>
              <a:spcBef>
                <a:spcPts val="0"/>
              </a:spcBef>
              <a:spcAft>
                <a:spcPts val="0"/>
              </a:spcAft>
              <a:buClr>
                <a:srgbClr val="000000"/>
              </a:buClr>
              <a:buSzPts val="1600"/>
              <a:buFont typeface="Calibri"/>
              <a:buNone/>
            </a:pPr>
            <a:r>
              <a:rPr b="1" i="0" lang="en-US" sz="1600" u="none">
                <a:solidFill>
                  <a:srgbClr val="000000"/>
                </a:solidFill>
                <a:latin typeface="Calibri"/>
                <a:ea typeface="Calibri"/>
                <a:cs typeface="Calibri"/>
                <a:sym typeface="Calibri"/>
              </a:rPr>
              <a:t>Parameter consideration</a:t>
            </a:r>
            <a:endParaRPr sz="1600"/>
          </a:p>
          <a:p>
            <a:pPr indent="0" lvl="0" marL="0" marR="0" rtl="0" algn="l">
              <a:lnSpc>
                <a:spcPct val="100000"/>
              </a:lnSpc>
              <a:spcBef>
                <a:spcPts val="0"/>
              </a:spcBef>
              <a:spcAft>
                <a:spcPts val="0"/>
              </a:spcAft>
              <a:buClr>
                <a:schemeClr val="dk1"/>
              </a:buClr>
              <a:buSzPts val="1400"/>
              <a:buFont typeface="Arial"/>
              <a:buNone/>
            </a:pPr>
            <a:r>
              <a:t/>
            </a:r>
            <a:endParaRPr b="0" i="0" sz="1600" u="non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Calibri"/>
              <a:buNone/>
            </a:pPr>
            <a:r>
              <a:rPr lang="en-US" sz="1600">
                <a:latin typeface="Calibri"/>
                <a:ea typeface="Calibri"/>
                <a:cs typeface="Calibri"/>
                <a:sym typeface="Calibri"/>
              </a:rPr>
              <a:t>         </a:t>
            </a:r>
            <a:endParaRPr sz="16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Calibri"/>
              <a:buNone/>
            </a:pPr>
            <a:r>
              <a:rPr lang="en-US" sz="1600">
                <a:latin typeface="Calibri"/>
                <a:ea typeface="Calibri"/>
                <a:cs typeface="Calibri"/>
                <a:sym typeface="Calibri"/>
              </a:rPr>
              <a:t>           </a:t>
            </a:r>
            <a:r>
              <a:rPr b="0" i="0" lang="en-US" sz="1600" u="none">
                <a:solidFill>
                  <a:srgbClr val="000000"/>
                </a:solidFill>
                <a:latin typeface="Calibri"/>
                <a:ea typeface="Calibri"/>
                <a:cs typeface="Calibri"/>
                <a:sym typeface="Calibri"/>
              </a:rPr>
              <a:t>3045 genes’ text descriptions, each limited to 100 words </a:t>
            </a:r>
            <a:endParaRPr sz="1600"/>
          </a:p>
          <a:p>
            <a:pPr indent="0" lvl="0" marL="0" marR="0" rtl="0" algn="l">
              <a:lnSpc>
                <a:spcPct val="100000"/>
              </a:lnSpc>
              <a:spcBef>
                <a:spcPts val="0"/>
              </a:spcBef>
              <a:spcAft>
                <a:spcPts val="0"/>
              </a:spcAft>
              <a:buClr>
                <a:schemeClr val="dk1"/>
              </a:buClr>
              <a:buSzPts val="1400"/>
              <a:buFont typeface="Arial"/>
              <a:buNone/>
            </a:pPr>
            <a:r>
              <a:t/>
            </a:r>
            <a:endParaRPr b="0" i="0" sz="1600" u="non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t/>
            </a:r>
            <a:endParaRPr b="0" i="0" sz="1600" u="non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Calibri"/>
              <a:buNone/>
            </a:pPr>
            <a:r>
              <a:rPr b="0" i="0" lang="en-US" sz="1600" u="none">
                <a:solidFill>
                  <a:srgbClr val="000000"/>
                </a:solidFill>
                <a:latin typeface="Calibri"/>
                <a:ea typeface="Calibri"/>
                <a:cs typeface="Calibri"/>
                <a:sym typeface="Calibri"/>
              </a:rPr>
              <a:t>          32 filters of size 9x1</a:t>
            </a:r>
            <a:endParaRPr sz="1600"/>
          </a:p>
          <a:p>
            <a:pPr indent="0" lvl="0" marL="0" marR="0" rtl="0" algn="l">
              <a:lnSpc>
                <a:spcPct val="100000"/>
              </a:lnSpc>
              <a:spcBef>
                <a:spcPts val="0"/>
              </a:spcBef>
              <a:spcAft>
                <a:spcPts val="0"/>
              </a:spcAft>
              <a:buClr>
                <a:srgbClr val="000000"/>
              </a:buClr>
              <a:buSzPts val="1400"/>
              <a:buFont typeface="Calibri"/>
              <a:buNone/>
            </a:pPr>
            <a:r>
              <a:rPr b="0" i="0" lang="en-US" sz="1600" u="none">
                <a:solidFill>
                  <a:srgbClr val="000000"/>
                </a:solidFill>
                <a:latin typeface="Calibri"/>
                <a:ea typeface="Calibri"/>
                <a:cs typeface="Calibri"/>
                <a:sym typeface="Calibri"/>
              </a:rPr>
              <a:t>          Applied max pooling with pool size 9</a:t>
            </a:r>
            <a:endParaRPr sz="1600"/>
          </a:p>
          <a:p>
            <a:pPr indent="0" lvl="0" marL="0" marR="0" rtl="0" algn="l">
              <a:lnSpc>
                <a:spcPct val="100000"/>
              </a:lnSpc>
              <a:spcBef>
                <a:spcPts val="0"/>
              </a:spcBef>
              <a:spcAft>
                <a:spcPts val="0"/>
              </a:spcAft>
              <a:buClr>
                <a:srgbClr val="000000"/>
              </a:buClr>
              <a:buSzPts val="1400"/>
              <a:buFont typeface="Calibri"/>
              <a:buNone/>
            </a:pPr>
            <a:r>
              <a:rPr b="0" i="0" lang="en-US" sz="1600" u="none">
                <a:solidFill>
                  <a:srgbClr val="000000"/>
                </a:solidFill>
                <a:latin typeface="Calibri"/>
                <a:ea typeface="Calibri"/>
                <a:cs typeface="Calibri"/>
                <a:sym typeface="Calibri"/>
              </a:rPr>
              <a:t>          Added drop out rate of 0.5 </a:t>
            </a:r>
            <a:r>
              <a:rPr lang="en-US" sz="1600">
                <a:latin typeface="Calibri"/>
                <a:ea typeface="Calibri"/>
                <a:cs typeface="Calibri"/>
                <a:sym typeface="Calibri"/>
              </a:rPr>
              <a:t>due to </a:t>
            </a:r>
            <a:r>
              <a:rPr b="0" i="0" lang="en-US" sz="1600" u="none">
                <a:solidFill>
                  <a:srgbClr val="000000"/>
                </a:solidFill>
                <a:latin typeface="Calibri"/>
                <a:ea typeface="Calibri"/>
                <a:cs typeface="Calibri"/>
                <a:sym typeface="Calibri"/>
              </a:rPr>
              <a:t>overfitting</a:t>
            </a:r>
            <a:endParaRPr sz="1600"/>
          </a:p>
          <a:p>
            <a:pPr indent="0" lvl="0" marL="0" marR="0" rtl="0" algn="l">
              <a:lnSpc>
                <a:spcPct val="100000"/>
              </a:lnSpc>
              <a:spcBef>
                <a:spcPts val="0"/>
              </a:spcBef>
              <a:spcAft>
                <a:spcPts val="0"/>
              </a:spcAft>
              <a:buClr>
                <a:schemeClr val="dk1"/>
              </a:buClr>
              <a:buSzPts val="1400"/>
              <a:buFont typeface="Arial"/>
              <a:buNone/>
            </a:pPr>
            <a:r>
              <a:t/>
            </a:r>
            <a:endParaRPr b="0" i="0" sz="1600" u="non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Calibri"/>
              <a:buNone/>
            </a:pPr>
            <a:r>
              <a:t/>
            </a:r>
            <a:endParaRPr sz="16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Calibri"/>
              <a:buNone/>
            </a:pPr>
            <a:r>
              <a:rPr b="0" i="0" lang="en-US" sz="1600" u="none">
                <a:solidFill>
                  <a:srgbClr val="000000"/>
                </a:solidFill>
                <a:latin typeface="Calibri"/>
                <a:ea typeface="Calibri"/>
                <a:cs typeface="Calibri"/>
                <a:sym typeface="Calibri"/>
              </a:rPr>
              <a:t>         Flatten 2D data into 1D using GlobalMaxPooling</a:t>
            </a:r>
            <a:endParaRPr sz="1600"/>
          </a:p>
          <a:p>
            <a:pPr indent="0" lvl="0" marL="0" marR="0" rtl="0" algn="l">
              <a:lnSpc>
                <a:spcPct val="100000"/>
              </a:lnSpc>
              <a:spcBef>
                <a:spcPts val="0"/>
              </a:spcBef>
              <a:spcAft>
                <a:spcPts val="0"/>
              </a:spcAft>
              <a:buClr>
                <a:srgbClr val="000000"/>
              </a:buClr>
              <a:buSzPts val="1400"/>
              <a:buFont typeface="Calibri"/>
              <a:buNone/>
            </a:pPr>
            <a:r>
              <a:rPr b="0" i="0" lang="en-US" sz="1600" u="none">
                <a:solidFill>
                  <a:srgbClr val="000000"/>
                </a:solidFill>
                <a:latin typeface="Calibri"/>
                <a:ea typeface="Calibri"/>
                <a:cs typeface="Calibri"/>
                <a:sym typeface="Calibri"/>
              </a:rPr>
              <a:t>         Added dropout rate of 0.2 </a:t>
            </a:r>
            <a:r>
              <a:rPr lang="en-US" sz="1600">
                <a:latin typeface="Calibri"/>
                <a:ea typeface="Calibri"/>
                <a:cs typeface="Calibri"/>
                <a:sym typeface="Calibri"/>
              </a:rPr>
              <a:t>due to </a:t>
            </a:r>
            <a:r>
              <a:rPr b="0" i="0" lang="en-US" sz="1600" u="none">
                <a:solidFill>
                  <a:srgbClr val="000000"/>
                </a:solidFill>
                <a:latin typeface="Calibri"/>
                <a:ea typeface="Calibri"/>
                <a:cs typeface="Calibri"/>
                <a:sym typeface="Calibri"/>
              </a:rPr>
              <a:t>overfitting</a:t>
            </a:r>
            <a:endParaRPr sz="1600"/>
          </a:p>
          <a:p>
            <a:pPr indent="0" lvl="0" marL="0" marR="0" rtl="0" algn="l">
              <a:lnSpc>
                <a:spcPct val="100000"/>
              </a:lnSpc>
              <a:spcBef>
                <a:spcPts val="0"/>
              </a:spcBef>
              <a:spcAft>
                <a:spcPts val="0"/>
              </a:spcAft>
              <a:buClr>
                <a:schemeClr val="dk1"/>
              </a:buClr>
              <a:buSzPts val="1400"/>
              <a:buFont typeface="Arial"/>
              <a:buNone/>
            </a:pPr>
            <a:r>
              <a:t/>
            </a:r>
            <a:endParaRPr b="0" baseline="30000" i="0" sz="1600" u="non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t/>
            </a:r>
            <a:endParaRPr b="0" baseline="30000" i="0" sz="1600" u="non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Calibri"/>
              <a:buNone/>
            </a:pPr>
            <a:r>
              <a:rPr b="0" i="0" lang="en-US" sz="1600" u="none">
                <a:solidFill>
                  <a:srgbClr val="000000"/>
                </a:solidFill>
                <a:latin typeface="Calibri"/>
                <a:ea typeface="Calibri"/>
                <a:cs typeface="Calibri"/>
                <a:sym typeface="Calibri"/>
              </a:rPr>
              <a:t>         </a:t>
            </a:r>
            <a:r>
              <a:rPr lang="en-US" sz="1600">
                <a:latin typeface="Calibri"/>
                <a:ea typeface="Calibri"/>
                <a:cs typeface="Calibri"/>
                <a:sym typeface="Calibri"/>
              </a:rPr>
              <a:t>9</a:t>
            </a:r>
            <a:r>
              <a:rPr b="0" i="0" lang="en-US" sz="1600" u="none">
                <a:solidFill>
                  <a:srgbClr val="000000"/>
                </a:solidFill>
                <a:latin typeface="Calibri"/>
                <a:ea typeface="Calibri"/>
                <a:cs typeface="Calibri"/>
                <a:sym typeface="Calibri"/>
              </a:rPr>
              <a:t> classes, using softmax activation function</a:t>
            </a:r>
            <a:endParaRPr sz="1600"/>
          </a:p>
          <a:p>
            <a:pPr indent="0" lvl="0" marL="0" marR="0" rtl="0" algn="l">
              <a:lnSpc>
                <a:spcPct val="100000"/>
              </a:lnSpc>
              <a:spcBef>
                <a:spcPts val="0"/>
              </a:spcBef>
              <a:spcAft>
                <a:spcPts val="0"/>
              </a:spcAft>
              <a:buClr>
                <a:srgbClr val="000000"/>
              </a:buClr>
              <a:buSzPts val="1600"/>
              <a:buFont typeface="Calibri"/>
              <a:buNone/>
            </a:pPr>
            <a:r>
              <a:rPr b="1" i="0" lang="en-US" sz="1600" u="none">
                <a:solidFill>
                  <a:srgbClr val="000000"/>
                </a:solidFill>
                <a:latin typeface="Calibri"/>
                <a:ea typeface="Calibri"/>
                <a:cs typeface="Calibri"/>
                <a:sym typeface="Calibri"/>
              </a:rPr>
              <a:t>Accuracy/loss</a:t>
            </a:r>
            <a:endParaRPr sz="1600"/>
          </a:p>
          <a:p>
            <a:pPr indent="0" lvl="0" marL="0" marR="0" rtl="0" algn="l">
              <a:lnSpc>
                <a:spcPct val="100000"/>
              </a:lnSpc>
              <a:spcBef>
                <a:spcPts val="0"/>
              </a:spcBef>
              <a:spcAft>
                <a:spcPts val="0"/>
              </a:spcAft>
              <a:buClr>
                <a:srgbClr val="000000"/>
              </a:buClr>
              <a:buSzPts val="1400"/>
              <a:buFont typeface="Calibri"/>
              <a:buNone/>
            </a:pPr>
            <a:r>
              <a:rPr b="0" i="0" lang="en-US" sz="1600" u="none">
                <a:solidFill>
                  <a:srgbClr val="000000"/>
                </a:solidFill>
                <a:latin typeface="Calibri"/>
                <a:ea typeface="Calibri"/>
                <a:cs typeface="Calibri"/>
                <a:sym typeface="Calibri"/>
              </a:rPr>
              <a:t>Validation accuracy at epoch=20: 54%</a:t>
            </a:r>
            <a:endParaRPr sz="1600"/>
          </a:p>
          <a:p>
            <a:pPr indent="0" lvl="0" marL="0" marR="0" rtl="0" algn="l">
              <a:lnSpc>
                <a:spcPct val="100000"/>
              </a:lnSpc>
              <a:spcBef>
                <a:spcPts val="0"/>
              </a:spcBef>
              <a:spcAft>
                <a:spcPts val="0"/>
              </a:spcAft>
              <a:buClr>
                <a:srgbClr val="000000"/>
              </a:buClr>
              <a:buSzPts val="1600"/>
              <a:buFont typeface="Calibri"/>
              <a:buNone/>
            </a:pPr>
            <a:r>
              <a:rPr b="1" i="0" lang="en-US" sz="1600" u="none">
                <a:solidFill>
                  <a:srgbClr val="000000"/>
                </a:solidFill>
                <a:latin typeface="Calibri"/>
                <a:ea typeface="Calibri"/>
                <a:cs typeface="Calibri"/>
                <a:sym typeface="Calibri"/>
              </a:rPr>
              <a:t>Conclusion</a:t>
            </a:r>
            <a:endParaRPr sz="1600"/>
          </a:p>
          <a:p>
            <a:pPr indent="0" lvl="0" marL="0" marR="0" rtl="0" algn="l">
              <a:lnSpc>
                <a:spcPct val="100000"/>
              </a:lnSpc>
              <a:spcBef>
                <a:spcPts val="0"/>
              </a:spcBef>
              <a:spcAft>
                <a:spcPts val="0"/>
              </a:spcAft>
              <a:buClr>
                <a:srgbClr val="000000"/>
              </a:buClr>
              <a:buSzPts val="1400"/>
              <a:buFont typeface="Calibri"/>
              <a:buNone/>
            </a:pPr>
            <a:r>
              <a:rPr b="0" i="0" lang="en-US" sz="1600" u="none">
                <a:solidFill>
                  <a:srgbClr val="000000"/>
                </a:solidFill>
                <a:latin typeface="Calibri"/>
                <a:ea typeface="Calibri"/>
                <a:cs typeface="Calibri"/>
                <a:sym typeface="Calibri"/>
              </a:rPr>
              <a:t>CNN reaches the near-optimum validation accuracy only with 7 epochs</a:t>
            </a:r>
            <a:endParaRPr sz="1600"/>
          </a:p>
          <a:p>
            <a:pPr indent="0" lvl="0" marL="0" marR="0" rtl="0" algn="l">
              <a:lnSpc>
                <a:spcPct val="100000"/>
              </a:lnSpc>
              <a:spcBef>
                <a:spcPts val="0"/>
              </a:spcBef>
              <a:spcAft>
                <a:spcPts val="0"/>
              </a:spcAft>
              <a:buClr>
                <a:srgbClr val="000000"/>
              </a:buClr>
              <a:buSzPts val="1400"/>
              <a:buFont typeface="Calibri"/>
              <a:buNone/>
            </a:pPr>
            <a:r>
              <a:rPr b="0" i="0" lang="en-US" sz="1600" u="none">
                <a:solidFill>
                  <a:srgbClr val="000000"/>
                </a:solidFill>
                <a:latin typeface="Calibri"/>
                <a:ea typeface="Calibri"/>
                <a:cs typeface="Calibri"/>
                <a:sym typeface="Calibri"/>
              </a:rPr>
              <a:t>CNN is faster, but not necessarily more reliable than other networks  in text data</a:t>
            </a:r>
            <a:endParaRPr sz="1600"/>
          </a:p>
          <a:p>
            <a:pPr indent="0" lvl="0" marL="0" marR="0" rtl="0" algn="l">
              <a:lnSpc>
                <a:spcPct val="100000"/>
              </a:lnSpc>
              <a:spcBef>
                <a:spcPts val="0"/>
              </a:spcBef>
              <a:spcAft>
                <a:spcPts val="0"/>
              </a:spcAft>
              <a:buClr>
                <a:srgbClr val="000000"/>
              </a:buClr>
              <a:buSzPts val="1400"/>
              <a:buFont typeface="Calibri"/>
              <a:buNone/>
            </a:pPr>
            <a:r>
              <a:rPr b="0" i="0" lang="en-US" sz="1600" u="none">
                <a:solidFill>
                  <a:srgbClr val="000000"/>
                </a:solidFill>
                <a:latin typeface="Calibri"/>
                <a:ea typeface="Calibri"/>
                <a:cs typeface="Calibri"/>
                <a:sym typeface="Calibri"/>
              </a:rPr>
              <a:t>The accuracy is more ‘jumpy’ at each epoch</a:t>
            </a:r>
            <a:endParaRPr b="0" i="0" sz="16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id="406" name="Google Shape;406;p29"/>
          <p:cNvPicPr preferRelativeResize="0"/>
          <p:nvPr/>
        </p:nvPicPr>
        <p:blipFill rotWithShape="1">
          <a:blip r:embed="rId4">
            <a:alphaModFix/>
          </a:blip>
          <a:srcRect b="0" l="0" r="0" t="0"/>
          <a:stretch/>
        </p:blipFill>
        <p:spPr>
          <a:xfrm>
            <a:off x="7673975" y="623887"/>
            <a:ext cx="4503737" cy="3197225"/>
          </a:xfrm>
          <a:prstGeom prst="rect">
            <a:avLst/>
          </a:prstGeom>
          <a:noFill/>
          <a:ln>
            <a:noFill/>
          </a:ln>
        </p:spPr>
      </p:pic>
      <p:pic>
        <p:nvPicPr>
          <p:cNvPr id="407" name="Google Shape;407;p29"/>
          <p:cNvPicPr preferRelativeResize="0"/>
          <p:nvPr/>
        </p:nvPicPr>
        <p:blipFill rotWithShape="1">
          <a:blip r:embed="rId5">
            <a:alphaModFix/>
          </a:blip>
          <a:srcRect b="0" l="0" r="0" t="0"/>
          <a:stretch/>
        </p:blipFill>
        <p:spPr>
          <a:xfrm>
            <a:off x="7670800" y="3821112"/>
            <a:ext cx="4506912" cy="3036887"/>
          </a:xfrm>
          <a:prstGeom prst="rect">
            <a:avLst/>
          </a:prstGeom>
          <a:noFill/>
          <a:ln>
            <a:noFill/>
          </a:ln>
        </p:spPr>
      </p:pic>
      <p:sp>
        <p:nvSpPr>
          <p:cNvPr id="408" name="Google Shape;408;p29"/>
          <p:cNvSpPr/>
          <p:nvPr/>
        </p:nvSpPr>
        <p:spPr>
          <a:xfrm>
            <a:off x="345275" y="1667702"/>
            <a:ext cx="1609800" cy="385800"/>
          </a:xfrm>
          <a:prstGeom prst="roundRect">
            <a:avLst>
              <a:gd fmla="val 16667" name="adj"/>
            </a:avLst>
          </a:prstGeom>
          <a:solidFill>
            <a:srgbClr val="DCE6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1" i="0" lang="en-US" sz="1600" u="none">
                <a:solidFill>
                  <a:srgbClr val="F67280"/>
                </a:solidFill>
                <a:latin typeface="Arial"/>
                <a:ea typeface="Arial"/>
                <a:cs typeface="Arial"/>
                <a:sym typeface="Arial"/>
              </a:rPr>
              <a:t>Input data</a:t>
            </a:r>
            <a:endParaRPr>
              <a:solidFill>
                <a:srgbClr val="F67280"/>
              </a:solidFill>
            </a:endParaRPr>
          </a:p>
        </p:txBody>
      </p:sp>
      <p:sp>
        <p:nvSpPr>
          <p:cNvPr id="409" name="Google Shape;409;p29"/>
          <p:cNvSpPr/>
          <p:nvPr/>
        </p:nvSpPr>
        <p:spPr>
          <a:xfrm>
            <a:off x="345238" y="2451149"/>
            <a:ext cx="1609800" cy="385800"/>
          </a:xfrm>
          <a:prstGeom prst="roundRect">
            <a:avLst>
              <a:gd fmla="val 16667" name="adj"/>
            </a:avLst>
          </a:prstGeom>
          <a:solidFill>
            <a:srgbClr val="DCE6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1" i="0" lang="en-US" sz="1600" u="none">
                <a:solidFill>
                  <a:srgbClr val="F67280"/>
                </a:solidFill>
                <a:latin typeface="Arial"/>
                <a:ea typeface="Arial"/>
                <a:cs typeface="Arial"/>
                <a:sym typeface="Arial"/>
              </a:rPr>
              <a:t>1</a:t>
            </a:r>
            <a:r>
              <a:rPr b="1" baseline="30000" i="0" lang="en-US" sz="1600" u="none">
                <a:solidFill>
                  <a:srgbClr val="F67280"/>
                </a:solidFill>
                <a:latin typeface="Arial"/>
                <a:ea typeface="Arial"/>
                <a:cs typeface="Arial"/>
                <a:sym typeface="Arial"/>
              </a:rPr>
              <a:t>st</a:t>
            </a:r>
            <a:r>
              <a:rPr b="1" i="0" lang="en-US" sz="1600" u="none">
                <a:solidFill>
                  <a:srgbClr val="F67280"/>
                </a:solidFill>
                <a:latin typeface="Arial"/>
                <a:ea typeface="Arial"/>
                <a:cs typeface="Arial"/>
                <a:sym typeface="Arial"/>
              </a:rPr>
              <a:t> Layer</a:t>
            </a:r>
            <a:endParaRPr>
              <a:solidFill>
                <a:srgbClr val="F67280"/>
              </a:solidFill>
            </a:endParaRPr>
          </a:p>
        </p:txBody>
      </p:sp>
      <p:sp>
        <p:nvSpPr>
          <p:cNvPr id="410" name="Google Shape;410;p29"/>
          <p:cNvSpPr/>
          <p:nvPr/>
        </p:nvSpPr>
        <p:spPr>
          <a:xfrm>
            <a:off x="345287" y="3694112"/>
            <a:ext cx="1609800" cy="385800"/>
          </a:xfrm>
          <a:prstGeom prst="roundRect">
            <a:avLst>
              <a:gd fmla="val 16667" name="adj"/>
            </a:avLst>
          </a:prstGeom>
          <a:solidFill>
            <a:srgbClr val="DCE6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1" i="0" lang="en-US" sz="1600" u="none">
                <a:solidFill>
                  <a:srgbClr val="F67280"/>
                </a:solidFill>
                <a:latin typeface="Arial"/>
                <a:ea typeface="Arial"/>
                <a:cs typeface="Arial"/>
                <a:sym typeface="Arial"/>
              </a:rPr>
              <a:t>2</a:t>
            </a:r>
            <a:r>
              <a:rPr b="1" baseline="30000" i="0" lang="en-US" sz="1600" u="none">
                <a:solidFill>
                  <a:srgbClr val="F67280"/>
                </a:solidFill>
                <a:latin typeface="Arial"/>
                <a:ea typeface="Arial"/>
                <a:cs typeface="Arial"/>
                <a:sym typeface="Arial"/>
              </a:rPr>
              <a:t>nd</a:t>
            </a:r>
            <a:r>
              <a:rPr b="1" i="0" lang="en-US" sz="1600" u="none">
                <a:solidFill>
                  <a:srgbClr val="F67280"/>
                </a:solidFill>
                <a:latin typeface="Arial"/>
                <a:ea typeface="Arial"/>
                <a:cs typeface="Arial"/>
                <a:sym typeface="Arial"/>
              </a:rPr>
              <a:t> Layer</a:t>
            </a:r>
            <a:endParaRPr>
              <a:solidFill>
                <a:srgbClr val="F67280"/>
              </a:solidFill>
            </a:endParaRPr>
          </a:p>
        </p:txBody>
      </p:sp>
      <p:sp>
        <p:nvSpPr>
          <p:cNvPr id="411" name="Google Shape;411;p29"/>
          <p:cNvSpPr/>
          <p:nvPr/>
        </p:nvSpPr>
        <p:spPr>
          <a:xfrm>
            <a:off x="345250" y="4714550"/>
            <a:ext cx="1609800" cy="385800"/>
          </a:xfrm>
          <a:prstGeom prst="roundRect">
            <a:avLst>
              <a:gd fmla="val 16667" name="adj"/>
            </a:avLst>
          </a:prstGeom>
          <a:solidFill>
            <a:srgbClr val="DCE6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1" i="0" lang="en-US" sz="1600" u="none">
                <a:solidFill>
                  <a:srgbClr val="F67280"/>
                </a:solidFill>
                <a:latin typeface="Arial"/>
                <a:ea typeface="Arial"/>
                <a:cs typeface="Arial"/>
                <a:sym typeface="Arial"/>
              </a:rPr>
              <a:t>Output Layer</a:t>
            </a:r>
            <a:endParaRPr>
              <a:solidFill>
                <a:srgbClr val="F6728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15" name="Shape 415"/>
        <p:cNvGrpSpPr/>
        <p:nvPr/>
      </p:nvGrpSpPr>
      <p:grpSpPr>
        <a:xfrm>
          <a:off x="0" y="0"/>
          <a:ext cx="0" cy="0"/>
          <a:chOff x="0" y="0"/>
          <a:chExt cx="0" cy="0"/>
        </a:xfrm>
      </p:grpSpPr>
      <p:sp>
        <p:nvSpPr>
          <p:cNvPr id="416" name="Google Shape;416;p30"/>
          <p:cNvSpPr txBox="1"/>
          <p:nvPr/>
        </p:nvSpPr>
        <p:spPr>
          <a:xfrm>
            <a:off x="0" y="0"/>
            <a:ext cx="914400" cy="584200"/>
          </a:xfrm>
          <a:prstGeom prst="rect">
            <a:avLst/>
          </a:prstGeom>
          <a:solidFill>
            <a:srgbClr val="6C5B7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7" name="Google Shape;417;p30"/>
          <p:cNvSpPr txBox="1"/>
          <p:nvPr/>
        </p:nvSpPr>
        <p:spPr>
          <a:xfrm>
            <a:off x="962025" y="0"/>
            <a:ext cx="376237" cy="584200"/>
          </a:xfrm>
          <a:prstGeom prst="rect">
            <a:avLst/>
          </a:pr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8" name="Google Shape;418;p30"/>
          <p:cNvSpPr txBox="1"/>
          <p:nvPr/>
        </p:nvSpPr>
        <p:spPr>
          <a:xfrm>
            <a:off x="1384300" y="0"/>
            <a:ext cx="146050" cy="584200"/>
          </a:xfrm>
          <a:prstGeom prst="rect">
            <a:avLst/>
          </a:prstGeom>
          <a:solidFill>
            <a:srgbClr val="F6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9" name="Google Shape;419;p30"/>
          <p:cNvSpPr txBox="1"/>
          <p:nvPr/>
        </p:nvSpPr>
        <p:spPr>
          <a:xfrm>
            <a:off x="1708150" y="30175"/>
            <a:ext cx="5109300" cy="52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lang="en-US" sz="2800"/>
              <a:t>RNN/</a:t>
            </a:r>
            <a:r>
              <a:rPr b="0" i="0" lang="en-US" sz="2800" u="none">
                <a:solidFill>
                  <a:srgbClr val="000000"/>
                </a:solidFill>
                <a:latin typeface="Arial"/>
                <a:ea typeface="Arial"/>
                <a:cs typeface="Arial"/>
                <a:sym typeface="Arial"/>
              </a:rPr>
              <a:t>LSTM</a:t>
            </a:r>
            <a:r>
              <a:rPr lang="en-US" sz="2800"/>
              <a:t>/GRU</a:t>
            </a:r>
            <a:endParaRPr/>
          </a:p>
        </p:txBody>
      </p:sp>
      <p:grpSp>
        <p:nvGrpSpPr>
          <p:cNvPr id="420" name="Google Shape;420;p30"/>
          <p:cNvGrpSpPr/>
          <p:nvPr/>
        </p:nvGrpSpPr>
        <p:grpSpPr>
          <a:xfrm>
            <a:off x="7670800" y="76199"/>
            <a:ext cx="4506912" cy="523874"/>
            <a:chOff x="0" y="0"/>
            <a:chExt cx="2147483647" cy="294841658"/>
          </a:xfrm>
        </p:grpSpPr>
        <p:sp>
          <p:nvSpPr>
            <p:cNvPr id="421" name="Google Shape;421;p30"/>
            <p:cNvSpPr txBox="1"/>
            <p:nvPr/>
          </p:nvSpPr>
          <p:spPr>
            <a:xfrm rot="-5400000">
              <a:off x="1036519883" y="-944061752"/>
              <a:ext cx="74443880" cy="2147483647"/>
            </a:xfrm>
            <a:prstGeom prst="rect">
              <a:avLst/>
            </a:prstGeom>
            <a:solidFill>
              <a:srgbClr val="F6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2" name="Google Shape;422;p30"/>
            <p:cNvSpPr txBox="1"/>
            <p:nvPr/>
          </p:nvSpPr>
          <p:spPr>
            <a:xfrm rot="-5400000">
              <a:off x="1055130853" y="-1016170317"/>
              <a:ext cx="37221940" cy="2147483647"/>
            </a:xfrm>
            <a:prstGeom prst="rect">
              <a:avLst/>
            </a:pr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3" name="Google Shape;423;p30"/>
            <p:cNvSpPr txBox="1"/>
            <p:nvPr/>
          </p:nvSpPr>
          <p:spPr>
            <a:xfrm rot="-5400000">
              <a:off x="1062575195" y="-1062575195"/>
              <a:ext cx="22333255" cy="2147483647"/>
            </a:xfrm>
            <a:prstGeom prst="rect">
              <a:avLst/>
            </a:prstGeom>
            <a:solidFill>
              <a:srgbClr val="6C5B7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4" name="Google Shape;424;p30"/>
            <p:cNvSpPr txBox="1"/>
            <p:nvPr/>
          </p:nvSpPr>
          <p:spPr>
            <a:xfrm rot="-5400000">
              <a:off x="1017908914" y="-834733073"/>
              <a:ext cx="111665817" cy="2147483647"/>
            </a:xfrm>
            <a:prstGeom prst="rect">
              <a:avLst/>
            </a:prstGeom>
            <a:solidFill>
              <a:srgbClr val="F8B19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aphicFrame>
        <p:nvGraphicFramePr>
          <p:cNvPr id="425" name="Google Shape;425;p30"/>
          <p:cNvGraphicFramePr/>
          <p:nvPr/>
        </p:nvGraphicFramePr>
        <p:xfrm>
          <a:off x="218300" y="845925"/>
          <a:ext cx="3000000" cy="3000000"/>
        </p:xfrm>
        <a:graphic>
          <a:graphicData uri="http://schemas.openxmlformats.org/drawingml/2006/table">
            <a:tbl>
              <a:tblPr>
                <a:noFill/>
                <a:tableStyleId>{F5E806E4-21F8-41E3-BFC9-6C36B667C15A}</a:tableStyleId>
              </a:tblPr>
              <a:tblGrid>
                <a:gridCol w="2946925"/>
                <a:gridCol w="2946925"/>
                <a:gridCol w="2946925"/>
                <a:gridCol w="2946925"/>
              </a:tblGrid>
              <a:tr h="381000">
                <a:tc>
                  <a:txBody>
                    <a:bodyPr>
                      <a:noAutofit/>
                    </a:bodyPr>
                    <a:lstStyle/>
                    <a:p>
                      <a:pPr indent="0" lvl="0" marL="0" rtl="0" algn="l">
                        <a:spcBef>
                          <a:spcPts val="0"/>
                        </a:spcBef>
                        <a:spcAft>
                          <a:spcPts val="0"/>
                        </a:spcAft>
                        <a:buNone/>
                      </a:pPr>
                      <a:r>
                        <a:t/>
                      </a:r>
                      <a:endParaRPr sz="2000"/>
                    </a:p>
                  </a:txBody>
                  <a:tcPr marT="91425" marB="91425" marR="91425" marL="91425"/>
                </a:tc>
                <a:tc>
                  <a:txBody>
                    <a:bodyPr>
                      <a:noAutofit/>
                    </a:bodyPr>
                    <a:lstStyle/>
                    <a:p>
                      <a:pPr indent="0" lvl="0" marL="0" rtl="0" algn="l">
                        <a:spcBef>
                          <a:spcPts val="0"/>
                        </a:spcBef>
                        <a:spcAft>
                          <a:spcPts val="0"/>
                        </a:spcAft>
                        <a:buNone/>
                      </a:pPr>
                      <a:r>
                        <a:rPr b="1" lang="en-US" sz="2000"/>
                        <a:t>RNN</a:t>
                      </a:r>
                      <a:endParaRPr b="1" sz="2000"/>
                    </a:p>
                  </a:txBody>
                  <a:tcPr marT="91425" marB="91425" marR="91425" marL="91425"/>
                </a:tc>
                <a:tc>
                  <a:txBody>
                    <a:bodyPr>
                      <a:noAutofit/>
                    </a:bodyPr>
                    <a:lstStyle/>
                    <a:p>
                      <a:pPr indent="0" lvl="0" marL="0" rtl="0" algn="l">
                        <a:spcBef>
                          <a:spcPts val="0"/>
                        </a:spcBef>
                        <a:spcAft>
                          <a:spcPts val="0"/>
                        </a:spcAft>
                        <a:buNone/>
                      </a:pPr>
                      <a:r>
                        <a:rPr b="1" lang="en-US" sz="2000"/>
                        <a:t>LSTM</a:t>
                      </a:r>
                      <a:endParaRPr b="1" sz="2000"/>
                    </a:p>
                  </a:txBody>
                  <a:tcPr marT="91425" marB="91425" marR="91425" marL="91425"/>
                </a:tc>
                <a:tc>
                  <a:txBody>
                    <a:bodyPr>
                      <a:noAutofit/>
                    </a:bodyPr>
                    <a:lstStyle/>
                    <a:p>
                      <a:pPr indent="0" lvl="0" marL="0" rtl="0" algn="l">
                        <a:spcBef>
                          <a:spcPts val="0"/>
                        </a:spcBef>
                        <a:spcAft>
                          <a:spcPts val="0"/>
                        </a:spcAft>
                        <a:buNone/>
                      </a:pPr>
                      <a:r>
                        <a:rPr b="1" lang="en-US" sz="2000"/>
                        <a:t>GRU</a:t>
                      </a:r>
                      <a:endParaRPr b="1" sz="2000"/>
                    </a:p>
                  </a:txBody>
                  <a:tcPr marT="91425" marB="91425" marR="91425" marL="91425"/>
                </a:tc>
              </a:tr>
              <a:tr h="381000">
                <a:tc>
                  <a:txBody>
                    <a:bodyPr>
                      <a:noAutofit/>
                    </a:bodyPr>
                    <a:lstStyle/>
                    <a:p>
                      <a:pPr indent="0" lvl="0" marL="0" rtl="0" algn="l">
                        <a:spcBef>
                          <a:spcPts val="0"/>
                        </a:spcBef>
                        <a:spcAft>
                          <a:spcPts val="0"/>
                        </a:spcAft>
                        <a:buNone/>
                      </a:pPr>
                      <a:r>
                        <a:rPr b="1" lang="en-US" sz="2000"/>
                        <a:t>Validation Accuracy</a:t>
                      </a:r>
                      <a:endParaRPr b="1" sz="2000"/>
                    </a:p>
                  </a:txBody>
                  <a:tcPr marT="91425" marB="91425" marR="91425" marL="91425"/>
                </a:tc>
                <a:tc>
                  <a:txBody>
                    <a:bodyPr>
                      <a:noAutofit/>
                    </a:bodyPr>
                    <a:lstStyle/>
                    <a:p>
                      <a:pPr indent="0" lvl="0" marL="0" rtl="0" algn="l">
                        <a:lnSpc>
                          <a:spcPct val="115000"/>
                        </a:lnSpc>
                        <a:spcBef>
                          <a:spcPts val="0"/>
                        </a:spcBef>
                        <a:spcAft>
                          <a:spcPts val="0"/>
                        </a:spcAft>
                        <a:buNone/>
                      </a:pPr>
                      <a:r>
                        <a:rPr lang="en-US" sz="1800"/>
                        <a:t>49.28%</a:t>
                      </a:r>
                      <a:endParaRPr sz="1800"/>
                    </a:p>
                  </a:txBody>
                  <a:tcPr marT="91425" marB="91425" marR="91425" marL="91425"/>
                </a:tc>
                <a:tc>
                  <a:txBody>
                    <a:bodyPr>
                      <a:noAutofit/>
                    </a:bodyPr>
                    <a:lstStyle/>
                    <a:p>
                      <a:pPr indent="0" lvl="0" marL="0" rtl="0" algn="l">
                        <a:lnSpc>
                          <a:spcPct val="115000"/>
                        </a:lnSpc>
                        <a:spcBef>
                          <a:spcPts val="0"/>
                        </a:spcBef>
                        <a:spcAft>
                          <a:spcPts val="0"/>
                        </a:spcAft>
                        <a:buNone/>
                      </a:pPr>
                      <a:r>
                        <a:rPr lang="en-US" sz="1800"/>
                        <a:t>53.19%</a:t>
                      </a:r>
                      <a:endParaRPr sz="1800"/>
                    </a:p>
                  </a:txBody>
                  <a:tcPr marT="91425" marB="91425" marR="91425" marL="91425"/>
                </a:tc>
                <a:tc>
                  <a:txBody>
                    <a:bodyPr>
                      <a:noAutofit/>
                    </a:bodyPr>
                    <a:lstStyle/>
                    <a:p>
                      <a:pPr indent="0" lvl="0" marL="0" rtl="0" algn="l">
                        <a:lnSpc>
                          <a:spcPct val="115000"/>
                        </a:lnSpc>
                        <a:spcBef>
                          <a:spcPts val="0"/>
                        </a:spcBef>
                        <a:spcAft>
                          <a:spcPts val="0"/>
                        </a:spcAft>
                        <a:buNone/>
                      </a:pPr>
                      <a:r>
                        <a:rPr lang="en-US" sz="1800"/>
                        <a:t>53.71%</a:t>
                      </a:r>
                      <a:endParaRPr sz="1800"/>
                    </a:p>
                  </a:txBody>
                  <a:tcPr marT="91425" marB="91425" marR="91425" marL="91425"/>
                </a:tc>
              </a:tr>
              <a:tr h="381000">
                <a:tc>
                  <a:txBody>
                    <a:bodyPr>
                      <a:noAutofit/>
                    </a:bodyPr>
                    <a:lstStyle/>
                    <a:p>
                      <a:pPr indent="0" lvl="0" marL="0" rtl="0" algn="l">
                        <a:spcBef>
                          <a:spcPts val="0"/>
                        </a:spcBef>
                        <a:spcAft>
                          <a:spcPts val="0"/>
                        </a:spcAft>
                        <a:buNone/>
                      </a:pPr>
                      <a:r>
                        <a:rPr b="1" lang="en-US" sz="2000"/>
                        <a:t>Input layer</a:t>
                      </a:r>
                      <a:endParaRPr b="1" sz="2000"/>
                    </a:p>
                    <a:p>
                      <a:pPr indent="0" lvl="0" marL="0" rtl="0" algn="l">
                        <a:spcBef>
                          <a:spcPts val="0"/>
                        </a:spcBef>
                        <a:spcAft>
                          <a:spcPts val="0"/>
                        </a:spcAft>
                        <a:buNone/>
                      </a:pPr>
                      <a:r>
                        <a:t/>
                      </a:r>
                      <a:endParaRPr b="1" sz="2000"/>
                    </a:p>
                  </a:txBody>
                  <a:tcPr marT="91425" marB="91425" marR="91425" marL="91425"/>
                </a:tc>
                <a:tc gridSpan="3">
                  <a:txBody>
                    <a:bodyPr>
                      <a:noAutofit/>
                    </a:bodyPr>
                    <a:lstStyle/>
                    <a:p>
                      <a:pPr indent="0" lvl="0" marL="0" rtl="0" algn="l">
                        <a:spcBef>
                          <a:spcPts val="0"/>
                        </a:spcBef>
                        <a:spcAft>
                          <a:spcPts val="0"/>
                        </a:spcAft>
                        <a:buNone/>
                      </a:pPr>
                      <a:r>
                        <a:rPr lang="en-US" sz="1800"/>
                        <a:t>-vectorized text data for 3045 genes descriptions </a:t>
                      </a:r>
                      <a:endParaRPr sz="1800"/>
                    </a:p>
                    <a:p>
                      <a:pPr indent="0" lvl="0" marL="0" rtl="0" algn="l">
                        <a:spcBef>
                          <a:spcPts val="0"/>
                        </a:spcBef>
                        <a:spcAft>
                          <a:spcPts val="0"/>
                        </a:spcAft>
                        <a:buNone/>
                      </a:pPr>
                      <a:r>
                        <a:rPr lang="en-US" sz="1800"/>
                        <a:t>-weighted by the embedding matrix (frozen) built on pretrained word2vec model</a:t>
                      </a:r>
                      <a:endParaRPr sz="1800"/>
                    </a:p>
                  </a:txBody>
                  <a:tcPr marT="91425" marB="91425" marR="91425" marL="91425"/>
                </a:tc>
                <a:tc hMerge="1"/>
                <a:tc hMerge="1"/>
              </a:tr>
              <a:tr h="381000">
                <a:tc>
                  <a:txBody>
                    <a:bodyPr>
                      <a:noAutofit/>
                    </a:bodyPr>
                    <a:lstStyle/>
                    <a:p>
                      <a:pPr indent="0" lvl="0" marL="0" rtl="0" algn="l">
                        <a:spcBef>
                          <a:spcPts val="0"/>
                        </a:spcBef>
                        <a:spcAft>
                          <a:spcPts val="0"/>
                        </a:spcAft>
                        <a:buNone/>
                      </a:pPr>
                      <a:r>
                        <a:rPr b="1" lang="en-US" sz="2000"/>
                        <a:t>1st layer</a:t>
                      </a:r>
                      <a:endParaRPr b="1" sz="2000"/>
                    </a:p>
                    <a:p>
                      <a:pPr indent="0" lvl="0" marL="0" rtl="0" algn="l">
                        <a:spcBef>
                          <a:spcPts val="0"/>
                        </a:spcBef>
                        <a:spcAft>
                          <a:spcPts val="0"/>
                        </a:spcAft>
                        <a:buNone/>
                      </a:pPr>
                      <a:r>
                        <a:t/>
                      </a:r>
                      <a:endParaRPr b="1" sz="2000"/>
                    </a:p>
                  </a:txBody>
                  <a:tcPr marT="91425" marB="91425" marR="91425" marL="91425"/>
                </a:tc>
                <a:tc gridSpan="3">
                  <a:txBody>
                    <a:bodyPr>
                      <a:noAutofit/>
                    </a:bodyPr>
                    <a:lstStyle/>
                    <a:p>
                      <a:pPr indent="0" lvl="0" marL="0" rtl="0" algn="l">
                        <a:spcBef>
                          <a:spcPts val="0"/>
                        </a:spcBef>
                        <a:spcAft>
                          <a:spcPts val="0"/>
                        </a:spcAft>
                        <a:buNone/>
                      </a:pPr>
                      <a:r>
                        <a:rPr lang="en-US" sz="1800"/>
                        <a:t>SimpleRNN/LSTM/GRU output dimensionality = 100 , recurrent_dropout=0.2, drop_out=0.2</a:t>
                      </a:r>
                      <a:endParaRPr sz="1800"/>
                    </a:p>
                  </a:txBody>
                  <a:tcPr marT="91425" marB="91425" marR="91425" marL="91425"/>
                </a:tc>
                <a:tc hMerge="1"/>
                <a:tc hMerge="1"/>
              </a:tr>
              <a:tr h="381000">
                <a:tc>
                  <a:txBody>
                    <a:bodyPr>
                      <a:noAutofit/>
                    </a:bodyPr>
                    <a:lstStyle/>
                    <a:p>
                      <a:pPr indent="0" lvl="0" marL="0" rtl="0" algn="l">
                        <a:spcBef>
                          <a:spcPts val="0"/>
                        </a:spcBef>
                        <a:spcAft>
                          <a:spcPts val="0"/>
                        </a:spcAft>
                        <a:buNone/>
                      </a:pPr>
                      <a:r>
                        <a:rPr b="1" lang="en-US" sz="2000"/>
                        <a:t>2nd layer</a:t>
                      </a:r>
                      <a:endParaRPr b="1" sz="2000"/>
                    </a:p>
                  </a:txBody>
                  <a:tcPr marT="91425" marB="91425" marR="91425" marL="91425"/>
                </a:tc>
                <a:tc>
                  <a:txBody>
                    <a:bodyPr>
                      <a:noAutofit/>
                    </a:bodyPr>
                    <a:lstStyle/>
                    <a:p>
                      <a:pPr indent="0" lvl="0" marL="0" rtl="0" algn="l">
                        <a:spcBef>
                          <a:spcPts val="0"/>
                        </a:spcBef>
                        <a:spcAft>
                          <a:spcPts val="0"/>
                        </a:spcAft>
                        <a:buNone/>
                      </a:pPr>
                      <a:r>
                        <a:rPr lang="en-US" sz="1800"/>
                        <a:t>Dense layer with activation function = ‘relu’</a:t>
                      </a:r>
                      <a:endParaRPr sz="1800"/>
                    </a:p>
                  </a:txBody>
                  <a:tcPr marT="91425" marB="91425" marR="91425" marL="91425"/>
                </a:tc>
                <a:tc>
                  <a:txBody>
                    <a:bodyPr>
                      <a:noAutofit/>
                    </a:bodyPr>
                    <a:lstStyle/>
                    <a:p>
                      <a:pPr indent="0" lvl="0" marL="0" rtl="0" algn="l">
                        <a:spcBef>
                          <a:spcPts val="0"/>
                        </a:spcBef>
                        <a:spcAft>
                          <a:spcPts val="0"/>
                        </a:spcAft>
                        <a:buNone/>
                      </a:pPr>
                      <a:r>
                        <a:rPr lang="en-US" sz="1800"/>
                        <a:t>Dense layer with activation function = ‘relu’</a:t>
                      </a:r>
                      <a:endParaRPr sz="1800"/>
                    </a:p>
                    <a:p>
                      <a:pPr indent="0" lvl="0" marL="0" rtl="0" algn="l">
                        <a:spcBef>
                          <a:spcPts val="0"/>
                        </a:spcBef>
                        <a:spcAft>
                          <a:spcPts val="0"/>
                        </a:spcAft>
                        <a:buNone/>
                      </a:pPr>
                      <a:r>
                        <a:rPr lang="en-US" sz="1800"/>
                        <a:t>Added drop out rate of 0.5 (overfitting) for LSTM</a:t>
                      </a:r>
                      <a:endParaRPr sz="1800"/>
                    </a:p>
                  </a:txBody>
                  <a:tcPr marT="91425" marB="91425" marR="91425" marL="91425"/>
                </a:tc>
                <a:tc>
                  <a:txBody>
                    <a:bodyPr>
                      <a:noAutofit/>
                    </a:bodyPr>
                    <a:lstStyle/>
                    <a:p>
                      <a:pPr indent="0" lvl="0" marL="0" rtl="0" algn="l">
                        <a:spcBef>
                          <a:spcPts val="0"/>
                        </a:spcBef>
                        <a:spcAft>
                          <a:spcPts val="0"/>
                        </a:spcAft>
                        <a:buNone/>
                      </a:pPr>
                      <a:r>
                        <a:rPr lang="en-US" sz="1800"/>
                        <a:t>Dense layer with activation function = ‘relu’</a:t>
                      </a:r>
                      <a:endParaRPr sz="1800"/>
                    </a:p>
                    <a:p>
                      <a:pPr indent="0" lvl="0" marL="0" rtl="0" algn="l">
                        <a:spcBef>
                          <a:spcPts val="0"/>
                        </a:spcBef>
                        <a:spcAft>
                          <a:spcPts val="0"/>
                        </a:spcAft>
                        <a:buNone/>
                      </a:pPr>
                      <a:r>
                        <a:t/>
                      </a:r>
                      <a:endParaRPr sz="1800"/>
                    </a:p>
                  </a:txBody>
                  <a:tcPr marT="91425" marB="91425" marR="91425" marL="91425"/>
                </a:tc>
              </a:tr>
              <a:tr h="381000">
                <a:tc>
                  <a:txBody>
                    <a:bodyPr>
                      <a:noAutofit/>
                    </a:bodyPr>
                    <a:lstStyle/>
                    <a:p>
                      <a:pPr indent="0" lvl="0" marL="0" rtl="0" algn="l">
                        <a:spcBef>
                          <a:spcPts val="0"/>
                        </a:spcBef>
                        <a:spcAft>
                          <a:spcPts val="0"/>
                        </a:spcAft>
                        <a:buNone/>
                      </a:pPr>
                      <a:r>
                        <a:rPr b="1" lang="en-US" sz="2000"/>
                        <a:t>C</a:t>
                      </a:r>
                      <a:r>
                        <a:rPr b="1" lang="en-US" sz="2000"/>
                        <a:t>onclusion </a:t>
                      </a:r>
                      <a:endParaRPr b="1" sz="2000"/>
                    </a:p>
                  </a:txBody>
                  <a:tcPr marT="91425" marB="91425" marR="91425" marL="91425"/>
                </a:tc>
                <a:tc>
                  <a:txBody>
                    <a:bodyPr>
                      <a:noAutofit/>
                    </a:bodyPr>
                    <a:lstStyle/>
                    <a:p>
                      <a:pPr indent="0" lvl="0" marL="0" rtl="0" algn="l">
                        <a:spcBef>
                          <a:spcPts val="0"/>
                        </a:spcBef>
                        <a:spcAft>
                          <a:spcPts val="0"/>
                        </a:spcAft>
                        <a:buNone/>
                      </a:pPr>
                      <a:r>
                        <a:rPr lang="en-US" sz="1800"/>
                        <a:t>RNN reaches the near-optimum validation accuracy with 25 epochs</a:t>
                      </a:r>
                      <a:endParaRPr sz="1800"/>
                    </a:p>
                  </a:txBody>
                  <a:tcPr marT="91425" marB="91425" marR="91425" marL="91425"/>
                </a:tc>
                <a:tc>
                  <a:txBody>
                    <a:bodyPr>
                      <a:noAutofit/>
                    </a:bodyPr>
                    <a:lstStyle/>
                    <a:p>
                      <a:pPr indent="0" lvl="0" marL="0" rtl="0" algn="l">
                        <a:spcBef>
                          <a:spcPts val="0"/>
                        </a:spcBef>
                        <a:spcAft>
                          <a:spcPts val="0"/>
                        </a:spcAft>
                        <a:buNone/>
                      </a:pPr>
                      <a:r>
                        <a:rPr lang="en-US" sz="1800"/>
                        <a:t>LSTM reaches the near-optimum validation accuracy only with 10 epochs</a:t>
                      </a:r>
                      <a:endParaRPr sz="1800"/>
                    </a:p>
                  </a:txBody>
                  <a:tcPr marT="91425" marB="91425" marR="91425" marL="91425"/>
                </a:tc>
                <a:tc>
                  <a:txBody>
                    <a:bodyPr>
                      <a:noAutofit/>
                    </a:bodyPr>
                    <a:lstStyle/>
                    <a:p>
                      <a:pPr indent="0" lvl="0" marL="0" rtl="0" algn="l">
                        <a:spcBef>
                          <a:spcPts val="0"/>
                        </a:spcBef>
                        <a:spcAft>
                          <a:spcPts val="0"/>
                        </a:spcAft>
                        <a:buNone/>
                      </a:pPr>
                      <a:r>
                        <a:rPr lang="en-US" sz="1800"/>
                        <a:t>GRU reaches the near-optimum validation accuracy only with 5 epochs</a:t>
                      </a:r>
                      <a:endParaRPr sz="1800"/>
                    </a:p>
                  </a:txBody>
                  <a:tcPr marT="91425" marB="91425" marR="91425" marL="91425"/>
                </a:tc>
              </a:tr>
              <a:tr h="381000">
                <a:tc>
                  <a:txBody>
                    <a:bodyPr>
                      <a:noAutofit/>
                    </a:bodyPr>
                    <a:lstStyle/>
                    <a:p>
                      <a:pPr indent="0" lvl="0" marL="0" rtl="0" algn="l">
                        <a:spcBef>
                          <a:spcPts val="0"/>
                        </a:spcBef>
                        <a:spcAft>
                          <a:spcPts val="0"/>
                        </a:spcAft>
                        <a:buNone/>
                      </a:pPr>
                      <a:r>
                        <a:t/>
                      </a:r>
                      <a:endParaRPr sz="2000"/>
                    </a:p>
                  </a:txBody>
                  <a:tcPr marT="91425" marB="91425" marR="91425" marL="91425"/>
                </a:tc>
                <a:tc gridSpan="3">
                  <a:txBody>
                    <a:bodyPr>
                      <a:noAutofit/>
                    </a:bodyPr>
                    <a:lstStyle/>
                    <a:p>
                      <a:pPr indent="0" lvl="0" marL="0" rtl="0" algn="l">
                        <a:spcBef>
                          <a:spcPts val="0"/>
                        </a:spcBef>
                        <a:spcAft>
                          <a:spcPts val="0"/>
                        </a:spcAft>
                        <a:buClr>
                          <a:srgbClr val="000000"/>
                        </a:buClr>
                        <a:buSzPts val="1600"/>
                        <a:buFont typeface="Calibri"/>
                        <a:buNone/>
                      </a:pPr>
                      <a:r>
                        <a:rPr lang="en-US" sz="2000"/>
                        <a:t>Work well  for text data in our case, </a:t>
                      </a:r>
                      <a:r>
                        <a:rPr lang="en-US" sz="2000"/>
                        <a:t>compared to baseline 1/9=11%</a:t>
                      </a:r>
                      <a:endParaRPr sz="2000"/>
                    </a:p>
                  </a:txBody>
                  <a:tcPr marT="91425" marB="91425" marR="91425" marL="91425"/>
                </a:tc>
                <a:tc hMerge="1"/>
                <a:tc hMerge="1"/>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29" name="Shape 429"/>
        <p:cNvGrpSpPr/>
        <p:nvPr/>
      </p:nvGrpSpPr>
      <p:grpSpPr>
        <a:xfrm>
          <a:off x="0" y="0"/>
          <a:ext cx="0" cy="0"/>
          <a:chOff x="0" y="0"/>
          <a:chExt cx="0" cy="0"/>
        </a:xfrm>
      </p:grpSpPr>
      <p:sp>
        <p:nvSpPr>
          <p:cNvPr id="430" name="Google Shape;430;p31"/>
          <p:cNvSpPr txBox="1"/>
          <p:nvPr/>
        </p:nvSpPr>
        <p:spPr>
          <a:xfrm>
            <a:off x="0" y="0"/>
            <a:ext cx="914400" cy="584200"/>
          </a:xfrm>
          <a:prstGeom prst="rect">
            <a:avLst/>
          </a:prstGeom>
          <a:solidFill>
            <a:srgbClr val="6C5B7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1" name="Google Shape;431;p31"/>
          <p:cNvSpPr txBox="1"/>
          <p:nvPr/>
        </p:nvSpPr>
        <p:spPr>
          <a:xfrm>
            <a:off x="962025" y="0"/>
            <a:ext cx="376237" cy="584200"/>
          </a:xfrm>
          <a:prstGeom prst="rect">
            <a:avLst/>
          </a:pr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2" name="Google Shape;432;p31"/>
          <p:cNvSpPr txBox="1"/>
          <p:nvPr/>
        </p:nvSpPr>
        <p:spPr>
          <a:xfrm>
            <a:off x="1384300" y="0"/>
            <a:ext cx="146050" cy="584200"/>
          </a:xfrm>
          <a:prstGeom prst="rect">
            <a:avLst/>
          </a:prstGeom>
          <a:solidFill>
            <a:srgbClr val="F6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3" name="Google Shape;433;p31"/>
          <p:cNvSpPr txBox="1"/>
          <p:nvPr/>
        </p:nvSpPr>
        <p:spPr>
          <a:xfrm>
            <a:off x="1708150" y="76200"/>
            <a:ext cx="3347400" cy="52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a:solidFill>
                  <a:srgbClr val="000000"/>
                </a:solidFill>
                <a:latin typeface="Arial"/>
                <a:ea typeface="Arial"/>
                <a:cs typeface="Arial"/>
                <a:sym typeface="Arial"/>
              </a:rPr>
              <a:t>RNN/</a:t>
            </a:r>
            <a:r>
              <a:rPr lang="en-US" sz="2800"/>
              <a:t>LSTM/GRU</a:t>
            </a:r>
            <a:endParaRPr/>
          </a:p>
        </p:txBody>
      </p:sp>
      <p:grpSp>
        <p:nvGrpSpPr>
          <p:cNvPr id="434" name="Google Shape;434;p31"/>
          <p:cNvGrpSpPr/>
          <p:nvPr/>
        </p:nvGrpSpPr>
        <p:grpSpPr>
          <a:xfrm>
            <a:off x="7670800" y="76199"/>
            <a:ext cx="4506912" cy="523874"/>
            <a:chOff x="0" y="0"/>
            <a:chExt cx="2147483647" cy="294841658"/>
          </a:xfrm>
        </p:grpSpPr>
        <p:sp>
          <p:nvSpPr>
            <p:cNvPr id="435" name="Google Shape;435;p31"/>
            <p:cNvSpPr txBox="1"/>
            <p:nvPr/>
          </p:nvSpPr>
          <p:spPr>
            <a:xfrm rot="-5400000">
              <a:off x="1036519883" y="-944061752"/>
              <a:ext cx="74443880" cy="2147483647"/>
            </a:xfrm>
            <a:prstGeom prst="rect">
              <a:avLst/>
            </a:prstGeom>
            <a:solidFill>
              <a:srgbClr val="F6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6" name="Google Shape;436;p31"/>
            <p:cNvSpPr txBox="1"/>
            <p:nvPr/>
          </p:nvSpPr>
          <p:spPr>
            <a:xfrm rot="-5400000">
              <a:off x="1055130853" y="-1016170317"/>
              <a:ext cx="37221940" cy="2147483647"/>
            </a:xfrm>
            <a:prstGeom prst="rect">
              <a:avLst/>
            </a:pr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7" name="Google Shape;437;p31"/>
            <p:cNvSpPr txBox="1"/>
            <p:nvPr/>
          </p:nvSpPr>
          <p:spPr>
            <a:xfrm rot="-5400000">
              <a:off x="1062575195" y="-1062575195"/>
              <a:ext cx="22333255" cy="2147483647"/>
            </a:xfrm>
            <a:prstGeom prst="rect">
              <a:avLst/>
            </a:prstGeom>
            <a:solidFill>
              <a:srgbClr val="6C5B7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8" name="Google Shape;438;p31"/>
            <p:cNvSpPr txBox="1"/>
            <p:nvPr/>
          </p:nvSpPr>
          <p:spPr>
            <a:xfrm rot="-5400000">
              <a:off x="1017908914" y="-834733073"/>
              <a:ext cx="111665817" cy="2147483647"/>
            </a:xfrm>
            <a:prstGeom prst="rect">
              <a:avLst/>
            </a:prstGeom>
            <a:solidFill>
              <a:srgbClr val="F8B19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439" name="Google Shape;439;p31"/>
          <p:cNvSpPr txBox="1"/>
          <p:nvPr/>
        </p:nvSpPr>
        <p:spPr>
          <a:xfrm>
            <a:off x="242887" y="974725"/>
            <a:ext cx="4287837" cy="28019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rgbClr val="000000"/>
              </a:solidFill>
              <a:latin typeface="Arial"/>
              <a:ea typeface="Arial"/>
              <a:cs typeface="Arial"/>
              <a:sym typeface="Arial"/>
            </a:endParaRPr>
          </a:p>
        </p:txBody>
      </p:sp>
      <p:pic>
        <p:nvPicPr>
          <p:cNvPr id="440" name="Google Shape;440;p31"/>
          <p:cNvPicPr preferRelativeResize="0"/>
          <p:nvPr/>
        </p:nvPicPr>
        <p:blipFill>
          <a:blip r:embed="rId4">
            <a:alphaModFix/>
          </a:blip>
          <a:stretch>
            <a:fillRect/>
          </a:stretch>
        </p:blipFill>
        <p:spPr>
          <a:xfrm>
            <a:off x="10925" y="584200"/>
            <a:ext cx="4084500" cy="3039351"/>
          </a:xfrm>
          <a:prstGeom prst="rect">
            <a:avLst/>
          </a:prstGeom>
          <a:noFill/>
          <a:ln>
            <a:noFill/>
          </a:ln>
        </p:spPr>
      </p:pic>
      <p:pic>
        <p:nvPicPr>
          <p:cNvPr id="441" name="Google Shape;441;p31"/>
          <p:cNvPicPr preferRelativeResize="0"/>
          <p:nvPr/>
        </p:nvPicPr>
        <p:blipFill>
          <a:blip r:embed="rId5">
            <a:alphaModFix/>
          </a:blip>
          <a:stretch>
            <a:fillRect/>
          </a:stretch>
        </p:blipFill>
        <p:spPr>
          <a:xfrm>
            <a:off x="10925" y="3623550"/>
            <a:ext cx="4287850" cy="3233325"/>
          </a:xfrm>
          <a:prstGeom prst="rect">
            <a:avLst/>
          </a:prstGeom>
          <a:noFill/>
          <a:ln>
            <a:noFill/>
          </a:ln>
        </p:spPr>
      </p:pic>
      <p:pic>
        <p:nvPicPr>
          <p:cNvPr id="442" name="Google Shape;442;p31"/>
          <p:cNvPicPr preferRelativeResize="0"/>
          <p:nvPr/>
        </p:nvPicPr>
        <p:blipFill rotWithShape="1">
          <a:blip r:embed="rId6">
            <a:alphaModFix/>
          </a:blip>
          <a:srcRect b="0" l="0" r="0" t="0"/>
          <a:stretch/>
        </p:blipFill>
        <p:spPr>
          <a:xfrm>
            <a:off x="4095425" y="584200"/>
            <a:ext cx="4084500" cy="3039350"/>
          </a:xfrm>
          <a:prstGeom prst="rect">
            <a:avLst/>
          </a:prstGeom>
          <a:noFill/>
          <a:ln>
            <a:noFill/>
          </a:ln>
        </p:spPr>
      </p:pic>
      <p:pic>
        <p:nvPicPr>
          <p:cNvPr id="443" name="Google Shape;443;p31"/>
          <p:cNvPicPr preferRelativeResize="0"/>
          <p:nvPr/>
        </p:nvPicPr>
        <p:blipFill rotWithShape="1">
          <a:blip r:embed="rId7">
            <a:alphaModFix/>
          </a:blip>
          <a:srcRect b="0" l="0" r="0" t="0"/>
          <a:stretch/>
        </p:blipFill>
        <p:spPr>
          <a:xfrm>
            <a:off x="4298775" y="3624925"/>
            <a:ext cx="3881150" cy="3230576"/>
          </a:xfrm>
          <a:prstGeom prst="rect">
            <a:avLst/>
          </a:prstGeom>
          <a:noFill/>
          <a:ln>
            <a:noFill/>
          </a:ln>
        </p:spPr>
      </p:pic>
      <p:pic>
        <p:nvPicPr>
          <p:cNvPr id="444" name="Google Shape;444;p31"/>
          <p:cNvPicPr preferRelativeResize="0"/>
          <p:nvPr/>
        </p:nvPicPr>
        <p:blipFill rotWithShape="1">
          <a:blip r:embed="rId8">
            <a:alphaModFix/>
          </a:blip>
          <a:srcRect b="0" l="0" r="0" t="0"/>
          <a:stretch/>
        </p:blipFill>
        <p:spPr>
          <a:xfrm>
            <a:off x="8179925" y="591350"/>
            <a:ext cx="3993374" cy="3194050"/>
          </a:xfrm>
          <a:prstGeom prst="rect">
            <a:avLst/>
          </a:prstGeom>
          <a:noFill/>
          <a:ln>
            <a:noFill/>
          </a:ln>
        </p:spPr>
      </p:pic>
      <p:pic>
        <p:nvPicPr>
          <p:cNvPr id="445" name="Google Shape;445;p31"/>
          <p:cNvPicPr preferRelativeResize="0"/>
          <p:nvPr/>
        </p:nvPicPr>
        <p:blipFill rotWithShape="1">
          <a:blip r:embed="rId9">
            <a:alphaModFix/>
          </a:blip>
          <a:srcRect b="0" l="0" r="0" t="0"/>
          <a:stretch/>
        </p:blipFill>
        <p:spPr>
          <a:xfrm>
            <a:off x="8184326" y="3676650"/>
            <a:ext cx="3993375" cy="3194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Google Shape;107;p14"/>
          <p:cNvSpPr/>
          <p:nvPr/>
        </p:nvSpPr>
        <p:spPr>
          <a:xfrm rot="-1320000">
            <a:off x="5305425" y="6118225"/>
            <a:ext cx="3878262" cy="695325"/>
          </a:xfrm>
          <a:custGeom>
            <a:rect b="b" l="l" r="r" t="t"/>
            <a:pathLst>
              <a:path extrusionOk="0" h="696658" w="3877060">
                <a:moveTo>
                  <a:pt x="3877060" y="0"/>
                </a:moveTo>
                <a:lnTo>
                  <a:pt x="3877060" y="696658"/>
                </a:lnTo>
                <a:lnTo>
                  <a:pt x="1753615" y="696658"/>
                </a:lnTo>
                <a:lnTo>
                  <a:pt x="0" y="0"/>
                </a:lnTo>
                <a:lnTo>
                  <a:pt x="3877060" y="0"/>
                </a:lnTo>
                <a:close/>
              </a:path>
            </a:pathLst>
          </a:custGeom>
          <a:solidFill>
            <a:srgbClr val="F5906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08" name="Google Shape;108;p14"/>
          <p:cNvGrpSpPr/>
          <p:nvPr/>
        </p:nvGrpSpPr>
        <p:grpSpPr>
          <a:xfrm>
            <a:off x="3244881" y="2496900"/>
            <a:ext cx="5819715" cy="1405450"/>
            <a:chOff x="0" y="0"/>
            <a:chExt cx="2147483647" cy="2147483647"/>
          </a:xfrm>
        </p:grpSpPr>
        <p:sp>
          <p:nvSpPr>
            <p:cNvPr id="109" name="Google Shape;109;p14"/>
            <p:cNvSpPr/>
            <p:nvPr/>
          </p:nvSpPr>
          <p:spPr>
            <a:xfrm rot="-180000">
              <a:off x="9361319" y="230798271"/>
              <a:ext cx="2005034166" cy="1700381693"/>
            </a:xfrm>
            <a:custGeom>
              <a:rect b="b" l="l" r="r" t="t"/>
              <a:pathLst>
                <a:path extrusionOk="0" h="1112025" w="5434943">
                  <a:moveTo>
                    <a:pt x="5434943" y="0"/>
                  </a:moveTo>
                  <a:lnTo>
                    <a:pt x="2056877" y="1112025"/>
                  </a:lnTo>
                  <a:lnTo>
                    <a:pt x="0" y="1112025"/>
                  </a:lnTo>
                  <a:lnTo>
                    <a:pt x="0" y="754453"/>
                  </a:lnTo>
                  <a:lnTo>
                    <a:pt x="2291847" y="0"/>
                  </a:lnTo>
                  <a:lnTo>
                    <a:pt x="5434943" y="0"/>
                  </a:lnTo>
                  <a:close/>
                </a:path>
              </a:pathLst>
            </a:custGeom>
            <a:solidFill>
              <a:srgbClr val="5D4E6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0" name="Google Shape;110;p14"/>
            <p:cNvSpPr/>
            <p:nvPr/>
          </p:nvSpPr>
          <p:spPr>
            <a:xfrm rot="-180000">
              <a:off x="133620141" y="216245944"/>
              <a:ext cx="2004501821" cy="1700381693"/>
            </a:xfrm>
            <a:custGeom>
              <a:rect b="b" l="l" r="r" t="t"/>
              <a:pathLst>
                <a:path extrusionOk="0" h="1112025" w="5433500">
                  <a:moveTo>
                    <a:pt x="5433500" y="0"/>
                  </a:moveTo>
                  <a:lnTo>
                    <a:pt x="5433500" y="358047"/>
                  </a:lnTo>
                  <a:lnTo>
                    <a:pt x="3143096" y="1112025"/>
                  </a:lnTo>
                  <a:lnTo>
                    <a:pt x="0" y="1112025"/>
                  </a:lnTo>
                  <a:lnTo>
                    <a:pt x="3378066" y="0"/>
                  </a:lnTo>
                  <a:lnTo>
                    <a:pt x="5433500" y="0"/>
                  </a:lnTo>
                  <a:close/>
                </a:path>
              </a:pathLst>
            </a:custGeom>
            <a:solidFill>
              <a:srgbClr val="5D4E6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11" name="Google Shape;111;p14"/>
          <p:cNvGrpSpPr/>
          <p:nvPr/>
        </p:nvGrpSpPr>
        <p:grpSpPr>
          <a:xfrm>
            <a:off x="3303611" y="3573425"/>
            <a:ext cx="5821316" cy="1403463"/>
            <a:chOff x="0" y="0"/>
            <a:chExt cx="2147483647" cy="2147483647"/>
          </a:xfrm>
        </p:grpSpPr>
        <p:sp>
          <p:nvSpPr>
            <p:cNvPr id="112" name="Google Shape;112;p14"/>
            <p:cNvSpPr/>
            <p:nvPr/>
          </p:nvSpPr>
          <p:spPr>
            <a:xfrm rot="-180000">
              <a:off x="9361319" y="230798271"/>
              <a:ext cx="2005034166" cy="1700381693"/>
            </a:xfrm>
            <a:custGeom>
              <a:rect b="b" l="l" r="r" t="t"/>
              <a:pathLst>
                <a:path extrusionOk="0" h="1112025" w="5434943">
                  <a:moveTo>
                    <a:pt x="5434943" y="0"/>
                  </a:moveTo>
                  <a:lnTo>
                    <a:pt x="2056877" y="1112025"/>
                  </a:lnTo>
                  <a:lnTo>
                    <a:pt x="0" y="1112025"/>
                  </a:lnTo>
                  <a:lnTo>
                    <a:pt x="0" y="754453"/>
                  </a:lnTo>
                  <a:lnTo>
                    <a:pt x="2291847" y="0"/>
                  </a:lnTo>
                  <a:lnTo>
                    <a:pt x="5434943" y="0"/>
                  </a:lnTo>
                  <a:close/>
                </a:path>
              </a:pathLst>
            </a:custGeom>
            <a:solidFill>
              <a:srgbClr val="B8587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3" name="Google Shape;113;p14"/>
            <p:cNvSpPr/>
            <p:nvPr/>
          </p:nvSpPr>
          <p:spPr>
            <a:xfrm rot="-180000">
              <a:off x="133620141" y="216245944"/>
              <a:ext cx="2004501821" cy="1700381693"/>
            </a:xfrm>
            <a:custGeom>
              <a:rect b="b" l="l" r="r" t="t"/>
              <a:pathLst>
                <a:path extrusionOk="0" h="1112025" w="5433500">
                  <a:moveTo>
                    <a:pt x="5433500" y="0"/>
                  </a:moveTo>
                  <a:lnTo>
                    <a:pt x="5433500" y="358047"/>
                  </a:lnTo>
                  <a:lnTo>
                    <a:pt x="3143096" y="1112025"/>
                  </a:lnTo>
                  <a:lnTo>
                    <a:pt x="0" y="1112025"/>
                  </a:lnTo>
                  <a:lnTo>
                    <a:pt x="3378066" y="0"/>
                  </a:lnTo>
                  <a:lnTo>
                    <a:pt x="5433500" y="0"/>
                  </a:lnTo>
                  <a:close/>
                </a:path>
              </a:pathLst>
            </a:custGeom>
            <a:solidFill>
              <a:srgbClr val="B8587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14" name="Google Shape;114;p14"/>
          <p:cNvGrpSpPr/>
          <p:nvPr/>
        </p:nvGrpSpPr>
        <p:grpSpPr>
          <a:xfrm>
            <a:off x="3352824" y="4633706"/>
            <a:ext cx="5821316" cy="1419600"/>
            <a:chOff x="0" y="0"/>
            <a:chExt cx="2147483647" cy="2147483647"/>
          </a:xfrm>
        </p:grpSpPr>
        <p:sp>
          <p:nvSpPr>
            <p:cNvPr id="115" name="Google Shape;115;p14"/>
            <p:cNvSpPr/>
            <p:nvPr/>
          </p:nvSpPr>
          <p:spPr>
            <a:xfrm rot="-180000">
              <a:off x="9361319" y="214043190"/>
              <a:ext cx="2005034166" cy="1682611774"/>
            </a:xfrm>
            <a:custGeom>
              <a:rect b="b" l="l" r="r" t="t"/>
              <a:pathLst>
                <a:path extrusionOk="0" h="1112025" w="5434943">
                  <a:moveTo>
                    <a:pt x="5434943" y="0"/>
                  </a:moveTo>
                  <a:lnTo>
                    <a:pt x="2056877" y="1112025"/>
                  </a:lnTo>
                  <a:lnTo>
                    <a:pt x="0" y="1112025"/>
                  </a:lnTo>
                  <a:lnTo>
                    <a:pt x="0" y="754453"/>
                  </a:lnTo>
                  <a:lnTo>
                    <a:pt x="2291847" y="0"/>
                  </a:lnTo>
                  <a:lnTo>
                    <a:pt x="5434943" y="0"/>
                  </a:lnTo>
                  <a:close/>
                </a:path>
              </a:pathLst>
            </a:custGeom>
            <a:solidFill>
              <a:srgbClr val="F4566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6" name="Google Shape;116;p14"/>
            <p:cNvSpPr/>
            <p:nvPr/>
          </p:nvSpPr>
          <p:spPr>
            <a:xfrm rot="-180000">
              <a:off x="133620141" y="250885817"/>
              <a:ext cx="2004501821" cy="1682611774"/>
            </a:xfrm>
            <a:custGeom>
              <a:rect b="b" l="l" r="r" t="t"/>
              <a:pathLst>
                <a:path extrusionOk="0" h="1112025" w="5433500">
                  <a:moveTo>
                    <a:pt x="5433500" y="0"/>
                  </a:moveTo>
                  <a:lnTo>
                    <a:pt x="5433500" y="358047"/>
                  </a:lnTo>
                  <a:lnTo>
                    <a:pt x="3143096" y="1112025"/>
                  </a:lnTo>
                  <a:lnTo>
                    <a:pt x="0" y="1112025"/>
                  </a:lnTo>
                  <a:lnTo>
                    <a:pt x="3378066" y="0"/>
                  </a:lnTo>
                  <a:lnTo>
                    <a:pt x="5433500" y="0"/>
                  </a:lnTo>
                  <a:close/>
                </a:path>
              </a:pathLst>
            </a:custGeom>
            <a:solidFill>
              <a:srgbClr val="F4566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17" name="Google Shape;117;p14"/>
          <p:cNvGrpSpPr/>
          <p:nvPr/>
        </p:nvGrpSpPr>
        <p:grpSpPr>
          <a:xfrm>
            <a:off x="8280400" y="0"/>
            <a:ext cx="1389062" cy="1287462"/>
            <a:chOff x="0" y="0"/>
            <a:chExt cx="2147483646" cy="2147483647"/>
          </a:xfrm>
        </p:grpSpPr>
        <p:sp>
          <p:nvSpPr>
            <p:cNvPr id="118" name="Google Shape;118;p14"/>
            <p:cNvSpPr txBox="1"/>
            <p:nvPr/>
          </p:nvSpPr>
          <p:spPr>
            <a:xfrm>
              <a:off x="0" y="0"/>
              <a:ext cx="290199407" cy="2147483647"/>
            </a:xfrm>
            <a:prstGeom prst="rect">
              <a:avLst/>
            </a:prstGeom>
            <a:solidFill>
              <a:srgbClr val="F8B19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9" name="Google Shape;119;p14"/>
            <p:cNvSpPr txBox="1"/>
            <p:nvPr/>
          </p:nvSpPr>
          <p:spPr>
            <a:xfrm>
              <a:off x="354971207" y="0"/>
              <a:ext cx="460112992" cy="2147483647"/>
            </a:xfrm>
            <a:prstGeom prst="rect">
              <a:avLst/>
            </a:prstGeom>
            <a:solidFill>
              <a:srgbClr val="F6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0" name="Google Shape;120;p14"/>
            <p:cNvSpPr txBox="1"/>
            <p:nvPr/>
          </p:nvSpPr>
          <p:spPr>
            <a:xfrm>
              <a:off x="879856003" y="0"/>
              <a:ext cx="540864963" cy="2147483647"/>
            </a:xfrm>
            <a:prstGeom prst="rect">
              <a:avLst/>
            </a:pr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1" name="Google Shape;121;p14"/>
            <p:cNvSpPr txBox="1"/>
            <p:nvPr/>
          </p:nvSpPr>
          <p:spPr>
            <a:xfrm>
              <a:off x="1485492767" y="0"/>
              <a:ext cx="661990879" cy="2147483647"/>
            </a:xfrm>
            <a:prstGeom prst="rect">
              <a:avLst/>
            </a:prstGeom>
            <a:solidFill>
              <a:srgbClr val="6C5B7B"/>
            </a:solidFill>
            <a:ln cap="flat" cmpd="sng" w="12700">
              <a:solidFill>
                <a:srgbClr val="6C5B7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22" name="Google Shape;122;p14"/>
          <p:cNvGrpSpPr/>
          <p:nvPr/>
        </p:nvGrpSpPr>
        <p:grpSpPr>
          <a:xfrm flipH="1">
            <a:off x="2506662" y="0"/>
            <a:ext cx="1389062" cy="1287462"/>
            <a:chOff x="0" y="0"/>
            <a:chExt cx="2147483646" cy="2147483647"/>
          </a:xfrm>
        </p:grpSpPr>
        <p:sp>
          <p:nvSpPr>
            <p:cNvPr id="123" name="Google Shape;123;p14"/>
            <p:cNvSpPr txBox="1"/>
            <p:nvPr/>
          </p:nvSpPr>
          <p:spPr>
            <a:xfrm>
              <a:off x="0" y="0"/>
              <a:ext cx="290199407" cy="2147483647"/>
            </a:xfrm>
            <a:prstGeom prst="rect">
              <a:avLst/>
            </a:prstGeom>
            <a:solidFill>
              <a:srgbClr val="F8B19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4" name="Google Shape;124;p14"/>
            <p:cNvSpPr txBox="1"/>
            <p:nvPr/>
          </p:nvSpPr>
          <p:spPr>
            <a:xfrm>
              <a:off x="354971207" y="0"/>
              <a:ext cx="460112992" cy="2147483647"/>
            </a:xfrm>
            <a:prstGeom prst="rect">
              <a:avLst/>
            </a:prstGeom>
            <a:solidFill>
              <a:srgbClr val="F6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5" name="Google Shape;125;p14"/>
            <p:cNvSpPr txBox="1"/>
            <p:nvPr/>
          </p:nvSpPr>
          <p:spPr>
            <a:xfrm>
              <a:off x="879856003" y="0"/>
              <a:ext cx="540864963" cy="2147483647"/>
            </a:xfrm>
            <a:prstGeom prst="rect">
              <a:avLst/>
            </a:pr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6" name="Google Shape;126;p14"/>
            <p:cNvSpPr txBox="1"/>
            <p:nvPr/>
          </p:nvSpPr>
          <p:spPr>
            <a:xfrm>
              <a:off x="1485492767" y="0"/>
              <a:ext cx="661990879" cy="2147483647"/>
            </a:xfrm>
            <a:prstGeom prst="rect">
              <a:avLst/>
            </a:prstGeom>
            <a:solidFill>
              <a:srgbClr val="6C5B7B"/>
            </a:solidFill>
            <a:ln cap="flat" cmpd="sng" w="12700">
              <a:solidFill>
                <a:srgbClr val="6C5B7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27" name="Google Shape;127;p14"/>
          <p:cNvSpPr txBox="1"/>
          <p:nvPr/>
        </p:nvSpPr>
        <p:spPr>
          <a:xfrm>
            <a:off x="4040187" y="180975"/>
            <a:ext cx="4030662"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a:solidFill>
                  <a:srgbClr val="000000"/>
                </a:solidFill>
                <a:latin typeface="Arial"/>
                <a:ea typeface="Arial"/>
                <a:cs typeface="Arial"/>
                <a:sym typeface="Arial"/>
              </a:rPr>
              <a:t>CONTENTS</a:t>
            </a:r>
            <a:endParaRPr/>
          </a:p>
        </p:txBody>
      </p:sp>
      <p:sp>
        <p:nvSpPr>
          <p:cNvPr id="128" name="Google Shape;128;p14"/>
          <p:cNvSpPr txBox="1"/>
          <p:nvPr/>
        </p:nvSpPr>
        <p:spPr>
          <a:xfrm rot="-180000">
            <a:off x="3232150" y="2319337"/>
            <a:ext cx="5791200" cy="696912"/>
          </a:xfrm>
          <a:prstGeom prst="rect">
            <a:avLst/>
          </a:prstGeom>
          <a:solidFill>
            <a:srgbClr val="6C5B7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9" name="Google Shape;129;p14"/>
          <p:cNvSpPr txBox="1"/>
          <p:nvPr/>
        </p:nvSpPr>
        <p:spPr>
          <a:xfrm rot="-180000">
            <a:off x="3287712" y="3387725"/>
            <a:ext cx="5791200" cy="696912"/>
          </a:xfrm>
          <a:prstGeom prst="rect">
            <a:avLst/>
          </a:pr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0" name="Google Shape;130;p14"/>
          <p:cNvSpPr txBox="1"/>
          <p:nvPr/>
        </p:nvSpPr>
        <p:spPr>
          <a:xfrm rot="-180000">
            <a:off x="3343275" y="4470400"/>
            <a:ext cx="5791200" cy="695325"/>
          </a:xfrm>
          <a:prstGeom prst="rect">
            <a:avLst/>
          </a:prstGeom>
          <a:solidFill>
            <a:srgbClr val="F6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1" name="Google Shape;131;p14"/>
          <p:cNvSpPr txBox="1"/>
          <p:nvPr/>
        </p:nvSpPr>
        <p:spPr>
          <a:xfrm rot="-180000">
            <a:off x="3398837" y="5518150"/>
            <a:ext cx="5791200" cy="696912"/>
          </a:xfrm>
          <a:prstGeom prst="rect">
            <a:avLst/>
          </a:prstGeom>
          <a:solidFill>
            <a:srgbClr val="F8B19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2" name="Google Shape;132;p14"/>
          <p:cNvSpPr txBox="1"/>
          <p:nvPr/>
        </p:nvSpPr>
        <p:spPr>
          <a:xfrm rot="-240000">
            <a:off x="4211637" y="2449512"/>
            <a:ext cx="3768725" cy="461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Motivation &amp; Objectives</a:t>
            </a:r>
            <a:endParaRPr/>
          </a:p>
        </p:txBody>
      </p:sp>
      <p:sp>
        <p:nvSpPr>
          <p:cNvPr id="133" name="Google Shape;133;p14"/>
          <p:cNvSpPr txBox="1"/>
          <p:nvPr/>
        </p:nvSpPr>
        <p:spPr>
          <a:xfrm rot="-239920">
            <a:off x="3616070" y="3526363"/>
            <a:ext cx="5549710" cy="46191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Dataset description </a:t>
            </a:r>
            <a:r>
              <a:rPr lang="en-US" sz="2400">
                <a:solidFill>
                  <a:schemeClr val="lt1"/>
                </a:solidFill>
              </a:rPr>
              <a:t>&amp; </a:t>
            </a:r>
            <a:r>
              <a:rPr lang="en-US" sz="2400">
                <a:solidFill>
                  <a:srgbClr val="FFFFFF"/>
                </a:solidFill>
              </a:rPr>
              <a:t>Preprocessing</a:t>
            </a:r>
            <a:endParaRPr sz="2400">
              <a:solidFill>
                <a:srgbClr val="FFFFFF"/>
              </a:solidFill>
            </a:endParaRPr>
          </a:p>
        </p:txBody>
      </p:sp>
      <p:sp>
        <p:nvSpPr>
          <p:cNvPr id="134" name="Google Shape;134;p14"/>
          <p:cNvSpPr txBox="1"/>
          <p:nvPr/>
        </p:nvSpPr>
        <p:spPr>
          <a:xfrm rot="-240000">
            <a:off x="5540375" y="4565650"/>
            <a:ext cx="1368425" cy="8318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 Models</a:t>
            </a:r>
            <a:endParaRPr/>
          </a:p>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35" name="Google Shape;135;p14"/>
          <p:cNvSpPr txBox="1"/>
          <p:nvPr/>
        </p:nvSpPr>
        <p:spPr>
          <a:xfrm rot="-240000">
            <a:off x="5413375" y="5648325"/>
            <a:ext cx="1809750" cy="8302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Conclusion</a:t>
            </a:r>
            <a:endParaRPr/>
          </a:p>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49" name="Shape 449"/>
        <p:cNvGrpSpPr/>
        <p:nvPr/>
      </p:nvGrpSpPr>
      <p:grpSpPr>
        <a:xfrm>
          <a:off x="0" y="0"/>
          <a:ext cx="0" cy="0"/>
          <a:chOff x="0" y="0"/>
          <a:chExt cx="0" cy="0"/>
        </a:xfrm>
      </p:grpSpPr>
      <p:sp>
        <p:nvSpPr>
          <p:cNvPr id="450" name="Google Shape;450;p32"/>
          <p:cNvSpPr txBox="1"/>
          <p:nvPr/>
        </p:nvSpPr>
        <p:spPr>
          <a:xfrm>
            <a:off x="0" y="0"/>
            <a:ext cx="914400" cy="584200"/>
          </a:xfrm>
          <a:prstGeom prst="rect">
            <a:avLst/>
          </a:prstGeom>
          <a:solidFill>
            <a:srgbClr val="6C5B7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1" name="Google Shape;451;p32"/>
          <p:cNvSpPr txBox="1"/>
          <p:nvPr/>
        </p:nvSpPr>
        <p:spPr>
          <a:xfrm>
            <a:off x="962025" y="0"/>
            <a:ext cx="376237" cy="584200"/>
          </a:xfrm>
          <a:prstGeom prst="rect">
            <a:avLst/>
          </a:pr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2" name="Google Shape;452;p32"/>
          <p:cNvSpPr txBox="1"/>
          <p:nvPr/>
        </p:nvSpPr>
        <p:spPr>
          <a:xfrm>
            <a:off x="1384300" y="0"/>
            <a:ext cx="146050" cy="584200"/>
          </a:xfrm>
          <a:prstGeom prst="rect">
            <a:avLst/>
          </a:prstGeom>
          <a:solidFill>
            <a:srgbClr val="F6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3" name="Google Shape;453;p32"/>
          <p:cNvSpPr txBox="1"/>
          <p:nvPr/>
        </p:nvSpPr>
        <p:spPr>
          <a:xfrm>
            <a:off x="1708150" y="76200"/>
            <a:ext cx="5195400" cy="52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a:p>
        </p:txBody>
      </p:sp>
      <p:grpSp>
        <p:nvGrpSpPr>
          <p:cNvPr id="454" name="Google Shape;454;p32"/>
          <p:cNvGrpSpPr/>
          <p:nvPr/>
        </p:nvGrpSpPr>
        <p:grpSpPr>
          <a:xfrm>
            <a:off x="7670800" y="76199"/>
            <a:ext cx="4506912" cy="523874"/>
            <a:chOff x="0" y="0"/>
            <a:chExt cx="2147483647" cy="294841658"/>
          </a:xfrm>
        </p:grpSpPr>
        <p:sp>
          <p:nvSpPr>
            <p:cNvPr id="455" name="Google Shape;455;p32"/>
            <p:cNvSpPr txBox="1"/>
            <p:nvPr/>
          </p:nvSpPr>
          <p:spPr>
            <a:xfrm rot="-5400000">
              <a:off x="1036519883" y="-944061752"/>
              <a:ext cx="74443880" cy="2147483647"/>
            </a:xfrm>
            <a:prstGeom prst="rect">
              <a:avLst/>
            </a:prstGeom>
            <a:solidFill>
              <a:srgbClr val="F6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6" name="Google Shape;456;p32"/>
            <p:cNvSpPr txBox="1"/>
            <p:nvPr/>
          </p:nvSpPr>
          <p:spPr>
            <a:xfrm rot="-5400000">
              <a:off x="1055130853" y="-1016170317"/>
              <a:ext cx="37221940" cy="2147483647"/>
            </a:xfrm>
            <a:prstGeom prst="rect">
              <a:avLst/>
            </a:pr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7" name="Google Shape;457;p32"/>
            <p:cNvSpPr txBox="1"/>
            <p:nvPr/>
          </p:nvSpPr>
          <p:spPr>
            <a:xfrm rot="-5400000">
              <a:off x="1062575195" y="-1062575195"/>
              <a:ext cx="22333255" cy="2147483647"/>
            </a:xfrm>
            <a:prstGeom prst="rect">
              <a:avLst/>
            </a:prstGeom>
            <a:solidFill>
              <a:srgbClr val="6C5B7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8" name="Google Shape;458;p32"/>
            <p:cNvSpPr txBox="1"/>
            <p:nvPr/>
          </p:nvSpPr>
          <p:spPr>
            <a:xfrm rot="-5400000">
              <a:off x="1017908914" y="-834733073"/>
              <a:ext cx="111665817" cy="2147483647"/>
            </a:xfrm>
            <a:prstGeom prst="rect">
              <a:avLst/>
            </a:prstGeom>
            <a:solidFill>
              <a:srgbClr val="F8B19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459" name="Google Shape;459;p32"/>
          <p:cNvSpPr txBox="1"/>
          <p:nvPr/>
        </p:nvSpPr>
        <p:spPr>
          <a:xfrm>
            <a:off x="1066800" y="4050150"/>
            <a:ext cx="10842000" cy="2802000"/>
          </a:xfrm>
          <a:prstGeom prst="rect">
            <a:avLst/>
          </a:prstGeom>
          <a:noFill/>
          <a:ln>
            <a:noFill/>
          </a:ln>
        </p:spPr>
        <p:txBody>
          <a:bodyPr anchorCtr="0" anchor="t" bIns="45700" lIns="91425" spcFirstLastPara="1" rIns="91425" wrap="square" tIns="45700">
            <a:noAutofit/>
          </a:bodyPr>
          <a:lstStyle/>
          <a:p>
            <a:pPr indent="-368300" lvl="0" marL="457200" marR="0" rtl="0" algn="l">
              <a:lnSpc>
                <a:spcPct val="100000"/>
              </a:lnSpc>
              <a:spcBef>
                <a:spcPts val="0"/>
              </a:spcBef>
              <a:spcAft>
                <a:spcPts val="0"/>
              </a:spcAft>
              <a:buClr>
                <a:srgbClr val="3A3E41"/>
              </a:buClr>
              <a:buSzPts val="2200"/>
              <a:buFont typeface="Calibri"/>
              <a:buChar char="-"/>
            </a:pPr>
            <a:r>
              <a:rPr lang="en-US" sz="2200">
                <a:solidFill>
                  <a:srgbClr val="3A3E41"/>
                </a:solidFill>
                <a:latin typeface="Calibri"/>
                <a:ea typeface="Calibri"/>
                <a:cs typeface="Calibri"/>
                <a:sym typeface="Calibri"/>
              </a:rPr>
              <a:t>vanishing gradient problem occurs in simple RNN, lead to relatively bad performance. Thus, use LSTM and GRU</a:t>
            </a:r>
            <a:endParaRPr sz="2200">
              <a:solidFill>
                <a:srgbClr val="3A3E41"/>
              </a:solidFill>
              <a:latin typeface="Calibri"/>
              <a:ea typeface="Calibri"/>
              <a:cs typeface="Calibri"/>
              <a:sym typeface="Calibri"/>
            </a:endParaRPr>
          </a:p>
          <a:p>
            <a:pPr indent="-368300" lvl="0" marL="457200" marR="0" rtl="0" algn="l">
              <a:lnSpc>
                <a:spcPct val="100000"/>
              </a:lnSpc>
              <a:spcBef>
                <a:spcPts val="0"/>
              </a:spcBef>
              <a:spcAft>
                <a:spcPts val="0"/>
              </a:spcAft>
              <a:buClr>
                <a:srgbClr val="3A3E41"/>
              </a:buClr>
              <a:buSzPts val="2200"/>
              <a:buFont typeface="Calibri"/>
              <a:buChar char="-"/>
            </a:pPr>
            <a:r>
              <a:rPr lang="en-US" sz="2200">
                <a:solidFill>
                  <a:srgbClr val="3A3E41"/>
                </a:solidFill>
                <a:latin typeface="Calibri"/>
                <a:ea typeface="Calibri"/>
                <a:cs typeface="Calibri"/>
                <a:sym typeface="Calibri"/>
              </a:rPr>
              <a:t>GRU: Combined the forget and input gates into an “update gate”, also merges cell state and hidden state </a:t>
            </a:r>
            <a:endParaRPr sz="2200">
              <a:solidFill>
                <a:srgbClr val="3A3E4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200">
              <a:solidFill>
                <a:srgbClr val="3A3E41"/>
              </a:solidFill>
              <a:latin typeface="Calibri"/>
              <a:ea typeface="Calibri"/>
              <a:cs typeface="Calibri"/>
              <a:sym typeface="Calibri"/>
            </a:endParaRPr>
          </a:p>
          <a:p>
            <a:pPr indent="-368300" lvl="0" marL="457200" rtl="0" algn="l">
              <a:lnSpc>
                <a:spcPct val="115000"/>
              </a:lnSpc>
              <a:spcBef>
                <a:spcPts val="0"/>
              </a:spcBef>
              <a:spcAft>
                <a:spcPts val="0"/>
              </a:spcAft>
              <a:buClr>
                <a:srgbClr val="3A3E41"/>
              </a:buClr>
              <a:buSzPts val="2200"/>
              <a:buFont typeface="Calibri"/>
              <a:buChar char="-"/>
            </a:pPr>
            <a:r>
              <a:rPr lang="en-US" sz="2200">
                <a:solidFill>
                  <a:srgbClr val="3A3E41"/>
                </a:solidFill>
                <a:latin typeface="Calibri"/>
                <a:ea typeface="Calibri"/>
                <a:cs typeface="Calibri"/>
                <a:sym typeface="Calibri"/>
              </a:rPr>
              <a:t>LSTM perform better on long sequences</a:t>
            </a:r>
            <a:endParaRPr sz="2200">
              <a:solidFill>
                <a:srgbClr val="3A3E41"/>
              </a:solidFill>
              <a:latin typeface="Calibri"/>
              <a:ea typeface="Calibri"/>
              <a:cs typeface="Calibri"/>
              <a:sym typeface="Calibri"/>
            </a:endParaRPr>
          </a:p>
          <a:p>
            <a:pPr indent="-368300" lvl="0" marL="457200" rtl="0" algn="l">
              <a:lnSpc>
                <a:spcPct val="115000"/>
              </a:lnSpc>
              <a:spcBef>
                <a:spcPts val="0"/>
              </a:spcBef>
              <a:spcAft>
                <a:spcPts val="0"/>
              </a:spcAft>
              <a:buClr>
                <a:srgbClr val="3A3E41"/>
              </a:buClr>
              <a:buSzPts val="2200"/>
              <a:buFont typeface="Calibri"/>
              <a:buChar char="-"/>
            </a:pPr>
            <a:r>
              <a:rPr lang="en-US" sz="2200">
                <a:solidFill>
                  <a:srgbClr val="3A3E41"/>
                </a:solidFill>
                <a:latin typeface="Calibri"/>
                <a:ea typeface="Calibri"/>
                <a:cs typeface="Calibri"/>
                <a:sym typeface="Calibri"/>
              </a:rPr>
              <a:t>GRUs are faster, easy to understand and modify</a:t>
            </a:r>
            <a:endParaRPr sz="2200">
              <a:solidFill>
                <a:srgbClr val="3A3E4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800">
              <a:solidFill>
                <a:srgbClr val="3A3E4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400">
              <a:solidFill>
                <a:srgbClr val="3A3E41"/>
              </a:solidFill>
              <a:latin typeface="Calibri"/>
              <a:ea typeface="Calibri"/>
              <a:cs typeface="Calibri"/>
              <a:sym typeface="Calibri"/>
            </a:endParaRPr>
          </a:p>
        </p:txBody>
      </p:sp>
      <p:pic>
        <p:nvPicPr>
          <p:cNvPr id="460" name="Google Shape;460;p32"/>
          <p:cNvPicPr preferRelativeResize="0"/>
          <p:nvPr/>
        </p:nvPicPr>
        <p:blipFill>
          <a:blip r:embed="rId4">
            <a:alphaModFix/>
          </a:blip>
          <a:stretch>
            <a:fillRect/>
          </a:stretch>
        </p:blipFill>
        <p:spPr>
          <a:xfrm>
            <a:off x="2235450" y="1325400"/>
            <a:ext cx="7875499" cy="2402338"/>
          </a:xfrm>
          <a:prstGeom prst="rect">
            <a:avLst/>
          </a:prstGeom>
          <a:noFill/>
          <a:ln>
            <a:noFill/>
          </a:ln>
        </p:spPr>
      </p:pic>
      <p:sp>
        <p:nvSpPr>
          <p:cNvPr id="461" name="Google Shape;461;p32"/>
          <p:cNvSpPr txBox="1"/>
          <p:nvPr/>
        </p:nvSpPr>
        <p:spPr>
          <a:xfrm>
            <a:off x="1576400" y="-62550"/>
            <a:ext cx="6696600" cy="80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800"/>
              <a:t>Comparison among </a:t>
            </a:r>
            <a:r>
              <a:rPr lang="en-US" sz="2800"/>
              <a:t>RNN/LSTM/GRU</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65" name="Shape 465"/>
        <p:cNvGrpSpPr/>
        <p:nvPr/>
      </p:nvGrpSpPr>
      <p:grpSpPr>
        <a:xfrm>
          <a:off x="0" y="0"/>
          <a:ext cx="0" cy="0"/>
          <a:chOff x="0" y="0"/>
          <a:chExt cx="0" cy="0"/>
        </a:xfrm>
      </p:grpSpPr>
      <p:sp>
        <p:nvSpPr>
          <p:cNvPr id="466" name="Google Shape;466;p33"/>
          <p:cNvSpPr/>
          <p:nvPr/>
        </p:nvSpPr>
        <p:spPr>
          <a:xfrm>
            <a:off x="2695575" y="4662487"/>
            <a:ext cx="800100" cy="798512"/>
          </a:xfrm>
          <a:prstGeom prst="ellipse">
            <a:avLst/>
          </a:pr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7" name="Google Shape;467;p33"/>
          <p:cNvSpPr/>
          <p:nvPr/>
        </p:nvSpPr>
        <p:spPr>
          <a:xfrm>
            <a:off x="6534150" y="3619500"/>
            <a:ext cx="1701800" cy="1701800"/>
          </a:xfrm>
          <a:prstGeom prst="ellipse">
            <a:avLst/>
          </a:prstGeom>
          <a:solidFill>
            <a:srgbClr val="F6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8" name="Google Shape;468;p33"/>
          <p:cNvSpPr/>
          <p:nvPr/>
        </p:nvSpPr>
        <p:spPr>
          <a:xfrm>
            <a:off x="3797300" y="1397000"/>
            <a:ext cx="3543300" cy="3543300"/>
          </a:xfrm>
          <a:prstGeom prst="ellipse">
            <a:avLst/>
          </a:prstGeom>
          <a:solidFill>
            <a:srgbClr val="6C5B7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9" name="Google Shape;469;p33"/>
          <p:cNvSpPr/>
          <p:nvPr/>
        </p:nvSpPr>
        <p:spPr>
          <a:xfrm>
            <a:off x="6534150" y="812800"/>
            <a:ext cx="2590800" cy="2590800"/>
          </a:xfrm>
          <a:prstGeom prst="ellipse">
            <a:avLst/>
          </a:pr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0" name="Google Shape;470;p33"/>
          <p:cNvSpPr/>
          <p:nvPr/>
        </p:nvSpPr>
        <p:spPr>
          <a:xfrm>
            <a:off x="2954337" y="3390900"/>
            <a:ext cx="1930400" cy="1930400"/>
          </a:xfrm>
          <a:prstGeom prst="ellipse">
            <a:avLst/>
          </a:prstGeom>
          <a:solidFill>
            <a:srgbClr val="F8B19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1" name="Google Shape;471;p33"/>
          <p:cNvSpPr/>
          <p:nvPr/>
        </p:nvSpPr>
        <p:spPr>
          <a:xfrm>
            <a:off x="1914525" y="1397000"/>
            <a:ext cx="514350" cy="514350"/>
          </a:xfrm>
          <a:prstGeom prst="ellipse">
            <a:avLst/>
          </a:pr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2" name="Google Shape;472;p33"/>
          <p:cNvSpPr/>
          <p:nvPr/>
        </p:nvSpPr>
        <p:spPr>
          <a:xfrm>
            <a:off x="5280025" y="5842000"/>
            <a:ext cx="288925" cy="288925"/>
          </a:xfrm>
          <a:prstGeom prst="ellipse">
            <a:avLst/>
          </a:prstGeom>
          <a:solidFill>
            <a:srgbClr val="F6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3" name="Google Shape;473;p33"/>
          <p:cNvSpPr/>
          <p:nvPr/>
        </p:nvSpPr>
        <p:spPr>
          <a:xfrm>
            <a:off x="9815512" y="2139950"/>
            <a:ext cx="523875" cy="523875"/>
          </a:xfrm>
          <a:prstGeom prst="ellipse">
            <a:avLst/>
          </a:prstGeom>
          <a:solidFill>
            <a:srgbClr val="F8B19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4" name="Google Shape;474;p33"/>
          <p:cNvSpPr/>
          <p:nvPr/>
        </p:nvSpPr>
        <p:spPr>
          <a:xfrm>
            <a:off x="5045075" y="412750"/>
            <a:ext cx="798512" cy="800100"/>
          </a:xfrm>
          <a:prstGeom prst="ellipse">
            <a:avLst/>
          </a:prstGeom>
          <a:solidFill>
            <a:srgbClr val="F8B19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5" name="Google Shape;475;p33"/>
          <p:cNvSpPr/>
          <p:nvPr/>
        </p:nvSpPr>
        <p:spPr>
          <a:xfrm>
            <a:off x="9763125" y="4819650"/>
            <a:ext cx="244475" cy="242887"/>
          </a:xfrm>
          <a:prstGeom prst="ellipse">
            <a:avLst/>
          </a:prstGeom>
          <a:solidFill>
            <a:srgbClr val="6C5B7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6" name="Google Shape;476;p33"/>
          <p:cNvSpPr txBox="1"/>
          <p:nvPr/>
        </p:nvSpPr>
        <p:spPr>
          <a:xfrm>
            <a:off x="4921250" y="1384300"/>
            <a:ext cx="1460500" cy="31543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9900"/>
              <a:buFont typeface="Arial"/>
              <a:buNone/>
            </a:pPr>
            <a:r>
              <a:rPr b="1" i="0" lang="en-US" sz="19900" u="none">
                <a:solidFill>
                  <a:schemeClr val="lt1"/>
                </a:solidFill>
                <a:latin typeface="Arial"/>
                <a:ea typeface="Arial"/>
                <a:cs typeface="Arial"/>
                <a:sym typeface="Arial"/>
              </a:rPr>
              <a:t>4</a:t>
            </a:r>
            <a:endParaRPr/>
          </a:p>
        </p:txBody>
      </p:sp>
      <p:sp>
        <p:nvSpPr>
          <p:cNvPr id="477" name="Google Shape;477;p33"/>
          <p:cNvSpPr txBox="1"/>
          <p:nvPr/>
        </p:nvSpPr>
        <p:spPr>
          <a:xfrm>
            <a:off x="6662737" y="1847850"/>
            <a:ext cx="2333625" cy="5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200"/>
              <a:buFont typeface="Arial"/>
              <a:buNone/>
            </a:pPr>
            <a:r>
              <a:rPr b="0" i="0" lang="en-US" sz="3200" u="none">
                <a:solidFill>
                  <a:schemeClr val="lt1"/>
                </a:solidFill>
                <a:latin typeface="Arial"/>
                <a:ea typeface="Arial"/>
                <a:cs typeface="Arial"/>
                <a:sym typeface="Arial"/>
              </a:rPr>
              <a:t>Conclusion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81" name="Shape 481"/>
        <p:cNvGrpSpPr/>
        <p:nvPr/>
      </p:nvGrpSpPr>
      <p:grpSpPr>
        <a:xfrm>
          <a:off x="0" y="0"/>
          <a:ext cx="0" cy="0"/>
          <a:chOff x="0" y="0"/>
          <a:chExt cx="0" cy="0"/>
        </a:xfrm>
      </p:grpSpPr>
      <p:sp>
        <p:nvSpPr>
          <p:cNvPr id="482" name="Google Shape;482;p34"/>
          <p:cNvSpPr txBox="1"/>
          <p:nvPr/>
        </p:nvSpPr>
        <p:spPr>
          <a:xfrm>
            <a:off x="6621462" y="0"/>
            <a:ext cx="5570537" cy="584200"/>
          </a:xfrm>
          <a:prstGeom prst="rect">
            <a:avLst/>
          </a:prstGeom>
          <a:solidFill>
            <a:srgbClr val="F8B19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3" name="Google Shape;483;p34"/>
          <p:cNvSpPr txBox="1"/>
          <p:nvPr/>
        </p:nvSpPr>
        <p:spPr>
          <a:xfrm>
            <a:off x="0" y="0"/>
            <a:ext cx="914400" cy="584200"/>
          </a:xfrm>
          <a:prstGeom prst="rect">
            <a:avLst/>
          </a:prstGeom>
          <a:solidFill>
            <a:srgbClr val="6C5B7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4" name="Google Shape;484;p34"/>
          <p:cNvSpPr txBox="1"/>
          <p:nvPr/>
        </p:nvSpPr>
        <p:spPr>
          <a:xfrm>
            <a:off x="962025" y="0"/>
            <a:ext cx="376237" cy="584200"/>
          </a:xfrm>
          <a:prstGeom prst="rect">
            <a:avLst/>
          </a:pr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5" name="Google Shape;485;p34"/>
          <p:cNvSpPr txBox="1"/>
          <p:nvPr/>
        </p:nvSpPr>
        <p:spPr>
          <a:xfrm>
            <a:off x="1384300" y="0"/>
            <a:ext cx="146050" cy="584200"/>
          </a:xfrm>
          <a:prstGeom prst="rect">
            <a:avLst/>
          </a:prstGeom>
          <a:solidFill>
            <a:srgbClr val="F6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6" name="Google Shape;486;p34"/>
          <p:cNvSpPr txBox="1"/>
          <p:nvPr/>
        </p:nvSpPr>
        <p:spPr>
          <a:xfrm>
            <a:off x="1708150" y="76200"/>
            <a:ext cx="2082800" cy="523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a:solidFill>
                  <a:srgbClr val="000000"/>
                </a:solidFill>
                <a:latin typeface="Arial"/>
                <a:ea typeface="Arial"/>
                <a:cs typeface="Arial"/>
                <a:sym typeface="Arial"/>
              </a:rPr>
              <a:t>Conclusion</a:t>
            </a:r>
            <a:endParaRPr/>
          </a:p>
        </p:txBody>
      </p:sp>
      <p:sp>
        <p:nvSpPr>
          <p:cNvPr id="487" name="Google Shape;487;p34"/>
          <p:cNvSpPr/>
          <p:nvPr/>
        </p:nvSpPr>
        <p:spPr>
          <a:xfrm rot="2046868">
            <a:off x="6626348" y="2523054"/>
            <a:ext cx="1563304" cy="1563304"/>
          </a:xfrm>
          <a:custGeom>
            <a:rect b="b" l="l" r="r" t="t"/>
            <a:pathLst>
              <a:path extrusionOk="0" h="3340100" w="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8" name="Google Shape;488;p34"/>
          <p:cNvSpPr/>
          <p:nvPr/>
        </p:nvSpPr>
        <p:spPr>
          <a:xfrm rot="2520227">
            <a:off x="5068917" y="3564591"/>
            <a:ext cx="2146274" cy="2146274"/>
          </a:xfrm>
          <a:custGeom>
            <a:rect b="b" l="l" r="r" t="t"/>
            <a:pathLst>
              <a:path extrusionOk="0" h="3340100" w="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F6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9" name="Google Shape;489;p34"/>
          <p:cNvSpPr/>
          <p:nvPr/>
        </p:nvSpPr>
        <p:spPr>
          <a:xfrm rot="1860143">
            <a:off x="4956860" y="1123198"/>
            <a:ext cx="2123740" cy="2123740"/>
          </a:xfrm>
          <a:custGeom>
            <a:rect b="b" l="l" r="r" t="t"/>
            <a:pathLst>
              <a:path extrusionOk="0" h="3340100" w="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6C5B7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90" name="Google Shape;490;p34"/>
          <p:cNvSpPr txBox="1"/>
          <p:nvPr/>
        </p:nvSpPr>
        <p:spPr>
          <a:xfrm>
            <a:off x="5576887" y="1797050"/>
            <a:ext cx="879600" cy="76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a:solidFill>
                  <a:srgbClr val="000000"/>
                </a:solidFill>
                <a:latin typeface="Arial"/>
                <a:ea typeface="Arial"/>
                <a:cs typeface="Arial"/>
                <a:sym typeface="Arial"/>
              </a:rPr>
              <a:t>01</a:t>
            </a:r>
            <a:endParaRPr/>
          </a:p>
        </p:txBody>
      </p:sp>
      <p:sp>
        <p:nvSpPr>
          <p:cNvPr id="491" name="Google Shape;491;p34"/>
          <p:cNvSpPr txBox="1"/>
          <p:nvPr/>
        </p:nvSpPr>
        <p:spPr>
          <a:xfrm>
            <a:off x="7024687" y="2979737"/>
            <a:ext cx="7557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a:solidFill>
                  <a:srgbClr val="000000"/>
                </a:solidFill>
                <a:latin typeface="Arial"/>
                <a:ea typeface="Arial"/>
                <a:cs typeface="Arial"/>
                <a:sym typeface="Arial"/>
              </a:rPr>
              <a:t>02</a:t>
            </a:r>
            <a:endParaRPr/>
          </a:p>
        </p:txBody>
      </p:sp>
      <p:sp>
        <p:nvSpPr>
          <p:cNvPr id="492" name="Google Shape;492;p34"/>
          <p:cNvSpPr txBox="1"/>
          <p:nvPr/>
        </p:nvSpPr>
        <p:spPr>
          <a:xfrm>
            <a:off x="5684837" y="4251325"/>
            <a:ext cx="874800" cy="76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a:solidFill>
                  <a:srgbClr val="000000"/>
                </a:solidFill>
                <a:latin typeface="Arial"/>
                <a:ea typeface="Arial"/>
                <a:cs typeface="Arial"/>
                <a:sym typeface="Arial"/>
              </a:rPr>
              <a:t>03</a:t>
            </a:r>
            <a:endParaRPr/>
          </a:p>
        </p:txBody>
      </p:sp>
      <p:sp>
        <p:nvSpPr>
          <p:cNvPr id="493" name="Google Shape;493;p34"/>
          <p:cNvSpPr txBox="1"/>
          <p:nvPr/>
        </p:nvSpPr>
        <p:spPr>
          <a:xfrm>
            <a:off x="1338250" y="1367800"/>
            <a:ext cx="3646200" cy="1197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Calibri"/>
              <a:buNone/>
            </a:pPr>
            <a:r>
              <a:rPr b="1" i="0" lang="en-US" sz="2000" u="none">
                <a:solidFill>
                  <a:srgbClr val="000000"/>
                </a:solidFill>
                <a:latin typeface="Calibri"/>
                <a:ea typeface="Calibri"/>
                <a:cs typeface="Calibri"/>
                <a:sym typeface="Calibri"/>
              </a:rPr>
              <a:t>    </a:t>
            </a:r>
            <a:r>
              <a:rPr b="1" lang="en-US" sz="2000">
                <a:latin typeface="Calibri"/>
                <a:ea typeface="Calibri"/>
                <a:cs typeface="Calibri"/>
                <a:sym typeface="Calibri"/>
              </a:rPr>
              <a:t> </a:t>
            </a:r>
            <a:r>
              <a:rPr b="1" i="0" lang="en-US" sz="2800" u="none">
                <a:solidFill>
                  <a:srgbClr val="6C5B7B"/>
                </a:solidFill>
                <a:latin typeface="Calibri"/>
                <a:ea typeface="Calibri"/>
                <a:cs typeface="Calibri"/>
                <a:sym typeface="Calibri"/>
              </a:rPr>
              <a:t>Model Chosen</a:t>
            </a:r>
            <a:endParaRPr b="1" i="0" sz="2800" u="none">
              <a:solidFill>
                <a:srgbClr val="6C5B7B"/>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Calibri"/>
              <a:buNone/>
            </a:pPr>
            <a:r>
              <a:t/>
            </a:r>
            <a:endParaRPr b="1" sz="1200">
              <a:solidFill>
                <a:srgbClr val="6C5B7B"/>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Calibri"/>
              <a:buNone/>
            </a:pPr>
            <a:r>
              <a:rPr lang="en-US" sz="2000">
                <a:solidFill>
                  <a:srgbClr val="594B65"/>
                </a:solidFill>
              </a:rPr>
              <a:t>CNN (accuracy=</a:t>
            </a:r>
            <a:r>
              <a:rPr lang="en-US" sz="1800">
                <a:solidFill>
                  <a:srgbClr val="594B65"/>
                </a:solidFill>
              </a:rPr>
              <a:t>54.88%</a:t>
            </a:r>
            <a:r>
              <a:rPr lang="en-US" sz="2000">
                <a:solidFill>
                  <a:srgbClr val="594B65"/>
                </a:solidFill>
              </a:rPr>
              <a:t>) or </a:t>
            </a:r>
            <a:endParaRPr sz="2000">
              <a:solidFill>
                <a:srgbClr val="594B65"/>
              </a:solidFill>
            </a:endParaRPr>
          </a:p>
          <a:p>
            <a:pPr indent="0" lvl="0" marL="0" marR="0" rtl="0" algn="l">
              <a:lnSpc>
                <a:spcPct val="100000"/>
              </a:lnSpc>
              <a:spcBef>
                <a:spcPts val="0"/>
              </a:spcBef>
              <a:spcAft>
                <a:spcPts val="0"/>
              </a:spcAft>
              <a:buClr>
                <a:srgbClr val="000000"/>
              </a:buClr>
              <a:buSzPts val="2000"/>
              <a:buFont typeface="Calibri"/>
              <a:buNone/>
            </a:pPr>
            <a:r>
              <a:rPr lang="en-US" sz="2000">
                <a:solidFill>
                  <a:srgbClr val="594B65"/>
                </a:solidFill>
              </a:rPr>
              <a:t>LSTM (accuracy = </a:t>
            </a:r>
            <a:r>
              <a:rPr lang="en-US" sz="1800">
                <a:solidFill>
                  <a:srgbClr val="594B65"/>
                </a:solidFill>
              </a:rPr>
              <a:t>53.19%</a:t>
            </a:r>
            <a:r>
              <a:rPr lang="en-US" sz="2000">
                <a:solidFill>
                  <a:srgbClr val="594B65"/>
                </a:solidFill>
              </a:rPr>
              <a:t>)</a:t>
            </a:r>
            <a:endParaRPr>
              <a:solidFill>
                <a:srgbClr val="594B65"/>
              </a:solidFill>
            </a:endParaRPr>
          </a:p>
        </p:txBody>
      </p:sp>
      <p:sp>
        <p:nvSpPr>
          <p:cNvPr id="494" name="Google Shape;494;p34"/>
          <p:cNvSpPr txBox="1"/>
          <p:nvPr/>
        </p:nvSpPr>
        <p:spPr>
          <a:xfrm>
            <a:off x="-14550" y="3212000"/>
            <a:ext cx="5008200" cy="315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Calibri"/>
              <a:buNone/>
            </a:pPr>
            <a:r>
              <a:rPr b="1" i="0" lang="en-US" sz="2000" u="none">
                <a:solidFill>
                  <a:srgbClr val="000000"/>
                </a:solidFill>
                <a:latin typeface="Calibri"/>
                <a:ea typeface="Calibri"/>
                <a:cs typeface="Calibri"/>
                <a:sym typeface="Calibri"/>
              </a:rPr>
              <a:t>                 </a:t>
            </a:r>
            <a:r>
              <a:rPr b="1" lang="en-US" sz="2800">
                <a:solidFill>
                  <a:srgbClr val="F67280"/>
                </a:solidFill>
                <a:latin typeface="Calibri"/>
                <a:ea typeface="Calibri"/>
                <a:cs typeface="Calibri"/>
                <a:sym typeface="Calibri"/>
              </a:rPr>
              <a:t>Future Directions</a:t>
            </a:r>
            <a:endParaRPr b="1" sz="2800">
              <a:solidFill>
                <a:srgbClr val="F6728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Calibri"/>
              <a:buNone/>
            </a:pPr>
            <a:r>
              <a:t/>
            </a:r>
            <a:endParaRPr b="1" sz="1200">
              <a:solidFill>
                <a:srgbClr val="F67280"/>
              </a:solidFill>
              <a:latin typeface="Calibri"/>
              <a:ea typeface="Calibri"/>
              <a:cs typeface="Calibri"/>
              <a:sym typeface="Calibri"/>
            </a:endParaRPr>
          </a:p>
          <a:p>
            <a:pPr indent="-355600" lvl="0" marL="457200" marR="0" rtl="0" algn="l">
              <a:lnSpc>
                <a:spcPct val="100000"/>
              </a:lnSpc>
              <a:spcBef>
                <a:spcPts val="0"/>
              </a:spcBef>
              <a:spcAft>
                <a:spcPts val="0"/>
              </a:spcAft>
              <a:buClr>
                <a:srgbClr val="F45665"/>
              </a:buClr>
              <a:buSzPts val="2000"/>
              <a:buChar char="-"/>
            </a:pPr>
            <a:r>
              <a:rPr lang="en-US" sz="2000">
                <a:solidFill>
                  <a:srgbClr val="F45665"/>
                </a:solidFill>
              </a:rPr>
              <a:t>we can build the model using average text length=9000</a:t>
            </a:r>
            <a:endParaRPr sz="2000">
              <a:solidFill>
                <a:srgbClr val="F45665"/>
              </a:solidFill>
            </a:endParaRPr>
          </a:p>
          <a:p>
            <a:pPr indent="-355600" lvl="0" marL="457200" marR="0" rtl="0" algn="l">
              <a:lnSpc>
                <a:spcPct val="100000"/>
              </a:lnSpc>
              <a:spcBef>
                <a:spcPts val="0"/>
              </a:spcBef>
              <a:spcAft>
                <a:spcPts val="0"/>
              </a:spcAft>
              <a:buClr>
                <a:srgbClr val="F45665"/>
              </a:buClr>
              <a:buSzPts val="2000"/>
              <a:buChar char="-"/>
            </a:pPr>
            <a:r>
              <a:rPr lang="en-US" sz="2000">
                <a:solidFill>
                  <a:srgbClr val="F45665"/>
                </a:solidFill>
              </a:rPr>
              <a:t>could combine CNN(speed) and RNN(time sensitivity) by using CNN to turn long sequences into shorter ones and then use RNN, maybe faster</a:t>
            </a:r>
            <a:r>
              <a:rPr b="1" lang="en-US" sz="2000">
                <a:solidFill>
                  <a:srgbClr val="F45665"/>
                </a:solidFill>
              </a:rPr>
              <a:t> </a:t>
            </a:r>
            <a:endParaRPr b="1" sz="2000">
              <a:solidFill>
                <a:srgbClr val="F45665"/>
              </a:solidFill>
            </a:endParaRPr>
          </a:p>
          <a:p>
            <a:pPr indent="-355600" lvl="0" marL="457200" marR="0" rtl="0" algn="l">
              <a:lnSpc>
                <a:spcPct val="100000"/>
              </a:lnSpc>
              <a:spcBef>
                <a:spcPts val="0"/>
              </a:spcBef>
              <a:spcAft>
                <a:spcPts val="0"/>
              </a:spcAft>
              <a:buClr>
                <a:srgbClr val="F45665"/>
              </a:buClr>
              <a:buSzPts val="2000"/>
              <a:buChar char="-"/>
            </a:pPr>
            <a:r>
              <a:rPr lang="en-US" sz="2000">
                <a:solidFill>
                  <a:srgbClr val="F45665"/>
                </a:solidFill>
              </a:rPr>
              <a:t>ensembling: pool together the predictions of different good models to make a better prediction.</a:t>
            </a:r>
            <a:endParaRPr sz="2000">
              <a:solidFill>
                <a:srgbClr val="F45665"/>
              </a:solidFill>
            </a:endParaRPr>
          </a:p>
          <a:p>
            <a:pPr indent="0" lvl="0" marL="0" rtl="0" algn="l">
              <a:spcBef>
                <a:spcPts val="0"/>
              </a:spcBef>
              <a:spcAft>
                <a:spcPts val="0"/>
              </a:spcAft>
              <a:buClr>
                <a:srgbClr val="C06C84"/>
              </a:buClr>
              <a:buSzPts val="2000"/>
              <a:buFont typeface="Calibri"/>
              <a:buNone/>
            </a:pPr>
            <a:r>
              <a:t/>
            </a:r>
            <a:endParaRPr b="1" sz="2000">
              <a:solidFill>
                <a:srgbClr val="6C5B7B"/>
              </a:solidFill>
              <a:latin typeface="Calibri"/>
              <a:ea typeface="Calibri"/>
              <a:cs typeface="Calibri"/>
              <a:sym typeface="Calibri"/>
            </a:endParaRPr>
          </a:p>
          <a:p>
            <a:pPr indent="266700" lvl="0" marL="0" rtl="0" algn="l">
              <a:lnSpc>
                <a:spcPct val="115000"/>
              </a:lnSpc>
              <a:spcBef>
                <a:spcPts val="0"/>
              </a:spcBef>
              <a:spcAft>
                <a:spcPts val="0"/>
              </a:spcAft>
              <a:buClr>
                <a:srgbClr val="000000"/>
              </a:buClr>
              <a:buSzPts val="1100"/>
              <a:buFont typeface="Arial"/>
              <a:buNone/>
            </a:pPr>
            <a:r>
              <a:t/>
            </a:r>
            <a:endParaRPr b="1" sz="2000">
              <a:solidFill>
                <a:srgbClr val="6C5B7B"/>
              </a:solidFill>
              <a:latin typeface="Calibri"/>
              <a:ea typeface="Calibri"/>
              <a:cs typeface="Calibri"/>
              <a:sym typeface="Calibri"/>
            </a:endParaRPr>
          </a:p>
          <a:p>
            <a:pPr indent="0" lvl="0" marL="0" rtl="0" algn="l">
              <a:spcBef>
                <a:spcPts val="0"/>
              </a:spcBef>
              <a:spcAft>
                <a:spcPts val="0"/>
              </a:spcAft>
              <a:buClr>
                <a:srgbClr val="C06C84"/>
              </a:buClr>
              <a:buSzPts val="2000"/>
              <a:buFont typeface="Calibri"/>
              <a:buNone/>
            </a:pPr>
            <a:r>
              <a:t/>
            </a:r>
            <a:endParaRPr b="1" sz="2000">
              <a:solidFill>
                <a:srgbClr val="C06C84"/>
              </a:solidFill>
              <a:latin typeface="Calibri"/>
              <a:ea typeface="Calibri"/>
              <a:cs typeface="Calibri"/>
              <a:sym typeface="Calibri"/>
            </a:endParaRPr>
          </a:p>
          <a:p>
            <a:pPr indent="0" lvl="0" marL="0" rtl="0" algn="l">
              <a:spcBef>
                <a:spcPts val="0"/>
              </a:spcBef>
              <a:spcAft>
                <a:spcPts val="0"/>
              </a:spcAft>
              <a:buClr>
                <a:srgbClr val="6C5B7B"/>
              </a:buClr>
              <a:buSzPts val="2000"/>
              <a:buFont typeface="Calibri"/>
              <a:buNone/>
            </a:pPr>
            <a:r>
              <a:t/>
            </a:r>
            <a:endParaRPr b="1" sz="2000">
              <a:solidFill>
                <a:srgbClr val="C06C84"/>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Calibri"/>
              <a:buNone/>
            </a:pPr>
            <a:r>
              <a:t/>
            </a:r>
            <a:endParaRPr sz="2000">
              <a:latin typeface="Calibri"/>
              <a:ea typeface="Calibri"/>
              <a:cs typeface="Calibri"/>
              <a:sym typeface="Calibri"/>
            </a:endParaRPr>
          </a:p>
        </p:txBody>
      </p:sp>
      <p:sp>
        <p:nvSpPr>
          <p:cNvPr id="495" name="Google Shape;495;p34"/>
          <p:cNvSpPr txBox="1"/>
          <p:nvPr/>
        </p:nvSpPr>
        <p:spPr>
          <a:xfrm>
            <a:off x="8280150" y="2456800"/>
            <a:ext cx="3725400" cy="192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06C84"/>
              </a:buClr>
              <a:buSzPts val="2800"/>
              <a:buFont typeface="Calibri"/>
              <a:buNone/>
            </a:pPr>
            <a:r>
              <a:rPr b="1" lang="en-US" sz="2800">
                <a:solidFill>
                  <a:srgbClr val="C06C84"/>
                </a:solidFill>
                <a:latin typeface="Calibri"/>
                <a:ea typeface="Calibri"/>
                <a:cs typeface="Calibri"/>
                <a:sym typeface="Calibri"/>
              </a:rPr>
              <a:t>Model Improvement</a:t>
            </a:r>
            <a:endParaRPr b="1" sz="2800">
              <a:solidFill>
                <a:srgbClr val="C06C84"/>
              </a:solidFill>
              <a:latin typeface="Calibri"/>
              <a:ea typeface="Calibri"/>
              <a:cs typeface="Calibri"/>
              <a:sym typeface="Calibri"/>
            </a:endParaRPr>
          </a:p>
          <a:p>
            <a:pPr indent="0" lvl="0" marL="0" marR="0" rtl="0" algn="l">
              <a:lnSpc>
                <a:spcPct val="100000"/>
              </a:lnSpc>
              <a:spcBef>
                <a:spcPts val="0"/>
              </a:spcBef>
              <a:spcAft>
                <a:spcPts val="0"/>
              </a:spcAft>
              <a:buClr>
                <a:srgbClr val="C06C84"/>
              </a:buClr>
              <a:buSzPts val="2800"/>
              <a:buFont typeface="Calibri"/>
              <a:buNone/>
            </a:pPr>
            <a:r>
              <a:t/>
            </a:r>
            <a:endParaRPr b="1" sz="1200">
              <a:solidFill>
                <a:srgbClr val="C06C84"/>
              </a:solidFill>
              <a:latin typeface="Calibri"/>
              <a:ea typeface="Calibri"/>
              <a:cs typeface="Calibri"/>
              <a:sym typeface="Calibri"/>
            </a:endParaRPr>
          </a:p>
          <a:p>
            <a:pPr indent="0" lvl="0" marL="0" marR="0" rtl="0" algn="l">
              <a:lnSpc>
                <a:spcPct val="100000"/>
              </a:lnSpc>
              <a:spcBef>
                <a:spcPts val="0"/>
              </a:spcBef>
              <a:spcAft>
                <a:spcPts val="0"/>
              </a:spcAft>
              <a:buClr>
                <a:srgbClr val="C06C84"/>
              </a:buClr>
              <a:buSzPts val="2800"/>
              <a:buFont typeface="Calibri"/>
              <a:buNone/>
            </a:pPr>
            <a:r>
              <a:rPr lang="en-US" sz="2000">
                <a:solidFill>
                  <a:srgbClr val="C06C84"/>
                </a:solidFill>
              </a:rPr>
              <a:t>Add more layers</a:t>
            </a:r>
            <a:endParaRPr sz="2000">
              <a:solidFill>
                <a:srgbClr val="C06C84"/>
              </a:solidFill>
            </a:endParaRPr>
          </a:p>
          <a:p>
            <a:pPr indent="0" lvl="0" marL="0" marR="0" rtl="0" algn="l">
              <a:lnSpc>
                <a:spcPct val="100000"/>
              </a:lnSpc>
              <a:spcBef>
                <a:spcPts val="0"/>
              </a:spcBef>
              <a:spcAft>
                <a:spcPts val="0"/>
              </a:spcAft>
              <a:buClr>
                <a:srgbClr val="C06C84"/>
              </a:buClr>
              <a:buSzPts val="2800"/>
              <a:buFont typeface="Calibri"/>
              <a:buNone/>
            </a:pPr>
            <a:r>
              <a:rPr lang="en-US" sz="2000">
                <a:solidFill>
                  <a:srgbClr val="C06C84"/>
                </a:solidFill>
              </a:rPr>
              <a:t>Change to larger input length</a:t>
            </a:r>
            <a:endParaRPr sz="2000">
              <a:solidFill>
                <a:srgbClr val="C06C84"/>
              </a:solidFill>
            </a:endParaRPr>
          </a:p>
          <a:p>
            <a:pPr indent="0" lvl="0" marL="0" marR="0" rtl="0" algn="l">
              <a:lnSpc>
                <a:spcPct val="100000"/>
              </a:lnSpc>
              <a:spcBef>
                <a:spcPts val="0"/>
              </a:spcBef>
              <a:spcAft>
                <a:spcPts val="0"/>
              </a:spcAft>
              <a:buClr>
                <a:srgbClr val="C06C84"/>
              </a:buClr>
              <a:buSzPts val="2800"/>
              <a:buFont typeface="Calibri"/>
              <a:buNone/>
            </a:pPr>
            <a:r>
              <a:rPr lang="en-US" sz="2000">
                <a:solidFill>
                  <a:srgbClr val="C06C84"/>
                </a:solidFill>
              </a:rPr>
              <a:t>Try more dropout for overfitting</a:t>
            </a:r>
            <a:endParaRPr sz="2000">
              <a:solidFill>
                <a:srgbClr val="C06C84"/>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99" name="Shape 499"/>
        <p:cNvGrpSpPr/>
        <p:nvPr/>
      </p:nvGrpSpPr>
      <p:grpSpPr>
        <a:xfrm>
          <a:off x="0" y="0"/>
          <a:ext cx="0" cy="0"/>
          <a:chOff x="0" y="0"/>
          <a:chExt cx="0" cy="0"/>
        </a:xfrm>
      </p:grpSpPr>
      <p:sp>
        <p:nvSpPr>
          <p:cNvPr id="500" name="Google Shape;500;p35"/>
          <p:cNvSpPr txBox="1"/>
          <p:nvPr/>
        </p:nvSpPr>
        <p:spPr>
          <a:xfrm>
            <a:off x="3621087" y="1876425"/>
            <a:ext cx="334962" cy="831850"/>
          </a:xfrm>
          <a:prstGeom prst="rect">
            <a:avLst/>
          </a:prstGeom>
          <a:solidFill>
            <a:srgbClr val="6C5B7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1" name="Google Shape;501;p35"/>
          <p:cNvSpPr/>
          <p:nvPr/>
        </p:nvSpPr>
        <p:spPr>
          <a:xfrm rot="-9720000">
            <a:off x="4081462" y="2838450"/>
            <a:ext cx="6084887" cy="628650"/>
          </a:xfrm>
          <a:custGeom>
            <a:rect b="b" l="l" r="r" t="t"/>
            <a:pathLst>
              <a:path extrusionOk="0" h="627714" w="6084724">
                <a:moveTo>
                  <a:pt x="6076952" y="627714"/>
                </a:moveTo>
                <a:lnTo>
                  <a:pt x="0" y="627714"/>
                </a:lnTo>
                <a:lnTo>
                  <a:pt x="4552423" y="0"/>
                </a:lnTo>
                <a:lnTo>
                  <a:pt x="6084724" y="611950"/>
                </a:lnTo>
                <a:lnTo>
                  <a:pt x="6076952" y="627714"/>
                </a:lnTo>
                <a:close/>
              </a:path>
            </a:pathLst>
          </a:cu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2" name="Google Shape;502;p35"/>
          <p:cNvSpPr/>
          <p:nvPr/>
        </p:nvSpPr>
        <p:spPr>
          <a:xfrm rot="2640000">
            <a:off x="3578225" y="1730375"/>
            <a:ext cx="419100" cy="2019300"/>
          </a:xfrm>
          <a:custGeom>
            <a:rect b="b" l="l" r="r" t="t"/>
            <a:pathLst>
              <a:path extrusionOk="0" h="2019468" w="419914">
                <a:moveTo>
                  <a:pt x="0" y="41884"/>
                </a:moveTo>
                <a:lnTo>
                  <a:pt x="81131" y="0"/>
                </a:lnTo>
                <a:lnTo>
                  <a:pt x="419914" y="0"/>
                </a:lnTo>
                <a:lnTo>
                  <a:pt x="419914" y="1600789"/>
                </a:lnTo>
                <a:lnTo>
                  <a:pt x="0" y="2019468"/>
                </a:lnTo>
                <a:lnTo>
                  <a:pt x="0" y="41884"/>
                </a:lnTo>
                <a:close/>
              </a:path>
            </a:pathLst>
          </a:custGeom>
          <a:solidFill>
            <a:srgbClr val="F6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3" name="Google Shape;503;p35"/>
          <p:cNvSpPr txBox="1"/>
          <p:nvPr/>
        </p:nvSpPr>
        <p:spPr>
          <a:xfrm flipH="1">
            <a:off x="4527550" y="2730500"/>
            <a:ext cx="100012" cy="654050"/>
          </a:xfrm>
          <a:prstGeom prst="rect">
            <a:avLst/>
          </a:prstGeom>
          <a:solidFill>
            <a:srgbClr val="F8B19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4" name="Google Shape;504;p35"/>
          <p:cNvSpPr txBox="1"/>
          <p:nvPr/>
        </p:nvSpPr>
        <p:spPr>
          <a:xfrm>
            <a:off x="3135312" y="3940175"/>
            <a:ext cx="5980112" cy="1108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600"/>
              <a:buFont typeface="Arial"/>
              <a:buNone/>
            </a:pPr>
            <a:r>
              <a:rPr b="1" i="0" lang="en-US" sz="6600" u="none">
                <a:solidFill>
                  <a:srgbClr val="000000"/>
                </a:solidFill>
                <a:latin typeface="Arial"/>
                <a:ea typeface="Arial"/>
                <a:cs typeface="Arial"/>
                <a:sym typeface="Aria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9" name="Shape 139"/>
        <p:cNvGrpSpPr/>
        <p:nvPr/>
      </p:nvGrpSpPr>
      <p:grpSpPr>
        <a:xfrm>
          <a:off x="0" y="0"/>
          <a:ext cx="0" cy="0"/>
          <a:chOff x="0" y="0"/>
          <a:chExt cx="0" cy="0"/>
        </a:xfrm>
      </p:grpSpPr>
      <p:sp>
        <p:nvSpPr>
          <p:cNvPr id="140" name="Google Shape;140;p15"/>
          <p:cNvSpPr/>
          <p:nvPr/>
        </p:nvSpPr>
        <p:spPr>
          <a:xfrm>
            <a:off x="2695575" y="4662487"/>
            <a:ext cx="800100" cy="798512"/>
          </a:xfrm>
          <a:prstGeom prst="ellipse">
            <a:avLst/>
          </a:pr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1" name="Google Shape;141;p15"/>
          <p:cNvSpPr/>
          <p:nvPr/>
        </p:nvSpPr>
        <p:spPr>
          <a:xfrm>
            <a:off x="6534150" y="3619500"/>
            <a:ext cx="1701800" cy="1701800"/>
          </a:xfrm>
          <a:prstGeom prst="ellipse">
            <a:avLst/>
          </a:prstGeom>
          <a:solidFill>
            <a:srgbClr val="F6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2" name="Google Shape;142;p15"/>
          <p:cNvSpPr/>
          <p:nvPr/>
        </p:nvSpPr>
        <p:spPr>
          <a:xfrm>
            <a:off x="3797300" y="1397000"/>
            <a:ext cx="3543300" cy="3543300"/>
          </a:xfrm>
          <a:prstGeom prst="ellipse">
            <a:avLst/>
          </a:prstGeom>
          <a:solidFill>
            <a:srgbClr val="6C5B7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3" name="Google Shape;143;p15"/>
          <p:cNvSpPr/>
          <p:nvPr/>
        </p:nvSpPr>
        <p:spPr>
          <a:xfrm>
            <a:off x="6534150" y="812800"/>
            <a:ext cx="2590800" cy="2590800"/>
          </a:xfrm>
          <a:prstGeom prst="ellipse">
            <a:avLst/>
          </a:pr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4" name="Google Shape;144;p15"/>
          <p:cNvSpPr/>
          <p:nvPr/>
        </p:nvSpPr>
        <p:spPr>
          <a:xfrm>
            <a:off x="2954337" y="3390900"/>
            <a:ext cx="1930400" cy="1930400"/>
          </a:xfrm>
          <a:prstGeom prst="ellipse">
            <a:avLst/>
          </a:prstGeom>
          <a:solidFill>
            <a:srgbClr val="F8B19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5" name="Google Shape;145;p15"/>
          <p:cNvSpPr/>
          <p:nvPr/>
        </p:nvSpPr>
        <p:spPr>
          <a:xfrm>
            <a:off x="1914525" y="1397000"/>
            <a:ext cx="514350" cy="514350"/>
          </a:xfrm>
          <a:prstGeom prst="ellipse">
            <a:avLst/>
          </a:pr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6" name="Google Shape;146;p15"/>
          <p:cNvSpPr/>
          <p:nvPr/>
        </p:nvSpPr>
        <p:spPr>
          <a:xfrm>
            <a:off x="5280025" y="5842000"/>
            <a:ext cx="288925" cy="288925"/>
          </a:xfrm>
          <a:prstGeom prst="ellipse">
            <a:avLst/>
          </a:prstGeom>
          <a:solidFill>
            <a:srgbClr val="F6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7" name="Google Shape;147;p15"/>
          <p:cNvSpPr/>
          <p:nvPr/>
        </p:nvSpPr>
        <p:spPr>
          <a:xfrm>
            <a:off x="9815512" y="2139950"/>
            <a:ext cx="523875" cy="523875"/>
          </a:xfrm>
          <a:prstGeom prst="ellipse">
            <a:avLst/>
          </a:prstGeom>
          <a:solidFill>
            <a:srgbClr val="F8B19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8" name="Google Shape;148;p15"/>
          <p:cNvSpPr/>
          <p:nvPr/>
        </p:nvSpPr>
        <p:spPr>
          <a:xfrm>
            <a:off x="5045075" y="412750"/>
            <a:ext cx="798512" cy="800100"/>
          </a:xfrm>
          <a:prstGeom prst="ellipse">
            <a:avLst/>
          </a:prstGeom>
          <a:solidFill>
            <a:srgbClr val="F8B19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9" name="Google Shape;149;p15"/>
          <p:cNvSpPr/>
          <p:nvPr/>
        </p:nvSpPr>
        <p:spPr>
          <a:xfrm>
            <a:off x="9763125" y="4819650"/>
            <a:ext cx="244475" cy="242887"/>
          </a:xfrm>
          <a:prstGeom prst="ellipse">
            <a:avLst/>
          </a:prstGeom>
          <a:solidFill>
            <a:srgbClr val="6C5B7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0" name="Google Shape;150;p15"/>
          <p:cNvSpPr txBox="1"/>
          <p:nvPr/>
        </p:nvSpPr>
        <p:spPr>
          <a:xfrm>
            <a:off x="4921250" y="1384300"/>
            <a:ext cx="1460500" cy="31543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9900"/>
              <a:buFont typeface="Arial"/>
              <a:buNone/>
            </a:pPr>
            <a:r>
              <a:rPr b="1" i="0" lang="en-US" sz="19900" u="none">
                <a:solidFill>
                  <a:schemeClr val="lt1"/>
                </a:solidFill>
                <a:latin typeface="Arial"/>
                <a:ea typeface="Arial"/>
                <a:cs typeface="Arial"/>
                <a:sym typeface="Arial"/>
              </a:rPr>
              <a:t>1</a:t>
            </a:r>
            <a:endParaRPr/>
          </a:p>
        </p:txBody>
      </p:sp>
      <p:sp>
        <p:nvSpPr>
          <p:cNvPr id="151" name="Google Shape;151;p15"/>
          <p:cNvSpPr txBox="1"/>
          <p:nvPr/>
        </p:nvSpPr>
        <p:spPr>
          <a:xfrm>
            <a:off x="6611937" y="1476375"/>
            <a:ext cx="2279650" cy="16922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800"/>
              <a:buFont typeface="Arial"/>
              <a:buNone/>
            </a:pPr>
            <a:r>
              <a:rPr b="0" i="0" lang="en-US" sz="2800" u="none">
                <a:solidFill>
                  <a:schemeClr val="lt1"/>
                </a:solidFill>
                <a:latin typeface="Arial"/>
                <a:ea typeface="Arial"/>
                <a:cs typeface="Arial"/>
                <a:sym typeface="Arial"/>
              </a:rPr>
              <a:t>  Motivation</a:t>
            </a:r>
            <a:endParaRPr/>
          </a:p>
          <a:p>
            <a:pPr indent="0" lvl="0" marL="0" marR="0" rtl="0" algn="l">
              <a:lnSpc>
                <a:spcPct val="100000"/>
              </a:lnSpc>
              <a:spcBef>
                <a:spcPts val="0"/>
              </a:spcBef>
              <a:spcAft>
                <a:spcPts val="0"/>
              </a:spcAft>
              <a:buClr>
                <a:schemeClr val="lt1"/>
              </a:buClr>
              <a:buSzPts val="2800"/>
              <a:buFont typeface="Arial"/>
              <a:buNone/>
            </a:pPr>
            <a:r>
              <a:rPr lang="en-US" sz="2800">
                <a:solidFill>
                  <a:schemeClr val="lt1"/>
                </a:solidFill>
              </a:rPr>
              <a:t>         </a:t>
            </a:r>
            <a:r>
              <a:rPr b="0" i="0" lang="en-US" sz="2800" u="none">
                <a:solidFill>
                  <a:schemeClr val="lt1"/>
                </a:solidFill>
                <a:latin typeface="Arial"/>
                <a:ea typeface="Arial"/>
                <a:cs typeface="Arial"/>
                <a:sym typeface="Arial"/>
              </a:rPr>
              <a:t>&amp;</a:t>
            </a:r>
            <a:endParaRPr/>
          </a:p>
          <a:p>
            <a:pPr indent="0" lvl="0" marL="0" marR="0" rtl="0" algn="l">
              <a:lnSpc>
                <a:spcPct val="100000"/>
              </a:lnSpc>
              <a:spcBef>
                <a:spcPts val="0"/>
              </a:spcBef>
              <a:spcAft>
                <a:spcPts val="0"/>
              </a:spcAft>
              <a:buClr>
                <a:schemeClr val="lt1"/>
              </a:buClr>
              <a:buSzPts val="2800"/>
              <a:buFont typeface="Arial"/>
              <a:buNone/>
            </a:pPr>
            <a:r>
              <a:rPr lang="en-US" sz="2800">
                <a:solidFill>
                  <a:schemeClr val="lt1"/>
                </a:solidFill>
              </a:rPr>
              <a:t>  </a:t>
            </a:r>
            <a:r>
              <a:rPr b="0" i="0" lang="en-US" sz="2800" u="none">
                <a:solidFill>
                  <a:schemeClr val="lt1"/>
                </a:solidFill>
                <a:latin typeface="Arial"/>
                <a:ea typeface="Arial"/>
                <a:cs typeface="Arial"/>
                <a:sym typeface="Arial"/>
              </a:rPr>
              <a:t>Objection</a:t>
            </a:r>
            <a:endParaRPr b="0" i="0" sz="28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800" u="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5" name="Shape 155"/>
        <p:cNvGrpSpPr/>
        <p:nvPr/>
      </p:nvGrpSpPr>
      <p:grpSpPr>
        <a:xfrm>
          <a:off x="0" y="0"/>
          <a:ext cx="0" cy="0"/>
          <a:chOff x="0" y="0"/>
          <a:chExt cx="0" cy="0"/>
        </a:xfrm>
      </p:grpSpPr>
      <p:sp>
        <p:nvSpPr>
          <p:cNvPr id="156" name="Google Shape;156;p16"/>
          <p:cNvSpPr txBox="1"/>
          <p:nvPr/>
        </p:nvSpPr>
        <p:spPr>
          <a:xfrm>
            <a:off x="6621462" y="0"/>
            <a:ext cx="5570537" cy="584200"/>
          </a:xfrm>
          <a:prstGeom prst="rect">
            <a:avLst/>
          </a:prstGeom>
          <a:solidFill>
            <a:srgbClr val="F8B19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7" name="Google Shape;157;p16"/>
          <p:cNvSpPr txBox="1"/>
          <p:nvPr/>
        </p:nvSpPr>
        <p:spPr>
          <a:xfrm>
            <a:off x="0" y="0"/>
            <a:ext cx="914400" cy="584200"/>
          </a:xfrm>
          <a:prstGeom prst="rect">
            <a:avLst/>
          </a:prstGeom>
          <a:solidFill>
            <a:srgbClr val="6C5B7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8" name="Google Shape;158;p16"/>
          <p:cNvSpPr txBox="1"/>
          <p:nvPr/>
        </p:nvSpPr>
        <p:spPr>
          <a:xfrm>
            <a:off x="962025" y="0"/>
            <a:ext cx="376237" cy="584200"/>
          </a:xfrm>
          <a:prstGeom prst="rect">
            <a:avLst/>
          </a:pr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9" name="Google Shape;159;p16"/>
          <p:cNvSpPr txBox="1"/>
          <p:nvPr/>
        </p:nvSpPr>
        <p:spPr>
          <a:xfrm>
            <a:off x="1384300" y="0"/>
            <a:ext cx="146050" cy="584200"/>
          </a:xfrm>
          <a:prstGeom prst="rect">
            <a:avLst/>
          </a:prstGeom>
          <a:solidFill>
            <a:srgbClr val="F6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0" name="Google Shape;160;p16"/>
          <p:cNvSpPr txBox="1"/>
          <p:nvPr/>
        </p:nvSpPr>
        <p:spPr>
          <a:xfrm>
            <a:off x="1708150" y="76200"/>
            <a:ext cx="2051050" cy="523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a:solidFill>
                  <a:srgbClr val="000000"/>
                </a:solidFill>
                <a:latin typeface="Arial"/>
                <a:ea typeface="Arial"/>
                <a:cs typeface="Arial"/>
                <a:sym typeface="Arial"/>
              </a:rPr>
              <a:t>Motivation</a:t>
            </a:r>
            <a:endParaRPr/>
          </a:p>
        </p:txBody>
      </p:sp>
      <p:sp>
        <p:nvSpPr>
          <p:cNvPr id="161" name="Google Shape;161;p16"/>
          <p:cNvSpPr/>
          <p:nvPr/>
        </p:nvSpPr>
        <p:spPr>
          <a:xfrm>
            <a:off x="868362" y="946150"/>
            <a:ext cx="2143125" cy="2143125"/>
          </a:xfrm>
          <a:prstGeom prst="ellipse">
            <a:avLst/>
          </a:prstGeom>
          <a:solidFill>
            <a:srgbClr val="F6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2" name="Google Shape;162;p16"/>
          <p:cNvSpPr/>
          <p:nvPr/>
        </p:nvSpPr>
        <p:spPr>
          <a:xfrm>
            <a:off x="4876800" y="860425"/>
            <a:ext cx="2143125" cy="2143125"/>
          </a:xfrm>
          <a:prstGeom prst="ellipse">
            <a:avLst/>
          </a:pr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3" name="Google Shape;163;p16"/>
          <p:cNvSpPr/>
          <p:nvPr/>
        </p:nvSpPr>
        <p:spPr>
          <a:xfrm>
            <a:off x="8856662" y="922337"/>
            <a:ext cx="2143125" cy="2143125"/>
          </a:xfrm>
          <a:prstGeom prst="ellipse">
            <a:avLst/>
          </a:prstGeom>
          <a:solidFill>
            <a:srgbClr val="6C5B7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64" name="Google Shape;164;p16"/>
          <p:cNvPicPr preferRelativeResize="0"/>
          <p:nvPr/>
        </p:nvPicPr>
        <p:blipFill rotWithShape="1">
          <a:blip r:embed="rId4">
            <a:alphaModFix/>
          </a:blip>
          <a:srcRect b="0" l="0" r="0" t="0"/>
          <a:stretch/>
        </p:blipFill>
        <p:spPr>
          <a:xfrm>
            <a:off x="5597525" y="1330325"/>
            <a:ext cx="747712" cy="539750"/>
          </a:xfrm>
          <a:prstGeom prst="rect">
            <a:avLst/>
          </a:prstGeom>
          <a:noFill/>
          <a:ln>
            <a:noFill/>
          </a:ln>
        </p:spPr>
      </p:pic>
      <p:pic>
        <p:nvPicPr>
          <p:cNvPr id="165" name="Google Shape;165;p16"/>
          <p:cNvPicPr preferRelativeResize="0"/>
          <p:nvPr/>
        </p:nvPicPr>
        <p:blipFill rotWithShape="1">
          <a:blip r:embed="rId5">
            <a:alphaModFix/>
          </a:blip>
          <a:srcRect b="0" l="0" r="0" t="0"/>
          <a:stretch/>
        </p:blipFill>
        <p:spPr>
          <a:xfrm>
            <a:off x="9599612" y="1274762"/>
            <a:ext cx="657225" cy="657225"/>
          </a:xfrm>
          <a:prstGeom prst="rect">
            <a:avLst/>
          </a:prstGeom>
          <a:noFill/>
          <a:ln>
            <a:noFill/>
          </a:ln>
        </p:spPr>
      </p:pic>
      <p:pic>
        <p:nvPicPr>
          <p:cNvPr id="166" name="Google Shape;166;p16"/>
          <p:cNvPicPr preferRelativeResize="0"/>
          <p:nvPr/>
        </p:nvPicPr>
        <p:blipFill rotWithShape="1">
          <a:blip r:embed="rId6">
            <a:alphaModFix/>
          </a:blip>
          <a:srcRect b="0" l="0" r="0" t="0"/>
          <a:stretch/>
        </p:blipFill>
        <p:spPr>
          <a:xfrm>
            <a:off x="1522412" y="1392237"/>
            <a:ext cx="833437" cy="601662"/>
          </a:xfrm>
          <a:prstGeom prst="rect">
            <a:avLst/>
          </a:prstGeom>
          <a:noFill/>
          <a:ln>
            <a:noFill/>
          </a:ln>
        </p:spPr>
      </p:pic>
      <p:sp>
        <p:nvSpPr>
          <p:cNvPr id="167" name="Google Shape;167;p16"/>
          <p:cNvSpPr txBox="1"/>
          <p:nvPr/>
        </p:nvSpPr>
        <p:spPr>
          <a:xfrm>
            <a:off x="5570537" y="2116137"/>
            <a:ext cx="755650" cy="647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600"/>
              <a:buFont typeface="Arial"/>
              <a:buNone/>
            </a:pPr>
            <a:r>
              <a:rPr b="1" i="0" lang="en-US" sz="3600" u="none">
                <a:solidFill>
                  <a:schemeClr val="lt1"/>
                </a:solidFill>
                <a:latin typeface="Arial"/>
                <a:ea typeface="Arial"/>
                <a:cs typeface="Arial"/>
                <a:sym typeface="Arial"/>
              </a:rPr>
              <a:t>02</a:t>
            </a:r>
            <a:endParaRPr/>
          </a:p>
        </p:txBody>
      </p:sp>
      <p:sp>
        <p:nvSpPr>
          <p:cNvPr id="168" name="Google Shape;168;p16"/>
          <p:cNvSpPr txBox="1"/>
          <p:nvPr/>
        </p:nvSpPr>
        <p:spPr>
          <a:xfrm>
            <a:off x="9555162" y="2078037"/>
            <a:ext cx="755650" cy="646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600"/>
              <a:buFont typeface="Arial"/>
              <a:buNone/>
            </a:pPr>
            <a:r>
              <a:rPr b="1" i="0" lang="en-US" sz="3600" u="none">
                <a:solidFill>
                  <a:schemeClr val="lt1"/>
                </a:solidFill>
                <a:latin typeface="Arial"/>
                <a:ea typeface="Arial"/>
                <a:cs typeface="Arial"/>
                <a:sym typeface="Arial"/>
              </a:rPr>
              <a:t>03</a:t>
            </a:r>
            <a:endParaRPr/>
          </a:p>
        </p:txBody>
      </p:sp>
      <p:sp>
        <p:nvSpPr>
          <p:cNvPr id="169" name="Google Shape;169;p16"/>
          <p:cNvSpPr txBox="1"/>
          <p:nvPr/>
        </p:nvSpPr>
        <p:spPr>
          <a:xfrm>
            <a:off x="1595437" y="2139950"/>
            <a:ext cx="755650" cy="646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600"/>
              <a:buFont typeface="Arial"/>
              <a:buNone/>
            </a:pPr>
            <a:r>
              <a:rPr b="1" i="0" lang="en-US" sz="3600" u="none">
                <a:solidFill>
                  <a:schemeClr val="lt1"/>
                </a:solidFill>
                <a:latin typeface="Arial"/>
                <a:ea typeface="Arial"/>
                <a:cs typeface="Arial"/>
                <a:sym typeface="Arial"/>
              </a:rPr>
              <a:t>01</a:t>
            </a:r>
            <a:endParaRPr/>
          </a:p>
        </p:txBody>
      </p:sp>
      <p:sp>
        <p:nvSpPr>
          <p:cNvPr id="170" name="Google Shape;170;p16"/>
          <p:cNvSpPr txBox="1"/>
          <p:nvPr/>
        </p:nvSpPr>
        <p:spPr>
          <a:xfrm>
            <a:off x="671512" y="3282950"/>
            <a:ext cx="3052762" cy="34782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67280"/>
              </a:buClr>
              <a:buSzPts val="2000"/>
              <a:buFont typeface="Calibri"/>
              <a:buNone/>
            </a:pPr>
            <a:r>
              <a:rPr b="1" i="0" lang="en-US" sz="2000" u="none">
                <a:solidFill>
                  <a:srgbClr val="F67280"/>
                </a:solidFill>
                <a:latin typeface="Calibri"/>
                <a:ea typeface="Calibri"/>
                <a:cs typeface="Calibri"/>
                <a:sym typeface="Calibri"/>
              </a:rPr>
              <a:t>Personalized medicine in cancer is becoming more of a reality in recent years due to the development of targeted therapy, immunotherapy, and diagnostic pipelines that focus on a patient’s specific set of mutations prior to treatment.</a:t>
            </a:r>
            <a:endParaRPr/>
          </a:p>
        </p:txBody>
      </p:sp>
      <p:sp>
        <p:nvSpPr>
          <p:cNvPr id="171" name="Google Shape;171;p16"/>
          <p:cNvSpPr txBox="1"/>
          <p:nvPr/>
        </p:nvSpPr>
        <p:spPr>
          <a:xfrm>
            <a:off x="4703750" y="3394075"/>
            <a:ext cx="3052800" cy="3478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06C84"/>
              </a:buClr>
              <a:buSzPts val="2000"/>
              <a:buFont typeface="Calibri"/>
              <a:buNone/>
            </a:pPr>
            <a:r>
              <a:rPr b="1" i="0" lang="en-US" sz="2000" u="none">
                <a:solidFill>
                  <a:srgbClr val="C06C84"/>
                </a:solidFill>
                <a:latin typeface="Calibri"/>
                <a:ea typeface="Calibri"/>
                <a:cs typeface="Calibri"/>
                <a:sym typeface="Calibri"/>
              </a:rPr>
              <a:t>With </a:t>
            </a:r>
            <a:r>
              <a:rPr b="1" lang="en-US" sz="2000">
                <a:solidFill>
                  <a:srgbClr val="C06C84"/>
                </a:solidFill>
                <a:latin typeface="Calibri"/>
                <a:ea typeface="Calibri"/>
                <a:cs typeface="Calibri"/>
                <a:sym typeface="Calibri"/>
              </a:rPr>
              <a:t>the </a:t>
            </a:r>
            <a:r>
              <a:rPr b="1" i="0" lang="en-US" sz="2000" u="none">
                <a:solidFill>
                  <a:srgbClr val="C06C84"/>
                </a:solidFill>
                <a:latin typeface="Calibri"/>
                <a:ea typeface="Calibri"/>
                <a:cs typeface="Calibri"/>
                <a:sym typeface="Calibri"/>
              </a:rPr>
              <a:t>development of personalized medi</a:t>
            </a:r>
            <a:r>
              <a:rPr b="1" lang="en-US" sz="2000">
                <a:solidFill>
                  <a:srgbClr val="C06C84"/>
                </a:solidFill>
                <a:latin typeface="Calibri"/>
                <a:ea typeface="Calibri"/>
                <a:cs typeface="Calibri"/>
                <a:sym typeface="Calibri"/>
              </a:rPr>
              <a:t>cine </a:t>
            </a:r>
            <a:r>
              <a:rPr b="1" i="0" lang="en-US" sz="2000" u="none">
                <a:solidFill>
                  <a:srgbClr val="C06C84"/>
                </a:solidFill>
                <a:latin typeface="Calibri"/>
                <a:ea typeface="Calibri"/>
                <a:cs typeface="Calibri"/>
                <a:sym typeface="Calibri"/>
              </a:rPr>
              <a:t>comes the need to create reliable models that can automate the process of detecting the type of mutations involved (given a set of genes), and their potential targets.</a:t>
            </a:r>
            <a:endParaRPr/>
          </a:p>
        </p:txBody>
      </p:sp>
      <p:sp>
        <p:nvSpPr>
          <p:cNvPr id="172" name="Google Shape;172;p16"/>
          <p:cNvSpPr txBox="1"/>
          <p:nvPr/>
        </p:nvSpPr>
        <p:spPr>
          <a:xfrm>
            <a:off x="8632825" y="3417871"/>
            <a:ext cx="2786100" cy="257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6C5B7B"/>
              </a:buClr>
              <a:buSzPts val="2000"/>
              <a:buFont typeface="Calibri"/>
              <a:buNone/>
            </a:pPr>
            <a:r>
              <a:rPr b="1" i="0" lang="en-US" sz="2000" u="none">
                <a:solidFill>
                  <a:srgbClr val="6C5B7B"/>
                </a:solidFill>
                <a:latin typeface="Calibri"/>
                <a:ea typeface="Calibri"/>
                <a:cs typeface="Calibri"/>
                <a:sym typeface="Calibri"/>
              </a:rPr>
              <a:t>Th</a:t>
            </a:r>
            <a:r>
              <a:rPr b="1" lang="en-US" sz="2000">
                <a:solidFill>
                  <a:srgbClr val="6C5B7B"/>
                </a:solidFill>
                <a:latin typeface="Calibri"/>
                <a:ea typeface="Calibri"/>
                <a:cs typeface="Calibri"/>
                <a:sym typeface="Calibri"/>
              </a:rPr>
              <a:t>e</a:t>
            </a:r>
            <a:r>
              <a:rPr b="1" i="0" lang="en-US" sz="2000" u="none">
                <a:solidFill>
                  <a:srgbClr val="6C5B7B"/>
                </a:solidFill>
                <a:latin typeface="Calibri"/>
                <a:ea typeface="Calibri"/>
                <a:cs typeface="Calibri"/>
                <a:sym typeface="Calibri"/>
              </a:rPr>
              <a:t> understanding of muta</a:t>
            </a:r>
            <a:r>
              <a:rPr b="1" lang="en-US" sz="2000">
                <a:solidFill>
                  <a:srgbClr val="6C5B7B"/>
                </a:solidFill>
                <a:latin typeface="Calibri"/>
                <a:ea typeface="Calibri"/>
                <a:cs typeface="Calibri"/>
                <a:sym typeface="Calibri"/>
              </a:rPr>
              <a:t>tional subtypes </a:t>
            </a:r>
            <a:r>
              <a:rPr b="1" i="0" lang="en-US" sz="2000" u="none">
                <a:solidFill>
                  <a:srgbClr val="6C5B7B"/>
                </a:solidFill>
                <a:latin typeface="Calibri"/>
                <a:ea typeface="Calibri"/>
                <a:cs typeface="Calibri"/>
                <a:sym typeface="Calibri"/>
              </a:rPr>
              <a:t>is crucial to the detection of driver genes and successful treatment of individual cancer subtypes.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6" name="Shape 176"/>
        <p:cNvGrpSpPr/>
        <p:nvPr/>
      </p:nvGrpSpPr>
      <p:grpSpPr>
        <a:xfrm>
          <a:off x="0" y="0"/>
          <a:ext cx="0" cy="0"/>
          <a:chOff x="0" y="0"/>
          <a:chExt cx="0" cy="0"/>
        </a:xfrm>
      </p:grpSpPr>
      <p:sp>
        <p:nvSpPr>
          <p:cNvPr id="177" name="Google Shape;177;p17"/>
          <p:cNvSpPr txBox="1"/>
          <p:nvPr/>
        </p:nvSpPr>
        <p:spPr>
          <a:xfrm>
            <a:off x="6621462" y="0"/>
            <a:ext cx="5570537" cy="584200"/>
          </a:xfrm>
          <a:prstGeom prst="rect">
            <a:avLst/>
          </a:prstGeom>
          <a:solidFill>
            <a:srgbClr val="F8B19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8" name="Google Shape;178;p17"/>
          <p:cNvSpPr txBox="1"/>
          <p:nvPr/>
        </p:nvSpPr>
        <p:spPr>
          <a:xfrm>
            <a:off x="0" y="0"/>
            <a:ext cx="914400" cy="584200"/>
          </a:xfrm>
          <a:prstGeom prst="rect">
            <a:avLst/>
          </a:prstGeom>
          <a:solidFill>
            <a:srgbClr val="6C5B7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9" name="Google Shape;179;p17"/>
          <p:cNvSpPr txBox="1"/>
          <p:nvPr/>
        </p:nvSpPr>
        <p:spPr>
          <a:xfrm>
            <a:off x="962025" y="0"/>
            <a:ext cx="376237" cy="584200"/>
          </a:xfrm>
          <a:prstGeom prst="rect">
            <a:avLst/>
          </a:pr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0" name="Google Shape;180;p17"/>
          <p:cNvSpPr txBox="1"/>
          <p:nvPr/>
        </p:nvSpPr>
        <p:spPr>
          <a:xfrm>
            <a:off x="1384300" y="0"/>
            <a:ext cx="146050" cy="584200"/>
          </a:xfrm>
          <a:prstGeom prst="rect">
            <a:avLst/>
          </a:prstGeom>
          <a:solidFill>
            <a:srgbClr val="F6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1" name="Google Shape;181;p17"/>
          <p:cNvSpPr txBox="1"/>
          <p:nvPr/>
        </p:nvSpPr>
        <p:spPr>
          <a:xfrm>
            <a:off x="1708150" y="76200"/>
            <a:ext cx="1973262" cy="523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a:solidFill>
                  <a:srgbClr val="000000"/>
                </a:solidFill>
                <a:latin typeface="Arial"/>
                <a:ea typeface="Arial"/>
                <a:cs typeface="Arial"/>
                <a:sym typeface="Arial"/>
              </a:rPr>
              <a:t>Objectives</a:t>
            </a:r>
            <a:endParaRPr/>
          </a:p>
        </p:txBody>
      </p:sp>
      <p:sp>
        <p:nvSpPr>
          <p:cNvPr id="182" name="Google Shape;182;p17"/>
          <p:cNvSpPr/>
          <p:nvPr/>
        </p:nvSpPr>
        <p:spPr>
          <a:xfrm flipH="1">
            <a:off x="3822700" y="1944687"/>
            <a:ext cx="4737100" cy="925512"/>
          </a:xfrm>
          <a:custGeom>
            <a:rect b="b" l="l" r="r" t="t"/>
            <a:pathLst>
              <a:path extrusionOk="0" h="925514" w="4736306">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8B19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3" name="Google Shape;183;p17"/>
          <p:cNvSpPr/>
          <p:nvPr/>
        </p:nvSpPr>
        <p:spPr>
          <a:xfrm flipH="1">
            <a:off x="3290887" y="2870200"/>
            <a:ext cx="4735512" cy="925512"/>
          </a:xfrm>
          <a:custGeom>
            <a:rect b="b" l="l" r="r" t="t"/>
            <a:pathLst>
              <a:path extrusionOk="0" h="925514" w="4736306">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4" name="Google Shape;184;p17"/>
          <p:cNvSpPr/>
          <p:nvPr/>
        </p:nvSpPr>
        <p:spPr>
          <a:xfrm flipH="1">
            <a:off x="2757487" y="3783012"/>
            <a:ext cx="4737100" cy="925512"/>
          </a:xfrm>
          <a:custGeom>
            <a:rect b="b" l="l" r="r" t="t"/>
            <a:pathLst>
              <a:path extrusionOk="0" h="925514" w="4736306">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5" name="Google Shape;185;p17"/>
          <p:cNvSpPr/>
          <p:nvPr/>
        </p:nvSpPr>
        <p:spPr>
          <a:xfrm flipH="1">
            <a:off x="2225675" y="4695825"/>
            <a:ext cx="4735512" cy="925512"/>
          </a:xfrm>
          <a:custGeom>
            <a:rect b="b" l="l" r="r" t="t"/>
            <a:pathLst>
              <a:path extrusionOk="0" h="925514" w="4736306">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6C5B7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6" name="Google Shape;186;p17"/>
          <p:cNvSpPr/>
          <p:nvPr/>
        </p:nvSpPr>
        <p:spPr>
          <a:xfrm flipH="1">
            <a:off x="0" y="1944687"/>
            <a:ext cx="2135187" cy="925512"/>
          </a:xfrm>
          <a:custGeom>
            <a:rect b="b" l="l" r="r" t="t"/>
            <a:pathLst>
              <a:path extrusionOk="0" h="925514" w="3720214">
                <a:moveTo>
                  <a:pt x="0" y="0"/>
                </a:moveTo>
                <a:lnTo>
                  <a:pt x="3720214" y="0"/>
                </a:lnTo>
                <a:lnTo>
                  <a:pt x="3720214" y="925514"/>
                </a:lnTo>
                <a:lnTo>
                  <a:pt x="0" y="925514"/>
                </a:lnTo>
                <a:lnTo>
                  <a:pt x="0" y="0"/>
                </a:lnTo>
                <a:close/>
              </a:path>
            </a:pathLst>
          </a:custGeom>
          <a:solidFill>
            <a:srgbClr val="F8B19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7" name="Google Shape;187;p17"/>
          <p:cNvSpPr/>
          <p:nvPr/>
        </p:nvSpPr>
        <p:spPr>
          <a:xfrm flipH="1">
            <a:off x="0" y="2860675"/>
            <a:ext cx="1638300" cy="925512"/>
          </a:xfrm>
          <a:custGeom>
            <a:rect b="b" l="l" r="r" t="t"/>
            <a:pathLst>
              <a:path extrusionOk="0" h="925514" w="3720214">
                <a:moveTo>
                  <a:pt x="0" y="0"/>
                </a:moveTo>
                <a:lnTo>
                  <a:pt x="3720214" y="0"/>
                </a:lnTo>
                <a:lnTo>
                  <a:pt x="3720214" y="925514"/>
                </a:lnTo>
                <a:lnTo>
                  <a:pt x="0" y="925514"/>
                </a:lnTo>
                <a:lnTo>
                  <a:pt x="0" y="0"/>
                </a:lnTo>
                <a:close/>
              </a:path>
            </a:pathLst>
          </a:custGeom>
          <a:solidFill>
            <a:srgbClr val="F6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8" name="Google Shape;188;p17"/>
          <p:cNvSpPr/>
          <p:nvPr/>
        </p:nvSpPr>
        <p:spPr>
          <a:xfrm flipH="1">
            <a:off x="0" y="3775075"/>
            <a:ext cx="1104900" cy="927100"/>
          </a:xfrm>
          <a:custGeom>
            <a:rect b="b" l="l" r="r" t="t"/>
            <a:pathLst>
              <a:path extrusionOk="0" h="925514" w="3720214">
                <a:moveTo>
                  <a:pt x="0" y="0"/>
                </a:moveTo>
                <a:lnTo>
                  <a:pt x="3720214" y="0"/>
                </a:lnTo>
                <a:lnTo>
                  <a:pt x="3720214" y="925514"/>
                </a:lnTo>
                <a:lnTo>
                  <a:pt x="0" y="925514"/>
                </a:lnTo>
                <a:lnTo>
                  <a:pt x="0" y="0"/>
                </a:lnTo>
                <a:close/>
              </a:path>
            </a:pathLst>
          </a:cu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9" name="Google Shape;189;p17"/>
          <p:cNvSpPr/>
          <p:nvPr/>
        </p:nvSpPr>
        <p:spPr>
          <a:xfrm flipH="1">
            <a:off x="0" y="4702175"/>
            <a:ext cx="673100" cy="925512"/>
          </a:xfrm>
          <a:custGeom>
            <a:rect b="b" l="l" r="r" t="t"/>
            <a:pathLst>
              <a:path extrusionOk="0" h="925514" w="3720214">
                <a:moveTo>
                  <a:pt x="0" y="0"/>
                </a:moveTo>
                <a:lnTo>
                  <a:pt x="3720214" y="0"/>
                </a:lnTo>
                <a:lnTo>
                  <a:pt x="3720214" y="925514"/>
                </a:lnTo>
                <a:lnTo>
                  <a:pt x="0" y="925514"/>
                </a:lnTo>
                <a:lnTo>
                  <a:pt x="0" y="0"/>
                </a:lnTo>
                <a:close/>
              </a:path>
            </a:pathLst>
          </a:custGeom>
          <a:solidFill>
            <a:srgbClr val="6C5B7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0" name="Google Shape;190;p17"/>
          <p:cNvSpPr txBox="1"/>
          <p:nvPr/>
        </p:nvSpPr>
        <p:spPr>
          <a:xfrm flipH="1">
            <a:off x="3865675" y="2090729"/>
            <a:ext cx="47973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classify genetic mutations </a:t>
            </a:r>
            <a:r>
              <a:rPr b="1" lang="en-US" sz="1800">
                <a:solidFill>
                  <a:schemeClr val="lt1"/>
                </a:solidFill>
              </a:rPr>
              <a:t>provided by</a:t>
            </a:r>
            <a:r>
              <a:rPr b="1" i="0" lang="en-US" sz="1800" u="none">
                <a:solidFill>
                  <a:schemeClr val="lt1"/>
                </a:solidFill>
                <a:latin typeface="Arial"/>
                <a:ea typeface="Arial"/>
                <a:cs typeface="Arial"/>
                <a:sym typeface="Arial"/>
              </a:rPr>
              <a:t> pre-existing literature </a:t>
            </a:r>
            <a:endParaRPr/>
          </a:p>
        </p:txBody>
      </p:sp>
      <p:sp>
        <p:nvSpPr>
          <p:cNvPr id="191" name="Google Shape;191;p17"/>
          <p:cNvSpPr txBox="1"/>
          <p:nvPr/>
        </p:nvSpPr>
        <p:spPr>
          <a:xfrm flipH="1">
            <a:off x="3356075" y="2986075"/>
            <a:ext cx="47973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use machine learning algorithms to handle </a:t>
            </a:r>
            <a:r>
              <a:rPr b="1" lang="en-US" sz="1800">
                <a:solidFill>
                  <a:schemeClr val="lt1"/>
                </a:solidFill>
              </a:rPr>
              <a:t>enormous </a:t>
            </a:r>
            <a:r>
              <a:rPr b="1" i="0" lang="en-US" sz="1800" u="none">
                <a:solidFill>
                  <a:schemeClr val="lt1"/>
                </a:solidFill>
                <a:latin typeface="Arial"/>
                <a:ea typeface="Arial"/>
                <a:cs typeface="Arial"/>
                <a:sym typeface="Arial"/>
              </a:rPr>
              <a:t>genetic mutation data</a:t>
            </a:r>
            <a:endParaRPr/>
          </a:p>
        </p:txBody>
      </p:sp>
      <p:sp>
        <p:nvSpPr>
          <p:cNvPr id="192" name="Google Shape;192;p17"/>
          <p:cNvSpPr txBox="1"/>
          <p:nvPr/>
        </p:nvSpPr>
        <p:spPr>
          <a:xfrm flipH="1">
            <a:off x="2405125" y="4840188"/>
            <a:ext cx="45687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classify mutations into subtypes relevant to their mechanisms</a:t>
            </a:r>
            <a:endParaRPr/>
          </a:p>
        </p:txBody>
      </p:sp>
      <p:sp>
        <p:nvSpPr>
          <p:cNvPr id="193" name="Google Shape;193;p17"/>
          <p:cNvSpPr txBox="1"/>
          <p:nvPr/>
        </p:nvSpPr>
        <p:spPr>
          <a:xfrm flipH="1">
            <a:off x="2954325" y="3959225"/>
            <a:ext cx="42069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building predictive models using</a:t>
            </a:r>
            <a:r>
              <a:rPr b="1" lang="en-US" sz="1800">
                <a:solidFill>
                  <a:schemeClr val="lt1"/>
                </a:solidFill>
              </a:rPr>
              <a:t> different </a:t>
            </a:r>
            <a:r>
              <a:rPr b="1" i="0" lang="en-US" sz="1800" u="none">
                <a:solidFill>
                  <a:schemeClr val="lt1"/>
                </a:solidFill>
                <a:latin typeface="Arial"/>
                <a:ea typeface="Arial"/>
                <a:cs typeface="Arial"/>
                <a:sym typeface="Arial"/>
              </a:rPr>
              <a:t> neural networ</a:t>
            </a:r>
            <a:r>
              <a:rPr b="1" lang="en-US" sz="1800">
                <a:solidFill>
                  <a:schemeClr val="lt1"/>
                </a:solidFill>
              </a:rPr>
              <a:t>ks </a:t>
            </a:r>
            <a:endParaRPr/>
          </a:p>
        </p:txBody>
      </p:sp>
      <p:sp>
        <p:nvSpPr>
          <p:cNvPr id="194" name="Google Shape;194;p17"/>
          <p:cNvSpPr txBox="1"/>
          <p:nvPr/>
        </p:nvSpPr>
        <p:spPr>
          <a:xfrm>
            <a:off x="2571750" y="2024062"/>
            <a:ext cx="815975" cy="708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B193"/>
              </a:buClr>
              <a:buSzPts val="4000"/>
              <a:buFont typeface="Arial"/>
              <a:buNone/>
            </a:pPr>
            <a:r>
              <a:rPr b="1" i="0" lang="en-US" sz="4000" u="none">
                <a:solidFill>
                  <a:srgbClr val="F8B193"/>
                </a:solidFill>
                <a:latin typeface="Arial"/>
                <a:ea typeface="Arial"/>
                <a:cs typeface="Arial"/>
                <a:sym typeface="Arial"/>
              </a:rPr>
              <a:t>01</a:t>
            </a:r>
            <a:endParaRPr/>
          </a:p>
        </p:txBody>
      </p:sp>
      <p:sp>
        <p:nvSpPr>
          <p:cNvPr id="195" name="Google Shape;195;p17"/>
          <p:cNvSpPr txBox="1"/>
          <p:nvPr/>
        </p:nvSpPr>
        <p:spPr>
          <a:xfrm>
            <a:off x="2055812" y="3019425"/>
            <a:ext cx="815975" cy="708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67280"/>
              </a:buClr>
              <a:buSzPts val="4000"/>
              <a:buFont typeface="Arial"/>
              <a:buNone/>
            </a:pPr>
            <a:r>
              <a:rPr b="1" i="0" lang="en-US" sz="4000" u="none">
                <a:solidFill>
                  <a:srgbClr val="F67280"/>
                </a:solidFill>
                <a:latin typeface="Arial"/>
                <a:ea typeface="Arial"/>
                <a:cs typeface="Arial"/>
                <a:sym typeface="Arial"/>
              </a:rPr>
              <a:t>02</a:t>
            </a:r>
            <a:endParaRPr/>
          </a:p>
        </p:txBody>
      </p:sp>
      <p:sp>
        <p:nvSpPr>
          <p:cNvPr id="196" name="Google Shape;196;p17"/>
          <p:cNvSpPr txBox="1"/>
          <p:nvPr/>
        </p:nvSpPr>
        <p:spPr>
          <a:xfrm>
            <a:off x="1524000" y="3875087"/>
            <a:ext cx="815975" cy="708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06C84"/>
              </a:buClr>
              <a:buSzPts val="4000"/>
              <a:buFont typeface="Arial"/>
              <a:buNone/>
            </a:pPr>
            <a:r>
              <a:rPr b="1" i="0" lang="en-US" sz="4000" u="none">
                <a:solidFill>
                  <a:srgbClr val="C06C84"/>
                </a:solidFill>
                <a:latin typeface="Arial"/>
                <a:ea typeface="Arial"/>
                <a:cs typeface="Arial"/>
                <a:sym typeface="Arial"/>
              </a:rPr>
              <a:t>03</a:t>
            </a:r>
            <a:endParaRPr/>
          </a:p>
        </p:txBody>
      </p:sp>
      <p:sp>
        <p:nvSpPr>
          <p:cNvPr id="197" name="Google Shape;197;p17"/>
          <p:cNvSpPr txBox="1"/>
          <p:nvPr/>
        </p:nvSpPr>
        <p:spPr>
          <a:xfrm>
            <a:off x="1041400" y="4849812"/>
            <a:ext cx="815975" cy="708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6C5B7B"/>
              </a:buClr>
              <a:buSzPts val="4000"/>
              <a:buFont typeface="Arial"/>
              <a:buNone/>
            </a:pPr>
            <a:r>
              <a:rPr b="1" i="0" lang="en-US" sz="4000" u="none">
                <a:solidFill>
                  <a:srgbClr val="6C5B7B"/>
                </a:solidFill>
                <a:latin typeface="Arial"/>
                <a:ea typeface="Arial"/>
                <a:cs typeface="Arial"/>
                <a:sym typeface="Arial"/>
              </a:rPr>
              <a:t>04</a:t>
            </a:r>
            <a:endParaRPr/>
          </a:p>
        </p:txBody>
      </p:sp>
      <p:pic>
        <p:nvPicPr>
          <p:cNvPr id="198" name="Google Shape;198;p17"/>
          <p:cNvPicPr preferRelativeResize="0"/>
          <p:nvPr/>
        </p:nvPicPr>
        <p:blipFill rotWithShape="1">
          <a:blip r:embed="rId4">
            <a:alphaModFix/>
          </a:blip>
          <a:srcRect b="0" l="0" r="0" t="0"/>
          <a:stretch/>
        </p:blipFill>
        <p:spPr>
          <a:xfrm>
            <a:off x="760412" y="2122487"/>
            <a:ext cx="550862" cy="554037"/>
          </a:xfrm>
          <a:prstGeom prst="rect">
            <a:avLst/>
          </a:prstGeom>
          <a:noFill/>
          <a:ln>
            <a:noFill/>
          </a:ln>
        </p:spPr>
      </p:pic>
      <p:pic>
        <p:nvPicPr>
          <p:cNvPr id="199" name="Google Shape;199;p17"/>
          <p:cNvPicPr preferRelativeResize="0"/>
          <p:nvPr/>
        </p:nvPicPr>
        <p:blipFill rotWithShape="1">
          <a:blip r:embed="rId5">
            <a:alphaModFix/>
          </a:blip>
          <a:srcRect b="0" l="0" r="0" t="0"/>
          <a:stretch/>
        </p:blipFill>
        <p:spPr>
          <a:xfrm>
            <a:off x="601662" y="3038475"/>
            <a:ext cx="433387" cy="541337"/>
          </a:xfrm>
          <a:prstGeom prst="rect">
            <a:avLst/>
          </a:prstGeom>
          <a:noFill/>
          <a:ln>
            <a:noFill/>
          </a:ln>
        </p:spPr>
      </p:pic>
      <p:pic>
        <p:nvPicPr>
          <p:cNvPr id="200" name="Google Shape;200;p17"/>
          <p:cNvPicPr preferRelativeResize="0"/>
          <p:nvPr/>
        </p:nvPicPr>
        <p:blipFill rotWithShape="1">
          <a:blip r:embed="rId6">
            <a:alphaModFix/>
          </a:blip>
          <a:srcRect b="0" l="0" r="0" t="0"/>
          <a:stretch/>
        </p:blipFill>
        <p:spPr>
          <a:xfrm>
            <a:off x="269875" y="3968750"/>
            <a:ext cx="565150" cy="565150"/>
          </a:xfrm>
          <a:prstGeom prst="rect">
            <a:avLst/>
          </a:prstGeom>
          <a:noFill/>
          <a:ln>
            <a:noFill/>
          </a:ln>
        </p:spPr>
      </p:pic>
      <p:pic>
        <p:nvPicPr>
          <p:cNvPr id="201" name="Google Shape;201;p17"/>
          <p:cNvPicPr preferRelativeResize="0"/>
          <p:nvPr/>
        </p:nvPicPr>
        <p:blipFill rotWithShape="1">
          <a:blip r:embed="rId7">
            <a:alphaModFix/>
          </a:blip>
          <a:srcRect b="0" l="0" r="0" t="0"/>
          <a:stretch/>
        </p:blipFill>
        <p:spPr>
          <a:xfrm>
            <a:off x="104775" y="4937125"/>
            <a:ext cx="458787" cy="458787"/>
          </a:xfrm>
          <a:prstGeom prst="rect">
            <a:avLst/>
          </a:prstGeom>
          <a:noFill/>
          <a:ln>
            <a:noFill/>
          </a:ln>
        </p:spPr>
      </p:pic>
      <p:pic>
        <p:nvPicPr>
          <p:cNvPr descr="Image result for personalized medicine" id="202" name="Google Shape;202;p17"/>
          <p:cNvPicPr preferRelativeResize="0"/>
          <p:nvPr/>
        </p:nvPicPr>
        <p:blipFill rotWithShape="1">
          <a:blip r:embed="rId8">
            <a:alphaModFix/>
          </a:blip>
          <a:srcRect b="0" l="0" r="0" t="0"/>
          <a:stretch/>
        </p:blipFill>
        <p:spPr>
          <a:xfrm>
            <a:off x="8705850" y="2024062"/>
            <a:ext cx="3767137" cy="38115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06" name="Shape 206"/>
        <p:cNvGrpSpPr/>
        <p:nvPr/>
      </p:nvGrpSpPr>
      <p:grpSpPr>
        <a:xfrm>
          <a:off x="0" y="0"/>
          <a:ext cx="0" cy="0"/>
          <a:chOff x="0" y="0"/>
          <a:chExt cx="0" cy="0"/>
        </a:xfrm>
      </p:grpSpPr>
      <p:sp>
        <p:nvSpPr>
          <p:cNvPr id="207" name="Google Shape;207;p18"/>
          <p:cNvSpPr/>
          <p:nvPr/>
        </p:nvSpPr>
        <p:spPr>
          <a:xfrm>
            <a:off x="2695575" y="4662487"/>
            <a:ext cx="800100" cy="798512"/>
          </a:xfrm>
          <a:prstGeom prst="ellipse">
            <a:avLst/>
          </a:pr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8" name="Google Shape;208;p18"/>
          <p:cNvSpPr/>
          <p:nvPr/>
        </p:nvSpPr>
        <p:spPr>
          <a:xfrm>
            <a:off x="6534150" y="3619500"/>
            <a:ext cx="1701800" cy="1701800"/>
          </a:xfrm>
          <a:prstGeom prst="ellipse">
            <a:avLst/>
          </a:prstGeom>
          <a:solidFill>
            <a:srgbClr val="F6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9" name="Google Shape;209;p18"/>
          <p:cNvSpPr/>
          <p:nvPr/>
        </p:nvSpPr>
        <p:spPr>
          <a:xfrm>
            <a:off x="3797300" y="1397000"/>
            <a:ext cx="3543300" cy="3543300"/>
          </a:xfrm>
          <a:prstGeom prst="ellipse">
            <a:avLst/>
          </a:prstGeom>
          <a:solidFill>
            <a:srgbClr val="6C5B7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0" name="Google Shape;210;p18"/>
          <p:cNvSpPr/>
          <p:nvPr/>
        </p:nvSpPr>
        <p:spPr>
          <a:xfrm>
            <a:off x="6534150" y="812800"/>
            <a:ext cx="2590800" cy="2590800"/>
          </a:xfrm>
          <a:prstGeom prst="ellipse">
            <a:avLst/>
          </a:pr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1" name="Google Shape;211;p18"/>
          <p:cNvSpPr/>
          <p:nvPr/>
        </p:nvSpPr>
        <p:spPr>
          <a:xfrm>
            <a:off x="2954337" y="3390900"/>
            <a:ext cx="1930400" cy="1930400"/>
          </a:xfrm>
          <a:prstGeom prst="ellipse">
            <a:avLst/>
          </a:prstGeom>
          <a:solidFill>
            <a:srgbClr val="F8B19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2" name="Google Shape;212;p18"/>
          <p:cNvSpPr/>
          <p:nvPr/>
        </p:nvSpPr>
        <p:spPr>
          <a:xfrm>
            <a:off x="1914525" y="1397000"/>
            <a:ext cx="514350" cy="514350"/>
          </a:xfrm>
          <a:prstGeom prst="ellipse">
            <a:avLst/>
          </a:pr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3" name="Google Shape;213;p18"/>
          <p:cNvSpPr/>
          <p:nvPr/>
        </p:nvSpPr>
        <p:spPr>
          <a:xfrm>
            <a:off x="5280025" y="5842000"/>
            <a:ext cx="288925" cy="288925"/>
          </a:xfrm>
          <a:prstGeom prst="ellipse">
            <a:avLst/>
          </a:prstGeom>
          <a:solidFill>
            <a:srgbClr val="F6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4" name="Google Shape;214;p18"/>
          <p:cNvSpPr/>
          <p:nvPr/>
        </p:nvSpPr>
        <p:spPr>
          <a:xfrm>
            <a:off x="9815512" y="2139950"/>
            <a:ext cx="523875" cy="523875"/>
          </a:xfrm>
          <a:prstGeom prst="ellipse">
            <a:avLst/>
          </a:prstGeom>
          <a:solidFill>
            <a:srgbClr val="F8B19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5" name="Google Shape;215;p18"/>
          <p:cNvSpPr/>
          <p:nvPr/>
        </p:nvSpPr>
        <p:spPr>
          <a:xfrm>
            <a:off x="5045075" y="412750"/>
            <a:ext cx="798512" cy="800100"/>
          </a:xfrm>
          <a:prstGeom prst="ellipse">
            <a:avLst/>
          </a:prstGeom>
          <a:solidFill>
            <a:srgbClr val="F8B19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6" name="Google Shape;216;p18"/>
          <p:cNvSpPr/>
          <p:nvPr/>
        </p:nvSpPr>
        <p:spPr>
          <a:xfrm>
            <a:off x="9763125" y="4819650"/>
            <a:ext cx="244475" cy="242887"/>
          </a:xfrm>
          <a:prstGeom prst="ellipse">
            <a:avLst/>
          </a:prstGeom>
          <a:solidFill>
            <a:srgbClr val="6C5B7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7" name="Google Shape;217;p18"/>
          <p:cNvSpPr txBox="1"/>
          <p:nvPr/>
        </p:nvSpPr>
        <p:spPr>
          <a:xfrm>
            <a:off x="4921250" y="1384300"/>
            <a:ext cx="1460500" cy="31543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9900"/>
              <a:buFont typeface="Arial"/>
              <a:buNone/>
            </a:pPr>
            <a:r>
              <a:rPr b="1" i="0" lang="en-US" sz="19900" u="none">
                <a:solidFill>
                  <a:schemeClr val="lt1"/>
                </a:solidFill>
                <a:latin typeface="Arial"/>
                <a:ea typeface="Arial"/>
                <a:cs typeface="Arial"/>
                <a:sym typeface="Arial"/>
              </a:rPr>
              <a:t>2</a:t>
            </a:r>
            <a:endParaRPr/>
          </a:p>
        </p:txBody>
      </p:sp>
      <p:sp>
        <p:nvSpPr>
          <p:cNvPr id="218" name="Google Shape;218;p18"/>
          <p:cNvSpPr txBox="1"/>
          <p:nvPr/>
        </p:nvSpPr>
        <p:spPr>
          <a:xfrm>
            <a:off x="6534150" y="1384300"/>
            <a:ext cx="2317800" cy="955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800"/>
              <a:buFont typeface="Arial"/>
              <a:buNone/>
            </a:pPr>
            <a:r>
              <a:rPr b="0" i="0" lang="en-US" sz="2800" u="none">
                <a:solidFill>
                  <a:schemeClr val="lt1"/>
                </a:solidFill>
                <a:latin typeface="Arial"/>
                <a:ea typeface="Arial"/>
                <a:cs typeface="Arial"/>
                <a:sym typeface="Arial"/>
              </a:rPr>
              <a:t>Dataset </a:t>
            </a:r>
            <a:endParaRPr/>
          </a:p>
          <a:p>
            <a:pPr indent="0" lvl="0" marL="0" marR="0" rtl="0" algn="ctr">
              <a:lnSpc>
                <a:spcPct val="100000"/>
              </a:lnSpc>
              <a:spcBef>
                <a:spcPts val="0"/>
              </a:spcBef>
              <a:spcAft>
                <a:spcPts val="0"/>
              </a:spcAft>
              <a:buClr>
                <a:schemeClr val="lt1"/>
              </a:buClr>
              <a:buSzPts val="2800"/>
              <a:buFont typeface="Arial"/>
              <a:buNone/>
            </a:pPr>
            <a:r>
              <a:rPr b="0" i="0" lang="en-US" sz="2800" u="none">
                <a:solidFill>
                  <a:schemeClr val="lt1"/>
                </a:solidFill>
                <a:latin typeface="Arial"/>
                <a:ea typeface="Arial"/>
                <a:cs typeface="Arial"/>
                <a:sym typeface="Arial"/>
              </a:rPr>
              <a:t>description </a:t>
            </a:r>
            <a:r>
              <a:rPr lang="en-US" sz="2400">
                <a:solidFill>
                  <a:schemeClr val="lt1"/>
                </a:solidFill>
              </a:rPr>
              <a:t>&amp; </a:t>
            </a:r>
            <a:r>
              <a:rPr lang="en-US" sz="2400">
                <a:solidFill>
                  <a:srgbClr val="FFFFFF"/>
                </a:solidFill>
              </a:rPr>
              <a:t>Preprocessing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22" name="Shape 222"/>
        <p:cNvGrpSpPr/>
        <p:nvPr/>
      </p:nvGrpSpPr>
      <p:grpSpPr>
        <a:xfrm>
          <a:off x="0" y="0"/>
          <a:ext cx="0" cy="0"/>
          <a:chOff x="0" y="0"/>
          <a:chExt cx="0" cy="0"/>
        </a:xfrm>
      </p:grpSpPr>
      <p:sp>
        <p:nvSpPr>
          <p:cNvPr id="223" name="Google Shape;223;p19"/>
          <p:cNvSpPr txBox="1"/>
          <p:nvPr/>
        </p:nvSpPr>
        <p:spPr>
          <a:xfrm>
            <a:off x="6621462" y="0"/>
            <a:ext cx="5570537" cy="584200"/>
          </a:xfrm>
          <a:prstGeom prst="rect">
            <a:avLst/>
          </a:prstGeom>
          <a:solidFill>
            <a:srgbClr val="F8B19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4" name="Google Shape;224;p19"/>
          <p:cNvSpPr txBox="1"/>
          <p:nvPr/>
        </p:nvSpPr>
        <p:spPr>
          <a:xfrm>
            <a:off x="0" y="0"/>
            <a:ext cx="914400" cy="584200"/>
          </a:xfrm>
          <a:prstGeom prst="rect">
            <a:avLst/>
          </a:prstGeom>
          <a:solidFill>
            <a:srgbClr val="6C5B7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5" name="Google Shape;225;p19"/>
          <p:cNvSpPr txBox="1"/>
          <p:nvPr/>
        </p:nvSpPr>
        <p:spPr>
          <a:xfrm>
            <a:off x="962025" y="0"/>
            <a:ext cx="376237" cy="584200"/>
          </a:xfrm>
          <a:prstGeom prst="rect">
            <a:avLst/>
          </a:pr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6" name="Google Shape;226;p19"/>
          <p:cNvSpPr txBox="1"/>
          <p:nvPr/>
        </p:nvSpPr>
        <p:spPr>
          <a:xfrm>
            <a:off x="1384300" y="0"/>
            <a:ext cx="146050" cy="584200"/>
          </a:xfrm>
          <a:prstGeom prst="rect">
            <a:avLst/>
          </a:prstGeom>
          <a:solidFill>
            <a:srgbClr val="F6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7" name="Google Shape;227;p19"/>
          <p:cNvSpPr txBox="1"/>
          <p:nvPr/>
        </p:nvSpPr>
        <p:spPr>
          <a:xfrm>
            <a:off x="1708150" y="76200"/>
            <a:ext cx="4367212" cy="9540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a:solidFill>
                  <a:srgbClr val="000000"/>
                </a:solidFill>
                <a:latin typeface="Arial"/>
                <a:ea typeface="Arial"/>
                <a:cs typeface="Arial"/>
                <a:sym typeface="Arial"/>
              </a:rPr>
              <a:t>Dataset Description</a:t>
            </a:r>
            <a:endParaRPr/>
          </a:p>
          <a:p>
            <a:pPr indent="0" lvl="0" marL="0" marR="0" rtl="0" algn="l">
              <a:lnSpc>
                <a:spcPct val="100000"/>
              </a:lnSpc>
              <a:spcBef>
                <a:spcPts val="0"/>
              </a:spcBef>
              <a:spcAft>
                <a:spcPts val="0"/>
              </a:spcAft>
              <a:buNone/>
            </a:pPr>
            <a:r>
              <a:t/>
            </a:r>
            <a:endParaRPr b="0" i="0" sz="2800" u="none">
              <a:solidFill>
                <a:srgbClr val="000000"/>
              </a:solidFill>
              <a:latin typeface="Arial"/>
              <a:ea typeface="Arial"/>
              <a:cs typeface="Arial"/>
              <a:sym typeface="Arial"/>
            </a:endParaRPr>
          </a:p>
        </p:txBody>
      </p:sp>
      <p:sp>
        <p:nvSpPr>
          <p:cNvPr id="228" name="Google Shape;228;p19"/>
          <p:cNvSpPr/>
          <p:nvPr/>
        </p:nvSpPr>
        <p:spPr>
          <a:xfrm flipH="1" rot="-120000">
            <a:off x="1671637" y="2651125"/>
            <a:ext cx="1901825" cy="1133475"/>
          </a:xfrm>
          <a:custGeom>
            <a:rect b="b" l="l" r="r" t="t"/>
            <a:pathLst>
              <a:path extrusionOk="0" h="1396256" w="2262142">
                <a:moveTo>
                  <a:pt x="0" y="0"/>
                </a:moveTo>
                <a:lnTo>
                  <a:pt x="74770" y="1396256"/>
                </a:lnTo>
                <a:lnTo>
                  <a:pt x="2262142" y="1396256"/>
                </a:lnTo>
                <a:lnTo>
                  <a:pt x="0" y="0"/>
                </a:lnTo>
                <a:close/>
              </a:path>
            </a:pathLst>
          </a:custGeom>
          <a:solidFill>
            <a:srgbClr val="F34B5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9" name="Google Shape;229;p19"/>
          <p:cNvSpPr/>
          <p:nvPr/>
        </p:nvSpPr>
        <p:spPr>
          <a:xfrm>
            <a:off x="3529012" y="2625725"/>
            <a:ext cx="1428750" cy="1133475"/>
          </a:xfrm>
          <a:custGeom>
            <a:rect b="b" l="l" r="r" t="t"/>
            <a:pathLst>
              <a:path extrusionOk="0" h="1344593" w="1699399">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0" name="Google Shape;230;p19"/>
          <p:cNvSpPr/>
          <p:nvPr/>
        </p:nvSpPr>
        <p:spPr>
          <a:xfrm rot="-10680000">
            <a:off x="1671637" y="3841750"/>
            <a:ext cx="1901825" cy="1128712"/>
          </a:xfrm>
          <a:custGeom>
            <a:rect b="b" l="l" r="r" t="t"/>
            <a:pathLst>
              <a:path extrusionOk="0" h="1128526" w="1901961">
                <a:moveTo>
                  <a:pt x="1901961" y="1128526"/>
                </a:moveTo>
                <a:lnTo>
                  <a:pt x="62575" y="1128526"/>
                </a:lnTo>
                <a:lnTo>
                  <a:pt x="0" y="290"/>
                </a:lnTo>
                <a:lnTo>
                  <a:pt x="8289" y="0"/>
                </a:lnTo>
                <a:lnTo>
                  <a:pt x="1901961" y="1128526"/>
                </a:lnTo>
                <a:close/>
              </a:path>
            </a:pathLst>
          </a:custGeom>
          <a:solidFill>
            <a:srgbClr val="B24C6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1" name="Google Shape;231;p19"/>
          <p:cNvSpPr/>
          <p:nvPr/>
        </p:nvSpPr>
        <p:spPr>
          <a:xfrm flipH="1" rot="10800000">
            <a:off x="3511550" y="3867150"/>
            <a:ext cx="1428750" cy="1120775"/>
          </a:xfrm>
          <a:custGeom>
            <a:rect b="b" l="l" r="r" t="t"/>
            <a:pathLst>
              <a:path extrusionOk="0" h="1344593" w="1699399">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2" name="Google Shape;232;p19"/>
          <p:cNvSpPr/>
          <p:nvPr/>
        </p:nvSpPr>
        <p:spPr>
          <a:xfrm flipH="1" rot="2340000">
            <a:off x="1141412" y="4537075"/>
            <a:ext cx="3000375" cy="879475"/>
          </a:xfrm>
          <a:custGeom>
            <a:rect b="b" l="l" r="r" t="t"/>
            <a:pathLst>
              <a:path extrusionOk="0" h="1045825" w="3567861">
                <a:moveTo>
                  <a:pt x="0" y="1045825"/>
                </a:moveTo>
                <a:lnTo>
                  <a:pt x="829510" y="0"/>
                </a:lnTo>
                <a:lnTo>
                  <a:pt x="3567861" y="116658"/>
                </a:lnTo>
                <a:cubicBezTo>
                  <a:pt x="2354936" y="465266"/>
                  <a:pt x="1212925" y="697217"/>
                  <a:pt x="0" y="1045825"/>
                </a:cubicBezTo>
                <a:close/>
              </a:path>
            </a:pathLst>
          </a:custGeom>
          <a:solidFill>
            <a:srgbClr val="594B6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3" name="Google Shape;233;p19"/>
          <p:cNvSpPr/>
          <p:nvPr/>
        </p:nvSpPr>
        <p:spPr>
          <a:xfrm flipH="1" rot="10800000">
            <a:off x="3511550" y="5114925"/>
            <a:ext cx="1428750" cy="1116012"/>
          </a:xfrm>
          <a:custGeom>
            <a:rect b="b" l="l" r="r" t="t"/>
            <a:pathLst>
              <a:path extrusionOk="0" h="1344593" w="1699399">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4" name="Google Shape;234;p19"/>
          <p:cNvSpPr/>
          <p:nvPr/>
        </p:nvSpPr>
        <p:spPr>
          <a:xfrm rot="8460000">
            <a:off x="1141412" y="2197100"/>
            <a:ext cx="3000375" cy="879475"/>
          </a:xfrm>
          <a:custGeom>
            <a:rect b="b" l="l" r="r" t="t"/>
            <a:pathLst>
              <a:path extrusionOk="0" h="1045825" w="3567861">
                <a:moveTo>
                  <a:pt x="0" y="1045825"/>
                </a:moveTo>
                <a:lnTo>
                  <a:pt x="829510" y="0"/>
                </a:lnTo>
                <a:lnTo>
                  <a:pt x="3567861" y="116658"/>
                </a:lnTo>
                <a:cubicBezTo>
                  <a:pt x="2354936" y="465266"/>
                  <a:pt x="1212925" y="697217"/>
                  <a:pt x="0" y="1045825"/>
                </a:cubicBezTo>
                <a:close/>
              </a:path>
            </a:pathLst>
          </a:custGeom>
          <a:solidFill>
            <a:srgbClr val="F5885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5" name="Google Shape;235;p19"/>
          <p:cNvSpPr/>
          <p:nvPr/>
        </p:nvSpPr>
        <p:spPr>
          <a:xfrm>
            <a:off x="3529012" y="1374775"/>
            <a:ext cx="1428750" cy="1117600"/>
          </a:xfrm>
          <a:custGeom>
            <a:rect b="b" l="l" r="r" t="t"/>
            <a:pathLst>
              <a:path extrusionOk="0" h="1344593" w="1699399">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236" name="Google Shape;236;p19"/>
          <p:cNvGrpSpPr/>
          <p:nvPr/>
        </p:nvGrpSpPr>
        <p:grpSpPr>
          <a:xfrm>
            <a:off x="349250" y="3241675"/>
            <a:ext cx="1368425" cy="1374775"/>
            <a:chOff x="0" y="0"/>
            <a:chExt cx="2147483647" cy="2147483647"/>
          </a:xfrm>
        </p:grpSpPr>
        <p:grpSp>
          <p:nvGrpSpPr>
            <p:cNvPr id="237" name="Google Shape;237;p19"/>
            <p:cNvGrpSpPr/>
            <p:nvPr/>
          </p:nvGrpSpPr>
          <p:grpSpPr>
            <a:xfrm>
              <a:off x="0" y="0"/>
              <a:ext cx="2147483647" cy="2147483647"/>
              <a:chOff x="0" y="0"/>
              <a:chExt cx="2147483647" cy="2147483647"/>
            </a:xfrm>
          </p:grpSpPr>
          <p:sp>
            <p:nvSpPr>
              <p:cNvPr id="238" name="Google Shape;238;p19"/>
              <p:cNvSpPr txBox="1"/>
              <p:nvPr/>
            </p:nvSpPr>
            <p:spPr>
              <a:xfrm>
                <a:off x="0" y="395242288"/>
                <a:ext cx="1242232375" cy="974930447"/>
              </a:xfrm>
              <a:prstGeom prst="rect">
                <a:avLst/>
              </a:prstGeom>
              <a:solidFill>
                <a:srgbClr val="355C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9" name="Google Shape;239;p19"/>
              <p:cNvSpPr txBox="1"/>
              <p:nvPr/>
            </p:nvSpPr>
            <p:spPr>
              <a:xfrm>
                <a:off x="0" y="0"/>
                <a:ext cx="873856272" cy="395242309"/>
              </a:xfrm>
              <a:prstGeom prst="rect">
                <a:avLst/>
              </a:prstGeom>
              <a:solidFill>
                <a:srgbClr val="355C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0" name="Google Shape;240;p19"/>
              <p:cNvSpPr txBox="1"/>
              <p:nvPr/>
            </p:nvSpPr>
            <p:spPr>
              <a:xfrm>
                <a:off x="1295093875" y="447941767"/>
                <a:ext cx="461086313" cy="882706726"/>
              </a:xfrm>
              <a:prstGeom prst="rect">
                <a:avLst/>
              </a:prstGeom>
              <a:solidFill>
                <a:srgbClr val="355C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1" name="Google Shape;241;p19"/>
              <p:cNvSpPr/>
              <p:nvPr/>
            </p:nvSpPr>
            <p:spPr>
              <a:xfrm>
                <a:off x="1805537513" y="223011559"/>
                <a:ext cx="341946133" cy="1306299106"/>
              </a:xfrm>
              <a:custGeom>
                <a:rect b="b" l="l" r="r" t="t"/>
                <a:pathLst>
                  <a:path extrusionOk="0" h="839485" w="215619">
                    <a:moveTo>
                      <a:pt x="215619" y="0"/>
                    </a:moveTo>
                    <a:lnTo>
                      <a:pt x="215619" y="839485"/>
                    </a:lnTo>
                    <a:lnTo>
                      <a:pt x="0" y="691923"/>
                    </a:lnTo>
                    <a:lnTo>
                      <a:pt x="0" y="147562"/>
                    </a:lnTo>
                    <a:lnTo>
                      <a:pt x="215619" y="0"/>
                    </a:lnTo>
                    <a:close/>
                  </a:path>
                </a:pathLst>
              </a:custGeom>
              <a:solidFill>
                <a:srgbClr val="355C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2" name="Google Shape;242;p19"/>
              <p:cNvSpPr/>
              <p:nvPr/>
            </p:nvSpPr>
            <p:spPr>
              <a:xfrm>
                <a:off x="144705419" y="1277949054"/>
                <a:ext cx="673976154" cy="869534592"/>
              </a:xfrm>
              <a:custGeom>
                <a:rect b="b" l="l" r="r" t="t"/>
                <a:pathLst>
                  <a:path extrusionOk="0" h="558801" w="431799">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3" name="Google Shape;243;p19"/>
              <p:cNvSpPr/>
              <p:nvPr/>
            </p:nvSpPr>
            <p:spPr>
              <a:xfrm>
                <a:off x="734538936" y="1562297860"/>
                <a:ext cx="586984940" cy="585185760"/>
              </a:xfrm>
              <a:prstGeom prst="ellipse">
                <a:avLst/>
              </a:prstGeom>
              <a:solidFill>
                <a:srgbClr val="355C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4" name="Google Shape;244;p19"/>
              <p:cNvSpPr txBox="1"/>
              <p:nvPr/>
            </p:nvSpPr>
            <p:spPr>
              <a:xfrm>
                <a:off x="744211574" y="1264776892"/>
                <a:ext cx="261889821" cy="882706726"/>
              </a:xfrm>
              <a:prstGeom prst="rect">
                <a:avLst/>
              </a:prstGeom>
              <a:solidFill>
                <a:srgbClr val="355C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45" name="Google Shape;245;p19"/>
            <p:cNvSpPr/>
            <p:nvPr/>
          </p:nvSpPr>
          <p:spPr>
            <a:xfrm>
              <a:off x="836450409" y="1667853943"/>
              <a:ext cx="393335784" cy="392130162"/>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46" name="Google Shape;246;p19"/>
          <p:cNvSpPr txBox="1"/>
          <p:nvPr/>
        </p:nvSpPr>
        <p:spPr>
          <a:xfrm>
            <a:off x="5470525" y="1412875"/>
            <a:ext cx="5040312" cy="768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B193"/>
              </a:buClr>
              <a:buSzPts val="2200"/>
              <a:buFont typeface="Calibri"/>
              <a:buNone/>
            </a:pPr>
            <a:r>
              <a:rPr b="1" i="0" lang="en-US" sz="2200" u="none">
                <a:solidFill>
                  <a:srgbClr val="F8B193"/>
                </a:solidFill>
                <a:latin typeface="Calibri"/>
                <a:ea typeface="Calibri"/>
                <a:cs typeface="Calibri"/>
                <a:sym typeface="Calibri"/>
              </a:rPr>
              <a:t>nine different classes that a genetic mutation can be classified into</a:t>
            </a:r>
            <a:endParaRPr/>
          </a:p>
        </p:txBody>
      </p:sp>
      <p:sp>
        <p:nvSpPr>
          <p:cNvPr id="247" name="Google Shape;247;p19"/>
          <p:cNvSpPr txBox="1"/>
          <p:nvPr/>
        </p:nvSpPr>
        <p:spPr>
          <a:xfrm>
            <a:off x="5470525" y="2570162"/>
            <a:ext cx="6721475" cy="11064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67280"/>
              </a:buClr>
              <a:buSzPts val="2200"/>
              <a:buFont typeface="Calibri"/>
              <a:buNone/>
            </a:pPr>
            <a:r>
              <a:rPr b="1" i="0" lang="en-US" sz="2200" u="none">
                <a:solidFill>
                  <a:srgbClr val="F67280"/>
                </a:solidFill>
                <a:latin typeface="Calibri"/>
                <a:ea typeface="Calibri"/>
                <a:cs typeface="Calibri"/>
                <a:sym typeface="Calibri"/>
              </a:rPr>
              <a:t>provide the information regarding specific genetic mutations and their respective clinical evidence used to classify them</a:t>
            </a:r>
            <a:endParaRPr/>
          </a:p>
        </p:txBody>
      </p:sp>
      <p:sp>
        <p:nvSpPr>
          <p:cNvPr id="248" name="Google Shape;248;p19"/>
          <p:cNvSpPr txBox="1"/>
          <p:nvPr/>
        </p:nvSpPr>
        <p:spPr>
          <a:xfrm>
            <a:off x="5430837" y="3781425"/>
            <a:ext cx="6721475" cy="16319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06C84"/>
              </a:buClr>
              <a:buSzPts val="2000"/>
              <a:buFont typeface="Calibri"/>
              <a:buNone/>
            </a:pPr>
            <a:r>
              <a:rPr b="1" i="0" lang="en-US" sz="2000" u="none">
                <a:solidFill>
                  <a:srgbClr val="C06C84"/>
                </a:solidFill>
                <a:latin typeface="Calibri"/>
                <a:ea typeface="Calibri"/>
                <a:cs typeface="Calibri"/>
                <a:sym typeface="Calibri"/>
              </a:rPr>
              <a:t>Training dataset: 3054 documents</a:t>
            </a:r>
            <a:br>
              <a:rPr b="1" i="0" lang="en-US" sz="2000" u="none">
                <a:solidFill>
                  <a:srgbClr val="C06C84"/>
                </a:solidFill>
                <a:latin typeface="Calibri"/>
                <a:ea typeface="Calibri"/>
                <a:cs typeface="Calibri"/>
                <a:sym typeface="Calibri"/>
              </a:rPr>
            </a:br>
            <a:r>
              <a:rPr b="1" i="0" lang="en-US" sz="2000" u="none">
                <a:solidFill>
                  <a:srgbClr val="C06C84"/>
                </a:solidFill>
                <a:latin typeface="Calibri"/>
                <a:ea typeface="Calibri"/>
                <a:cs typeface="Calibri"/>
                <a:sym typeface="Calibri"/>
              </a:rPr>
              <a:t>‘training_variants’ dataset: ID, Gene (where genetic mutation is located), Variation (the amino acid change for this mutations), and Class (1-9)</a:t>
            </a:r>
            <a:endParaRPr/>
          </a:p>
          <a:p>
            <a:pPr indent="0" lvl="0" marL="0" marR="0" rtl="0" algn="l">
              <a:lnSpc>
                <a:spcPct val="100000"/>
              </a:lnSpc>
              <a:spcBef>
                <a:spcPts val="0"/>
              </a:spcBef>
              <a:spcAft>
                <a:spcPts val="0"/>
              </a:spcAft>
              <a:buClr>
                <a:srgbClr val="C06C84"/>
              </a:buClr>
              <a:buSzPts val="2000"/>
              <a:buFont typeface="Calibri"/>
              <a:buNone/>
            </a:pPr>
            <a:r>
              <a:rPr b="1" i="0" lang="en-US" sz="2000" u="none">
                <a:solidFill>
                  <a:srgbClr val="C06C84"/>
                </a:solidFill>
                <a:latin typeface="Calibri"/>
                <a:ea typeface="Calibri"/>
                <a:cs typeface="Calibri"/>
                <a:sym typeface="Calibri"/>
              </a:rPr>
              <a:t>‘training_text’ dataset: include the text diagnosis for each ID</a:t>
            </a:r>
            <a:endParaRPr/>
          </a:p>
        </p:txBody>
      </p:sp>
      <p:sp>
        <p:nvSpPr>
          <p:cNvPr id="249" name="Google Shape;249;p19"/>
          <p:cNvSpPr txBox="1"/>
          <p:nvPr/>
        </p:nvSpPr>
        <p:spPr>
          <a:xfrm>
            <a:off x="5470525" y="5441950"/>
            <a:ext cx="3875087" cy="708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6C5B7B"/>
              </a:buClr>
              <a:buSzPts val="2000"/>
              <a:buFont typeface="Calibri"/>
              <a:buNone/>
            </a:pPr>
            <a:r>
              <a:rPr b="1" i="0" lang="en-US" sz="2000" u="none">
                <a:solidFill>
                  <a:srgbClr val="6C5B7B"/>
                </a:solidFill>
                <a:latin typeface="Calibri"/>
                <a:ea typeface="Calibri"/>
                <a:cs typeface="Calibri"/>
                <a:sym typeface="Calibri"/>
              </a:rPr>
              <a:t>Validation dataset: 769 documents</a:t>
            </a:r>
            <a:endParaRPr/>
          </a:p>
          <a:p>
            <a:pPr indent="0" lvl="0" marL="0" marR="0" rtl="0" algn="l">
              <a:lnSpc>
                <a:spcPct val="100000"/>
              </a:lnSpc>
              <a:spcBef>
                <a:spcPts val="0"/>
              </a:spcBef>
              <a:spcAft>
                <a:spcPts val="0"/>
              </a:spcAft>
              <a:buClr>
                <a:srgbClr val="6C5B7B"/>
              </a:buClr>
              <a:buSzPts val="2000"/>
              <a:buFont typeface="Calibri"/>
              <a:buNone/>
            </a:pPr>
            <a:r>
              <a:rPr b="1" i="0" lang="en-US" sz="2000" u="none">
                <a:solidFill>
                  <a:srgbClr val="6C5B7B"/>
                </a:solidFill>
                <a:latin typeface="Calibri"/>
                <a:ea typeface="Calibri"/>
                <a:cs typeface="Calibri"/>
                <a:sym typeface="Calibri"/>
              </a:rPr>
              <a:t>Same as above</a:t>
            </a:r>
            <a:endParaRPr/>
          </a:p>
        </p:txBody>
      </p:sp>
      <p:sp>
        <p:nvSpPr>
          <p:cNvPr id="250" name="Google Shape;250;p19"/>
          <p:cNvSpPr txBox="1"/>
          <p:nvPr/>
        </p:nvSpPr>
        <p:spPr>
          <a:xfrm>
            <a:off x="3846512" y="1389062"/>
            <a:ext cx="854075" cy="1108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6600"/>
              <a:buFont typeface="Arial"/>
              <a:buNone/>
            </a:pPr>
            <a:r>
              <a:rPr b="1" i="0" lang="en-US" sz="6600" u="none">
                <a:solidFill>
                  <a:schemeClr val="lt1"/>
                </a:solidFill>
                <a:latin typeface="Arial"/>
                <a:ea typeface="Arial"/>
                <a:cs typeface="Arial"/>
                <a:sym typeface="Arial"/>
              </a:rPr>
              <a:t>D</a:t>
            </a:r>
            <a:endParaRPr/>
          </a:p>
        </p:txBody>
      </p:sp>
      <p:sp>
        <p:nvSpPr>
          <p:cNvPr id="251" name="Google Shape;251;p19"/>
          <p:cNvSpPr txBox="1"/>
          <p:nvPr/>
        </p:nvSpPr>
        <p:spPr>
          <a:xfrm>
            <a:off x="3889375" y="2754312"/>
            <a:ext cx="704850" cy="9239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5400"/>
              <a:buFont typeface="Arial"/>
              <a:buNone/>
            </a:pPr>
            <a:r>
              <a:rPr b="1" i="0" lang="en-US" sz="5400" u="none">
                <a:solidFill>
                  <a:schemeClr val="lt1"/>
                </a:solidFill>
                <a:latin typeface="Arial"/>
                <a:ea typeface="Arial"/>
                <a:cs typeface="Arial"/>
                <a:sym typeface="Arial"/>
              </a:rPr>
              <a:t>A</a:t>
            </a:r>
            <a:endParaRPr/>
          </a:p>
        </p:txBody>
      </p:sp>
      <p:sp>
        <p:nvSpPr>
          <p:cNvPr id="252" name="Google Shape;252;p19"/>
          <p:cNvSpPr txBox="1"/>
          <p:nvPr/>
        </p:nvSpPr>
        <p:spPr>
          <a:xfrm>
            <a:off x="3908425" y="3946525"/>
            <a:ext cx="666750" cy="1016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6000"/>
              <a:buFont typeface="Arial"/>
              <a:buNone/>
            </a:pPr>
            <a:r>
              <a:rPr b="1" i="0" lang="en-US" sz="6000" u="none">
                <a:solidFill>
                  <a:schemeClr val="lt1"/>
                </a:solidFill>
                <a:latin typeface="Arial"/>
                <a:ea typeface="Arial"/>
                <a:cs typeface="Arial"/>
                <a:sym typeface="Arial"/>
              </a:rPr>
              <a:t>T</a:t>
            </a:r>
            <a:endParaRPr/>
          </a:p>
        </p:txBody>
      </p:sp>
      <p:sp>
        <p:nvSpPr>
          <p:cNvPr id="253" name="Google Shape;253;p19"/>
          <p:cNvSpPr txBox="1"/>
          <p:nvPr/>
        </p:nvSpPr>
        <p:spPr>
          <a:xfrm>
            <a:off x="3876675" y="5210175"/>
            <a:ext cx="763587" cy="1016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6000"/>
              <a:buFont typeface="Arial"/>
              <a:buNone/>
            </a:pPr>
            <a:r>
              <a:rPr b="1" i="0" lang="en-US" sz="6000" u="none">
                <a:solidFill>
                  <a:schemeClr val="lt1"/>
                </a:solidFill>
                <a:latin typeface="Arial"/>
                <a:ea typeface="Arial"/>
                <a:cs typeface="Arial"/>
                <a:sym typeface="Arial"/>
              </a:rPr>
              <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57" name="Shape 257"/>
        <p:cNvGrpSpPr/>
        <p:nvPr/>
      </p:nvGrpSpPr>
      <p:grpSpPr>
        <a:xfrm>
          <a:off x="0" y="0"/>
          <a:ext cx="0" cy="0"/>
          <a:chOff x="0" y="0"/>
          <a:chExt cx="0" cy="0"/>
        </a:xfrm>
      </p:grpSpPr>
      <p:sp>
        <p:nvSpPr>
          <p:cNvPr id="258" name="Google Shape;258;p20"/>
          <p:cNvSpPr txBox="1"/>
          <p:nvPr/>
        </p:nvSpPr>
        <p:spPr>
          <a:xfrm>
            <a:off x="6621462" y="0"/>
            <a:ext cx="5570537" cy="584200"/>
          </a:xfrm>
          <a:prstGeom prst="rect">
            <a:avLst/>
          </a:prstGeom>
          <a:solidFill>
            <a:srgbClr val="F8B19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9" name="Google Shape;259;p20"/>
          <p:cNvSpPr txBox="1"/>
          <p:nvPr/>
        </p:nvSpPr>
        <p:spPr>
          <a:xfrm>
            <a:off x="0" y="0"/>
            <a:ext cx="914400" cy="584200"/>
          </a:xfrm>
          <a:prstGeom prst="rect">
            <a:avLst/>
          </a:prstGeom>
          <a:solidFill>
            <a:srgbClr val="6C5B7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0" name="Google Shape;260;p20"/>
          <p:cNvSpPr txBox="1"/>
          <p:nvPr/>
        </p:nvSpPr>
        <p:spPr>
          <a:xfrm>
            <a:off x="962025" y="0"/>
            <a:ext cx="376237" cy="584200"/>
          </a:xfrm>
          <a:prstGeom prst="rect">
            <a:avLst/>
          </a:pr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1" name="Google Shape;261;p20"/>
          <p:cNvSpPr txBox="1"/>
          <p:nvPr/>
        </p:nvSpPr>
        <p:spPr>
          <a:xfrm>
            <a:off x="1384300" y="0"/>
            <a:ext cx="146050" cy="584200"/>
          </a:xfrm>
          <a:prstGeom prst="rect">
            <a:avLst/>
          </a:prstGeom>
          <a:solidFill>
            <a:srgbClr val="F6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2" name="Google Shape;262;p20"/>
          <p:cNvSpPr txBox="1"/>
          <p:nvPr/>
        </p:nvSpPr>
        <p:spPr>
          <a:xfrm>
            <a:off x="1708150" y="76200"/>
            <a:ext cx="4367100" cy="95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a:solidFill>
                  <a:srgbClr val="000000"/>
                </a:solidFill>
                <a:latin typeface="Arial"/>
                <a:ea typeface="Arial"/>
                <a:cs typeface="Arial"/>
                <a:sym typeface="Arial"/>
              </a:rPr>
              <a:t>Dataset </a:t>
            </a:r>
            <a:r>
              <a:rPr lang="en-US" sz="2800"/>
              <a:t>D</a:t>
            </a:r>
            <a:r>
              <a:rPr b="0" i="0" lang="en-US" sz="2800" u="none">
                <a:solidFill>
                  <a:srgbClr val="000000"/>
                </a:solidFill>
                <a:latin typeface="Arial"/>
                <a:ea typeface="Arial"/>
                <a:cs typeface="Arial"/>
                <a:sym typeface="Arial"/>
              </a:rPr>
              <a:t>escription</a:t>
            </a:r>
            <a:endParaRPr/>
          </a:p>
          <a:p>
            <a:pPr indent="0" lvl="0" marL="0" marR="0" rtl="0" algn="l">
              <a:lnSpc>
                <a:spcPct val="100000"/>
              </a:lnSpc>
              <a:spcBef>
                <a:spcPts val="0"/>
              </a:spcBef>
              <a:spcAft>
                <a:spcPts val="0"/>
              </a:spcAft>
              <a:buNone/>
            </a:pPr>
            <a:r>
              <a:t/>
            </a:r>
            <a:endParaRPr b="0" i="0" sz="2800" u="none">
              <a:solidFill>
                <a:srgbClr val="000000"/>
              </a:solidFill>
              <a:latin typeface="Arial"/>
              <a:ea typeface="Arial"/>
              <a:cs typeface="Arial"/>
              <a:sym typeface="Arial"/>
            </a:endParaRPr>
          </a:p>
        </p:txBody>
      </p:sp>
      <p:pic>
        <p:nvPicPr>
          <p:cNvPr descr="Image result for classes of genetic variants in cancer" id="263" name="Google Shape;263;p20"/>
          <p:cNvPicPr preferRelativeResize="0"/>
          <p:nvPr/>
        </p:nvPicPr>
        <p:blipFill rotWithShape="1">
          <a:blip r:embed="rId4">
            <a:alphaModFix/>
          </a:blip>
          <a:srcRect b="0" l="0" r="0" t="0"/>
          <a:stretch/>
        </p:blipFill>
        <p:spPr>
          <a:xfrm>
            <a:off x="3769400" y="642975"/>
            <a:ext cx="7694276" cy="5832249"/>
          </a:xfrm>
          <a:prstGeom prst="rect">
            <a:avLst/>
          </a:prstGeom>
          <a:noFill/>
          <a:ln>
            <a:noFill/>
          </a:ln>
        </p:spPr>
      </p:pic>
      <p:sp>
        <p:nvSpPr>
          <p:cNvPr id="264" name="Google Shape;264;p20"/>
          <p:cNvSpPr txBox="1"/>
          <p:nvPr/>
        </p:nvSpPr>
        <p:spPr>
          <a:xfrm>
            <a:off x="284775" y="1192625"/>
            <a:ext cx="3327600" cy="4673100"/>
          </a:xfrm>
          <a:prstGeom prst="rect">
            <a:avLst/>
          </a:prstGeom>
          <a:noFill/>
          <a:ln>
            <a:noFill/>
          </a:ln>
        </p:spPr>
        <p:txBody>
          <a:bodyPr anchorCtr="0" anchor="t" bIns="45700" lIns="91425" spcFirstLastPara="1" rIns="91425" wrap="square" tIns="45700">
            <a:noAutofit/>
          </a:bodyPr>
          <a:lstStyle/>
          <a:p>
            <a:pPr indent="-355600" lvl="0" marL="457200" rtl="0" algn="l">
              <a:spcBef>
                <a:spcPts val="0"/>
              </a:spcBef>
              <a:spcAft>
                <a:spcPts val="0"/>
              </a:spcAft>
              <a:buClr>
                <a:srgbClr val="F45665"/>
              </a:buClr>
              <a:buSzPts val="2000"/>
              <a:buChar char="●"/>
            </a:pPr>
            <a:r>
              <a:rPr lang="en-US" sz="2000">
                <a:solidFill>
                  <a:srgbClr val="F45665"/>
                </a:solidFill>
              </a:rPr>
              <a:t>9 p</a:t>
            </a:r>
            <a:r>
              <a:rPr lang="en-US" sz="2000">
                <a:solidFill>
                  <a:srgbClr val="F45665"/>
                </a:solidFill>
              </a:rPr>
              <a:t>ossible mutational classes to predict</a:t>
            </a:r>
            <a:endParaRPr sz="2000">
              <a:solidFill>
                <a:srgbClr val="F45665"/>
              </a:solidFill>
            </a:endParaRPr>
          </a:p>
          <a:p>
            <a:pPr indent="0" lvl="0" marL="0" rtl="0" algn="l">
              <a:spcBef>
                <a:spcPts val="0"/>
              </a:spcBef>
              <a:spcAft>
                <a:spcPts val="0"/>
              </a:spcAft>
              <a:buNone/>
            </a:pPr>
            <a:r>
              <a:t/>
            </a:r>
            <a:endParaRPr sz="2000">
              <a:solidFill>
                <a:srgbClr val="F45665"/>
              </a:solidFill>
            </a:endParaRPr>
          </a:p>
          <a:p>
            <a:pPr indent="-355600" lvl="0" marL="457200" rtl="0" algn="l">
              <a:spcBef>
                <a:spcPts val="0"/>
              </a:spcBef>
              <a:spcAft>
                <a:spcPts val="0"/>
              </a:spcAft>
              <a:buClr>
                <a:srgbClr val="F45665"/>
              </a:buClr>
              <a:buSzPts val="2000"/>
              <a:buChar char="●"/>
            </a:pPr>
            <a:r>
              <a:rPr lang="en-US" sz="2000">
                <a:solidFill>
                  <a:srgbClr val="F45665"/>
                </a:solidFill>
              </a:rPr>
              <a:t>Different mutational subtypes may have different biological consequences</a:t>
            </a:r>
            <a:endParaRPr sz="2000">
              <a:solidFill>
                <a:srgbClr val="F45665"/>
              </a:solidFill>
            </a:endParaRPr>
          </a:p>
          <a:p>
            <a:pPr indent="0" lvl="0" marL="0" rtl="0" algn="l">
              <a:spcBef>
                <a:spcPts val="0"/>
              </a:spcBef>
              <a:spcAft>
                <a:spcPts val="0"/>
              </a:spcAft>
              <a:buNone/>
            </a:pPr>
            <a:r>
              <a:t/>
            </a:r>
            <a:endParaRPr sz="2000">
              <a:solidFill>
                <a:srgbClr val="F45665"/>
              </a:solidFill>
            </a:endParaRPr>
          </a:p>
          <a:p>
            <a:pPr indent="-355600" lvl="0" marL="457200" rtl="0" algn="l">
              <a:spcBef>
                <a:spcPts val="0"/>
              </a:spcBef>
              <a:spcAft>
                <a:spcPts val="0"/>
              </a:spcAft>
              <a:buClr>
                <a:srgbClr val="F45665"/>
              </a:buClr>
              <a:buSzPts val="2000"/>
              <a:buChar char="●"/>
            </a:pPr>
            <a:r>
              <a:rPr b="1" lang="en-US" sz="2000">
                <a:solidFill>
                  <a:srgbClr val="F45665"/>
                </a:solidFill>
              </a:rPr>
              <a:t>Driver mutations</a:t>
            </a:r>
            <a:r>
              <a:rPr lang="en-US" sz="2000">
                <a:solidFill>
                  <a:srgbClr val="F45665"/>
                </a:solidFill>
              </a:rPr>
              <a:t>: push cells towards cancer </a:t>
            </a:r>
            <a:endParaRPr sz="2000">
              <a:solidFill>
                <a:srgbClr val="F45665"/>
              </a:solidFill>
            </a:endParaRPr>
          </a:p>
          <a:p>
            <a:pPr indent="-355600" lvl="0" marL="457200" rtl="0" algn="l">
              <a:spcBef>
                <a:spcPts val="0"/>
              </a:spcBef>
              <a:spcAft>
                <a:spcPts val="0"/>
              </a:spcAft>
              <a:buClr>
                <a:srgbClr val="F45665"/>
              </a:buClr>
              <a:buSzPts val="2000"/>
              <a:buChar char="●"/>
            </a:pPr>
            <a:r>
              <a:rPr b="1" lang="en-US" sz="2000">
                <a:solidFill>
                  <a:srgbClr val="F45665"/>
                </a:solidFill>
              </a:rPr>
              <a:t>Passenger mutations</a:t>
            </a:r>
            <a:r>
              <a:rPr lang="en-US" sz="2000">
                <a:solidFill>
                  <a:srgbClr val="F45665"/>
                </a:solidFill>
              </a:rPr>
              <a:t>: by-products of cancer cell development</a:t>
            </a:r>
            <a:endParaRPr sz="2000">
              <a:solidFill>
                <a:srgbClr val="F45665"/>
              </a:solidFill>
            </a:endParaRPr>
          </a:p>
          <a:p>
            <a:pPr indent="0" lvl="0" marL="0" rtl="0" algn="l">
              <a:spcBef>
                <a:spcPts val="0"/>
              </a:spcBef>
              <a:spcAft>
                <a:spcPts val="0"/>
              </a:spcAft>
              <a:buClr>
                <a:srgbClr val="000000"/>
              </a:buClr>
              <a:buSzPts val="1100"/>
              <a:buFont typeface="Arial"/>
              <a:buNone/>
            </a:pPr>
            <a:r>
              <a:t/>
            </a:r>
            <a:endParaRPr sz="1600"/>
          </a:p>
          <a:p>
            <a:pPr indent="0" lvl="0" marL="0" marR="0" rtl="0" algn="l">
              <a:lnSpc>
                <a:spcPct val="100000"/>
              </a:lnSpc>
              <a:spcBef>
                <a:spcPts val="0"/>
              </a:spcBef>
              <a:spcAft>
                <a:spcPts val="0"/>
              </a:spcAft>
              <a:buClr>
                <a:schemeClr val="dk1"/>
              </a:buClr>
              <a:buSzPts val="1800"/>
              <a:buFont typeface="Arial"/>
              <a:buNone/>
            </a:pPr>
            <a:r>
              <a:t/>
            </a:r>
            <a:endParaRPr sz="1600">
              <a:solidFill>
                <a:schemeClr val="dk1"/>
              </a:solidFill>
            </a:endParaRPr>
          </a:p>
          <a:p>
            <a:pPr indent="0" lvl="0" marL="0" marR="0" rtl="0" algn="l">
              <a:lnSpc>
                <a:spcPct val="100000"/>
              </a:lnSpc>
              <a:spcBef>
                <a:spcPts val="0"/>
              </a:spcBef>
              <a:spcAft>
                <a:spcPts val="0"/>
              </a:spcAft>
              <a:buClr>
                <a:schemeClr val="dk1"/>
              </a:buClr>
              <a:buSzPts val="1800"/>
              <a:buFont typeface="Arial"/>
              <a:buNone/>
            </a:pPr>
            <a:r>
              <a:t/>
            </a:r>
            <a:endParaRPr sz="1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68" name="Shape 268"/>
        <p:cNvGrpSpPr/>
        <p:nvPr/>
      </p:nvGrpSpPr>
      <p:grpSpPr>
        <a:xfrm>
          <a:off x="0" y="0"/>
          <a:ext cx="0" cy="0"/>
          <a:chOff x="0" y="0"/>
          <a:chExt cx="0" cy="0"/>
        </a:xfrm>
      </p:grpSpPr>
      <p:pic>
        <p:nvPicPr>
          <p:cNvPr id="269" name="Google Shape;269;p21"/>
          <p:cNvPicPr preferRelativeResize="0"/>
          <p:nvPr/>
        </p:nvPicPr>
        <p:blipFill rotWithShape="1">
          <a:blip r:embed="rId4">
            <a:alphaModFix/>
          </a:blip>
          <a:srcRect b="0" l="0" r="0" t="0"/>
          <a:stretch/>
        </p:blipFill>
        <p:spPr>
          <a:xfrm>
            <a:off x="6161087" y="738187"/>
            <a:ext cx="5553075" cy="5848350"/>
          </a:xfrm>
          <a:prstGeom prst="rect">
            <a:avLst/>
          </a:prstGeom>
          <a:noFill/>
          <a:ln>
            <a:noFill/>
          </a:ln>
        </p:spPr>
      </p:pic>
      <p:pic>
        <p:nvPicPr>
          <p:cNvPr id="270" name="Google Shape;270;p21"/>
          <p:cNvPicPr preferRelativeResize="0"/>
          <p:nvPr/>
        </p:nvPicPr>
        <p:blipFill rotWithShape="1">
          <a:blip r:embed="rId5">
            <a:alphaModFix/>
          </a:blip>
          <a:srcRect b="0" l="0" r="0" t="0"/>
          <a:stretch/>
        </p:blipFill>
        <p:spPr>
          <a:xfrm>
            <a:off x="457200" y="709612"/>
            <a:ext cx="5572125" cy="5876925"/>
          </a:xfrm>
          <a:prstGeom prst="rect">
            <a:avLst/>
          </a:prstGeom>
          <a:noFill/>
          <a:ln>
            <a:noFill/>
          </a:ln>
        </p:spPr>
      </p:pic>
      <p:sp>
        <p:nvSpPr>
          <p:cNvPr id="271" name="Google Shape;271;p21"/>
          <p:cNvSpPr txBox="1"/>
          <p:nvPr/>
        </p:nvSpPr>
        <p:spPr>
          <a:xfrm>
            <a:off x="6621462" y="0"/>
            <a:ext cx="5570537" cy="584200"/>
          </a:xfrm>
          <a:prstGeom prst="rect">
            <a:avLst/>
          </a:prstGeom>
          <a:solidFill>
            <a:srgbClr val="F8B19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2" name="Google Shape;272;p21"/>
          <p:cNvSpPr txBox="1"/>
          <p:nvPr/>
        </p:nvSpPr>
        <p:spPr>
          <a:xfrm>
            <a:off x="0" y="0"/>
            <a:ext cx="914400" cy="584200"/>
          </a:xfrm>
          <a:prstGeom prst="rect">
            <a:avLst/>
          </a:prstGeom>
          <a:solidFill>
            <a:srgbClr val="6C5B7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3" name="Google Shape;273;p21"/>
          <p:cNvSpPr txBox="1"/>
          <p:nvPr/>
        </p:nvSpPr>
        <p:spPr>
          <a:xfrm>
            <a:off x="962025" y="0"/>
            <a:ext cx="376237" cy="584200"/>
          </a:xfrm>
          <a:prstGeom prst="rect">
            <a:avLst/>
          </a:prstGeom>
          <a:solidFill>
            <a:srgbClr val="C06C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4" name="Google Shape;274;p21"/>
          <p:cNvSpPr txBox="1"/>
          <p:nvPr/>
        </p:nvSpPr>
        <p:spPr>
          <a:xfrm>
            <a:off x="1384300" y="0"/>
            <a:ext cx="146050" cy="584200"/>
          </a:xfrm>
          <a:prstGeom prst="rect">
            <a:avLst/>
          </a:prstGeom>
          <a:solidFill>
            <a:srgbClr val="F6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5" name="Google Shape;275;p21"/>
          <p:cNvSpPr txBox="1"/>
          <p:nvPr/>
        </p:nvSpPr>
        <p:spPr>
          <a:xfrm>
            <a:off x="1708150" y="76200"/>
            <a:ext cx="4367212" cy="9540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a:solidFill>
                  <a:srgbClr val="000000"/>
                </a:solidFill>
                <a:latin typeface="Arial"/>
                <a:ea typeface="Arial"/>
                <a:cs typeface="Arial"/>
                <a:sym typeface="Arial"/>
              </a:rPr>
              <a:t>Dataset </a:t>
            </a:r>
            <a:r>
              <a:rPr lang="en-US" sz="2800"/>
              <a:t>D</a:t>
            </a:r>
            <a:r>
              <a:rPr b="0" i="0" lang="en-US" sz="2800" u="none">
                <a:solidFill>
                  <a:srgbClr val="000000"/>
                </a:solidFill>
                <a:latin typeface="Arial"/>
                <a:ea typeface="Arial"/>
                <a:cs typeface="Arial"/>
                <a:sym typeface="Arial"/>
              </a:rPr>
              <a:t>escription</a:t>
            </a:r>
            <a:endParaRPr/>
          </a:p>
          <a:p>
            <a:pPr indent="0" lvl="0" marL="0" marR="0" rtl="0" algn="l">
              <a:lnSpc>
                <a:spcPct val="100000"/>
              </a:lnSpc>
              <a:spcBef>
                <a:spcPts val="0"/>
              </a:spcBef>
              <a:spcAft>
                <a:spcPts val="0"/>
              </a:spcAft>
              <a:buNone/>
            </a:pPr>
            <a:r>
              <a:t/>
            </a:r>
            <a:endParaRPr b="0" i="0" sz="2800" u="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