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467D-25D4-424F-9B98-DEFCE59A8B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56D38D-2268-4ECF-AF6C-6BB294ACBB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C69FAE-C4C2-4FC0-8145-F6ED17999D91}"/>
              </a:ext>
            </a:extLst>
          </p:cNvPr>
          <p:cNvSpPr>
            <a:spLocks noGrp="1"/>
          </p:cNvSpPr>
          <p:nvPr>
            <p:ph type="dt" sz="half" idx="10"/>
          </p:nvPr>
        </p:nvSpPr>
        <p:spPr/>
        <p:txBody>
          <a:bodyPr/>
          <a:lstStyle/>
          <a:p>
            <a:fld id="{52FC5C8C-00F4-4778-8362-0DDB8481637D}" type="datetimeFigureOut">
              <a:rPr lang="en-US" smtClean="0"/>
              <a:t>9/24/2018</a:t>
            </a:fld>
            <a:endParaRPr lang="en-US"/>
          </a:p>
        </p:txBody>
      </p:sp>
      <p:sp>
        <p:nvSpPr>
          <p:cNvPr id="5" name="Footer Placeholder 4">
            <a:extLst>
              <a:ext uri="{FF2B5EF4-FFF2-40B4-BE49-F238E27FC236}">
                <a16:creationId xmlns:a16="http://schemas.microsoft.com/office/drawing/2014/main" id="{60EAF2E7-F91B-4528-A2D2-71B08B488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68643-F293-4862-9F66-5171C5F5296A}"/>
              </a:ext>
            </a:extLst>
          </p:cNvPr>
          <p:cNvSpPr>
            <a:spLocks noGrp="1"/>
          </p:cNvSpPr>
          <p:nvPr>
            <p:ph type="sldNum" sz="quarter" idx="12"/>
          </p:nvPr>
        </p:nvSpPr>
        <p:spPr/>
        <p:txBody>
          <a:bodyPr/>
          <a:lstStyle/>
          <a:p>
            <a:fld id="{FF6B85FB-ADEF-4443-89F6-585FC67894D3}" type="slidenum">
              <a:rPr lang="en-US" smtClean="0"/>
              <a:t>‹#›</a:t>
            </a:fld>
            <a:endParaRPr lang="en-US"/>
          </a:p>
        </p:txBody>
      </p:sp>
    </p:spTree>
    <p:extLst>
      <p:ext uri="{BB962C8B-B14F-4D97-AF65-F5344CB8AC3E}">
        <p14:creationId xmlns:p14="http://schemas.microsoft.com/office/powerpoint/2010/main" val="30271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69BC-E445-40C8-B9B1-DB0BC2BBF6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09562-C663-4FBE-BEC3-6BF010C41C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ADF0F-3B35-4E66-8105-FCA78CE7C232}"/>
              </a:ext>
            </a:extLst>
          </p:cNvPr>
          <p:cNvSpPr>
            <a:spLocks noGrp="1"/>
          </p:cNvSpPr>
          <p:nvPr>
            <p:ph type="dt" sz="half" idx="10"/>
          </p:nvPr>
        </p:nvSpPr>
        <p:spPr/>
        <p:txBody>
          <a:bodyPr/>
          <a:lstStyle/>
          <a:p>
            <a:fld id="{52FC5C8C-00F4-4778-8362-0DDB8481637D}" type="datetimeFigureOut">
              <a:rPr lang="en-US" smtClean="0"/>
              <a:t>9/24/2018</a:t>
            </a:fld>
            <a:endParaRPr lang="en-US"/>
          </a:p>
        </p:txBody>
      </p:sp>
      <p:sp>
        <p:nvSpPr>
          <p:cNvPr id="5" name="Footer Placeholder 4">
            <a:extLst>
              <a:ext uri="{FF2B5EF4-FFF2-40B4-BE49-F238E27FC236}">
                <a16:creationId xmlns:a16="http://schemas.microsoft.com/office/drawing/2014/main" id="{5AB881CD-1FAB-4018-965A-38954F823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0D743-3985-48DD-8320-8BDFE226E9DD}"/>
              </a:ext>
            </a:extLst>
          </p:cNvPr>
          <p:cNvSpPr>
            <a:spLocks noGrp="1"/>
          </p:cNvSpPr>
          <p:nvPr>
            <p:ph type="sldNum" sz="quarter" idx="12"/>
          </p:nvPr>
        </p:nvSpPr>
        <p:spPr/>
        <p:txBody>
          <a:bodyPr/>
          <a:lstStyle/>
          <a:p>
            <a:fld id="{FF6B85FB-ADEF-4443-89F6-585FC67894D3}" type="slidenum">
              <a:rPr lang="en-US" smtClean="0"/>
              <a:t>‹#›</a:t>
            </a:fld>
            <a:endParaRPr lang="en-US"/>
          </a:p>
        </p:txBody>
      </p:sp>
    </p:spTree>
    <p:extLst>
      <p:ext uri="{BB962C8B-B14F-4D97-AF65-F5344CB8AC3E}">
        <p14:creationId xmlns:p14="http://schemas.microsoft.com/office/powerpoint/2010/main" val="145400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D0D5C-8EED-4350-92EC-626D712F19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0406F2-178E-4985-A133-62F74E428E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7C352-3ED3-40CC-AF5C-73669EDF9A08}"/>
              </a:ext>
            </a:extLst>
          </p:cNvPr>
          <p:cNvSpPr>
            <a:spLocks noGrp="1"/>
          </p:cNvSpPr>
          <p:nvPr>
            <p:ph type="dt" sz="half" idx="10"/>
          </p:nvPr>
        </p:nvSpPr>
        <p:spPr/>
        <p:txBody>
          <a:bodyPr/>
          <a:lstStyle/>
          <a:p>
            <a:fld id="{52FC5C8C-00F4-4778-8362-0DDB8481637D}" type="datetimeFigureOut">
              <a:rPr lang="en-US" smtClean="0"/>
              <a:t>9/24/2018</a:t>
            </a:fld>
            <a:endParaRPr lang="en-US"/>
          </a:p>
        </p:txBody>
      </p:sp>
      <p:sp>
        <p:nvSpPr>
          <p:cNvPr id="5" name="Footer Placeholder 4">
            <a:extLst>
              <a:ext uri="{FF2B5EF4-FFF2-40B4-BE49-F238E27FC236}">
                <a16:creationId xmlns:a16="http://schemas.microsoft.com/office/drawing/2014/main" id="{2DE7DB30-1591-4657-AA25-1DF881B91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67512-BC7A-46F2-B757-BC99A0895E36}"/>
              </a:ext>
            </a:extLst>
          </p:cNvPr>
          <p:cNvSpPr>
            <a:spLocks noGrp="1"/>
          </p:cNvSpPr>
          <p:nvPr>
            <p:ph type="sldNum" sz="quarter" idx="12"/>
          </p:nvPr>
        </p:nvSpPr>
        <p:spPr/>
        <p:txBody>
          <a:bodyPr/>
          <a:lstStyle/>
          <a:p>
            <a:fld id="{FF6B85FB-ADEF-4443-89F6-585FC67894D3}" type="slidenum">
              <a:rPr lang="en-US" smtClean="0"/>
              <a:t>‹#›</a:t>
            </a:fld>
            <a:endParaRPr lang="en-US"/>
          </a:p>
        </p:txBody>
      </p:sp>
    </p:spTree>
    <p:extLst>
      <p:ext uri="{BB962C8B-B14F-4D97-AF65-F5344CB8AC3E}">
        <p14:creationId xmlns:p14="http://schemas.microsoft.com/office/powerpoint/2010/main" val="236793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3118-B8DD-423C-A38B-DC8909CEA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9740F-87A3-44AA-93C0-4CCBE979D9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B54DB-DAAC-4F98-BE91-6D9E73296258}"/>
              </a:ext>
            </a:extLst>
          </p:cNvPr>
          <p:cNvSpPr>
            <a:spLocks noGrp="1"/>
          </p:cNvSpPr>
          <p:nvPr>
            <p:ph type="dt" sz="half" idx="10"/>
          </p:nvPr>
        </p:nvSpPr>
        <p:spPr/>
        <p:txBody>
          <a:bodyPr/>
          <a:lstStyle/>
          <a:p>
            <a:fld id="{52FC5C8C-00F4-4778-8362-0DDB8481637D}" type="datetimeFigureOut">
              <a:rPr lang="en-US" smtClean="0"/>
              <a:t>9/24/2018</a:t>
            </a:fld>
            <a:endParaRPr lang="en-US"/>
          </a:p>
        </p:txBody>
      </p:sp>
      <p:sp>
        <p:nvSpPr>
          <p:cNvPr id="5" name="Footer Placeholder 4">
            <a:extLst>
              <a:ext uri="{FF2B5EF4-FFF2-40B4-BE49-F238E27FC236}">
                <a16:creationId xmlns:a16="http://schemas.microsoft.com/office/drawing/2014/main" id="{EF11580A-2928-404D-BD95-A9637CD80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1BED8-5905-451A-A3C7-04C277A74E2B}"/>
              </a:ext>
            </a:extLst>
          </p:cNvPr>
          <p:cNvSpPr>
            <a:spLocks noGrp="1"/>
          </p:cNvSpPr>
          <p:nvPr>
            <p:ph type="sldNum" sz="quarter" idx="12"/>
          </p:nvPr>
        </p:nvSpPr>
        <p:spPr/>
        <p:txBody>
          <a:bodyPr/>
          <a:lstStyle/>
          <a:p>
            <a:fld id="{FF6B85FB-ADEF-4443-89F6-585FC67894D3}" type="slidenum">
              <a:rPr lang="en-US" smtClean="0"/>
              <a:t>‹#›</a:t>
            </a:fld>
            <a:endParaRPr lang="en-US"/>
          </a:p>
        </p:txBody>
      </p:sp>
    </p:spTree>
    <p:extLst>
      <p:ext uri="{BB962C8B-B14F-4D97-AF65-F5344CB8AC3E}">
        <p14:creationId xmlns:p14="http://schemas.microsoft.com/office/powerpoint/2010/main" val="131551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1BDB-C5A1-4364-89F9-98D335ABAB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6C6EDA-0542-4B81-9B8C-0942CDE8D3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CD8FA-DE0F-412C-A8A9-662547B0C2C2}"/>
              </a:ext>
            </a:extLst>
          </p:cNvPr>
          <p:cNvSpPr>
            <a:spLocks noGrp="1"/>
          </p:cNvSpPr>
          <p:nvPr>
            <p:ph type="dt" sz="half" idx="10"/>
          </p:nvPr>
        </p:nvSpPr>
        <p:spPr/>
        <p:txBody>
          <a:bodyPr/>
          <a:lstStyle/>
          <a:p>
            <a:fld id="{52FC5C8C-00F4-4778-8362-0DDB8481637D}" type="datetimeFigureOut">
              <a:rPr lang="en-US" smtClean="0"/>
              <a:t>9/24/2018</a:t>
            </a:fld>
            <a:endParaRPr lang="en-US"/>
          </a:p>
        </p:txBody>
      </p:sp>
      <p:sp>
        <p:nvSpPr>
          <p:cNvPr id="5" name="Footer Placeholder 4">
            <a:extLst>
              <a:ext uri="{FF2B5EF4-FFF2-40B4-BE49-F238E27FC236}">
                <a16:creationId xmlns:a16="http://schemas.microsoft.com/office/drawing/2014/main" id="{E0FD2F60-97ED-4B05-8613-8188C39DD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09441-9719-4CE5-B586-E644E1EB70CD}"/>
              </a:ext>
            </a:extLst>
          </p:cNvPr>
          <p:cNvSpPr>
            <a:spLocks noGrp="1"/>
          </p:cNvSpPr>
          <p:nvPr>
            <p:ph type="sldNum" sz="quarter" idx="12"/>
          </p:nvPr>
        </p:nvSpPr>
        <p:spPr/>
        <p:txBody>
          <a:bodyPr/>
          <a:lstStyle/>
          <a:p>
            <a:fld id="{FF6B85FB-ADEF-4443-89F6-585FC67894D3}" type="slidenum">
              <a:rPr lang="en-US" smtClean="0"/>
              <a:t>‹#›</a:t>
            </a:fld>
            <a:endParaRPr lang="en-US"/>
          </a:p>
        </p:txBody>
      </p:sp>
    </p:spTree>
    <p:extLst>
      <p:ext uri="{BB962C8B-B14F-4D97-AF65-F5344CB8AC3E}">
        <p14:creationId xmlns:p14="http://schemas.microsoft.com/office/powerpoint/2010/main" val="340362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75FD-4291-4D86-8E8B-14459532D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4E4747-A4F1-48AE-9A43-F0858A99FB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6465A2-283D-4EA9-8AB6-F3ADEED0F48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A0660C-7B93-4B7F-81F5-C3BB8007C4D3}"/>
              </a:ext>
            </a:extLst>
          </p:cNvPr>
          <p:cNvSpPr>
            <a:spLocks noGrp="1"/>
          </p:cNvSpPr>
          <p:nvPr>
            <p:ph type="dt" sz="half" idx="10"/>
          </p:nvPr>
        </p:nvSpPr>
        <p:spPr/>
        <p:txBody>
          <a:bodyPr/>
          <a:lstStyle/>
          <a:p>
            <a:fld id="{52FC5C8C-00F4-4778-8362-0DDB8481637D}" type="datetimeFigureOut">
              <a:rPr lang="en-US" smtClean="0"/>
              <a:t>9/24/2018</a:t>
            </a:fld>
            <a:endParaRPr lang="en-US"/>
          </a:p>
        </p:txBody>
      </p:sp>
      <p:sp>
        <p:nvSpPr>
          <p:cNvPr id="6" name="Footer Placeholder 5">
            <a:extLst>
              <a:ext uri="{FF2B5EF4-FFF2-40B4-BE49-F238E27FC236}">
                <a16:creationId xmlns:a16="http://schemas.microsoft.com/office/drawing/2014/main" id="{3B7BCB6C-07FD-48F3-9D5F-C7D355760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552A3-45EA-4589-AB75-3AC777B3438B}"/>
              </a:ext>
            </a:extLst>
          </p:cNvPr>
          <p:cNvSpPr>
            <a:spLocks noGrp="1"/>
          </p:cNvSpPr>
          <p:nvPr>
            <p:ph type="sldNum" sz="quarter" idx="12"/>
          </p:nvPr>
        </p:nvSpPr>
        <p:spPr/>
        <p:txBody>
          <a:bodyPr/>
          <a:lstStyle/>
          <a:p>
            <a:fld id="{FF6B85FB-ADEF-4443-89F6-585FC67894D3}" type="slidenum">
              <a:rPr lang="en-US" smtClean="0"/>
              <a:t>‹#›</a:t>
            </a:fld>
            <a:endParaRPr lang="en-US"/>
          </a:p>
        </p:txBody>
      </p:sp>
    </p:spTree>
    <p:extLst>
      <p:ext uri="{BB962C8B-B14F-4D97-AF65-F5344CB8AC3E}">
        <p14:creationId xmlns:p14="http://schemas.microsoft.com/office/powerpoint/2010/main" val="417027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DE62-F496-4187-B7F9-AA4E388551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97B289-2DF5-4977-B511-049D9CD02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EAD94-6142-4879-99E2-6CAFA3C923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549CC6-BDA8-4B50-BEF4-72CC980670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26241E-65D4-49CF-886E-101D5707CC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4E6155-B492-499E-B196-2AEC6B05D732}"/>
              </a:ext>
            </a:extLst>
          </p:cNvPr>
          <p:cNvSpPr>
            <a:spLocks noGrp="1"/>
          </p:cNvSpPr>
          <p:nvPr>
            <p:ph type="dt" sz="half" idx="10"/>
          </p:nvPr>
        </p:nvSpPr>
        <p:spPr/>
        <p:txBody>
          <a:bodyPr/>
          <a:lstStyle/>
          <a:p>
            <a:fld id="{52FC5C8C-00F4-4778-8362-0DDB8481637D}" type="datetimeFigureOut">
              <a:rPr lang="en-US" smtClean="0"/>
              <a:t>9/24/2018</a:t>
            </a:fld>
            <a:endParaRPr lang="en-US"/>
          </a:p>
        </p:txBody>
      </p:sp>
      <p:sp>
        <p:nvSpPr>
          <p:cNvPr id="8" name="Footer Placeholder 7">
            <a:extLst>
              <a:ext uri="{FF2B5EF4-FFF2-40B4-BE49-F238E27FC236}">
                <a16:creationId xmlns:a16="http://schemas.microsoft.com/office/drawing/2014/main" id="{04BCCDFD-4282-4FFD-B916-A1A56BBBEB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08A2C4-E297-47B1-85BA-E3D2E789217A}"/>
              </a:ext>
            </a:extLst>
          </p:cNvPr>
          <p:cNvSpPr>
            <a:spLocks noGrp="1"/>
          </p:cNvSpPr>
          <p:nvPr>
            <p:ph type="sldNum" sz="quarter" idx="12"/>
          </p:nvPr>
        </p:nvSpPr>
        <p:spPr/>
        <p:txBody>
          <a:bodyPr/>
          <a:lstStyle/>
          <a:p>
            <a:fld id="{FF6B85FB-ADEF-4443-89F6-585FC67894D3}" type="slidenum">
              <a:rPr lang="en-US" smtClean="0"/>
              <a:t>‹#›</a:t>
            </a:fld>
            <a:endParaRPr lang="en-US"/>
          </a:p>
        </p:txBody>
      </p:sp>
    </p:spTree>
    <p:extLst>
      <p:ext uri="{BB962C8B-B14F-4D97-AF65-F5344CB8AC3E}">
        <p14:creationId xmlns:p14="http://schemas.microsoft.com/office/powerpoint/2010/main" val="214387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31B6-B08F-4F2A-AE70-DAC3E115B7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A6BD65-ACC4-4FD8-8341-1C6DCF2FB4D9}"/>
              </a:ext>
            </a:extLst>
          </p:cNvPr>
          <p:cNvSpPr>
            <a:spLocks noGrp="1"/>
          </p:cNvSpPr>
          <p:nvPr>
            <p:ph type="dt" sz="half" idx="10"/>
          </p:nvPr>
        </p:nvSpPr>
        <p:spPr/>
        <p:txBody>
          <a:bodyPr/>
          <a:lstStyle/>
          <a:p>
            <a:fld id="{52FC5C8C-00F4-4778-8362-0DDB8481637D}" type="datetimeFigureOut">
              <a:rPr lang="en-US" smtClean="0"/>
              <a:t>9/24/2018</a:t>
            </a:fld>
            <a:endParaRPr lang="en-US"/>
          </a:p>
        </p:txBody>
      </p:sp>
      <p:sp>
        <p:nvSpPr>
          <p:cNvPr id="4" name="Footer Placeholder 3">
            <a:extLst>
              <a:ext uri="{FF2B5EF4-FFF2-40B4-BE49-F238E27FC236}">
                <a16:creationId xmlns:a16="http://schemas.microsoft.com/office/drawing/2014/main" id="{558B6CB4-90AF-4D07-9068-E7B0FD9E1E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DEC6B0-794B-4DF2-956E-D952CE7DB790}"/>
              </a:ext>
            </a:extLst>
          </p:cNvPr>
          <p:cNvSpPr>
            <a:spLocks noGrp="1"/>
          </p:cNvSpPr>
          <p:nvPr>
            <p:ph type="sldNum" sz="quarter" idx="12"/>
          </p:nvPr>
        </p:nvSpPr>
        <p:spPr/>
        <p:txBody>
          <a:bodyPr/>
          <a:lstStyle/>
          <a:p>
            <a:fld id="{FF6B85FB-ADEF-4443-89F6-585FC67894D3}" type="slidenum">
              <a:rPr lang="en-US" smtClean="0"/>
              <a:t>‹#›</a:t>
            </a:fld>
            <a:endParaRPr lang="en-US"/>
          </a:p>
        </p:txBody>
      </p:sp>
    </p:spTree>
    <p:extLst>
      <p:ext uri="{BB962C8B-B14F-4D97-AF65-F5344CB8AC3E}">
        <p14:creationId xmlns:p14="http://schemas.microsoft.com/office/powerpoint/2010/main" val="112257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C68FF2-E8F6-4577-BED0-C30077C2A271}"/>
              </a:ext>
            </a:extLst>
          </p:cNvPr>
          <p:cNvSpPr>
            <a:spLocks noGrp="1"/>
          </p:cNvSpPr>
          <p:nvPr>
            <p:ph type="dt" sz="half" idx="10"/>
          </p:nvPr>
        </p:nvSpPr>
        <p:spPr/>
        <p:txBody>
          <a:bodyPr/>
          <a:lstStyle/>
          <a:p>
            <a:fld id="{52FC5C8C-00F4-4778-8362-0DDB8481637D}" type="datetimeFigureOut">
              <a:rPr lang="en-US" smtClean="0"/>
              <a:t>9/24/2018</a:t>
            </a:fld>
            <a:endParaRPr lang="en-US"/>
          </a:p>
        </p:txBody>
      </p:sp>
      <p:sp>
        <p:nvSpPr>
          <p:cNvPr id="3" name="Footer Placeholder 2">
            <a:extLst>
              <a:ext uri="{FF2B5EF4-FFF2-40B4-BE49-F238E27FC236}">
                <a16:creationId xmlns:a16="http://schemas.microsoft.com/office/drawing/2014/main" id="{AFA2090F-BDC9-4849-892A-A1EFC301B2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7DB80C-AAC8-4D25-B82A-1BAC6199E62D}"/>
              </a:ext>
            </a:extLst>
          </p:cNvPr>
          <p:cNvSpPr>
            <a:spLocks noGrp="1"/>
          </p:cNvSpPr>
          <p:nvPr>
            <p:ph type="sldNum" sz="quarter" idx="12"/>
          </p:nvPr>
        </p:nvSpPr>
        <p:spPr/>
        <p:txBody>
          <a:bodyPr/>
          <a:lstStyle/>
          <a:p>
            <a:fld id="{FF6B85FB-ADEF-4443-89F6-585FC67894D3}" type="slidenum">
              <a:rPr lang="en-US" smtClean="0"/>
              <a:t>‹#›</a:t>
            </a:fld>
            <a:endParaRPr lang="en-US"/>
          </a:p>
        </p:txBody>
      </p:sp>
    </p:spTree>
    <p:extLst>
      <p:ext uri="{BB962C8B-B14F-4D97-AF65-F5344CB8AC3E}">
        <p14:creationId xmlns:p14="http://schemas.microsoft.com/office/powerpoint/2010/main" val="67755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7FE3-EDEA-440E-A4D7-C5D82FBD8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D1BF93-5E27-41CF-92FC-331D971DF7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2FF0A9-2CF4-496A-B932-45A14B855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136D5D-C72A-446D-B913-C8E99CEDD58C}"/>
              </a:ext>
            </a:extLst>
          </p:cNvPr>
          <p:cNvSpPr>
            <a:spLocks noGrp="1"/>
          </p:cNvSpPr>
          <p:nvPr>
            <p:ph type="dt" sz="half" idx="10"/>
          </p:nvPr>
        </p:nvSpPr>
        <p:spPr/>
        <p:txBody>
          <a:bodyPr/>
          <a:lstStyle/>
          <a:p>
            <a:fld id="{52FC5C8C-00F4-4778-8362-0DDB8481637D}" type="datetimeFigureOut">
              <a:rPr lang="en-US" smtClean="0"/>
              <a:t>9/24/2018</a:t>
            </a:fld>
            <a:endParaRPr lang="en-US"/>
          </a:p>
        </p:txBody>
      </p:sp>
      <p:sp>
        <p:nvSpPr>
          <p:cNvPr id="6" name="Footer Placeholder 5">
            <a:extLst>
              <a:ext uri="{FF2B5EF4-FFF2-40B4-BE49-F238E27FC236}">
                <a16:creationId xmlns:a16="http://schemas.microsoft.com/office/drawing/2014/main" id="{BB7B5936-6366-460E-B404-967A86C30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9CC85-28F8-479E-94B7-441F687CB51F}"/>
              </a:ext>
            </a:extLst>
          </p:cNvPr>
          <p:cNvSpPr>
            <a:spLocks noGrp="1"/>
          </p:cNvSpPr>
          <p:nvPr>
            <p:ph type="sldNum" sz="quarter" idx="12"/>
          </p:nvPr>
        </p:nvSpPr>
        <p:spPr/>
        <p:txBody>
          <a:bodyPr/>
          <a:lstStyle/>
          <a:p>
            <a:fld id="{FF6B85FB-ADEF-4443-89F6-585FC67894D3}" type="slidenum">
              <a:rPr lang="en-US" smtClean="0"/>
              <a:t>‹#›</a:t>
            </a:fld>
            <a:endParaRPr lang="en-US"/>
          </a:p>
        </p:txBody>
      </p:sp>
    </p:spTree>
    <p:extLst>
      <p:ext uri="{BB962C8B-B14F-4D97-AF65-F5344CB8AC3E}">
        <p14:creationId xmlns:p14="http://schemas.microsoft.com/office/powerpoint/2010/main" val="4023618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BC5E-559B-44A4-8527-5B533E8A6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C72CE8-2C03-454C-8F17-6B63E46F1D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651BAF-A724-4C65-B7E9-525010854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970151-5B34-40DF-BCDE-E2B5ABEEC1F9}"/>
              </a:ext>
            </a:extLst>
          </p:cNvPr>
          <p:cNvSpPr>
            <a:spLocks noGrp="1"/>
          </p:cNvSpPr>
          <p:nvPr>
            <p:ph type="dt" sz="half" idx="10"/>
          </p:nvPr>
        </p:nvSpPr>
        <p:spPr/>
        <p:txBody>
          <a:bodyPr/>
          <a:lstStyle/>
          <a:p>
            <a:fld id="{52FC5C8C-00F4-4778-8362-0DDB8481637D}" type="datetimeFigureOut">
              <a:rPr lang="en-US" smtClean="0"/>
              <a:t>9/24/2018</a:t>
            </a:fld>
            <a:endParaRPr lang="en-US"/>
          </a:p>
        </p:txBody>
      </p:sp>
      <p:sp>
        <p:nvSpPr>
          <p:cNvPr id="6" name="Footer Placeholder 5">
            <a:extLst>
              <a:ext uri="{FF2B5EF4-FFF2-40B4-BE49-F238E27FC236}">
                <a16:creationId xmlns:a16="http://schemas.microsoft.com/office/drawing/2014/main" id="{94CECC84-8744-46FC-ABE0-2854161C8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BDF58D-1B3C-430D-9601-4CE7DC866950}"/>
              </a:ext>
            </a:extLst>
          </p:cNvPr>
          <p:cNvSpPr>
            <a:spLocks noGrp="1"/>
          </p:cNvSpPr>
          <p:nvPr>
            <p:ph type="sldNum" sz="quarter" idx="12"/>
          </p:nvPr>
        </p:nvSpPr>
        <p:spPr/>
        <p:txBody>
          <a:bodyPr/>
          <a:lstStyle/>
          <a:p>
            <a:fld id="{FF6B85FB-ADEF-4443-89F6-585FC67894D3}" type="slidenum">
              <a:rPr lang="en-US" smtClean="0"/>
              <a:t>‹#›</a:t>
            </a:fld>
            <a:endParaRPr lang="en-US"/>
          </a:p>
        </p:txBody>
      </p:sp>
    </p:spTree>
    <p:extLst>
      <p:ext uri="{BB962C8B-B14F-4D97-AF65-F5344CB8AC3E}">
        <p14:creationId xmlns:p14="http://schemas.microsoft.com/office/powerpoint/2010/main" val="256654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18504B-994C-4E4A-A49E-4D4FA18B1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B5F46B-6808-4864-A531-2235FA7ABF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53851-FC52-4B86-937B-33938D1B0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C5C8C-00F4-4778-8362-0DDB8481637D}" type="datetimeFigureOut">
              <a:rPr lang="en-US" smtClean="0"/>
              <a:t>9/24/2018</a:t>
            </a:fld>
            <a:endParaRPr lang="en-US"/>
          </a:p>
        </p:txBody>
      </p:sp>
      <p:sp>
        <p:nvSpPr>
          <p:cNvPr id="5" name="Footer Placeholder 4">
            <a:extLst>
              <a:ext uri="{FF2B5EF4-FFF2-40B4-BE49-F238E27FC236}">
                <a16:creationId xmlns:a16="http://schemas.microsoft.com/office/drawing/2014/main" id="{AD357D3A-E587-44D8-8313-59D5AFABC6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0C754-C8C9-41DD-9EC9-E0D303818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B85FB-ADEF-4443-89F6-585FC67894D3}" type="slidenum">
              <a:rPr lang="en-US" smtClean="0"/>
              <a:t>‹#›</a:t>
            </a:fld>
            <a:endParaRPr lang="en-US"/>
          </a:p>
        </p:txBody>
      </p:sp>
    </p:spTree>
    <p:extLst>
      <p:ext uri="{BB962C8B-B14F-4D97-AF65-F5344CB8AC3E}">
        <p14:creationId xmlns:p14="http://schemas.microsoft.com/office/powerpoint/2010/main" val="403035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7F46-9312-416F-8620-045912EEF337}"/>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B174D063-D049-42D4-A346-4FF4A4EC1CF4}"/>
              </a:ext>
            </a:extLst>
          </p:cNvPr>
          <p:cNvSpPr>
            <a:spLocks noGrp="1"/>
          </p:cNvSpPr>
          <p:nvPr>
            <p:ph type="subTitle" idx="1"/>
          </p:nvPr>
        </p:nvSpPr>
        <p:spPr>
          <a:xfrm>
            <a:off x="1480008" y="5085875"/>
            <a:ext cx="9231983" cy="1677946"/>
          </a:xfrm>
        </p:spPr>
        <p:txBody>
          <a:bodyPr>
            <a:normAutofit/>
          </a:bodyPr>
          <a:lstStyle/>
          <a:p>
            <a:r>
              <a:rPr lang="en-US" sz="3200" b="1" dirty="0">
                <a:solidFill>
                  <a:srgbClr val="FF0000"/>
                </a:solidFill>
              </a:rPr>
              <a:t>How Can Airbnb Hosts Improve their Profitability and Ratings ? </a:t>
            </a:r>
          </a:p>
          <a:p>
            <a:r>
              <a:rPr lang="en-US" sz="2800" dirty="0">
                <a:solidFill>
                  <a:srgbClr val="FF0000"/>
                </a:solidFill>
              </a:rPr>
              <a:t>By – Jeffrey </a:t>
            </a:r>
            <a:r>
              <a:rPr lang="en-US" sz="2800" dirty="0" err="1">
                <a:solidFill>
                  <a:srgbClr val="FF0000"/>
                </a:solidFill>
              </a:rPr>
              <a:t>Mychalch</a:t>
            </a:r>
            <a:r>
              <a:rPr lang="en-US" sz="2800" dirty="0">
                <a:solidFill>
                  <a:srgbClr val="FF0000"/>
                </a:solidFill>
              </a:rPr>
              <a:t>, Luke </a:t>
            </a:r>
            <a:r>
              <a:rPr lang="en-US" sz="2800" dirty="0" err="1">
                <a:solidFill>
                  <a:srgbClr val="FF0000"/>
                </a:solidFill>
              </a:rPr>
              <a:t>Iorio</a:t>
            </a:r>
            <a:r>
              <a:rPr lang="en-US" sz="2800" dirty="0">
                <a:solidFill>
                  <a:srgbClr val="FF0000"/>
                </a:solidFill>
              </a:rPr>
              <a:t>, Prajakta Gaikwad</a:t>
            </a:r>
          </a:p>
        </p:txBody>
      </p:sp>
      <p:pic>
        <p:nvPicPr>
          <p:cNvPr id="5" name="Picture 4">
            <a:extLst>
              <a:ext uri="{FF2B5EF4-FFF2-40B4-BE49-F238E27FC236}">
                <a16:creationId xmlns:a16="http://schemas.microsoft.com/office/drawing/2014/main" id="{90E7A342-4CB2-411A-81C1-7A13AAEEF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885" y="0"/>
            <a:ext cx="7934227" cy="4802485"/>
          </a:xfrm>
          <a:prstGeom prst="rect">
            <a:avLst/>
          </a:prstGeom>
        </p:spPr>
      </p:pic>
    </p:spTree>
    <p:extLst>
      <p:ext uri="{BB962C8B-B14F-4D97-AF65-F5344CB8AC3E}">
        <p14:creationId xmlns:p14="http://schemas.microsoft.com/office/powerpoint/2010/main" val="322810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6274-BCB2-4C31-B36C-FCA9BFAEE855}"/>
              </a:ext>
            </a:extLst>
          </p:cNvPr>
          <p:cNvSpPr>
            <a:spLocks noGrp="1"/>
          </p:cNvSpPr>
          <p:nvPr>
            <p:ph type="title"/>
          </p:nvPr>
        </p:nvSpPr>
        <p:spPr>
          <a:xfrm>
            <a:off x="6286303" y="433633"/>
            <a:ext cx="5534909" cy="2775974"/>
          </a:xfrm>
        </p:spPr>
        <p:txBody>
          <a:bodyPr>
            <a:noAutofit/>
          </a:bodyPr>
          <a:lstStyle/>
          <a:p>
            <a:r>
              <a:rPr lang="en-US" sz="2800" b="1" dirty="0">
                <a:solidFill>
                  <a:srgbClr val="FF0000"/>
                </a:solidFill>
              </a:rPr>
              <a:t>Founded in 2008</a:t>
            </a:r>
            <a:r>
              <a:rPr lang="en-US" sz="2800" dirty="0"/>
              <a:t>, Airbnb is an American company</a:t>
            </a:r>
            <a:br>
              <a:rPr lang="en-US" sz="2800" b="1" dirty="0"/>
            </a:br>
            <a:r>
              <a:rPr lang="en-US" sz="2800" dirty="0"/>
              <a:t>that operates an accommodation marketplace, that allows people to list their available living spaces to be leased or rented by users looking for short-term lodging.</a:t>
            </a:r>
            <a:br>
              <a:rPr lang="en-US" sz="2800" dirty="0">
                <a:solidFill>
                  <a:srgbClr val="FF0000"/>
                </a:solidFill>
              </a:rPr>
            </a:br>
            <a:endParaRPr lang="en-US" sz="2800" dirty="0"/>
          </a:p>
        </p:txBody>
      </p:sp>
      <p:sp>
        <p:nvSpPr>
          <p:cNvPr id="3" name="Content Placeholder 2">
            <a:extLst>
              <a:ext uri="{FF2B5EF4-FFF2-40B4-BE49-F238E27FC236}">
                <a16:creationId xmlns:a16="http://schemas.microsoft.com/office/drawing/2014/main" id="{1B7C6058-3588-48B9-A408-82837AAB08D0}"/>
              </a:ext>
            </a:extLst>
          </p:cNvPr>
          <p:cNvSpPr>
            <a:spLocks noGrp="1"/>
          </p:cNvSpPr>
          <p:nvPr>
            <p:ph idx="1"/>
          </p:nvPr>
        </p:nvSpPr>
        <p:spPr>
          <a:xfrm>
            <a:off x="142580" y="3634034"/>
            <a:ext cx="11906840" cy="4351338"/>
          </a:xfrm>
        </p:spPr>
        <p:txBody>
          <a:bodyPr/>
          <a:lstStyle/>
          <a:p>
            <a:pPr marL="0" indent="0">
              <a:buNone/>
            </a:pPr>
            <a:r>
              <a:rPr lang="en-US" dirty="0"/>
              <a:t>The company offers nearly </a:t>
            </a:r>
            <a:r>
              <a:rPr lang="en-US" b="1" dirty="0">
                <a:solidFill>
                  <a:srgbClr val="FF0000"/>
                </a:solidFill>
              </a:rPr>
              <a:t>5 million lodging options </a:t>
            </a:r>
            <a:r>
              <a:rPr lang="en-US" dirty="0"/>
              <a:t>across 81,000 cities in the world and is valued at </a:t>
            </a:r>
            <a:r>
              <a:rPr lang="en-US" b="1" dirty="0">
                <a:solidFill>
                  <a:srgbClr val="FF0000"/>
                </a:solidFill>
              </a:rPr>
              <a:t>$38 billion </a:t>
            </a:r>
            <a:r>
              <a:rPr lang="en-US" dirty="0">
                <a:solidFill>
                  <a:srgbClr val="FF0000"/>
                </a:solidFill>
              </a:rPr>
              <a:t>in 2018.</a:t>
            </a:r>
          </a:p>
          <a:p>
            <a:pPr marL="0" indent="0">
              <a:buNone/>
            </a:pPr>
            <a:r>
              <a:rPr lang="en-US" dirty="0"/>
              <a:t>The sheer volume of listings offers hosts an opportunity in the massive global hospitality industry to earn great returns. There is growing number of people considering Airbnb investment for </a:t>
            </a:r>
            <a:r>
              <a:rPr lang="en-US" b="1" dirty="0">
                <a:solidFill>
                  <a:srgbClr val="FF0000"/>
                </a:solidFill>
              </a:rPr>
              <a:t>quick cash and high cash on cash return.</a:t>
            </a:r>
          </a:p>
          <a:p>
            <a:pPr marL="0" indent="0">
              <a:buNone/>
            </a:pPr>
            <a:r>
              <a:rPr lang="en-US" dirty="0"/>
              <a:t>New management companies are also emerging to assist Airbnb hosts looking to improve their short-term rentals. </a:t>
            </a:r>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43E91AA0-A4EA-4616-9C4C-6B155FD84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21"/>
            <a:ext cx="5905699" cy="3282934"/>
          </a:xfrm>
          <a:prstGeom prst="rect">
            <a:avLst/>
          </a:prstGeom>
        </p:spPr>
      </p:pic>
    </p:spTree>
    <p:extLst>
      <p:ext uri="{BB962C8B-B14F-4D97-AF65-F5344CB8AC3E}">
        <p14:creationId xmlns:p14="http://schemas.microsoft.com/office/powerpoint/2010/main" val="63137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5AFC-19C6-4314-9683-61972F632EF9}"/>
              </a:ext>
            </a:extLst>
          </p:cNvPr>
          <p:cNvSpPr>
            <a:spLocks noGrp="1"/>
          </p:cNvSpPr>
          <p:nvPr>
            <p:ph type="title"/>
          </p:nvPr>
        </p:nvSpPr>
        <p:spPr>
          <a:xfrm>
            <a:off x="216816" y="149355"/>
            <a:ext cx="10515600" cy="907494"/>
          </a:xfrm>
        </p:spPr>
        <p:txBody>
          <a:bodyPr/>
          <a:lstStyle/>
          <a:p>
            <a:r>
              <a:rPr lang="en-US" dirty="0">
                <a:solidFill>
                  <a:srgbClr val="FF0000"/>
                </a:solidFill>
              </a:rPr>
              <a:t>Data:</a:t>
            </a:r>
          </a:p>
        </p:txBody>
      </p:sp>
      <p:sp>
        <p:nvSpPr>
          <p:cNvPr id="3" name="Content Placeholder 2">
            <a:extLst>
              <a:ext uri="{FF2B5EF4-FFF2-40B4-BE49-F238E27FC236}">
                <a16:creationId xmlns:a16="http://schemas.microsoft.com/office/drawing/2014/main" id="{C570C2D6-C9E5-4B9B-BEE8-57AA0158934F}"/>
              </a:ext>
            </a:extLst>
          </p:cNvPr>
          <p:cNvSpPr>
            <a:spLocks noGrp="1"/>
          </p:cNvSpPr>
          <p:nvPr>
            <p:ph idx="1"/>
          </p:nvPr>
        </p:nvSpPr>
        <p:spPr>
          <a:xfrm>
            <a:off x="216816" y="1065228"/>
            <a:ext cx="11717518" cy="5565481"/>
          </a:xfrm>
        </p:spPr>
        <p:txBody>
          <a:bodyPr>
            <a:normAutofit/>
          </a:bodyPr>
          <a:lstStyle/>
          <a:p>
            <a:r>
              <a:rPr lang="en-US" dirty="0"/>
              <a:t>In this project, we have organized and analyzed a database of around </a:t>
            </a:r>
            <a:r>
              <a:rPr lang="en-US" b="1" dirty="0">
                <a:solidFill>
                  <a:srgbClr val="FF0000"/>
                </a:solidFill>
              </a:rPr>
              <a:t>74,000 listings </a:t>
            </a:r>
            <a:r>
              <a:rPr lang="en-US" dirty="0"/>
              <a:t>in </a:t>
            </a:r>
            <a:r>
              <a:rPr lang="en-US" b="1" dirty="0">
                <a:solidFill>
                  <a:srgbClr val="FF0000"/>
                </a:solidFill>
              </a:rPr>
              <a:t>6 cities</a:t>
            </a:r>
            <a:r>
              <a:rPr lang="en-US" dirty="0"/>
              <a:t> </a:t>
            </a:r>
            <a:r>
              <a:rPr lang="en-US" b="1" dirty="0">
                <a:solidFill>
                  <a:srgbClr val="FF0000"/>
                </a:solidFill>
              </a:rPr>
              <a:t>in the US</a:t>
            </a:r>
            <a:r>
              <a:rPr lang="en-US" dirty="0"/>
              <a:t>; in an attempt to discover any trends on how host profits and user experiences vary across different aspects such as </a:t>
            </a:r>
            <a:r>
              <a:rPr lang="en-US" b="1" dirty="0">
                <a:solidFill>
                  <a:srgbClr val="FF0000"/>
                </a:solidFill>
              </a:rPr>
              <a:t>Location, Property Types and Amenities.</a:t>
            </a:r>
          </a:p>
          <a:p>
            <a:pPr marL="0" indent="0">
              <a:buNone/>
            </a:pPr>
            <a:endParaRPr lang="en-US" b="1" dirty="0">
              <a:solidFill>
                <a:srgbClr val="FF0000"/>
              </a:solidFill>
            </a:endParaRPr>
          </a:p>
          <a:p>
            <a:pPr marL="0" indent="0">
              <a:buNone/>
            </a:pPr>
            <a:r>
              <a:rPr lang="en-US" b="1" dirty="0">
                <a:solidFill>
                  <a:srgbClr val="FF0000"/>
                </a:solidFill>
              </a:rPr>
              <a:t> </a:t>
            </a:r>
          </a:p>
          <a:p>
            <a:endParaRPr lang="en-US" dirty="0"/>
          </a:p>
        </p:txBody>
      </p:sp>
    </p:spTree>
    <p:extLst>
      <p:ext uri="{BB962C8B-B14F-4D97-AF65-F5344CB8AC3E}">
        <p14:creationId xmlns:p14="http://schemas.microsoft.com/office/powerpoint/2010/main" val="46530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6F23-6485-4C86-B447-2EC5BC92F91F}"/>
              </a:ext>
            </a:extLst>
          </p:cNvPr>
          <p:cNvSpPr>
            <a:spLocks noGrp="1"/>
          </p:cNvSpPr>
          <p:nvPr>
            <p:ph type="title"/>
          </p:nvPr>
        </p:nvSpPr>
        <p:spPr>
          <a:xfrm>
            <a:off x="838200" y="0"/>
            <a:ext cx="10515600" cy="1325563"/>
          </a:xfrm>
        </p:spPr>
        <p:txBody>
          <a:bodyPr/>
          <a:lstStyle/>
          <a:p>
            <a:r>
              <a:rPr lang="en-US" dirty="0">
                <a:solidFill>
                  <a:srgbClr val="FF0000"/>
                </a:solidFill>
              </a:rPr>
              <a:t>         What cities have the most listings?</a:t>
            </a:r>
          </a:p>
        </p:txBody>
      </p:sp>
      <p:pic>
        <p:nvPicPr>
          <p:cNvPr id="5" name="Content Placeholder 4">
            <a:extLst>
              <a:ext uri="{FF2B5EF4-FFF2-40B4-BE49-F238E27FC236}">
                <a16:creationId xmlns:a16="http://schemas.microsoft.com/office/drawing/2014/main" id="{06A6CB77-1D73-4258-BE73-D88278E4F0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2618"/>
            <a:ext cx="12192000" cy="5585381"/>
          </a:xfrm>
        </p:spPr>
      </p:pic>
    </p:spTree>
    <p:extLst>
      <p:ext uri="{BB962C8B-B14F-4D97-AF65-F5344CB8AC3E}">
        <p14:creationId xmlns:p14="http://schemas.microsoft.com/office/powerpoint/2010/main" val="306565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5FB2-33E5-4A3C-AB92-972144C109E3}"/>
              </a:ext>
            </a:extLst>
          </p:cNvPr>
          <p:cNvSpPr>
            <a:spLocks noGrp="1"/>
          </p:cNvSpPr>
          <p:nvPr>
            <p:ph type="title"/>
          </p:nvPr>
        </p:nvSpPr>
        <p:spPr/>
        <p:txBody>
          <a:bodyPr/>
          <a:lstStyle/>
          <a:p>
            <a:r>
              <a:rPr lang="en-US" dirty="0"/>
              <a:t>What city has the highest </a:t>
            </a:r>
          </a:p>
        </p:txBody>
      </p:sp>
      <p:sp>
        <p:nvSpPr>
          <p:cNvPr id="3" name="Content Placeholder 2">
            <a:extLst>
              <a:ext uri="{FF2B5EF4-FFF2-40B4-BE49-F238E27FC236}">
                <a16:creationId xmlns:a16="http://schemas.microsoft.com/office/drawing/2014/main" id="{D3EA2D53-3B9F-4750-8F3C-C73E08821C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699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12FB-E491-4BB7-AB42-3AA85C4D36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B80F29-39D8-4FDB-9135-69382524647F}"/>
              </a:ext>
            </a:extLst>
          </p:cNvPr>
          <p:cNvSpPr>
            <a:spLocks noGrp="1"/>
          </p:cNvSpPr>
          <p:nvPr>
            <p:ph idx="1"/>
          </p:nvPr>
        </p:nvSpPr>
        <p:spPr/>
        <p:txBody>
          <a:bodyPr>
            <a:normAutofit lnSpcReduction="10000"/>
          </a:bodyPr>
          <a:lstStyle/>
          <a:p>
            <a:r>
              <a:rPr lang="en-US" dirty="0"/>
              <a:t>Density of Airbnb listings is much higher in New York than it is in other cities. </a:t>
            </a:r>
          </a:p>
          <a:p>
            <a:r>
              <a:rPr lang="en-US" dirty="0"/>
              <a:t>With the highest number of listings and highest revenue generates (more than $ 80 Million) New York is clearly one of Airbnb’s important markets.</a:t>
            </a:r>
          </a:p>
          <a:p>
            <a:r>
              <a:rPr lang="en-US" dirty="0"/>
              <a:t>Airbnb hosts are more likely to make the most money in San Francisco. It has the highest average rate of around $160 per night, and average revenue generated per listing is also higher in San Francisco compared to other cities.</a:t>
            </a:r>
          </a:p>
          <a:p>
            <a:r>
              <a:rPr lang="en-US" dirty="0"/>
              <a:t>On an average all cities seem to have similar ratings. The location of the listing clearly has no impact on the ratings. </a:t>
            </a:r>
          </a:p>
          <a:p>
            <a:endParaRPr lang="en-US" dirty="0"/>
          </a:p>
        </p:txBody>
      </p:sp>
    </p:spTree>
    <p:extLst>
      <p:ext uri="{BB962C8B-B14F-4D97-AF65-F5344CB8AC3E}">
        <p14:creationId xmlns:p14="http://schemas.microsoft.com/office/powerpoint/2010/main" val="379660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C925-EAF8-454A-9647-3D5390057FE2}"/>
              </a:ext>
            </a:extLst>
          </p:cNvPr>
          <p:cNvSpPr>
            <a:spLocks noGrp="1"/>
          </p:cNvSpPr>
          <p:nvPr>
            <p:ph type="title"/>
          </p:nvPr>
        </p:nvSpPr>
        <p:spPr/>
        <p:txBody>
          <a:bodyPr/>
          <a:lstStyle/>
          <a:p>
            <a:r>
              <a:rPr lang="en-US" dirty="0"/>
              <a:t>Limitations of the dataset</a:t>
            </a:r>
          </a:p>
        </p:txBody>
      </p:sp>
      <p:sp>
        <p:nvSpPr>
          <p:cNvPr id="3" name="Content Placeholder 2">
            <a:extLst>
              <a:ext uri="{FF2B5EF4-FFF2-40B4-BE49-F238E27FC236}">
                <a16:creationId xmlns:a16="http://schemas.microsoft.com/office/drawing/2014/main" id="{24BA35D2-22AD-4FB3-AD85-5AB9E10A9B2F}"/>
              </a:ext>
            </a:extLst>
          </p:cNvPr>
          <p:cNvSpPr>
            <a:spLocks noGrp="1"/>
          </p:cNvSpPr>
          <p:nvPr>
            <p:ph idx="1"/>
          </p:nvPr>
        </p:nvSpPr>
        <p:spPr/>
        <p:txBody>
          <a:bodyPr>
            <a:normAutofit lnSpcReduction="10000"/>
          </a:bodyPr>
          <a:lstStyle/>
          <a:p>
            <a:r>
              <a:rPr lang="en-US" dirty="0"/>
              <a:t>It is important to understand that the Airbnb rental supply isn’t static like hotel rooms, thousands of new Airbnb properties come online each day and thousands disappear only to reaper again months later. The fluidity of the short-term rental makes it incredibly complex to track. Hence, we had to make few assumptions while analyzing this data. We estimated a range of earnings based on the number of reviews on a listing and its nightly charge.</a:t>
            </a:r>
          </a:p>
          <a:p>
            <a:r>
              <a:rPr lang="en-US" dirty="0"/>
              <a:t>We assumed that each guest who stayed at the property also reviewed the property and stayed for one night. We also have considered only nightly rate and not cleaning fees or other additional charges</a:t>
            </a:r>
          </a:p>
        </p:txBody>
      </p:sp>
    </p:spTree>
    <p:extLst>
      <p:ext uri="{BB962C8B-B14F-4D97-AF65-F5344CB8AC3E}">
        <p14:creationId xmlns:p14="http://schemas.microsoft.com/office/powerpoint/2010/main" val="1781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DCF4-9872-4BD7-81FB-F78DCB7470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26E14E-0129-4D90-9784-3F80A3766E76}"/>
              </a:ext>
            </a:extLst>
          </p:cNvPr>
          <p:cNvSpPr>
            <a:spLocks noGrp="1"/>
          </p:cNvSpPr>
          <p:nvPr>
            <p:ph idx="1"/>
          </p:nvPr>
        </p:nvSpPr>
        <p:spPr/>
        <p:txBody>
          <a:bodyPr/>
          <a:lstStyle/>
          <a:p>
            <a:r>
              <a:rPr lang="en-US" dirty="0"/>
              <a:t>To get an idea of potential Airbnb earnings we looked at comparable listings </a:t>
            </a:r>
            <a:r>
              <a:rPr lang="en-US"/>
              <a:t>in the </a:t>
            </a:r>
            <a:r>
              <a:rPr lang="en-US" dirty="0"/>
              <a:t>market. </a:t>
            </a:r>
          </a:p>
        </p:txBody>
      </p:sp>
    </p:spTree>
    <p:extLst>
      <p:ext uri="{BB962C8B-B14F-4D97-AF65-F5344CB8AC3E}">
        <p14:creationId xmlns:p14="http://schemas.microsoft.com/office/powerpoint/2010/main" val="410365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423</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Founded in 2008, Airbnb is an American company that operates an accommodation marketplace, that allows people to list their available living spaces to be leased or rented by users looking for short-term lodging. </vt:lpstr>
      <vt:lpstr>Data:</vt:lpstr>
      <vt:lpstr>         What cities have the most listings?</vt:lpstr>
      <vt:lpstr>What city has the highest </vt:lpstr>
      <vt:lpstr>PowerPoint Presentation</vt:lpstr>
      <vt:lpstr>Limitations of the 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Kamble</dc:creator>
  <cp:lastModifiedBy>Santosh Kamble</cp:lastModifiedBy>
  <cp:revision>28</cp:revision>
  <dcterms:created xsi:type="dcterms:W3CDTF">2018-09-23T21:13:52Z</dcterms:created>
  <dcterms:modified xsi:type="dcterms:W3CDTF">2018-09-25T00:29:19Z</dcterms:modified>
</cp:coreProperties>
</file>