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2c693d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2c693d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cb38bc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cb38bc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2cb38bc6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2cb38bc6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d182087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d18208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d18208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2d18208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d18208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d18208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2d182087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2d182087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cb38bc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cb38bc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d641ca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d641c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overall rating,  1 click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Amenity Rating, 1 click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of user reviews, 1 click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Amenities stand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beachfront higher review, 1 click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more likely to be reviewed.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d18208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2d18208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d182087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2d182087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c693d35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c693d35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2d182087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2d182087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2cb38bc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2cb38bc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2cb38bc6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2cb38bc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2d641ca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2d641ca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2d641ca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2d641ca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cb38bc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cb38bc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cb38bc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cb38bc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d641cab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d641cab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cb38bc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cb38bc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cb38bc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cb38bc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cb38bc6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cb38bc6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0.jp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7.jpg"/><Relationship Id="rId7" Type="http://schemas.openxmlformats.org/officeDocument/2006/relationships/image" Target="../media/image9.jpg"/><Relationship Id="rId8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571750"/>
            <a:ext cx="8520600" cy="1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solidFill>
                  <a:schemeClr val="lt1"/>
                </a:solidFill>
              </a:rPr>
              <a:t>How Can Airbnb Hosts Improve their Profitability and Ratings 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500" y="4028950"/>
            <a:ext cx="909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By – Jeffrey Mychalchyk, Luke Iorio, Prajakta Gaikwad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725" y="268125"/>
            <a:ext cx="5023256" cy="23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36988" y="3624125"/>
            <a:ext cx="9006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GB" sz="1400">
                <a:solidFill>
                  <a:schemeClr val="dk1"/>
                </a:solidFill>
              </a:rPr>
              <a:t>On an average all cities seem to have similar ratings. The location of the listing clearly has no impact on the ratings.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46325" y="204850"/>
            <a:ext cx="10389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50" y="0"/>
            <a:ext cx="6870200" cy="3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-124375" y="1609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solidFill>
                  <a:schemeClr val="lt1"/>
                </a:solidFill>
              </a:rPr>
              <a:t>                    Property Type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62650" y="1299675"/>
            <a:ext cx="8618700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GB" sz="2400">
                <a:solidFill>
                  <a:schemeClr val="lt1"/>
                </a:solidFill>
              </a:rPr>
              <a:t>What property types have the most listings?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GB" sz="2400">
                <a:solidFill>
                  <a:schemeClr val="lt1"/>
                </a:solidFill>
              </a:rPr>
              <a:t>How does the price of the rental space get affected by its property type?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GB" sz="2400">
                <a:solidFill>
                  <a:schemeClr val="lt1"/>
                </a:solidFill>
              </a:rPr>
              <a:t>Do property types affect user ratings?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Property Type Data Cleaning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Separate</a:t>
            </a:r>
            <a:r>
              <a:rPr lang="en-GB"/>
              <a:t> the data based upon the property type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 the data that was only from the top five properties (apartment, house, condo, townhouse, loft)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Exclude the properties that had fewer than ten user ratings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344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Apartment - 49,003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House - 16,511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Condo - 2,658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Townhouse - 1,692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Loft - 1,244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68.9% apartment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76.8% non-house properties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 Rented by Property Type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4333" l="0" r="0" t="4633"/>
          <a:stretch/>
        </p:blipFill>
        <p:spPr>
          <a:xfrm>
            <a:off x="3754025" y="1017725"/>
            <a:ext cx="5389975" cy="401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Price by Property Type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Apartment - $146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House - $188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Condo - $204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Townhouse - $182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Loft - $203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5899" l="6214" r="9468" t="5908"/>
          <a:stretch/>
        </p:blipFill>
        <p:spPr>
          <a:xfrm>
            <a:off x="2620500" y="1017725"/>
            <a:ext cx="6211800" cy="35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Rating by Property Type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Apartment - 93.8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House - 94.8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Condo - 95.9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Townhouse - 95.2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Loft - 95.3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3500" l="5723" r="9852" t="6749"/>
          <a:stretch/>
        </p:blipFill>
        <p:spPr>
          <a:xfrm>
            <a:off x="2973975" y="1014138"/>
            <a:ext cx="5789500" cy="36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311700" y="17562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solidFill>
                  <a:schemeClr val="lt1"/>
                </a:solidFill>
              </a:rPr>
              <a:t>                    Amenities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262650" y="1109450"/>
            <a:ext cx="8618700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GB" sz="2400">
                <a:solidFill>
                  <a:schemeClr val="lt1"/>
                </a:solidFill>
              </a:rPr>
              <a:t>Does inclusion of certain amenities correlate with a higher customer rating?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GB" sz="2400">
                <a:solidFill>
                  <a:schemeClr val="lt1"/>
                </a:solidFill>
              </a:rPr>
              <a:t>Does inclusion of certain amenities have any noticeable effect on customer ratings for different property types?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GB" sz="2400">
                <a:solidFill>
                  <a:schemeClr val="lt1"/>
                </a:solidFill>
              </a:rPr>
              <a:t>Does inclusion of certain amenities have an effect on the price for different property types?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34050" y="863550"/>
            <a:ext cx="8475900" cy="3883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All amenity data was in an object containing individual text description.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Data had to be converted to a count of individual descriptions.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Multiple descriptions from different sources for the same amenity.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Parking, Free Parking on premises.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Undefined Amenities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Translation missing: en.hosting_amenity_49,50 etc.. ,Flat.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Many amenities could be grouped together in the same group.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Accessible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GB" sz="1600">
                <a:solidFill>
                  <a:schemeClr val="dk1"/>
                </a:solidFill>
              </a:rPr>
              <a:t>Shower seat, Fixed grab bars for shower &amp; toilet,Roll-in shower with chair, Wide doorways.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Baby Friendly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GB" sz="1600">
                <a:solidFill>
                  <a:schemeClr val="dk1"/>
                </a:solidFill>
              </a:rPr>
              <a:t>Pack ’n Play/travel crib, High chair, Stair gates, Crib.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Pet Friendly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GB" sz="1600">
                <a:solidFill>
                  <a:schemeClr val="dk1"/>
                </a:solidFill>
              </a:rPr>
              <a:t>Pets Allowed, Cats allowed, Dogs allowed, Other pets.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2378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Process of Cleaning Amenities Data.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5928825" y="863550"/>
            <a:ext cx="2858700" cy="3416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Findings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Some amenities do seem to correlate to higher ratings.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200">
                <a:solidFill>
                  <a:schemeClr val="dk1"/>
                </a:solidFill>
              </a:rPr>
              <a:t>Some seem to be expected and line up with the average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197900"/>
            <a:ext cx="85206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Does inclusion of certain amenities correlate with higher customer ratings?</a:t>
            </a:r>
            <a:endParaRPr sz="19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3550"/>
            <a:ext cx="573146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>
            <a:off x="7007150" y="2870450"/>
            <a:ext cx="898200" cy="685200"/>
          </a:xfrm>
          <a:prstGeom prst="wedgeRectCallout">
            <a:avLst>
              <a:gd fmla="val -731978" name="adj1"/>
              <a:gd fmla="val -234986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Overall Rating</a:t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7969275" y="2628550"/>
            <a:ext cx="898200" cy="685200"/>
          </a:xfrm>
          <a:prstGeom prst="wedgeRectCallout">
            <a:avLst>
              <a:gd fmla="val -565389" name="adj1"/>
              <a:gd fmla="val -20359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Amenity Rating</a:t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7687675" y="3417900"/>
            <a:ext cx="898200" cy="685200"/>
          </a:xfrm>
          <a:prstGeom prst="wedgeRectCallout">
            <a:avLst>
              <a:gd fmla="val -421696" name="adj1"/>
              <a:gd fmla="val 78477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of User Reviews</a:t>
            </a:r>
            <a:endParaRPr/>
          </a:p>
        </p:txBody>
      </p:sp>
      <p:grpSp>
        <p:nvGrpSpPr>
          <p:cNvPr id="186" name="Google Shape;186;p30"/>
          <p:cNvGrpSpPr/>
          <p:nvPr/>
        </p:nvGrpSpPr>
        <p:grpSpPr>
          <a:xfrm>
            <a:off x="1845500" y="1943350"/>
            <a:ext cx="3553050" cy="2509775"/>
            <a:chOff x="1845500" y="1943350"/>
            <a:chExt cx="3553050" cy="2509775"/>
          </a:xfrm>
        </p:grpSpPr>
        <p:sp>
          <p:nvSpPr>
            <p:cNvPr id="187" name="Google Shape;187;p30"/>
            <p:cNvSpPr/>
            <p:nvPr/>
          </p:nvSpPr>
          <p:spPr>
            <a:xfrm>
              <a:off x="1845500" y="3767925"/>
              <a:ext cx="598200" cy="685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4800350" y="2732700"/>
              <a:ext cx="598200" cy="685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3773675" y="3001575"/>
              <a:ext cx="598200" cy="685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2719038" y="1943350"/>
              <a:ext cx="598200" cy="685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211525" y="907250"/>
            <a:ext cx="2799600" cy="3416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Findings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In some cases, amenities lower ratings. In this case having a BBQ would be great for a house but not for a townhouse.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200">
                <a:solidFill>
                  <a:schemeClr val="dk1"/>
                </a:solidFill>
              </a:rPr>
              <a:t>Having a rental that allows smoking seems to consistently lower the rating.</a:t>
            </a:r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12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Does inclusion of certain amenities have any noticeable effect on customer ratings for different property types?</a:t>
            </a:r>
            <a:endParaRPr sz="2000"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825" y="870825"/>
            <a:ext cx="573146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/>
          <p:nvPr/>
        </p:nvSpPr>
        <p:spPr>
          <a:xfrm>
            <a:off x="355250" y="2933450"/>
            <a:ext cx="898200" cy="685200"/>
          </a:xfrm>
          <a:prstGeom prst="wedgeRectCallout">
            <a:avLst>
              <a:gd fmla="val 338382" name="adj1"/>
              <a:gd fmla="val -262547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Overall Rating</a:t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311700" y="3699975"/>
            <a:ext cx="898200" cy="685200"/>
          </a:xfrm>
          <a:prstGeom prst="wedgeRectCallout">
            <a:avLst>
              <a:gd fmla="val 449173" name="adj1"/>
              <a:gd fmla="val 36767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Property Type</a:t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171775" y="2166925"/>
            <a:ext cx="898200" cy="685200"/>
          </a:xfrm>
          <a:prstGeom prst="wedgeRectCallout">
            <a:avLst>
              <a:gd fmla="val 482754" name="adj1"/>
              <a:gd fmla="val -71709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Amenity Rating</a:t>
            </a:r>
            <a:endParaRPr/>
          </a:p>
        </p:txBody>
      </p:sp>
      <p:grpSp>
        <p:nvGrpSpPr>
          <p:cNvPr id="201" name="Google Shape;201;p31"/>
          <p:cNvGrpSpPr/>
          <p:nvPr/>
        </p:nvGrpSpPr>
        <p:grpSpPr>
          <a:xfrm>
            <a:off x="4688575" y="1006150"/>
            <a:ext cx="2694100" cy="3277425"/>
            <a:chOff x="4688575" y="1006150"/>
            <a:chExt cx="2694100" cy="3277425"/>
          </a:xfrm>
        </p:grpSpPr>
        <p:sp>
          <p:nvSpPr>
            <p:cNvPr id="202" name="Google Shape;202;p31"/>
            <p:cNvSpPr/>
            <p:nvPr/>
          </p:nvSpPr>
          <p:spPr>
            <a:xfrm>
              <a:off x="6784475" y="1006150"/>
              <a:ext cx="598200" cy="685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5761400" y="1886550"/>
              <a:ext cx="598200" cy="685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4688575" y="3598375"/>
              <a:ext cx="598200" cy="685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94125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Strategy and Metrics: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673725"/>
            <a:ext cx="85206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Airbnb Hosts: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All property owners in the US who have listed their properties on Airbnb.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Everyone in the US who is intending to invest in Airbnb properties.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Profitability: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Airbnb earnings based on the number of reviews on a listing and their nightly price.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Ratings: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Number of Reviews on Airbnb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Average aggregated ratings on the 0-100 scale (ratings can be divided by 20 to get star ratings on a 0-5 scale)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11700" y="3928950"/>
            <a:ext cx="8520600" cy="108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50400" y="3870400"/>
            <a:ext cx="84432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In this project, we have organized and analyzed a database of around </a:t>
            </a:r>
            <a:r>
              <a:rPr b="1" lang="en-GB" sz="1600">
                <a:solidFill>
                  <a:srgbClr val="FF0000"/>
                </a:solidFill>
              </a:rPr>
              <a:t>74,000 listings </a:t>
            </a:r>
            <a:r>
              <a:rPr lang="en-GB" sz="1600">
                <a:solidFill>
                  <a:schemeClr val="dk1"/>
                </a:solidFill>
              </a:rPr>
              <a:t>in </a:t>
            </a:r>
            <a:r>
              <a:rPr b="1" lang="en-GB" sz="1600">
                <a:solidFill>
                  <a:srgbClr val="FF0000"/>
                </a:solidFill>
              </a:rPr>
              <a:t>6 cities</a:t>
            </a:r>
            <a:r>
              <a:rPr lang="en-GB" sz="1600">
                <a:solidFill>
                  <a:schemeClr val="dk1"/>
                </a:solidFill>
              </a:rPr>
              <a:t> </a:t>
            </a:r>
            <a:r>
              <a:rPr b="1" lang="en-GB" sz="1600">
                <a:solidFill>
                  <a:srgbClr val="FF0000"/>
                </a:solidFill>
              </a:rPr>
              <a:t>in the US</a:t>
            </a:r>
            <a:r>
              <a:rPr lang="en-GB" sz="1600">
                <a:solidFill>
                  <a:schemeClr val="dk1"/>
                </a:solidFill>
              </a:rPr>
              <a:t>; in an attempt to discover any trends on how </a:t>
            </a:r>
            <a:r>
              <a:rPr b="1" lang="en-GB" sz="1600">
                <a:solidFill>
                  <a:schemeClr val="dk1"/>
                </a:solidFill>
              </a:rPr>
              <a:t>Host Profits</a:t>
            </a:r>
            <a:r>
              <a:rPr lang="en-GB" sz="1600">
                <a:solidFill>
                  <a:schemeClr val="dk1"/>
                </a:solidFill>
              </a:rPr>
              <a:t> and </a:t>
            </a:r>
            <a:r>
              <a:rPr b="1" lang="en-GB" sz="1600">
                <a:solidFill>
                  <a:schemeClr val="dk1"/>
                </a:solidFill>
              </a:rPr>
              <a:t>User Ratings</a:t>
            </a:r>
            <a:r>
              <a:rPr lang="en-GB" sz="1600">
                <a:solidFill>
                  <a:schemeClr val="dk1"/>
                </a:solidFill>
              </a:rPr>
              <a:t> vary across </a:t>
            </a:r>
            <a:r>
              <a:rPr b="1" lang="en-GB" sz="1600">
                <a:solidFill>
                  <a:srgbClr val="FF0000"/>
                </a:solidFill>
              </a:rPr>
              <a:t>Locations, Property Types and Amenities.</a:t>
            </a:r>
            <a:endParaRPr b="1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928825" y="863550"/>
            <a:ext cx="2858700" cy="3416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Findings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Nothing really seems to make a difference in average with the exception of having a garden or backyard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200">
                <a:solidFill>
                  <a:schemeClr val="dk1"/>
                </a:solidFill>
              </a:rPr>
              <a:t>Having a BBQ Grill looks to correlate with higher price but lower ratings for a townhouse. I would make an assumption that only upscale townhouses would have BBQ grills. That would have to be researched further.</a:t>
            </a:r>
            <a:endParaRPr/>
          </a:p>
        </p:txBody>
      </p:sp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9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Does inclusion of certain amenities have an effect on the price for different property types?</a:t>
            </a:r>
            <a:endParaRPr sz="2000"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63550"/>
            <a:ext cx="573146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7007150" y="2870450"/>
            <a:ext cx="898200" cy="685200"/>
          </a:xfrm>
          <a:prstGeom prst="wedgeRectCallout">
            <a:avLst>
              <a:gd fmla="val -707423" name="adj1"/>
              <a:gd fmla="val -246968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Overall Cost</a:t>
            </a:r>
            <a:endParaRPr/>
          </a:p>
        </p:txBody>
      </p:sp>
      <p:grpSp>
        <p:nvGrpSpPr>
          <p:cNvPr id="213" name="Google Shape;213;p32"/>
          <p:cNvGrpSpPr/>
          <p:nvPr/>
        </p:nvGrpSpPr>
        <p:grpSpPr>
          <a:xfrm>
            <a:off x="3907350" y="961025"/>
            <a:ext cx="626175" cy="2442225"/>
            <a:chOff x="3907350" y="961025"/>
            <a:chExt cx="626175" cy="2442225"/>
          </a:xfrm>
        </p:grpSpPr>
        <p:sp>
          <p:nvSpPr>
            <p:cNvPr id="214" name="Google Shape;214;p32"/>
            <p:cNvSpPr/>
            <p:nvPr/>
          </p:nvSpPr>
          <p:spPr>
            <a:xfrm>
              <a:off x="3935325" y="961025"/>
              <a:ext cx="598200" cy="685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6240000" dist="38100">
                <a:srgbClr val="000000">
                  <a:alpha val="9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3907350" y="2718050"/>
              <a:ext cx="598200" cy="685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6240000" dist="38100">
                <a:srgbClr val="000000">
                  <a:alpha val="9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32"/>
          <p:cNvSpPr/>
          <p:nvPr/>
        </p:nvSpPr>
        <p:spPr>
          <a:xfrm>
            <a:off x="7072475" y="2021500"/>
            <a:ext cx="975600" cy="685200"/>
          </a:xfrm>
          <a:prstGeom prst="wedgeRectCallout">
            <a:avLst>
              <a:gd fmla="val -331865" name="adj1"/>
              <a:gd fmla="val 82943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</a:t>
            </a:r>
            <a:r>
              <a:rPr lang="en-GB"/>
              <a:t>Amenities Cost</a:t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7336825" y="3719400"/>
            <a:ext cx="898200" cy="685200"/>
          </a:xfrm>
          <a:prstGeom prst="wedgeRectCallout">
            <a:avLst>
              <a:gd fmla="val -382816" name="adj1"/>
              <a:gd fmla="val 3484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Property Type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27000" y="-6665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Limitations in Analysis</a:t>
            </a:r>
            <a:r>
              <a:rPr lang="en-GB" sz="3000"/>
              <a:t>:</a:t>
            </a:r>
            <a:endParaRPr sz="3000"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673725"/>
            <a:ext cx="85206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197550" y="578000"/>
            <a:ext cx="8779500" cy="4433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179100" y="621300"/>
            <a:ext cx="88164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Airbnb rental supply isn’t static like hotel rooms, The fluidity of the short-term rental makes it incredibly complex to track.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Our data lacked information about host’s occupancy rate. Hence a range of earnings is an estimate based on the number of reviews on a listing and it’s nightly price.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We analyzed data for 6 cities in the US hence our results may not be generalizable to other cities in the US.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We include locations, property type and amenities, other features such as host response rate, cancellation policy, property description length could also be better indicators of user ratings.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3560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Conclusion:</a:t>
            </a:r>
            <a:endParaRPr sz="3000"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673725"/>
            <a:ext cx="85206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197550" y="673725"/>
            <a:ext cx="8779500" cy="4338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179100" y="541425"/>
            <a:ext cx="8816400" cy="4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Based on our analysis, it is clear that Airbnb hosts are more likely to make the most money in </a:t>
            </a:r>
            <a:r>
              <a:rPr b="1" lang="en-GB" sz="2400"/>
              <a:t>San Francisco</a:t>
            </a:r>
            <a:r>
              <a:rPr lang="en-GB" sz="2400"/>
              <a:t> ($ 4856 per listing on average). Offering competitive rates will be important to be successful in </a:t>
            </a:r>
            <a:r>
              <a:rPr b="1" lang="en-GB" sz="2400"/>
              <a:t>New York</a:t>
            </a:r>
            <a:r>
              <a:rPr lang="en-GB" sz="2400"/>
              <a:t> market.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To be an Airbnb host you are no longer required to have large homes located primarily in rural vacation destinations, they can be </a:t>
            </a:r>
            <a:r>
              <a:rPr b="1" lang="en-GB" sz="2400"/>
              <a:t>apartments or houses</a:t>
            </a:r>
            <a:r>
              <a:rPr lang="en-GB" sz="2400"/>
              <a:t> with 1 or 2 bed units (68.9 % of the listings are apartments).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3560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Conclusion </a:t>
            </a:r>
            <a:r>
              <a:rPr lang="en-GB" sz="1400"/>
              <a:t>(continued)</a:t>
            </a:r>
            <a:r>
              <a:rPr lang="en-GB" sz="3000"/>
              <a:t>:</a:t>
            </a:r>
            <a:endParaRPr sz="3000"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673725"/>
            <a:ext cx="85206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197550" y="673725"/>
            <a:ext cx="8779500" cy="4338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179100" y="541425"/>
            <a:ext cx="8816400" cy="4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As a whole, the location of the property or its type does not affect how users might rate it however, properties with amenities such as a private bathroom</a:t>
            </a:r>
            <a:r>
              <a:rPr b="1" lang="en-GB" sz="2400"/>
              <a:t>, </a:t>
            </a:r>
            <a:r>
              <a:rPr lang="en-GB" sz="2400"/>
              <a:t>beachfront property</a:t>
            </a:r>
            <a:r>
              <a:rPr b="1" lang="en-GB" sz="2400"/>
              <a:t> </a:t>
            </a:r>
            <a:r>
              <a:rPr lang="en-GB" sz="2400"/>
              <a:t>and having a backyard tend to have higher ratings compared to others.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225" y="2091863"/>
            <a:ext cx="2158240" cy="9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750" y="3191796"/>
            <a:ext cx="1457599" cy="121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3238" y="445025"/>
            <a:ext cx="2649020" cy="12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0975" y="3835725"/>
            <a:ext cx="15886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500" y="3748967"/>
            <a:ext cx="1457600" cy="8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938" y="2641700"/>
            <a:ext cx="1882525" cy="9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97463" y="2141061"/>
            <a:ext cx="1034825" cy="9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712125" y="130325"/>
            <a:ext cx="1415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Data Source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00425" y="1649125"/>
            <a:ext cx="222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Data Exploration, Cleanup, Analysis and Visualization Tools: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417550" y="1611225"/>
            <a:ext cx="1953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Collaboration Tools: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311700" y="17562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solidFill>
                  <a:schemeClr val="lt1"/>
                </a:solidFill>
              </a:rPr>
              <a:t>                    </a:t>
            </a:r>
            <a:r>
              <a:rPr b="1" lang="en-GB" sz="3200">
                <a:solidFill>
                  <a:schemeClr val="lt1"/>
                </a:solidFill>
              </a:rPr>
              <a:t>Location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3925" y="1343650"/>
            <a:ext cx="86187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GB" sz="1600">
                <a:solidFill>
                  <a:schemeClr val="lt1"/>
                </a:solidFill>
              </a:rPr>
              <a:t>What cities have the most listings?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GB" sz="1600">
                <a:solidFill>
                  <a:schemeClr val="lt1"/>
                </a:solidFill>
              </a:rPr>
              <a:t>What cities have the highest nightly price on average?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GB" sz="1600">
                <a:solidFill>
                  <a:schemeClr val="lt1"/>
                </a:solidFill>
              </a:rPr>
              <a:t>Which city brings in the most revenue?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GB" sz="1600">
                <a:solidFill>
                  <a:schemeClr val="lt1"/>
                </a:solidFill>
              </a:rPr>
              <a:t>Where do Airbnb hosts make the most money?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-GB" sz="1600">
                <a:solidFill>
                  <a:schemeClr val="lt1"/>
                </a:solidFill>
              </a:rPr>
              <a:t>Do user ratings vary across different locations?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875" y="1526550"/>
            <a:ext cx="3098825" cy="17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240275" y="-140450"/>
            <a:ext cx="34191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Data Cleanup and Exploration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46325" y="204850"/>
            <a:ext cx="10389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5060"/>
          <a:stretch/>
        </p:blipFill>
        <p:spPr>
          <a:xfrm>
            <a:off x="4318350" y="542675"/>
            <a:ext cx="4018225" cy="10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36628" l="0" r="33888" t="0"/>
          <a:stretch/>
        </p:blipFill>
        <p:spPr>
          <a:xfrm>
            <a:off x="55050" y="274200"/>
            <a:ext cx="3311049" cy="21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0" l="0" r="34993" t="0"/>
          <a:stretch/>
        </p:blipFill>
        <p:spPr>
          <a:xfrm>
            <a:off x="0" y="2571250"/>
            <a:ext cx="3366099" cy="2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6">
            <a:alphaModFix/>
          </a:blip>
          <a:srcRect b="2534" l="4922" r="7172" t="0"/>
          <a:stretch/>
        </p:blipFill>
        <p:spPr>
          <a:xfrm>
            <a:off x="3782900" y="1856075"/>
            <a:ext cx="5080600" cy="316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04850" y="3767975"/>
            <a:ext cx="9006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GB" sz="1600">
                <a:solidFill>
                  <a:schemeClr val="dk1"/>
                </a:solidFill>
              </a:rPr>
              <a:t>Density of listings is much higher in New York followed by Los Angeles than in any other cities. (32,349 and 22,453 respectively)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46325" y="204850"/>
            <a:ext cx="10389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13" y="0"/>
            <a:ext cx="7653973" cy="382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90225" y="3826975"/>
            <a:ext cx="9006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GB" sz="1600">
                <a:solidFill>
                  <a:schemeClr val="dk1"/>
                </a:solidFill>
              </a:rPr>
              <a:t>San Francisco has the highest nightly price of around $ 165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GB" sz="1600">
                <a:solidFill>
                  <a:schemeClr val="dk1"/>
                </a:solidFill>
              </a:rPr>
              <a:t>It is also observed that cities with more listings tend to have lesser nightly price and vice versa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46325" y="204850"/>
            <a:ext cx="10389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175" y="0"/>
            <a:ext cx="7653973" cy="382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15025" y="3716750"/>
            <a:ext cx="9006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GB" sz="1600">
                <a:solidFill>
                  <a:schemeClr val="dk1"/>
                </a:solidFill>
              </a:rPr>
              <a:t>With the highest number of listings and more than $ 80 Million revenue New York is clearly one of Airbnb’s biggest markets.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46325" y="204850"/>
            <a:ext cx="10389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450" y="0"/>
            <a:ext cx="6901101" cy="36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36988" y="3624125"/>
            <a:ext cx="9006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GB" sz="1600">
                <a:solidFill>
                  <a:schemeClr val="dk1"/>
                </a:solidFill>
              </a:rPr>
              <a:t>Average earnings per host is the highest in San </a:t>
            </a:r>
            <a:r>
              <a:rPr lang="en-GB" sz="1600">
                <a:solidFill>
                  <a:schemeClr val="dk1"/>
                </a:solidFill>
              </a:rPr>
              <a:t>Francisco (around $ 5000)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46325" y="204850"/>
            <a:ext cx="10389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875" y="0"/>
            <a:ext cx="7248248" cy="36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